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8" r:id="rId3"/>
    <p:sldId id="365" r:id="rId4"/>
    <p:sldId id="347" r:id="rId5"/>
    <p:sldId id="366" r:id="rId6"/>
    <p:sldId id="320" r:id="rId7"/>
    <p:sldId id="363" r:id="rId8"/>
    <p:sldId id="364" r:id="rId9"/>
    <p:sldId id="285" r:id="rId10"/>
    <p:sldId id="353" r:id="rId11"/>
    <p:sldId id="369" r:id="rId12"/>
    <p:sldId id="370" r:id="rId13"/>
    <p:sldId id="358" r:id="rId14"/>
    <p:sldId id="373" r:id="rId15"/>
    <p:sldId id="372" r:id="rId16"/>
    <p:sldId id="357" r:id="rId17"/>
    <p:sldId id="304" r:id="rId18"/>
    <p:sldId id="359" r:id="rId19"/>
    <p:sldId id="375" r:id="rId20"/>
    <p:sldId id="389" r:id="rId21"/>
    <p:sldId id="376" r:id="rId22"/>
    <p:sldId id="377" r:id="rId23"/>
    <p:sldId id="378" r:id="rId24"/>
    <p:sldId id="380" r:id="rId25"/>
    <p:sldId id="386" r:id="rId26"/>
    <p:sldId id="385" r:id="rId27"/>
    <p:sldId id="362" r:id="rId28"/>
    <p:sldId id="387"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5"/>
            <p14:sldId id="347"/>
            <p14:sldId id="366"/>
            <p14:sldId id="320"/>
            <p14:sldId id="363"/>
            <p14:sldId id="364"/>
            <p14:sldId id="285"/>
            <p14:sldId id="353"/>
            <p14:sldId id="369"/>
            <p14:sldId id="370"/>
            <p14:sldId id="358"/>
            <p14:sldId id="373"/>
            <p14:sldId id="372"/>
            <p14:sldId id="357"/>
            <p14:sldId id="304"/>
            <p14:sldId id="359"/>
            <p14:sldId id="375"/>
            <p14:sldId id="389"/>
            <p14:sldId id="376"/>
            <p14:sldId id="377"/>
            <p14:sldId id="378"/>
            <p14:sldId id="380"/>
            <p14:sldId id="386"/>
            <p14:sldId id="385"/>
            <p14:sldId id="362"/>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l.kokulu\Desktop\KAL&#304;TE-MARKA\23-24%20Kalite\Etkinlik%20anketleri\SO\SO_%20Mimarl&#305;k%20ve%20Fikriyat_19.02.2024(1-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l.kokulu\Desktop\KAL&#304;TE-MARKA\23-24%20Kalite\Etkinlik%20anketleri\Mimarl&#305;k%20oryantasyon_03.09.2023\Mimarl&#305;k%20oryantasyon_03.09.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l.kokulu\Desktop\KAL&#304;TE-MARKA\23-24%20Kalite\Etkinlik%20anketleri\Mimari%20Tasar&#305;m%20S&#252;reci%20-%20Mimari%20S&#252;re&#231;%20Tasar&#305;m&#305;_18.10.2023\Mimari%20Tasar&#305;m%20S&#252;reci%20-%20Mimari%20S&#252;re&#231;%20Tasar&#305;m&#305;_18.1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l.kokulu\Desktop\KAL&#304;TE-MARKA\23-24%20Kalite\Etkinlik%20anketleri\Afet%20Sonras&#305;%20Ge&#231;ici%20Bar&#305;nma%20Alanlar&#305;n&#305;n%20Olu&#351;turulmas&#305;_17.10.2023\Afet%20Sonras&#305;%20Ge&#231;ici%20Bar&#305;nma%20Alanlar&#305;n&#305;n%20Olu&#351;turulmas&#305;_17.1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setenay.ucar\Desktop\2021-2022%20Mimarl&#305;k%20Kalite%20Dosyalar&#305;\Anketler\dan&#351;man%20anket\2020_2021_DanismanMemnuniyetAnket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F2303"/>
                </a:solidFill>
                <a:latin typeface="+mn-lt"/>
                <a:ea typeface="+mn-ea"/>
                <a:cs typeface="+mn-cs"/>
              </a:defRPr>
            </a:pPr>
            <a:r>
              <a:rPr lang="tr-TR" sz="1400" b="0" i="0" baseline="0" dirty="0" smtClean="0">
                <a:effectLst/>
              </a:rPr>
              <a:t>9.02.2024 </a:t>
            </a:r>
            <a:endParaRPr lang="tr-TR" sz="11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_</a:t>
            </a:r>
            <a:r>
              <a:rPr lang="tr-TR" dirty="0" err="1" smtClean="0"/>
              <a:t>Webinar</a:t>
            </a:r>
            <a:r>
              <a:rPr lang="tr-TR" baseline="0" dirty="0" smtClean="0"/>
              <a:t>: </a:t>
            </a:r>
            <a:r>
              <a:rPr lang="tr-TR" dirty="0" smtClean="0"/>
              <a:t>SO</a:t>
            </a:r>
            <a:r>
              <a:rPr lang="tr-TR" dirty="0"/>
              <a:t>_ Mimarlık ve </a:t>
            </a:r>
            <a:r>
              <a:rPr lang="tr-TR" dirty="0" smtClean="0"/>
              <a:t>Fikriyat</a:t>
            </a:r>
            <a:endParaRPr lang="tr-TR"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F2303"/>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Sayfa1!$E$14:$I$14</c:f>
              <c:numCache>
                <c:formatCode>0%</c:formatCode>
                <c:ptCount val="5"/>
                <c:pt idx="0">
                  <c:v>0.88333333333333341</c:v>
                </c:pt>
                <c:pt idx="1">
                  <c:v>0.83333333333333337</c:v>
                </c:pt>
                <c:pt idx="2">
                  <c:v>0.83333333333333337</c:v>
                </c:pt>
                <c:pt idx="3">
                  <c:v>0.88333333333333341</c:v>
                </c:pt>
                <c:pt idx="4">
                  <c:v>0.86666666666666659</c:v>
                </c:pt>
              </c:numCache>
            </c:numRef>
          </c:val>
          <c:extLst>
            <c:ext xmlns:c16="http://schemas.microsoft.com/office/drawing/2014/chart" uri="{C3380CC4-5D6E-409C-BE32-E72D297353CC}">
              <c16:uniqueId val="{00000000-1DE3-4C63-AB28-3D5CCC9C4C3F}"/>
            </c:ext>
          </c:extLst>
        </c:ser>
        <c:dLbls>
          <c:showLegendKey val="0"/>
          <c:showVal val="1"/>
          <c:showCatName val="0"/>
          <c:showSerName val="0"/>
          <c:showPercent val="0"/>
          <c:showBubbleSize val="0"/>
        </c:dLbls>
        <c:gapWidth val="219"/>
        <c:overlap val="-27"/>
        <c:axId val="1824087088"/>
        <c:axId val="1824084176"/>
      </c:barChart>
      <c:catAx>
        <c:axId val="1824087088"/>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4176"/>
        <c:crosses val="autoZero"/>
        <c:auto val="1"/>
        <c:lblAlgn val="ctr"/>
        <c:lblOffset val="100"/>
        <c:noMultiLvlLbl val="0"/>
      </c:catAx>
      <c:valAx>
        <c:axId val="182408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7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F2303"/>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solidFill>
            <a:srgbClr val="0F2303"/>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r>
              <a:rPr lang="tr-TR" dirty="0" smtClean="0"/>
              <a:t>03.09.2023_Mimarlık Bölümü Oryantasyonu</a:t>
            </a:r>
            <a:endParaRPr lang="tr-T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Sayfa1!$E$24:$I$24</c:f>
              <c:numCache>
                <c:formatCode>0%</c:formatCode>
                <c:ptCount val="5"/>
                <c:pt idx="0">
                  <c:v>0.89090909090909087</c:v>
                </c:pt>
                <c:pt idx="1">
                  <c:v>0.84545454545454546</c:v>
                </c:pt>
                <c:pt idx="2">
                  <c:v>0.82727272727272738</c:v>
                </c:pt>
                <c:pt idx="3">
                  <c:v>0.84545454545454546</c:v>
                </c:pt>
                <c:pt idx="4">
                  <c:v>0.83636363636363631</c:v>
                </c:pt>
              </c:numCache>
            </c:numRef>
          </c:val>
          <c:extLst>
            <c:ext xmlns:c16="http://schemas.microsoft.com/office/drawing/2014/chart" uri="{C3380CC4-5D6E-409C-BE32-E72D297353CC}">
              <c16:uniqueId val="{00000000-70D1-4414-BF3B-B7EAA86DB85C}"/>
            </c:ext>
          </c:extLst>
        </c:ser>
        <c:dLbls>
          <c:showLegendKey val="0"/>
          <c:showVal val="1"/>
          <c:showCatName val="0"/>
          <c:showSerName val="0"/>
          <c:showPercent val="0"/>
          <c:showBubbleSize val="0"/>
        </c:dLbls>
        <c:gapWidth val="219"/>
        <c:overlap val="-27"/>
        <c:axId val="1824087088"/>
        <c:axId val="1824084176"/>
      </c:barChart>
      <c:catAx>
        <c:axId val="1824087088"/>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4176"/>
        <c:crosses val="autoZero"/>
        <c:auto val="1"/>
        <c:lblAlgn val="ctr"/>
        <c:lblOffset val="100"/>
        <c:noMultiLvlLbl val="0"/>
      </c:catAx>
      <c:valAx>
        <c:axId val="182408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7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F2303"/>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solidFill>
            <a:srgbClr val="0F2303"/>
          </a:solidFill>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r>
              <a:rPr lang="tr-TR" dirty="0" smtClean="0"/>
              <a:t>18.10.2023_Seminer:</a:t>
            </a:r>
            <a:r>
              <a:rPr lang="tr-TR" baseline="0" dirty="0" smtClean="0"/>
              <a:t> Dr. Ö.Ü. Aslı Uzunkaya: </a:t>
            </a:r>
            <a:r>
              <a:rPr lang="tr-TR" dirty="0" smtClean="0"/>
              <a:t>Mimari </a:t>
            </a:r>
            <a:r>
              <a:rPr lang="tr-TR" dirty="0"/>
              <a:t>Tasarım Süreci - Mimari Süreç Tasarımı</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Sayfa1!$E$21:$I$21</c:f>
              <c:numCache>
                <c:formatCode>0%</c:formatCode>
                <c:ptCount val="5"/>
                <c:pt idx="0">
                  <c:v>0.94736842105263153</c:v>
                </c:pt>
                <c:pt idx="1">
                  <c:v>0.88421052631578956</c:v>
                </c:pt>
                <c:pt idx="2">
                  <c:v>0.88421052631578956</c:v>
                </c:pt>
                <c:pt idx="3">
                  <c:v>0.91578947368421049</c:v>
                </c:pt>
                <c:pt idx="4">
                  <c:v>0.84210526315789469</c:v>
                </c:pt>
              </c:numCache>
            </c:numRef>
          </c:val>
          <c:extLst>
            <c:ext xmlns:c16="http://schemas.microsoft.com/office/drawing/2014/chart" uri="{C3380CC4-5D6E-409C-BE32-E72D297353CC}">
              <c16:uniqueId val="{00000000-2E56-4C64-B786-E5541DB0A26B}"/>
            </c:ext>
          </c:extLst>
        </c:ser>
        <c:dLbls>
          <c:showLegendKey val="0"/>
          <c:showVal val="1"/>
          <c:showCatName val="0"/>
          <c:showSerName val="0"/>
          <c:showPercent val="0"/>
          <c:showBubbleSize val="0"/>
        </c:dLbls>
        <c:gapWidth val="219"/>
        <c:overlap val="-27"/>
        <c:axId val="1824087088"/>
        <c:axId val="1824084176"/>
      </c:barChart>
      <c:catAx>
        <c:axId val="1824087088"/>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4176"/>
        <c:crosses val="autoZero"/>
        <c:auto val="1"/>
        <c:lblAlgn val="ctr"/>
        <c:lblOffset val="100"/>
        <c:noMultiLvlLbl val="0"/>
      </c:catAx>
      <c:valAx>
        <c:axId val="182408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7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F2303"/>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solidFill>
            <a:srgbClr val="0F2303"/>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r>
              <a:rPr lang="tr-TR" dirty="0" smtClean="0"/>
              <a:t>17.10.2023_ Afet </a:t>
            </a:r>
            <a:r>
              <a:rPr lang="tr-TR" dirty="0"/>
              <a:t>Sonrası Geçici Barınma Alanlarının Oluşturulması</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Sayfa1!$E$10:$I$10</c:f>
              <c:numCache>
                <c:formatCode>0%</c:formatCode>
                <c:ptCount val="5"/>
                <c:pt idx="0">
                  <c:v>0.8571428571428571</c:v>
                </c:pt>
                <c:pt idx="1">
                  <c:v>0.8571428571428571</c:v>
                </c:pt>
                <c:pt idx="2">
                  <c:v>0.8571428571428571</c:v>
                </c:pt>
                <c:pt idx="3">
                  <c:v>0.94285714285714284</c:v>
                </c:pt>
                <c:pt idx="4">
                  <c:v>0.74285714285714288</c:v>
                </c:pt>
              </c:numCache>
            </c:numRef>
          </c:val>
          <c:extLst>
            <c:ext xmlns:c16="http://schemas.microsoft.com/office/drawing/2014/chart" uri="{C3380CC4-5D6E-409C-BE32-E72D297353CC}">
              <c16:uniqueId val="{00000000-ABDF-41BD-B68C-0108203E6DE5}"/>
            </c:ext>
          </c:extLst>
        </c:ser>
        <c:dLbls>
          <c:showLegendKey val="0"/>
          <c:showVal val="1"/>
          <c:showCatName val="0"/>
          <c:showSerName val="0"/>
          <c:showPercent val="0"/>
          <c:showBubbleSize val="0"/>
        </c:dLbls>
        <c:gapWidth val="219"/>
        <c:overlap val="-27"/>
        <c:axId val="1824087088"/>
        <c:axId val="1824084176"/>
      </c:barChart>
      <c:catAx>
        <c:axId val="1824087088"/>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4176"/>
        <c:crosses val="autoZero"/>
        <c:auto val="1"/>
        <c:lblAlgn val="ctr"/>
        <c:lblOffset val="100"/>
        <c:noMultiLvlLbl val="0"/>
      </c:catAx>
      <c:valAx>
        <c:axId val="182408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824087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F2303"/>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solidFill>
            <a:srgbClr val="0F2303"/>
          </a:solidFill>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Danışman Memnuniyet Anketi_İç</a:t>
            </a:r>
            <a:r>
              <a:rPr lang="tr-TR" baseline="0"/>
              <a:t> Mimarlık</a:t>
            </a:r>
            <a:endParaRPr lang="tr-T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multiLvlStrRef>
              <c:f>'2020_2021_DanismanMemnuniyetAnk'!$C$43:$C$48</c:f>
            </c:multiLvlStrRef>
          </c:cat>
          <c:val>
            <c:numRef>
              <c:f>'2020_2021_DanismanMemnuniyetAnk'!$D$43:$D$48</c:f>
            </c:numRef>
          </c:val>
          <c:extLst>
            <c:ext xmlns:c16="http://schemas.microsoft.com/office/drawing/2014/chart" uri="{C3380CC4-5D6E-409C-BE32-E72D297353CC}">
              <c16:uniqueId val="{00000000-7B19-4DBD-83E9-FB80BA4D8480}"/>
            </c:ext>
          </c:extLst>
        </c:ser>
        <c:dLbls>
          <c:showLegendKey val="0"/>
          <c:showVal val="0"/>
          <c:showCatName val="0"/>
          <c:showSerName val="0"/>
          <c:showPercent val="0"/>
          <c:showBubbleSize val="0"/>
        </c:dLbls>
        <c:gapWidth val="219"/>
        <c:overlap val="-27"/>
        <c:axId val="80225807"/>
        <c:axId val="80238703"/>
      </c:barChart>
      <c:catAx>
        <c:axId val="8022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238703"/>
        <c:crosses val="autoZero"/>
        <c:auto val="1"/>
        <c:lblAlgn val="ctr"/>
        <c:lblOffset val="100"/>
        <c:noMultiLvlLbl val="0"/>
      </c:catAx>
      <c:valAx>
        <c:axId val="80238703"/>
        <c:scaling>
          <c:orientation val="minMax"/>
        </c:scaling>
        <c:delete val="0"/>
        <c:axPos val="l"/>
        <c:majorGridlines>
          <c:spPr>
            <a:ln w="9525" cap="flat" cmpd="sng" algn="ctr">
              <a:solidFill>
                <a:schemeClr val="tx1">
                  <a:lumMod val="15000"/>
                  <a:lumOff val="85000"/>
                </a:schemeClr>
              </a:solidFill>
              <a:round/>
            </a:ln>
            <a:effectLst/>
          </c:spPr>
        </c:majorGridlines>
        <c:numFmt formatCode="[$-10409]#,##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225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r>
              <a:rPr lang="tr-TR" dirty="0"/>
              <a:t>Mimarlık 23-24 Güz dönemi anket sonuçları</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F2303"/>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F2303"/>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Sayfa1!$E$6:$E$27</c:f>
              <c:strCache>
                <c:ptCount val="22"/>
                <c:pt idx="0">
                  <c:v>ABDURRAHMAN MOHAMED</c:v>
                </c:pt>
                <c:pt idx="1">
                  <c:v>ALPER GÜLLE</c:v>
                </c:pt>
                <c:pt idx="2">
                  <c:v>Ayşe ESİN KULELİ</c:v>
                </c:pt>
                <c:pt idx="3">
                  <c:v>Begüm SÖYEK ABAY</c:v>
                </c:pt>
                <c:pt idx="4">
                  <c:v>Beril BAYSAL</c:v>
                </c:pt>
                <c:pt idx="5">
                  <c:v>Esin BÖLÜKBAŞ DAYI</c:v>
                </c:pt>
                <c:pt idx="6">
                  <c:v>Funda ALYANAK KAYA</c:v>
                </c:pt>
                <c:pt idx="7">
                  <c:v>Hakan HACIOĞLU</c:v>
                </c:pt>
                <c:pt idx="8">
                  <c:v>Hatice YILDIRIM</c:v>
                </c:pt>
                <c:pt idx="9">
                  <c:v>Hülya AYBEK</c:v>
                </c:pt>
                <c:pt idx="10">
                  <c:v>Mehmet Semih ÖZKAN</c:v>
                </c:pt>
                <c:pt idx="11">
                  <c:v>Muhammet Fatih AK</c:v>
                </c:pt>
                <c:pt idx="12">
                  <c:v>Mustafa KOÇAK</c:v>
                </c:pt>
                <c:pt idx="13">
                  <c:v>Nil KOKULU</c:v>
                </c:pt>
                <c:pt idx="14">
                  <c:v>Niyazi Uğur KOÇKAL</c:v>
                </c:pt>
                <c:pt idx="15">
                  <c:v>Oya BABACAN</c:v>
                </c:pt>
                <c:pt idx="16">
                  <c:v>Özlem ŞATIR TAŞCIOĞLU</c:v>
                </c:pt>
                <c:pt idx="17">
                  <c:v>RAMAZAN SARI</c:v>
                </c:pt>
                <c:pt idx="18">
                  <c:v>Salih OFLUOĞLU</c:v>
                </c:pt>
                <c:pt idx="19">
                  <c:v>SELİN AKDEĞİRMEN ERCAN</c:v>
                </c:pt>
                <c:pt idx="20">
                  <c:v>Setenay UÇAR</c:v>
                </c:pt>
                <c:pt idx="21">
                  <c:v>SÜLEYMAN CENGİZCİ</c:v>
                </c:pt>
              </c:strCache>
            </c:strRef>
          </c:cat>
          <c:val>
            <c:numRef>
              <c:f>Sayfa1!$F$6:$F$27</c:f>
              <c:numCache>
                <c:formatCode>0.0</c:formatCode>
                <c:ptCount val="22"/>
                <c:pt idx="0">
                  <c:v>76.190551346801385</c:v>
                </c:pt>
                <c:pt idx="1">
                  <c:v>77.558570338890675</c:v>
                </c:pt>
                <c:pt idx="2">
                  <c:v>88.77525252525254</c:v>
                </c:pt>
                <c:pt idx="3">
                  <c:v>87</c:v>
                </c:pt>
                <c:pt idx="4">
                  <c:v>86.160714285714306</c:v>
                </c:pt>
                <c:pt idx="5">
                  <c:v>89.102682416635901</c:v>
                </c:pt>
                <c:pt idx="6">
                  <c:v>89.883996212121204</c:v>
                </c:pt>
                <c:pt idx="7">
                  <c:v>91.315476190476204</c:v>
                </c:pt>
                <c:pt idx="8">
                  <c:v>74.134615384615401</c:v>
                </c:pt>
                <c:pt idx="9">
                  <c:v>84.630585407239806</c:v>
                </c:pt>
                <c:pt idx="10">
                  <c:v>90.8333333333333</c:v>
                </c:pt>
                <c:pt idx="11">
                  <c:v>90.2777777777778</c:v>
                </c:pt>
                <c:pt idx="12">
                  <c:v>91.054150527834736</c:v>
                </c:pt>
                <c:pt idx="13">
                  <c:v>85.2560134310134</c:v>
                </c:pt>
                <c:pt idx="14">
                  <c:v>75.943396226415103</c:v>
                </c:pt>
                <c:pt idx="15">
                  <c:v>71.3888888888889</c:v>
                </c:pt>
                <c:pt idx="16">
                  <c:v>80.875</c:v>
                </c:pt>
                <c:pt idx="17">
                  <c:v>86.597807017543857</c:v>
                </c:pt>
                <c:pt idx="18">
                  <c:v>82.5</c:v>
                </c:pt>
                <c:pt idx="19">
                  <c:v>88.889872685185196</c:v>
                </c:pt>
                <c:pt idx="20">
                  <c:v>81.785714285714306</c:v>
                </c:pt>
                <c:pt idx="21">
                  <c:v>89.709302325581405</c:v>
                </c:pt>
              </c:numCache>
            </c:numRef>
          </c:val>
          <c:extLst>
            <c:ext xmlns:c16="http://schemas.microsoft.com/office/drawing/2014/chart" uri="{C3380CC4-5D6E-409C-BE32-E72D297353CC}">
              <c16:uniqueId val="{00000000-7E6C-47E5-AF9A-94B04D5946A7}"/>
            </c:ext>
          </c:extLst>
        </c:ser>
        <c:dLbls>
          <c:showLegendKey val="0"/>
          <c:showVal val="0"/>
          <c:showCatName val="0"/>
          <c:showSerName val="0"/>
          <c:showPercent val="0"/>
          <c:showBubbleSize val="0"/>
        </c:dLbls>
        <c:gapWidth val="219"/>
        <c:overlap val="-27"/>
        <c:axId val="1574926336"/>
        <c:axId val="1574919264"/>
      </c:barChart>
      <c:catAx>
        <c:axId val="15749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574919264"/>
        <c:crosses val="autoZero"/>
        <c:auto val="1"/>
        <c:lblAlgn val="ctr"/>
        <c:lblOffset val="100"/>
        <c:noMultiLvlLbl val="0"/>
      </c:catAx>
      <c:valAx>
        <c:axId val="1574919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157492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F2303"/>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
        <p:nvSpPr>
          <p:cNvPr id="6" name="Metin kutusu 5"/>
          <p:cNvSpPr txBox="1"/>
          <p:nvPr/>
        </p:nvSpPr>
        <p:spPr>
          <a:xfrm>
            <a:off x="0" y="5512332"/>
            <a:ext cx="9144000" cy="523220"/>
          </a:xfrm>
          <a:prstGeom prst="rect">
            <a:avLst/>
          </a:prstGeom>
          <a:noFill/>
        </p:spPr>
        <p:txBody>
          <a:bodyPr wrap="square" rtlCol="0">
            <a:spAutoFit/>
          </a:bodyPr>
          <a:lstStyle/>
          <a:p>
            <a:pPr algn="ctr"/>
            <a:r>
              <a:rPr lang="tr-TR" sz="2800" b="1" dirty="0" smtClean="0">
                <a:solidFill>
                  <a:schemeClr val="accent5">
                    <a:lumMod val="50000"/>
                  </a:schemeClr>
                </a:solidFill>
              </a:rPr>
              <a:t>Mimarlık Bölümü</a:t>
            </a:r>
            <a:endParaRPr lang="tr-TR" sz="2800" b="1" dirty="0">
              <a:solidFill>
                <a:schemeClr val="accent5">
                  <a:lumMod val="50000"/>
                </a:schemeClr>
              </a:solidFill>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afik 4"/>
          <p:cNvGraphicFramePr>
            <a:graphicFrameLocks/>
          </p:cNvGraphicFramePr>
          <p:nvPr>
            <p:extLst>
              <p:ext uri="{D42A27DB-BD31-4B8C-83A1-F6EECF244321}">
                <p14:modId xmlns:p14="http://schemas.microsoft.com/office/powerpoint/2010/main" val="857142997"/>
              </p:ext>
            </p:extLst>
          </p:nvPr>
        </p:nvGraphicFramePr>
        <p:xfrm>
          <a:off x="251520" y="1510719"/>
          <a:ext cx="4134616" cy="2026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 5"/>
          <p:cNvGraphicFramePr>
            <a:graphicFrameLocks/>
          </p:cNvGraphicFramePr>
          <p:nvPr>
            <p:extLst>
              <p:ext uri="{D42A27DB-BD31-4B8C-83A1-F6EECF244321}">
                <p14:modId xmlns:p14="http://schemas.microsoft.com/office/powerpoint/2010/main" val="316690734"/>
              </p:ext>
            </p:extLst>
          </p:nvPr>
        </p:nvGraphicFramePr>
        <p:xfrm>
          <a:off x="461457" y="4115456"/>
          <a:ext cx="3589671" cy="1968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 6"/>
          <p:cNvGraphicFramePr>
            <a:graphicFrameLocks/>
          </p:cNvGraphicFramePr>
          <p:nvPr>
            <p:extLst>
              <p:ext uri="{D42A27DB-BD31-4B8C-83A1-F6EECF244321}">
                <p14:modId xmlns:p14="http://schemas.microsoft.com/office/powerpoint/2010/main" val="210387745"/>
              </p:ext>
            </p:extLst>
          </p:nvPr>
        </p:nvGraphicFramePr>
        <p:xfrm>
          <a:off x="4386136" y="3651710"/>
          <a:ext cx="3892332" cy="2432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k 7"/>
          <p:cNvGraphicFramePr>
            <a:graphicFrameLocks/>
          </p:cNvGraphicFramePr>
          <p:nvPr>
            <p:extLst>
              <p:ext uri="{D42A27DB-BD31-4B8C-83A1-F6EECF244321}">
                <p14:modId xmlns:p14="http://schemas.microsoft.com/office/powerpoint/2010/main" val="1076843522"/>
              </p:ext>
            </p:extLst>
          </p:nvPr>
        </p:nvGraphicFramePr>
        <p:xfrm>
          <a:off x="4386136" y="1396263"/>
          <a:ext cx="4227340" cy="22554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66700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2036618" y="320820"/>
            <a:ext cx="5420862" cy="1323439"/>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p>
          <a:p>
            <a:pPr algn="ctr"/>
            <a:r>
              <a:rPr lang="tr-TR" sz="2400" b="1" dirty="0">
                <a:solidFill>
                  <a:schemeClr val="accent6"/>
                </a:solidFill>
                <a:effectLst>
                  <a:outerShdw blurRad="38100" dist="38100" dir="2700000" algn="tl">
                    <a:srgbClr val="000000">
                      <a:alpha val="43137"/>
                    </a:srgbClr>
                  </a:outerShdw>
                </a:effectLst>
                <a:cs typeface="Calibri" panose="020F0502020204030204"/>
              </a:rPr>
              <a:t>Danışmanlık Memnuniyet Anketi</a:t>
            </a:r>
            <a:endParaRPr lang="en-US" sz="24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afik 9"/>
          <p:cNvGraphicFramePr>
            <a:graphicFrameLocks/>
          </p:cNvGraphicFramePr>
          <p:nvPr/>
        </p:nvGraphicFramePr>
        <p:xfrm>
          <a:off x="2296875" y="176645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Metin kutusu 1">
            <a:extLst>
              <a:ext uri="{FF2B5EF4-FFF2-40B4-BE49-F238E27FC236}">
                <a16:creationId xmlns:a16="http://schemas.microsoft.com/office/drawing/2014/main" id="{E1091002-774B-21A4-A490-BA8838A4A67D}"/>
              </a:ext>
            </a:extLst>
          </p:cNvPr>
          <p:cNvSpPr txBox="1"/>
          <p:nvPr/>
        </p:nvSpPr>
        <p:spPr>
          <a:xfrm>
            <a:off x="723900" y="2571750"/>
            <a:ext cx="7421829" cy="369332"/>
          </a:xfrm>
          <a:prstGeom prst="rect">
            <a:avLst/>
          </a:prstGeom>
          <a:noFill/>
        </p:spPr>
        <p:txBody>
          <a:bodyPr wrap="square" rtlCol="0">
            <a:spAutoFit/>
          </a:bodyPr>
          <a:lstStyle/>
          <a:p>
            <a:pPr algn="ctr"/>
            <a:r>
              <a:rPr lang="tr-TR" b="1" dirty="0">
                <a:solidFill>
                  <a:srgbClr val="C00000"/>
                </a:solidFill>
              </a:rPr>
              <a:t>* Danışmanlık anketleri henüz gelmediği için tablo daha sonra girilecektir.</a:t>
            </a:r>
          </a:p>
        </p:txBody>
      </p:sp>
    </p:spTree>
    <p:extLst>
      <p:ext uri="{BB962C8B-B14F-4D97-AF65-F5344CB8AC3E}">
        <p14:creationId xmlns:p14="http://schemas.microsoft.com/office/powerpoint/2010/main" val="275136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0" y="320820"/>
            <a:ext cx="8783782" cy="1323439"/>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p>
          <a:p>
            <a:pPr algn="ctr"/>
            <a:r>
              <a:rPr lang="tr-TR" sz="2400" b="1" dirty="0">
                <a:solidFill>
                  <a:schemeClr val="accent6"/>
                </a:solidFill>
                <a:effectLst>
                  <a:outerShdw blurRad="38100" dist="38100" dir="2700000" algn="tl">
                    <a:srgbClr val="000000">
                      <a:alpha val="43137"/>
                    </a:srgbClr>
                  </a:outerShdw>
                </a:effectLst>
                <a:cs typeface="Calibri" panose="020F0502020204030204"/>
              </a:rPr>
              <a:t>Mimarlık Bölümü Öğretim Elemanı Memnuniyeti</a:t>
            </a:r>
            <a:endParaRPr lang="en-US" sz="24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afik 7"/>
          <p:cNvGraphicFramePr>
            <a:graphicFrameLocks/>
          </p:cNvGraphicFramePr>
          <p:nvPr/>
        </p:nvGraphicFramePr>
        <p:xfrm>
          <a:off x="1524000" y="2011219"/>
          <a:ext cx="629458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Metin kutusu 1">
            <a:extLst>
              <a:ext uri="{FF2B5EF4-FFF2-40B4-BE49-F238E27FC236}">
                <a16:creationId xmlns:a16="http://schemas.microsoft.com/office/drawing/2014/main" id="{921CFF98-54F2-DE39-B366-ECE8974792A6}"/>
              </a:ext>
            </a:extLst>
          </p:cNvPr>
          <p:cNvSpPr txBox="1"/>
          <p:nvPr/>
        </p:nvSpPr>
        <p:spPr>
          <a:xfrm>
            <a:off x="861085" y="5477182"/>
            <a:ext cx="7421829" cy="646331"/>
          </a:xfrm>
          <a:prstGeom prst="rect">
            <a:avLst/>
          </a:prstGeom>
          <a:noFill/>
        </p:spPr>
        <p:txBody>
          <a:bodyPr wrap="square" rtlCol="0">
            <a:spAutoFit/>
          </a:bodyPr>
          <a:lstStyle/>
          <a:p>
            <a:pPr algn="ctr"/>
            <a:r>
              <a:rPr lang="tr-TR" b="1" dirty="0">
                <a:solidFill>
                  <a:srgbClr val="C00000"/>
                </a:solidFill>
              </a:rPr>
              <a:t>* 23-24 Bahar dönemi anket sonuçları henüz gelmediği için tablo daha sonra girilecektir.</a:t>
            </a:r>
          </a:p>
        </p:txBody>
      </p:sp>
    </p:spTree>
    <p:extLst>
      <p:ext uri="{BB962C8B-B14F-4D97-AF65-F5344CB8AC3E}">
        <p14:creationId xmlns:p14="http://schemas.microsoft.com/office/powerpoint/2010/main" val="48751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3917787126"/>
              </p:ext>
            </p:extLst>
          </p:nvPr>
        </p:nvGraphicFramePr>
        <p:xfrm>
          <a:off x="1326229" y="2624537"/>
          <a:ext cx="6317036" cy="1753394"/>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gridSpan="3">
                  <a:txBody>
                    <a:bodyPr/>
                    <a:lstStyle/>
                    <a:p>
                      <a:pPr algn="ctr" fontAlgn="ctr"/>
                      <a:r>
                        <a:rPr lang="tr-TR" sz="1200" b="0" i="0" u="none" strike="noStrike" dirty="0">
                          <a:solidFill>
                            <a:srgbClr val="000000"/>
                          </a:solidFill>
                          <a:effectLst/>
                          <a:latin typeface="Calibri" panose="020F0502020204030204" pitchFamily="34" charset="0"/>
                        </a:rPr>
                        <a:t> </a:t>
                      </a:r>
                    </a:p>
                    <a:p>
                      <a:pPr algn="ctr">
                        <a:defRPr sz="1400" b="0" i="0" u="none" strike="noStrike" kern="1200" spc="0" baseline="0">
                          <a:solidFill>
                            <a:srgbClr val="0F2303"/>
                          </a:solidFill>
                          <a:latin typeface="+mn-lt"/>
                          <a:ea typeface="+mn-ea"/>
                          <a:cs typeface="+mn-cs"/>
                        </a:defRPr>
                      </a:pPr>
                      <a:r>
                        <a:rPr lang="tr-TR" sz="1200" b="1" dirty="0" smtClean="0"/>
                        <a:t>Paydaş Geri Bildirimlerinde anket sonucu düşük çıkan madde ve şikayet, öneri bulunmamaktadır.</a:t>
                      </a:r>
                    </a:p>
                    <a:p>
                      <a:pPr algn="ctr"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hMerge="1">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953491" y="481299"/>
            <a:ext cx="5334000"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r>
              <a:rPr lang="tr-TR" sz="2800" b="1" dirty="0">
                <a:solidFill>
                  <a:schemeClr val="accent6"/>
                </a:solidFill>
                <a:effectLst>
                  <a:outerShdw blurRad="38100" dist="38100" dir="2700000" algn="tl">
                    <a:srgbClr val="000000">
                      <a:alpha val="43137"/>
                    </a:srgbClr>
                  </a:outerShdw>
                </a:effectLst>
                <a:ea typeface="+mj-ea"/>
                <a:cs typeface="+mj-cs"/>
              </a:rPr>
              <a:t>_Mimarlık (2021-2022 </a:t>
            </a:r>
            <a:r>
              <a:rPr lang="tr-TR" sz="2800" b="1" dirty="0" err="1">
                <a:solidFill>
                  <a:schemeClr val="accent6"/>
                </a:solidFill>
                <a:effectLst>
                  <a:outerShdw blurRad="38100" dist="38100" dir="2700000" algn="tl">
                    <a:srgbClr val="000000">
                      <a:alpha val="43137"/>
                    </a:srgbClr>
                  </a:outerShdw>
                </a:effectLst>
                <a:ea typeface="+mj-ea"/>
                <a:cs typeface="+mj-cs"/>
              </a:rPr>
              <a:t>Spik</a:t>
            </a:r>
            <a:r>
              <a:rPr lang="tr-TR" sz="2800" b="1" dirty="0">
                <a:solidFill>
                  <a:schemeClr val="accent6"/>
                </a:solidFill>
                <a:effectLst>
                  <a:outerShdw blurRad="38100" dist="38100" dir="2700000" algn="tl">
                    <a:srgbClr val="000000">
                      <a:alpha val="43137"/>
                    </a:srgbClr>
                  </a:outerShdw>
                </a:effectLst>
                <a:ea typeface="+mj-ea"/>
                <a:cs typeface="+mj-cs"/>
              </a:rPr>
              <a:t> kapama)</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3330374237"/>
              </p:ext>
            </p:extLst>
          </p:nvPr>
        </p:nvGraphicFramePr>
        <p:xfrm>
          <a:off x="518879" y="1416452"/>
          <a:ext cx="8203223" cy="17424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Bulgu (DF</a:t>
                      </a:r>
                      <a:r>
                        <a:rPr lang="tr-TR" sz="1200" baseline="0" dirty="0">
                          <a:solidFill>
                            <a:srgbClr val="0C0D0D"/>
                          </a:solidFill>
                        </a:rPr>
                        <a:t>) </a:t>
                      </a:r>
                      <a:r>
                        <a:rPr lang="tr-TR" sz="1200" dirty="0">
                          <a:solidFill>
                            <a:srgbClr val="0C0D0D"/>
                          </a:solidFill>
                        </a:rPr>
                        <a:t>Tanımı </a:t>
                      </a:r>
                      <a:r>
                        <a:rPr lang="tr-TR" sz="1200" baseline="0" dirty="0">
                          <a:solidFill>
                            <a:srgbClr val="0C0D0D"/>
                          </a:solidFill>
                        </a:rPr>
                        <a:t>:….</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SCI, SCI-</a:t>
                      </a:r>
                      <a:r>
                        <a:rPr lang="tr-TR" sz="1200" dirty="0" err="1">
                          <a:solidFill>
                            <a:srgbClr val="0C0D0D"/>
                          </a:solidFill>
                        </a:rPr>
                        <a:t>Expanded</a:t>
                      </a:r>
                      <a:r>
                        <a:rPr lang="tr-TR" sz="1200" dirty="0">
                          <a:solidFill>
                            <a:srgbClr val="0C0D0D"/>
                          </a:solidFill>
                        </a:rPr>
                        <a:t>, SSCI ve AHCI tarafından taranan dergilerdeki ABÜ adresli makale sayısı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a:t>
                      </a:r>
                      <a:r>
                        <a:rPr lang="tr-TR" sz="1200" baseline="0" dirty="0">
                          <a:solidFill>
                            <a:srgbClr val="0C0D0D"/>
                          </a:solidFill>
                        </a:rPr>
                        <a:t> :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31.12.2024</a:t>
                      </a:r>
                    </a:p>
                  </a:txBody>
                  <a:tcPr>
                    <a:solidFill>
                      <a:schemeClr val="accent6">
                        <a:lumMod val="20000"/>
                        <a:lumOff val="80000"/>
                      </a:schemeClr>
                    </a:solidFill>
                  </a:tcPr>
                </a:tc>
                <a:extLst>
                  <a:ext uri="{0D108BD9-81ED-4DB2-BD59-A6C34878D82A}">
                    <a16:rowId xmlns:a16="http://schemas.microsoft.com/office/drawing/2014/main" val="3702495391"/>
                  </a:ext>
                </a:extLst>
              </a:tr>
              <a:tr h="40929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Geçici</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r>
                        <a:rPr lang="tr-TR" sz="1200" dirty="0" smtClean="0">
                          <a:solidFill>
                            <a:srgbClr val="0C0D0D"/>
                          </a:solidFill>
                        </a:rPr>
                        <a:t>Endeksli yayın için gereken yöntem ve konuların tartışılması, bölüm akademisyenleri arasında ortak alanlara yönelik çalışma gruplarının oluşturulması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Kalıcı</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smtClean="0">
                          <a:solidFill>
                            <a:srgbClr val="0C0D0D"/>
                          </a:solidFill>
                        </a:rPr>
                        <a:t>Öğretim</a:t>
                      </a:r>
                      <a:r>
                        <a:rPr lang="tr-TR" sz="1200" baseline="0" dirty="0" smtClean="0">
                          <a:solidFill>
                            <a:srgbClr val="0C0D0D"/>
                          </a:solidFill>
                        </a:rPr>
                        <a:t> elemanlarının ders yükünün azaltılması ile yayın faaliyetleri için ayıracakları zamanın arttırılması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7" name="Tablo 6">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725615839"/>
              </p:ext>
            </p:extLst>
          </p:nvPr>
        </p:nvGraphicFramePr>
        <p:xfrm>
          <a:off x="518878" y="3186833"/>
          <a:ext cx="8203223" cy="17424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41348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Bulgu (DF</a:t>
                      </a:r>
                      <a:r>
                        <a:rPr lang="tr-TR" sz="1200" baseline="0" dirty="0">
                          <a:solidFill>
                            <a:srgbClr val="0C0D0D"/>
                          </a:solidFill>
                        </a:rPr>
                        <a:t>) </a:t>
                      </a:r>
                      <a:r>
                        <a:rPr lang="tr-TR" sz="1200" dirty="0">
                          <a:solidFill>
                            <a:srgbClr val="0C0D0D"/>
                          </a:solidFill>
                        </a:rPr>
                        <a:t>Tanımı </a:t>
                      </a:r>
                      <a:r>
                        <a:rPr lang="tr-TR" sz="1200" baseline="0" dirty="0">
                          <a:solidFill>
                            <a:srgbClr val="0C0D0D"/>
                          </a:solidFill>
                        </a:rPr>
                        <a:t>:….</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SCI-</a:t>
                      </a:r>
                      <a:r>
                        <a:rPr lang="tr-TR" sz="1200" dirty="0" err="1">
                          <a:solidFill>
                            <a:srgbClr val="0C0D0D"/>
                          </a:solidFill>
                        </a:rPr>
                        <a:t>Expanded</a:t>
                      </a:r>
                      <a:r>
                        <a:rPr lang="tr-TR" sz="1200" dirty="0">
                          <a:solidFill>
                            <a:srgbClr val="0C0D0D"/>
                          </a:solidFill>
                        </a:rPr>
                        <a:t>, SSCI ve AHCI indekslerinde taranan dergilerde ABÜ adresli atıf sayısı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a:t>
                      </a:r>
                      <a:r>
                        <a:rPr lang="tr-TR" sz="1200" baseline="0" dirty="0">
                          <a:solidFill>
                            <a:srgbClr val="0C0D0D"/>
                          </a:solidFill>
                        </a:rPr>
                        <a:t> :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smtClean="0">
                          <a:solidFill>
                            <a:srgbClr val="0C0D0D"/>
                          </a:solidFill>
                        </a:rPr>
                        <a:t>31.12.2024</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Geçici</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r>
                        <a:rPr lang="tr-TR" sz="1200" dirty="0" smtClean="0">
                          <a:solidFill>
                            <a:srgbClr val="0C0D0D"/>
                          </a:solidFill>
                        </a:rPr>
                        <a:t>Endeksli yayın için gereken yöntem ve konuların tartışılması, bölüm akademisyenleri arasında ortak alanlara yönelik çalışma gruplarının oluşturulması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Kalıcı</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smtClean="0">
                          <a:solidFill>
                            <a:srgbClr val="0C0D0D"/>
                          </a:solidFill>
                        </a:rPr>
                        <a:t>Öğretim</a:t>
                      </a:r>
                      <a:r>
                        <a:rPr lang="tr-TR" sz="1200" baseline="0" dirty="0" smtClean="0">
                          <a:solidFill>
                            <a:srgbClr val="0C0D0D"/>
                          </a:solidFill>
                        </a:rPr>
                        <a:t> elemanlarının ders yükünün azaltılması ile yayın faaliyetleri için ayıracakları zamanın arttırılması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8" name="Tablo 7">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2011222404"/>
              </p:ext>
            </p:extLst>
          </p:nvPr>
        </p:nvGraphicFramePr>
        <p:xfrm>
          <a:off x="518877" y="4966114"/>
          <a:ext cx="8203223" cy="17424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Bulgu (DF</a:t>
                      </a:r>
                      <a:r>
                        <a:rPr lang="tr-TR" sz="1200" baseline="0" dirty="0">
                          <a:solidFill>
                            <a:srgbClr val="0C0D0D"/>
                          </a:solidFill>
                        </a:rPr>
                        <a:t>) </a:t>
                      </a:r>
                      <a:r>
                        <a:rPr lang="tr-TR" sz="1200" dirty="0">
                          <a:solidFill>
                            <a:srgbClr val="0C0D0D"/>
                          </a:solidFill>
                        </a:rPr>
                        <a:t>Tanımı </a:t>
                      </a:r>
                      <a:r>
                        <a:rPr lang="tr-TR" sz="1200" baseline="0" dirty="0">
                          <a:solidFill>
                            <a:srgbClr val="0C0D0D"/>
                          </a:solidFill>
                        </a:rPr>
                        <a:t>:….</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 Öğretim elemanı başına düşen SCI, SSCI ve AHCI endeksli dergilerde ortalama yayın sayısı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a:t>
                      </a:r>
                      <a:r>
                        <a:rPr lang="tr-TR" sz="1200" baseline="0" dirty="0">
                          <a:solidFill>
                            <a:srgbClr val="0C0D0D"/>
                          </a:solidFill>
                        </a:rPr>
                        <a:t> :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31.12.2024</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Geçici</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Endeksli yayın için gereken yöntem ve konuların tartışılması, bölüm akademisyenleri arasında ortak alanlara yönelik çalışma gruplarının oluşturulması</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Kalıcı</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smtClean="0">
                          <a:solidFill>
                            <a:srgbClr val="0C0D0D"/>
                          </a:solidFill>
                        </a:rPr>
                        <a:t>Öğretim</a:t>
                      </a:r>
                      <a:r>
                        <a:rPr lang="tr-TR" sz="1200" baseline="0" dirty="0" smtClean="0">
                          <a:solidFill>
                            <a:srgbClr val="0C0D0D"/>
                          </a:solidFill>
                        </a:rPr>
                        <a:t> elemanlarının ders yükünün azaltılması ile yayın faaliyetleri için ayıracakları zamanın arttırılması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458036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953491" y="481299"/>
            <a:ext cx="5334000"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r>
              <a:rPr lang="tr-TR" sz="2800" b="1" dirty="0">
                <a:solidFill>
                  <a:schemeClr val="accent6"/>
                </a:solidFill>
                <a:effectLst>
                  <a:outerShdw blurRad="38100" dist="38100" dir="2700000" algn="tl">
                    <a:srgbClr val="000000">
                      <a:alpha val="43137"/>
                    </a:srgbClr>
                  </a:outerShdw>
                </a:effectLst>
                <a:ea typeface="+mj-ea"/>
                <a:cs typeface="+mj-cs"/>
              </a:rPr>
              <a:t>_Mimarlık (2021-2022 </a:t>
            </a:r>
            <a:r>
              <a:rPr lang="tr-TR" sz="2800" b="1" dirty="0" err="1">
                <a:solidFill>
                  <a:schemeClr val="accent6"/>
                </a:solidFill>
                <a:effectLst>
                  <a:outerShdw blurRad="38100" dist="38100" dir="2700000" algn="tl">
                    <a:srgbClr val="000000">
                      <a:alpha val="43137"/>
                    </a:srgbClr>
                  </a:outerShdw>
                </a:effectLst>
                <a:ea typeface="+mj-ea"/>
                <a:cs typeface="+mj-cs"/>
              </a:rPr>
              <a:t>Spik</a:t>
            </a:r>
            <a:r>
              <a:rPr lang="tr-TR" sz="2800" b="1" dirty="0">
                <a:solidFill>
                  <a:schemeClr val="accent6"/>
                </a:solidFill>
                <a:effectLst>
                  <a:outerShdw blurRad="38100" dist="38100" dir="2700000" algn="tl">
                    <a:srgbClr val="000000">
                      <a:alpha val="43137"/>
                    </a:srgbClr>
                  </a:outerShdw>
                </a:effectLst>
                <a:ea typeface="+mj-ea"/>
                <a:cs typeface="+mj-cs"/>
              </a:rPr>
              <a:t> kapama)</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1757346662"/>
              </p:ext>
            </p:extLst>
          </p:nvPr>
        </p:nvGraphicFramePr>
        <p:xfrm>
          <a:off x="518879" y="1835552"/>
          <a:ext cx="8203223" cy="17424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Bulgu (DF</a:t>
                      </a:r>
                      <a:r>
                        <a:rPr lang="tr-TR" sz="1200" baseline="0" dirty="0">
                          <a:solidFill>
                            <a:srgbClr val="0C0D0D"/>
                          </a:solidFill>
                        </a:rPr>
                        <a:t>) </a:t>
                      </a:r>
                      <a:r>
                        <a:rPr lang="tr-TR" sz="1200" dirty="0">
                          <a:solidFill>
                            <a:srgbClr val="0C0D0D"/>
                          </a:solidFill>
                        </a:rPr>
                        <a:t>Tanımı </a:t>
                      </a:r>
                      <a:r>
                        <a:rPr lang="tr-TR" sz="1200" baseline="0" dirty="0">
                          <a:solidFill>
                            <a:srgbClr val="0C0D0D"/>
                          </a:solidFill>
                        </a:rPr>
                        <a:t>:….</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 Ulusal hakemli dergilerde yayımlanmış öğretim elemanı başına düşen yayın sayısı hedefinin</a:t>
                      </a:r>
                      <a:r>
                        <a:rPr lang="tr-TR" sz="1200" baseline="0" dirty="0">
                          <a:solidFill>
                            <a:srgbClr val="0C0D0D"/>
                          </a:solidFill>
                        </a:rPr>
                        <a:t> tutmaması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a:t>
                      </a:r>
                      <a:r>
                        <a:rPr lang="tr-TR" sz="1200" baseline="0" dirty="0">
                          <a:solidFill>
                            <a:srgbClr val="0C0D0D"/>
                          </a:solidFill>
                        </a:rPr>
                        <a:t> :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31.12.2024</a:t>
                      </a:r>
                    </a:p>
                  </a:txBody>
                  <a:tcPr>
                    <a:solidFill>
                      <a:schemeClr val="accent6">
                        <a:lumMod val="20000"/>
                        <a:lumOff val="80000"/>
                      </a:schemeClr>
                    </a:solidFill>
                  </a:tcPr>
                </a:tc>
                <a:extLst>
                  <a:ext uri="{0D108BD9-81ED-4DB2-BD59-A6C34878D82A}">
                    <a16:rowId xmlns:a16="http://schemas.microsoft.com/office/drawing/2014/main" val="3702495391"/>
                  </a:ext>
                </a:extLst>
              </a:tr>
              <a:tr h="40929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Geçici</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r>
                        <a:rPr lang="tr-TR" sz="1200" dirty="0" smtClean="0">
                          <a:solidFill>
                            <a:srgbClr val="0C0D0D"/>
                          </a:solidFill>
                        </a:rPr>
                        <a:t>Endeksli yayın için gereken yöntem ve konuların tartışılması, bölüm akademisyenleri arasında ortak alanlara yönelik çalışma gruplarının oluşturulması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Kalıcı</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smtClean="0">
                          <a:solidFill>
                            <a:srgbClr val="0C0D0D"/>
                          </a:solidFill>
                        </a:rPr>
                        <a:t>Öğretim</a:t>
                      </a:r>
                      <a:r>
                        <a:rPr lang="tr-TR" sz="1200" baseline="0" dirty="0" smtClean="0">
                          <a:solidFill>
                            <a:srgbClr val="0C0D0D"/>
                          </a:solidFill>
                        </a:rPr>
                        <a:t> elemanlarının ders yükünün azaltılması ile yayın faaliyetleri için ayıracakları zamanın arttırılması</a:t>
                      </a:r>
                      <a:endParaRPr lang="tr-TR" sz="12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7" name="Tablo 6">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1796002753"/>
              </p:ext>
            </p:extLst>
          </p:nvPr>
        </p:nvGraphicFramePr>
        <p:xfrm>
          <a:off x="518878" y="3739283"/>
          <a:ext cx="8203223" cy="16560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41348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Bulgu (DF</a:t>
                      </a:r>
                      <a:r>
                        <a:rPr lang="tr-TR" sz="1200" baseline="0" dirty="0">
                          <a:solidFill>
                            <a:srgbClr val="0C0D0D"/>
                          </a:solidFill>
                        </a:rPr>
                        <a:t>) </a:t>
                      </a:r>
                      <a:r>
                        <a:rPr lang="tr-TR" sz="1200" dirty="0">
                          <a:solidFill>
                            <a:srgbClr val="0C0D0D"/>
                          </a:solidFill>
                        </a:rPr>
                        <a:t>Tanımı </a:t>
                      </a:r>
                      <a:r>
                        <a:rPr lang="tr-TR" sz="1200" baseline="0" dirty="0">
                          <a:solidFill>
                            <a:srgbClr val="0C0D0D"/>
                          </a:solidFill>
                        </a:rPr>
                        <a:t>:….</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Ulusal ve Uluslararası sempozyum, kongre ve sanatsal sergi sayısı hedefinin tutmaması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a:t>
                      </a:r>
                      <a:r>
                        <a:rPr lang="tr-TR" sz="1200" baseline="0" dirty="0">
                          <a:solidFill>
                            <a:srgbClr val="0C0D0D"/>
                          </a:solidFill>
                        </a:rPr>
                        <a:t> :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31.12.2024</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Geçici</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r>
                        <a:rPr lang="tr-TR" sz="1200" dirty="0">
                          <a:solidFill>
                            <a:srgbClr val="0C0D0D"/>
                          </a:solidFill>
                        </a:rPr>
                        <a:t>İletişim kurulabilecek bölümlerin araştırılması ve ortak seminer konusuna dair girişimde bulunulması</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Yapılan Kalıcı</a:t>
                      </a:r>
                      <a:r>
                        <a:rPr lang="tr-TR" sz="1200" baseline="0" dirty="0">
                          <a:solidFill>
                            <a:srgbClr val="0C0D0D"/>
                          </a:solidFill>
                        </a:rPr>
                        <a:t> Faaliyet :…..</a:t>
                      </a:r>
                      <a:endParaRPr lang="tr-TR" sz="1200"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 Bölüm bütçe ve altyapısının düşünülerek planlama yapılması</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416104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547104764"/>
              </p:ext>
            </p:extLst>
          </p:nvPr>
        </p:nvGraphicFramePr>
        <p:xfrm>
          <a:off x="756949" y="1805781"/>
          <a:ext cx="6464300" cy="2047875"/>
        </p:xfrm>
        <a:graphic>
          <a:graphicData uri="http://schemas.openxmlformats.org/drawingml/2006/table">
            <a:tbl>
              <a:tblPr/>
              <a:tblGrid>
                <a:gridCol w="747831">
                  <a:extLst>
                    <a:ext uri="{9D8B030D-6E8A-4147-A177-3AD203B41FA5}">
                      <a16:colId xmlns:a16="http://schemas.microsoft.com/office/drawing/2014/main" val="669002268"/>
                    </a:ext>
                  </a:extLst>
                </a:gridCol>
                <a:gridCol w="659105">
                  <a:extLst>
                    <a:ext uri="{9D8B030D-6E8A-4147-A177-3AD203B41FA5}">
                      <a16:colId xmlns:a16="http://schemas.microsoft.com/office/drawing/2014/main" val="2565453434"/>
                    </a:ext>
                  </a:extLst>
                </a:gridCol>
                <a:gridCol w="789025">
                  <a:extLst>
                    <a:ext uri="{9D8B030D-6E8A-4147-A177-3AD203B41FA5}">
                      <a16:colId xmlns:a16="http://schemas.microsoft.com/office/drawing/2014/main" val="1044708755"/>
                    </a:ext>
                  </a:extLst>
                </a:gridCol>
                <a:gridCol w="4268339">
                  <a:extLst>
                    <a:ext uri="{9D8B030D-6E8A-4147-A177-3AD203B41FA5}">
                      <a16:colId xmlns:a16="http://schemas.microsoft.com/office/drawing/2014/main" val="2196213536"/>
                    </a:ext>
                  </a:extLst>
                </a:gridCol>
              </a:tblGrid>
              <a:tr h="190500">
                <a:tc gridSpan="4">
                  <a:txBody>
                    <a:bodyPr/>
                    <a:lstStyle/>
                    <a:p>
                      <a:pPr algn="ctr" fontAlgn="ctr"/>
                      <a:r>
                        <a:rPr lang="tr-TR" sz="1100" b="1" i="0" u="none" strike="noStrike">
                          <a:solidFill>
                            <a:srgbClr val="000000"/>
                          </a:solidFill>
                          <a:effectLst/>
                          <a:latin typeface="Tahoma" panose="020B0604030504040204" pitchFamily="34" charset="0"/>
                        </a:rPr>
                        <a:t>TESPİT EDİLEN UYGUNSUZLUKLAR</a:t>
                      </a:r>
                      <a:r>
                        <a:rPr lang="tr-TR" sz="1100" b="1" i="0" u="none" strike="noStrike">
                          <a:solidFill>
                            <a:srgbClr val="000000"/>
                          </a:solidFill>
                          <a:effectLst/>
                          <a:latin typeface="Symbol" panose="05050102010706020507" pitchFamily="18" charset="2"/>
                        </a:rPr>
                        <a:t> </a:t>
                      </a:r>
                      <a:r>
                        <a:rPr lang="tr-TR" sz="1200" b="1" i="0" u="none" strike="noStrike">
                          <a:solidFill>
                            <a:srgbClr val="FF0000"/>
                          </a:solidFill>
                          <a:effectLst/>
                          <a:latin typeface="Wingdings" panose="05000000000000000000" pitchFamily="2" charset="2"/>
                        </a:rPr>
                        <a:t>LLLL</a:t>
                      </a:r>
                      <a:endParaRPr lang="tr-TR" sz="1100" b="1" i="0" u="none" strike="noStrike">
                        <a:solidFill>
                          <a:srgbClr val="000000"/>
                        </a:solidFill>
                        <a:effectLst/>
                        <a:latin typeface="Tahoma" panose="020B0604030504040204" pitchFamily="34" charset="0"/>
                      </a:endParaRP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78368202"/>
                  </a:ext>
                </a:extLst>
              </a:tr>
              <a:tr h="428625">
                <a:tc>
                  <a:txBody>
                    <a:bodyPr/>
                    <a:lstStyle/>
                    <a:p>
                      <a:pPr algn="l" fontAlgn="ctr"/>
                      <a:r>
                        <a:rPr lang="tr-TR" sz="900" b="1" i="0" u="none" strike="noStrike">
                          <a:solidFill>
                            <a:srgbClr val="000000"/>
                          </a:solidFill>
                          <a:effectLst/>
                          <a:latin typeface="Tahoma" panose="020B0604030504040204" pitchFamily="34" charset="0"/>
                        </a:rPr>
                        <a:t>MAJOR BULGU SAYISI</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Tahoma" panose="020B0604030504040204" pitchFamily="34" charset="0"/>
                        </a:rPr>
                        <a:t>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00"/>
                          </a:solidFill>
                          <a:effectLst/>
                          <a:latin typeface="Tahoma" panose="020B0604030504040204" pitchFamily="34" charset="0"/>
                        </a:rPr>
                        <a:t>Madde No'ları:</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dirty="0">
                        <a:solidFill>
                          <a:srgbClr val="000000"/>
                        </a:solidFill>
                        <a:effectLst/>
                        <a:latin typeface="Tahoma" panose="020B0604030504040204" pitchFamily="34" charset="0"/>
                      </a:endParaRPr>
                    </a:p>
                  </a:txBody>
                  <a:tcPr marL="9525" marR="9525" marT="9525"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059364"/>
                  </a:ext>
                </a:extLst>
              </a:tr>
              <a:tr h="1343025">
                <a:tc>
                  <a:txBody>
                    <a:bodyPr/>
                    <a:lstStyle/>
                    <a:p>
                      <a:pPr algn="l" fontAlgn="ctr"/>
                      <a:r>
                        <a:rPr lang="tr-TR" sz="900" b="1" i="0" u="none" strike="noStrike">
                          <a:solidFill>
                            <a:srgbClr val="000000"/>
                          </a:solidFill>
                          <a:effectLst/>
                          <a:latin typeface="Tahoma" panose="020B0604030504040204" pitchFamily="34" charset="0"/>
                        </a:rPr>
                        <a:t>MİNÖR  BULGU SAYISI</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Tahoma" panose="020B0604030504040204" pitchFamily="34" charset="0"/>
                        </a:rPr>
                        <a:t>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00"/>
                          </a:solidFill>
                          <a:effectLst/>
                          <a:latin typeface="Tahoma" panose="020B0604030504040204" pitchFamily="34" charset="0"/>
                        </a:rPr>
                        <a:t>Madde No'ları:</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1" i="0" u="none" strike="noStrike" dirty="0">
                          <a:solidFill>
                            <a:srgbClr val="000000"/>
                          </a:solidFill>
                          <a:effectLst/>
                          <a:latin typeface="Tahoma" panose="020B0604030504040204" pitchFamily="34" charset="0"/>
                        </a:rPr>
                        <a:t>4.1 Stratejik planda birime düşen sorumluluklarda güncelleme ve sonrasında takibi gerekmektedir. Geçtiğimiz dönemlerde de tekrarladığı için minör bulgu olarak değerlendirilmiştir.                 </a:t>
                      </a:r>
                    </a:p>
                  </a:txBody>
                  <a:tcPr marL="9525" marR="9525" marT="9525">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716465"/>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321879927"/>
              </p:ext>
            </p:extLst>
          </p:nvPr>
        </p:nvGraphicFramePr>
        <p:xfrm>
          <a:off x="756949" y="4076428"/>
          <a:ext cx="6464300" cy="1219200"/>
        </p:xfrm>
        <a:graphic>
          <a:graphicData uri="http://schemas.openxmlformats.org/drawingml/2006/table">
            <a:tbl>
              <a:tblPr/>
              <a:tblGrid>
                <a:gridCol w="748198">
                  <a:extLst>
                    <a:ext uri="{9D8B030D-6E8A-4147-A177-3AD203B41FA5}">
                      <a16:colId xmlns:a16="http://schemas.microsoft.com/office/drawing/2014/main" val="2963585902"/>
                    </a:ext>
                  </a:extLst>
                </a:gridCol>
                <a:gridCol w="5716102">
                  <a:extLst>
                    <a:ext uri="{9D8B030D-6E8A-4147-A177-3AD203B41FA5}">
                      <a16:colId xmlns:a16="http://schemas.microsoft.com/office/drawing/2014/main" val="2942915260"/>
                    </a:ext>
                  </a:extLst>
                </a:gridCol>
              </a:tblGrid>
              <a:tr h="190500">
                <a:tc gridSpan="2">
                  <a:txBody>
                    <a:bodyPr/>
                    <a:lstStyle/>
                    <a:p>
                      <a:pPr algn="ctr" fontAlgn="ctr"/>
                      <a:r>
                        <a:rPr lang="tr-TR" sz="1200" b="1" i="0" u="none" strike="noStrike" dirty="0">
                          <a:solidFill>
                            <a:srgbClr val="000000"/>
                          </a:solidFill>
                          <a:effectLst/>
                          <a:latin typeface="Tahoma" panose="020B0604030504040204" pitchFamily="34" charset="0"/>
                        </a:rPr>
                        <a:t>İYİLEŞTİRİLMESİ GEREKEN YÖNLER-GÖZLEMLER </a:t>
                      </a:r>
                      <a:r>
                        <a:rPr lang="tr-TR" sz="1200" b="1" i="0" u="none" strike="noStrike" dirty="0">
                          <a:solidFill>
                            <a:srgbClr val="FF0000"/>
                          </a:solidFill>
                          <a:effectLst/>
                          <a:latin typeface="Wingdings" panose="05000000000000000000" pitchFamily="2" charset="2"/>
                        </a:rPr>
                        <a:t>KKKK</a:t>
                      </a:r>
                      <a:endParaRPr lang="tr-TR" sz="1200" b="1" i="0" u="none" strike="noStrike" dirty="0">
                        <a:solidFill>
                          <a:srgbClr val="000000"/>
                        </a:solidFill>
                        <a:effectLst/>
                        <a:latin typeface="Tahoma" panose="020B0604030504040204" pitchFamily="34" charset="0"/>
                      </a:endParaRP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extLst>
                  <a:ext uri="{0D108BD9-81ED-4DB2-BD59-A6C34878D82A}">
                    <a16:rowId xmlns:a16="http://schemas.microsoft.com/office/drawing/2014/main" val="2690809913"/>
                  </a:ext>
                </a:extLst>
              </a:tr>
              <a:tr h="571500">
                <a:tc>
                  <a:txBody>
                    <a:bodyPr/>
                    <a:lstStyle/>
                    <a:p>
                      <a:pPr algn="ctr" fontAlgn="ctr"/>
                      <a:r>
                        <a:rPr lang="tr-TR" sz="900" b="1" i="0" u="none" strike="noStrike">
                          <a:solidFill>
                            <a:srgbClr val="000000"/>
                          </a:solidFill>
                          <a:effectLst/>
                          <a:latin typeface="Tahoma" panose="020B0604030504040204" pitchFamily="34" charset="0"/>
                        </a:rPr>
                        <a:t>ISO 9001/10002 Madde No</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a:solidFill>
                            <a:srgbClr val="000000"/>
                          </a:solidFill>
                          <a:effectLst/>
                          <a:latin typeface="Tahoma" panose="020B0604030504040204" pitchFamily="34" charset="0"/>
                        </a:rPr>
                        <a:t>Gözlem Tanımı</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2043606"/>
                  </a:ext>
                </a:extLst>
              </a:tr>
              <a:tr h="409575">
                <a:tc>
                  <a:txBody>
                    <a:bodyPr/>
                    <a:lstStyle/>
                    <a:p>
                      <a:pPr algn="ctr" fontAlgn="ctr"/>
                      <a:r>
                        <a:rPr lang="tr-TR" sz="1000" b="1" i="0" u="none" strike="noStrike">
                          <a:solidFill>
                            <a:srgbClr val="000000"/>
                          </a:solidFill>
                          <a:effectLst/>
                          <a:latin typeface="Tahoma" panose="020B0604030504040204" pitchFamily="34" charset="0"/>
                        </a:rPr>
                        <a:t>4.Şub</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Paydaşlar  önem derecelerine göre ismen de değerlendirilmelidir.</a:t>
                      </a:r>
                    </a:p>
                  </a:txBody>
                  <a:tcPr marL="9525" marR="9525" marT="9525"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7319443"/>
                  </a:ext>
                </a:extLst>
              </a:tr>
            </a:tbl>
          </a:graphicData>
        </a:graphic>
      </p:graphicFrame>
    </p:spTree>
    <p:extLst>
      <p:ext uri="{BB962C8B-B14F-4D97-AF65-F5344CB8AC3E}">
        <p14:creationId xmlns:p14="http://schemas.microsoft.com/office/powerpoint/2010/main" val="1346354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285991" y="1823634"/>
            <a:ext cx="8325450" cy="2031325"/>
          </a:xfrm>
          <a:prstGeom prst="rect">
            <a:avLst/>
          </a:prstGeom>
        </p:spPr>
        <p:txBody>
          <a:bodyPr wrap="square">
            <a:spAutoFit/>
          </a:bodyPr>
          <a:lstStyle/>
          <a:p>
            <a:r>
              <a:rPr lang="tr-TR" dirty="0" smtClean="0">
                <a:solidFill>
                  <a:schemeClr val="tx2"/>
                </a:solidFill>
              </a:rPr>
              <a:t>2023-2024 </a:t>
            </a:r>
            <a:r>
              <a:rPr lang="tr-TR" dirty="0">
                <a:solidFill>
                  <a:schemeClr val="tx2"/>
                </a:solidFill>
              </a:rPr>
              <a:t>eğitim öğretim yılı </a:t>
            </a:r>
            <a:r>
              <a:rPr lang="tr-TR" dirty="0" smtClean="0">
                <a:solidFill>
                  <a:schemeClr val="tx2"/>
                </a:solidFill>
              </a:rPr>
              <a:t>için daha önce oluşturulan Danışma Kurulu ile müfredat yapılandırması, ders içerikleri ve staj imkanları hakkında toplantı gerçekleştirilmiştir.</a:t>
            </a:r>
          </a:p>
          <a:p>
            <a:endParaRPr lang="tr-TR" dirty="0" smtClean="0">
              <a:solidFill>
                <a:schemeClr val="tx2"/>
              </a:solidFill>
            </a:endParaRPr>
          </a:p>
          <a:p>
            <a:r>
              <a:rPr lang="tr-TR" dirty="0" smtClean="0">
                <a:solidFill>
                  <a:schemeClr val="tx2"/>
                </a:solidFill>
              </a:rPr>
              <a:t>2024-2025 </a:t>
            </a:r>
            <a:r>
              <a:rPr lang="tr-TR" dirty="0">
                <a:solidFill>
                  <a:schemeClr val="tx2"/>
                </a:solidFill>
              </a:rPr>
              <a:t>eğitim öğretim </a:t>
            </a:r>
            <a:r>
              <a:rPr lang="tr-TR" dirty="0" smtClean="0">
                <a:solidFill>
                  <a:schemeClr val="tx2"/>
                </a:solidFill>
              </a:rPr>
              <a:t>yılı için Mimarlık Bölümü Danışma Kurulu üyeleri ile tekrar iletişime geçilerek yaz süresince ayrı bir çalışma yapılması planlanmaktadır.</a:t>
            </a:r>
            <a:endParaRPr lang="tr-TR" dirty="0">
              <a:solidFill>
                <a:schemeClr val="tx2"/>
              </a:solidFill>
            </a:endParaRPr>
          </a:p>
          <a:p>
            <a:endParaRPr lang="tr-TR" dirty="0">
              <a:solidFill>
                <a:schemeClr val="tx2"/>
              </a:solidFill>
            </a:endParaRPr>
          </a:p>
          <a:p>
            <a:endParaRPr lang="en-US" dirty="0">
              <a:solidFill>
                <a:schemeClr val="accent6"/>
              </a:solidFill>
            </a:endParaRPr>
          </a:p>
        </p:txBody>
      </p:sp>
      <p:pic>
        <p:nvPicPr>
          <p:cNvPr id="69" name="Resim 68"/>
          <p:cNvPicPr>
            <a:picLocks noChangeAspect="1"/>
          </p:cNvPicPr>
          <p:nvPr/>
        </p:nvPicPr>
        <p:blipFill rotWithShape="1">
          <a:blip r:embed="rId3" cstate="print">
            <a:extLst>
              <a:ext uri="{28A0092B-C50C-407E-A947-70E740481C1C}">
                <a14:useLocalDpi xmlns:a14="http://schemas.microsoft.com/office/drawing/2010/main" val="0"/>
              </a:ext>
            </a:extLst>
          </a:blip>
          <a:srcRect t="16970" b="37508"/>
          <a:stretch/>
        </p:blipFill>
        <p:spPr>
          <a:xfrm>
            <a:off x="4785289" y="3755731"/>
            <a:ext cx="2665973" cy="2696892"/>
          </a:xfrm>
          <a:prstGeom prst="rect">
            <a:avLst/>
          </a:prstGeom>
        </p:spPr>
      </p:pic>
      <p:sp>
        <p:nvSpPr>
          <p:cNvPr id="70" name="Dikdörtgen 69"/>
          <p:cNvSpPr/>
          <p:nvPr/>
        </p:nvSpPr>
        <p:spPr>
          <a:xfrm>
            <a:off x="683539" y="4227014"/>
            <a:ext cx="3601797" cy="1754326"/>
          </a:xfrm>
          <a:prstGeom prst="rect">
            <a:avLst/>
          </a:prstGeom>
        </p:spPr>
        <p:txBody>
          <a:bodyPr wrap="square">
            <a:spAutoFit/>
          </a:bodyPr>
          <a:lstStyle/>
          <a:p>
            <a:pPr algn="just"/>
            <a:r>
              <a:rPr lang="tr-TR" dirty="0">
                <a:solidFill>
                  <a:schemeClr val="tx2"/>
                </a:solidFill>
              </a:rPr>
              <a:t>Mimarlık Bölümü kapsamında tüm Mimarlık Bölümü öğrencilerinin katılımına açık ABU </a:t>
            </a:r>
            <a:r>
              <a:rPr lang="tr-TR" dirty="0" err="1" smtClean="0">
                <a:solidFill>
                  <a:schemeClr val="tx2"/>
                </a:solidFill>
              </a:rPr>
              <a:t>Döşemealtı</a:t>
            </a:r>
            <a:r>
              <a:rPr lang="tr-TR" dirty="0" smtClean="0">
                <a:solidFill>
                  <a:schemeClr val="tx2"/>
                </a:solidFill>
              </a:rPr>
              <a:t> </a:t>
            </a:r>
            <a:r>
              <a:rPr lang="tr-TR" dirty="0">
                <a:solidFill>
                  <a:schemeClr val="tx2"/>
                </a:solidFill>
              </a:rPr>
              <a:t>kampüsünde ‘Atölye Haftası ’ düzenlenmiştir.</a:t>
            </a:r>
          </a:p>
          <a:p>
            <a:pPr algn="just"/>
            <a:endParaRPr lang="en-US" dirty="0">
              <a:solidFill>
                <a:schemeClr val="accent6"/>
              </a:solidFill>
            </a:endParaRPr>
          </a:p>
        </p:txBody>
      </p:sp>
    </p:spTree>
    <p:extLst>
      <p:ext uri="{BB962C8B-B14F-4D97-AF65-F5344CB8AC3E}">
        <p14:creationId xmlns:p14="http://schemas.microsoft.com/office/powerpoint/2010/main" val="2309275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a:extLst>
              <a:ext uri="{FF2B5EF4-FFF2-40B4-BE49-F238E27FC236}">
                <a16:creationId xmlns:a16="http://schemas.microsoft.com/office/drawing/2014/main" id="{547EE542-4DF9-B3A8-4F0F-953F31B125B0}"/>
              </a:ext>
            </a:extLst>
          </p:cNvPr>
          <p:cNvSpPr/>
          <p:nvPr/>
        </p:nvSpPr>
        <p:spPr>
          <a:xfrm>
            <a:off x="203593" y="1865496"/>
            <a:ext cx="8543243" cy="4031873"/>
          </a:xfrm>
          <a:prstGeom prst="rect">
            <a:avLst/>
          </a:prstGeom>
        </p:spPr>
        <p:txBody>
          <a:bodyPr wrap="square">
            <a:spAutoFit/>
          </a:bodyPr>
          <a:lstStyle/>
          <a:p>
            <a:pPr algn="just"/>
            <a:endParaRPr lang="tr-TR" sz="1600" dirty="0">
              <a:solidFill>
                <a:schemeClr val="tx2"/>
              </a:solidFill>
            </a:endParaRPr>
          </a:p>
          <a:p>
            <a:pPr marL="285750" indent="-285750" algn="just">
              <a:buFont typeface="Arial" panose="020B0604020202020204" pitchFamily="34" charset="0"/>
              <a:buChar char="•"/>
            </a:pPr>
            <a:endParaRPr lang="tr-TR" sz="1600" dirty="0">
              <a:solidFill>
                <a:schemeClr val="tx2"/>
              </a:solidFill>
            </a:endParaRPr>
          </a:p>
          <a:p>
            <a:pPr marL="285750" indent="-285750" algn="just">
              <a:buFont typeface="Arial" panose="020B0604020202020204" pitchFamily="34" charset="0"/>
              <a:buChar char="•"/>
            </a:pPr>
            <a:r>
              <a:rPr lang="tr-TR" sz="1600" dirty="0" smtClean="0">
                <a:solidFill>
                  <a:schemeClr val="tx2"/>
                </a:solidFill>
              </a:rPr>
              <a:t>Mimarlık Bölümü öğretim elemanlarından Dr. </a:t>
            </a:r>
            <a:r>
              <a:rPr lang="tr-TR" sz="1600" dirty="0" err="1" smtClean="0">
                <a:solidFill>
                  <a:schemeClr val="tx2"/>
                </a:solidFill>
              </a:rPr>
              <a:t>Öğr</a:t>
            </a:r>
            <a:r>
              <a:rPr lang="tr-TR" sz="1600" dirty="0" smtClean="0">
                <a:solidFill>
                  <a:schemeClr val="tx2"/>
                </a:solidFill>
              </a:rPr>
              <a:t>. Üyesi Esin Bölükbaş Dayı ve </a:t>
            </a:r>
            <a:r>
              <a:rPr lang="tr-TR" sz="1600" dirty="0" err="1" smtClean="0">
                <a:solidFill>
                  <a:schemeClr val="tx2"/>
                </a:solidFill>
              </a:rPr>
              <a:t>Öğr</a:t>
            </a:r>
            <a:r>
              <a:rPr lang="tr-TR" sz="1600" dirty="0" smtClean="0">
                <a:solidFill>
                  <a:schemeClr val="tx2"/>
                </a:solidFill>
              </a:rPr>
              <a:t>. Gör. Funda </a:t>
            </a:r>
            <a:r>
              <a:rPr lang="tr-TR" sz="1600" dirty="0" err="1" smtClean="0">
                <a:solidFill>
                  <a:schemeClr val="tx2"/>
                </a:solidFill>
              </a:rPr>
              <a:t>Alyanak</a:t>
            </a:r>
            <a:r>
              <a:rPr lang="tr-TR" sz="1600" dirty="0" smtClean="0">
                <a:solidFill>
                  <a:schemeClr val="tx2"/>
                </a:solidFill>
              </a:rPr>
              <a:t> Kaya tarafından TÜBİTAK 1002-B Acil Destek Modülü ile desteklenen «Afet Sonrası Sosyal Mekan Üretimine Yönel Tasarım Rehberi</a:t>
            </a:r>
            <a:r>
              <a:rPr lang="tr-TR" sz="1600" dirty="0">
                <a:solidFill>
                  <a:schemeClr val="tx2"/>
                </a:solidFill>
              </a:rPr>
              <a:t> "</a:t>
            </a:r>
            <a:r>
              <a:rPr lang="tr-TR" sz="1600" dirty="0" smtClean="0">
                <a:solidFill>
                  <a:schemeClr val="tx2"/>
                </a:solidFill>
              </a:rPr>
              <a:t> tamamlandı.         </a:t>
            </a:r>
          </a:p>
          <a:p>
            <a:pPr marL="285750" indent="-285750" algn="just">
              <a:buFont typeface="Arial" panose="020B0604020202020204" pitchFamily="34" charset="0"/>
              <a:buChar char="•"/>
            </a:pPr>
            <a:endParaRPr lang="tr-TR" dirty="0">
              <a:solidFill>
                <a:schemeClr val="tx2"/>
              </a:solidFill>
            </a:endParaRPr>
          </a:p>
          <a:p>
            <a:pPr marL="285750" indent="-285750" algn="just">
              <a:buFont typeface="Arial" panose="020B0604020202020204" pitchFamily="34" charset="0"/>
              <a:buChar char="•"/>
            </a:pPr>
            <a:r>
              <a:rPr lang="tr-TR" sz="1600" dirty="0" smtClean="0">
                <a:solidFill>
                  <a:schemeClr val="tx2"/>
                </a:solidFill>
              </a:rPr>
              <a:t>Mimarlık Bölümü öğretim üyelerinden Prof</a:t>
            </a:r>
            <a:r>
              <a:rPr lang="tr-TR" sz="1600" dirty="0">
                <a:solidFill>
                  <a:schemeClr val="tx2"/>
                </a:solidFill>
              </a:rPr>
              <a:t>. Dr. Salih </a:t>
            </a:r>
            <a:r>
              <a:rPr lang="tr-TR" sz="1600" dirty="0" err="1">
                <a:solidFill>
                  <a:schemeClr val="tx2"/>
                </a:solidFill>
              </a:rPr>
              <a:t>OFLUOĞLU'nun</a:t>
            </a:r>
            <a:r>
              <a:rPr lang="tr-TR" sz="1600" dirty="0">
                <a:solidFill>
                  <a:schemeClr val="tx2"/>
                </a:solidFill>
              </a:rPr>
              <a:t> danışmanlığını yürüttüğü "6 Şubat Kahramanmaraş Türkiye Depremi Sonrası Deprem Bölgesinde Yapılacak Yeni Konutların Enerji Etkin Cephe Tasarım Parametrelerine Göre Optimizasyonunu Sağlayacak Bir Model Önerisi" başlıklı 1001 - Özel Çağrılar (Deprem Bölgesi Üniversiteleri Özel Çağrısı - BİNBİRÇABA) projesi TÜBİTAK tarafından desteklenmeye hak kazanmıştır</a:t>
            </a:r>
            <a:r>
              <a:rPr lang="tr-TR" sz="1600" dirty="0" smtClean="0">
                <a:solidFill>
                  <a:schemeClr val="tx2"/>
                </a:solidFill>
              </a:rPr>
              <a:t>.</a:t>
            </a:r>
          </a:p>
          <a:p>
            <a:pPr marL="285750" indent="-285750" algn="just">
              <a:buFont typeface="Arial" panose="020B0604020202020204" pitchFamily="34" charset="0"/>
              <a:buChar char="•"/>
            </a:pPr>
            <a:endParaRPr lang="tr-TR" sz="1600" dirty="0" smtClean="0">
              <a:solidFill>
                <a:schemeClr val="tx2"/>
              </a:solidFill>
            </a:endParaRPr>
          </a:p>
          <a:p>
            <a:pPr marL="285750" indent="-285750" algn="just">
              <a:buFont typeface="Arial" panose="020B0604020202020204" pitchFamily="34" charset="0"/>
              <a:buChar char="•"/>
            </a:pPr>
            <a:r>
              <a:rPr lang="tr-TR" sz="1600" dirty="0" smtClean="0">
                <a:solidFill>
                  <a:schemeClr val="tx2"/>
                </a:solidFill>
              </a:rPr>
              <a:t>Mimarlık </a:t>
            </a:r>
            <a:r>
              <a:rPr lang="tr-TR" sz="1600" dirty="0">
                <a:solidFill>
                  <a:schemeClr val="tx2"/>
                </a:solidFill>
              </a:rPr>
              <a:t>Bölümü, ARC 4012 Mimari Tasarım Stüdyosu VIII (Bitirme Projesi) dersi 2022-2023 Bahar Dönemi öğrencilerinin, endüstri mirası olan  MKE Antalya Pil Fabrikası yerleşkesi üzerinde proje  çalışmalarından derlenen, özgün ve yenilikçi bir eğitim yaklaşımı bir kitapçık olarak yayınlandı.</a:t>
            </a:r>
          </a:p>
          <a:p>
            <a:pPr marL="285750" indent="-285750" algn="just">
              <a:buFont typeface="Arial" panose="020B0604020202020204" pitchFamily="34" charset="0"/>
              <a:buChar char="•"/>
            </a:pPr>
            <a:endParaRPr lang="tr-TR" sz="1600" dirty="0">
              <a:solidFill>
                <a:schemeClr val="tx2"/>
              </a:solidFill>
            </a:endParaRPr>
          </a:p>
        </p:txBody>
      </p:sp>
    </p:spTree>
    <p:extLst>
      <p:ext uri="{BB962C8B-B14F-4D97-AF65-F5344CB8AC3E}">
        <p14:creationId xmlns:p14="http://schemas.microsoft.com/office/powerpoint/2010/main" val="2179233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27737" y="4911139"/>
            <a:ext cx="7915900" cy="940286"/>
          </a:xfrm>
          <a:prstGeom prst="rect">
            <a:avLst/>
          </a:prstGeom>
        </p:spPr>
      </p:pic>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stretch>
            <a:fillRect/>
          </a:stretch>
        </p:blipFill>
        <p:spPr>
          <a:xfrm>
            <a:off x="4183352" y="3103425"/>
            <a:ext cx="4286394" cy="1586257"/>
          </a:xfrm>
          <a:prstGeom prst="rect">
            <a:avLst/>
          </a:prstGeom>
        </p:spPr>
      </p:pic>
      <p:sp>
        <p:nvSpPr>
          <p:cNvPr id="67" name="Dikdörtgen 66"/>
          <p:cNvSpPr/>
          <p:nvPr/>
        </p:nvSpPr>
        <p:spPr>
          <a:xfrm>
            <a:off x="384416" y="2017693"/>
            <a:ext cx="3601797" cy="2585323"/>
          </a:xfrm>
          <a:prstGeom prst="rect">
            <a:avLst/>
          </a:prstGeom>
        </p:spPr>
        <p:txBody>
          <a:bodyPr wrap="square">
            <a:spAutoFit/>
          </a:bodyPr>
          <a:lstStyle/>
          <a:p>
            <a:pPr algn="just"/>
            <a:r>
              <a:rPr lang="tr-TR" dirty="0" smtClean="0">
                <a:solidFill>
                  <a:srgbClr val="0C0D0D"/>
                </a:solidFill>
              </a:rPr>
              <a:t>"</a:t>
            </a:r>
            <a:r>
              <a:rPr lang="tr-TR" dirty="0">
                <a:solidFill>
                  <a:srgbClr val="0C0D0D"/>
                </a:solidFill>
              </a:rPr>
              <a:t>Vakıf Kültür Varlıklarının Korunması ve Geliştirilmesi Alanında İşbirliği Protokolü "nün Danışmanlık ve Müşavirlik </a:t>
            </a:r>
            <a:r>
              <a:rPr lang="tr-TR" dirty="0" smtClean="0">
                <a:solidFill>
                  <a:srgbClr val="0C0D0D"/>
                </a:solidFill>
              </a:rPr>
              <a:t>kapsamında 06.06.2023 </a:t>
            </a:r>
            <a:r>
              <a:rPr lang="tr-TR" dirty="0">
                <a:solidFill>
                  <a:srgbClr val="0C0D0D"/>
                </a:solidFill>
              </a:rPr>
              <a:t>tarihli Revize Protokoller kapsamında iş bazında danışmanlık hizmetlerini yerine getirmek </a:t>
            </a:r>
            <a:r>
              <a:rPr lang="tr-TR" dirty="0" smtClean="0">
                <a:solidFill>
                  <a:srgbClr val="0C0D0D"/>
                </a:solidFill>
              </a:rPr>
              <a:t>üzere </a:t>
            </a:r>
            <a:r>
              <a:rPr lang="tr-TR" dirty="0" err="1" smtClean="0">
                <a:solidFill>
                  <a:srgbClr val="0C0D0D"/>
                </a:solidFill>
              </a:rPr>
              <a:t>Doç</a:t>
            </a:r>
            <a:r>
              <a:rPr lang="tr-TR" dirty="0" smtClean="0">
                <a:solidFill>
                  <a:srgbClr val="0C0D0D"/>
                </a:solidFill>
              </a:rPr>
              <a:t> Dr. Ayşe Esin Kuleli görevlendirilmiştir.</a:t>
            </a:r>
            <a:endParaRPr lang="en-US" dirty="0">
              <a:solidFill>
                <a:srgbClr val="0C0D0D"/>
              </a:solidFill>
            </a:endParaRPr>
          </a:p>
        </p:txBody>
      </p:sp>
    </p:spTree>
    <p:extLst>
      <p:ext uri="{BB962C8B-B14F-4D97-AF65-F5344CB8AC3E}">
        <p14:creationId xmlns:p14="http://schemas.microsoft.com/office/powerpoint/2010/main" val="372651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468835"/>
            <a:ext cx="8352928" cy="2123658"/>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fontAlgn="base">
              <a:lnSpc>
                <a:spcPts val="1800"/>
              </a:lnSpc>
              <a:spcAft>
                <a:spcPts val="0"/>
              </a:spcAft>
            </a:pPr>
            <a:r>
              <a:rPr lang="tr-TR" b="1" dirty="0" smtClean="0">
                <a:solidFill>
                  <a:srgbClr val="0C0D0D"/>
                </a:solidFill>
                <a:latin typeface="Calibri" panose="020F0502020204030204" pitchFamily="34" charset="0"/>
                <a:ea typeface="Times New Roman" panose="02020603050405020304" pitchFamily="18" charset="0"/>
              </a:rPr>
              <a:t>Ulusal </a:t>
            </a:r>
            <a:r>
              <a:rPr lang="tr-TR" b="1" dirty="0">
                <a:solidFill>
                  <a:srgbClr val="0C0D0D"/>
                </a:solidFill>
                <a:latin typeface="Calibri" panose="020F0502020204030204" pitchFamily="34" charset="0"/>
                <a:ea typeface="Times New Roman" panose="02020603050405020304" pitchFamily="18" charset="0"/>
              </a:rPr>
              <a:t>ve uluslararası bilimsel araştırma, yayın yapmak ve bölgesel ve ulusal kalkınmaya katkısı olan projeler üretmek, eğitim-öğretim ve danışmanlık hizmetleri vermek, ulusal ve uluslararası paydaşları ile işbirliği yapmak ve yükseköğretim etik kurallarına bağlı kalarak araştırma kalitesini sürekli iyileştirmeyi benimsemiş olmak, araştırmacı, girişimci, ekip çalışmasına yatkın, analiz ve sentez yapma yeteneği gelişmiş, çevre bilincine ve toplumsal duyarlılığa sahip bilim insanları yetiştirmek, bu amaçla eğitim-öğretim ve araştırma alt yapısını sürekli olarak iyileştirmektir.</a:t>
            </a:r>
          </a:p>
        </p:txBody>
      </p:sp>
      <p:sp>
        <p:nvSpPr>
          <p:cNvPr id="7" name="Dikdörtgen 6"/>
          <p:cNvSpPr/>
          <p:nvPr/>
        </p:nvSpPr>
        <p:spPr>
          <a:xfrm>
            <a:off x="490637" y="2975567"/>
            <a:ext cx="8352928" cy="166199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ts val="1800"/>
              </a:lnSpc>
              <a:spcAft>
                <a:spcPts val="0"/>
              </a:spcAft>
            </a:pPr>
            <a:r>
              <a:rPr lang="tr-TR" b="1" dirty="0" smtClean="0">
                <a:solidFill>
                  <a:srgbClr val="0C0D0D"/>
                </a:solidFill>
                <a:latin typeface="Calibri" panose="020F0502020204030204" pitchFamily="34" charset="0"/>
                <a:ea typeface="Times New Roman" panose="02020603050405020304" pitchFamily="18" charset="0"/>
              </a:rPr>
              <a:t>Ulusal </a:t>
            </a:r>
            <a:r>
              <a:rPr lang="tr-TR" b="1" dirty="0">
                <a:solidFill>
                  <a:srgbClr val="0C0D0D"/>
                </a:solidFill>
                <a:latin typeface="Calibri" panose="020F0502020204030204" pitchFamily="34" charset="0"/>
                <a:ea typeface="Times New Roman" panose="02020603050405020304" pitchFamily="18" charset="0"/>
              </a:rPr>
              <a:t>ve uluslararası düzeyde tanınan öncü bir kurum olmak, bilim, kültür-sanat, teknoloji ve çevreye en üst düzeyde katkı vermek, mimarlık </a:t>
            </a:r>
            <a:r>
              <a:rPr lang="tr-TR" b="1" dirty="0" smtClean="0">
                <a:solidFill>
                  <a:srgbClr val="0C0D0D"/>
                </a:solidFill>
                <a:latin typeface="Calibri" panose="020F0502020204030204" pitchFamily="34" charset="0"/>
                <a:ea typeface="Times New Roman" panose="02020603050405020304" pitchFamily="18" charset="0"/>
              </a:rPr>
              <a:t>alanında </a:t>
            </a:r>
            <a:r>
              <a:rPr lang="tr-TR" b="1" dirty="0">
                <a:solidFill>
                  <a:srgbClr val="0C0D0D"/>
                </a:solidFill>
                <a:latin typeface="Calibri" panose="020F0502020204030204" pitchFamily="34" charset="0"/>
                <a:ea typeface="Times New Roman" panose="02020603050405020304" pitchFamily="18" charset="0"/>
              </a:rPr>
              <a:t>halkı bilinçlendirerek sağlıklı, planlı, çevreye saygılı mekânlar oluşturmak, eğitim-öğretim, araştırma ve uygulamada bölgesel, ulusal ve uluslararası düzeyde ve etkin konumda olmaktır.</a:t>
            </a: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90637" y="1350854"/>
            <a:ext cx="8352928" cy="166199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ts val="1800"/>
              </a:lnSpc>
              <a:spcAft>
                <a:spcPts val="0"/>
              </a:spcAft>
            </a:pPr>
            <a:r>
              <a:rPr lang="tr-TR" b="1" dirty="0" smtClean="0">
                <a:solidFill>
                  <a:srgbClr val="0C0D0D"/>
                </a:solidFill>
                <a:latin typeface="Calibri" panose="020F0502020204030204" pitchFamily="34" charset="0"/>
                <a:ea typeface="Times New Roman" panose="02020603050405020304" pitchFamily="18" charset="0"/>
              </a:rPr>
              <a:t>Uluslararası </a:t>
            </a:r>
            <a:r>
              <a:rPr lang="tr-TR" b="1" dirty="0">
                <a:solidFill>
                  <a:srgbClr val="0C0D0D"/>
                </a:solidFill>
                <a:latin typeface="Calibri" panose="020F0502020204030204" pitchFamily="34" charset="0"/>
                <a:ea typeface="Times New Roman" panose="02020603050405020304" pitchFamily="18" charset="0"/>
              </a:rPr>
              <a:t>düzeyde özgün araştırmalar ve analizler yapabilen, uyguladığı sürekli gelişen eğitim sistemi ile ulusal ve uluslararası düzeyde yarışan, bilgi ve teknolojiyi doğru kullanabilen,  çağdaş bilgi ve beceriler ile donanmış, eleştirel bakış açısına sahip, takım çalışmasına uyumlu, kendini yenileyen ve çevresine önderlik edebilecek üstün nitelikli mimarlar </a:t>
            </a:r>
            <a:r>
              <a:rPr lang="tr-TR" b="1" dirty="0" smtClean="0">
                <a:solidFill>
                  <a:srgbClr val="0C0D0D"/>
                </a:solidFill>
                <a:latin typeface="Calibri" panose="020F0502020204030204" pitchFamily="34" charset="0"/>
                <a:ea typeface="Times New Roman" panose="02020603050405020304" pitchFamily="18" charset="0"/>
              </a:rPr>
              <a:t>yetiştirmektir.</a:t>
            </a:r>
            <a:endParaRPr lang="tr-TR"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smtClean="0">
                <a:solidFill>
                  <a:schemeClr val="tx2"/>
                </a:solidFill>
                <a:latin typeface="+mn-lt"/>
              </a:rPr>
              <a:t>TOPLUMSAL KATKI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9" name="Dikdörtgen 68"/>
          <p:cNvSpPr/>
          <p:nvPr/>
        </p:nvSpPr>
        <p:spPr>
          <a:xfrm>
            <a:off x="285991" y="1754610"/>
            <a:ext cx="8216564" cy="646331"/>
          </a:xfrm>
          <a:prstGeom prst="rect">
            <a:avLst/>
          </a:prstGeom>
        </p:spPr>
        <p:txBody>
          <a:bodyPr wrap="square">
            <a:spAutoFit/>
          </a:bodyPr>
          <a:lstStyle/>
          <a:p>
            <a:pPr algn="just"/>
            <a:r>
              <a:rPr lang="tr-TR" dirty="0" smtClean="0">
                <a:solidFill>
                  <a:schemeClr val="tx2"/>
                </a:solidFill>
              </a:rPr>
              <a:t>Belli dersler Youtube </a:t>
            </a:r>
            <a:r>
              <a:rPr lang="tr-TR" dirty="0">
                <a:solidFill>
                  <a:schemeClr val="tx2"/>
                </a:solidFill>
              </a:rPr>
              <a:t>kanalında online şeklinde </a:t>
            </a:r>
            <a:r>
              <a:rPr lang="tr-TR" dirty="0" smtClean="0">
                <a:solidFill>
                  <a:schemeClr val="tx2"/>
                </a:solidFill>
              </a:rPr>
              <a:t>yükleyerek</a:t>
            </a:r>
            <a:r>
              <a:rPr lang="tr-TR" dirty="0">
                <a:solidFill>
                  <a:schemeClr val="tx2"/>
                </a:solidFill>
              </a:rPr>
              <a:t>, herkesin bu </a:t>
            </a:r>
            <a:r>
              <a:rPr lang="tr-TR" dirty="0" smtClean="0">
                <a:solidFill>
                  <a:schemeClr val="tx2"/>
                </a:solidFill>
              </a:rPr>
              <a:t>içeriğe erişimini sağlıyoruz.</a:t>
            </a:r>
            <a:endParaRPr lang="en-US" dirty="0">
              <a:solidFill>
                <a:srgbClr val="0C0D0D"/>
              </a:solidFill>
            </a:endParaRPr>
          </a:p>
        </p:txBody>
      </p:sp>
      <p:pic>
        <p:nvPicPr>
          <p:cNvPr id="5" name="Resim 4"/>
          <p:cNvPicPr>
            <a:picLocks noChangeAspect="1"/>
          </p:cNvPicPr>
          <p:nvPr/>
        </p:nvPicPr>
        <p:blipFill>
          <a:blip r:embed="rId3"/>
          <a:stretch>
            <a:fillRect/>
          </a:stretch>
        </p:blipFill>
        <p:spPr>
          <a:xfrm>
            <a:off x="319804" y="2880025"/>
            <a:ext cx="8421280" cy="2120778"/>
          </a:xfrm>
          <a:prstGeom prst="rect">
            <a:avLst/>
          </a:prstGeom>
        </p:spPr>
      </p:pic>
    </p:spTree>
    <p:extLst>
      <p:ext uri="{BB962C8B-B14F-4D97-AF65-F5344CB8AC3E}">
        <p14:creationId xmlns:p14="http://schemas.microsoft.com/office/powerpoint/2010/main" val="3435137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smtClean="0">
                <a:solidFill>
                  <a:schemeClr val="tx2"/>
                </a:solidFill>
                <a:latin typeface="+mn-lt"/>
              </a:rPr>
              <a:t>TOPLUMSAL </a:t>
            </a:r>
            <a:r>
              <a:rPr lang="tr-TR" sz="2700" dirty="0">
                <a:solidFill>
                  <a:schemeClr val="tx2"/>
                </a:solidFill>
                <a:latin typeface="+mn-lt"/>
              </a:rPr>
              <a:t>KATKI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7" name="Dikdörtgen 66"/>
          <p:cNvSpPr/>
          <p:nvPr/>
        </p:nvSpPr>
        <p:spPr>
          <a:xfrm>
            <a:off x="535854" y="2363509"/>
            <a:ext cx="3450359" cy="2862322"/>
          </a:xfrm>
          <a:prstGeom prst="rect">
            <a:avLst/>
          </a:prstGeom>
        </p:spPr>
        <p:txBody>
          <a:bodyPr wrap="square">
            <a:spAutoFit/>
          </a:bodyPr>
          <a:lstStyle/>
          <a:p>
            <a:endParaRPr lang="tr-TR" dirty="0"/>
          </a:p>
          <a:p>
            <a:r>
              <a:rPr lang="tr-TR" dirty="0"/>
              <a:t> </a:t>
            </a:r>
          </a:p>
          <a:p>
            <a:r>
              <a:rPr lang="tr-TR" i="1" dirty="0">
                <a:solidFill>
                  <a:srgbClr val="0C0D0D"/>
                </a:solidFill>
              </a:rPr>
              <a:t>Batı Kalkınma Ajansı (BAKA) tarafından SOGEP kapsamında desteklenen “ANTALYA BİLİMPARK”  tasarım atölyelerinde </a:t>
            </a:r>
            <a:r>
              <a:rPr lang="tr-TR" i="1" dirty="0" smtClean="0">
                <a:solidFill>
                  <a:srgbClr val="0C0D0D"/>
                </a:solidFill>
              </a:rPr>
              <a:t>ilk öğretim öğrencilerine atölye </a:t>
            </a:r>
            <a:r>
              <a:rPr lang="tr-TR" i="1" dirty="0">
                <a:solidFill>
                  <a:srgbClr val="0C0D0D"/>
                </a:solidFill>
              </a:rPr>
              <a:t>çalışmaları </a:t>
            </a:r>
            <a:r>
              <a:rPr lang="tr-TR" i="1" dirty="0" smtClean="0">
                <a:solidFill>
                  <a:srgbClr val="0C0D0D"/>
                </a:solidFill>
              </a:rPr>
              <a:t>verilmektedir.</a:t>
            </a:r>
            <a:endParaRPr lang="tr-TR" dirty="0">
              <a:solidFill>
                <a:srgbClr val="0C0D0D"/>
              </a:solidFill>
            </a:endParaRPr>
          </a:p>
          <a:p>
            <a:endParaRPr lang="tr-TR" dirty="0">
              <a:solidFill>
                <a:schemeClr val="tx2"/>
              </a:solidFill>
            </a:endParaRPr>
          </a:p>
          <a:p>
            <a:endParaRPr lang="en-US" dirty="0">
              <a:solidFill>
                <a:schemeClr val="accent6"/>
              </a:solidFill>
            </a:endParaRPr>
          </a:p>
        </p:txBody>
      </p:sp>
      <p:pic>
        <p:nvPicPr>
          <p:cNvPr id="2" name="Resim 1"/>
          <p:cNvPicPr>
            <a:picLocks noChangeAspect="1"/>
          </p:cNvPicPr>
          <p:nvPr/>
        </p:nvPicPr>
        <p:blipFill>
          <a:blip r:embed="rId3"/>
          <a:stretch>
            <a:fillRect/>
          </a:stretch>
        </p:blipFill>
        <p:spPr>
          <a:xfrm>
            <a:off x="3986213" y="2365097"/>
            <a:ext cx="4543559" cy="3037694"/>
          </a:xfrm>
          <a:prstGeom prst="rect">
            <a:avLst/>
          </a:prstGeom>
        </p:spPr>
      </p:pic>
      <p:pic>
        <p:nvPicPr>
          <p:cNvPr id="9223" name="Picture 6" descr="clip_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7" descr="clip_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8" descr="clip_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9" descr="clip_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0" descr="clip_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60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769678" y="2360723"/>
            <a:ext cx="4469158" cy="3501204"/>
          </a:xfrm>
          <a:prstGeom prst="rect">
            <a:avLst/>
          </a:prstGeom>
        </p:spPr>
      </p:pic>
      <p:sp>
        <p:nvSpPr>
          <p:cNvPr id="6" name="Dikdörtgen 5"/>
          <p:cNvSpPr/>
          <p:nvPr/>
        </p:nvSpPr>
        <p:spPr>
          <a:xfrm>
            <a:off x="553847" y="2955337"/>
            <a:ext cx="2835900" cy="2031325"/>
          </a:xfrm>
          <a:prstGeom prst="rect">
            <a:avLst/>
          </a:prstGeom>
        </p:spPr>
        <p:txBody>
          <a:bodyPr wrap="square">
            <a:spAutoFit/>
          </a:bodyPr>
          <a:lstStyle/>
          <a:p>
            <a:pPr algn="just"/>
            <a:r>
              <a:rPr lang="tr-TR" dirty="0" smtClean="0">
                <a:solidFill>
                  <a:srgbClr val="0C0D0D"/>
                </a:solidFill>
              </a:rPr>
              <a:t>Mersin Yenişehir Belediyesi tarafından 16.01.2023’te düzenlenen 1. Enerji Günleri Panel ve Çalıştayı’nda ABU Mimarlık Bölümü Dekanı Prof. Dr. Salih Ofluoğlu yer almıştır.</a:t>
            </a:r>
            <a:endParaRPr lang="en-US" dirty="0">
              <a:solidFill>
                <a:srgbClr val="0C0D0D"/>
              </a:solidFill>
            </a:endParaRPr>
          </a:p>
        </p:txBody>
      </p:sp>
      <p:sp>
        <p:nvSpPr>
          <p:cNvPr id="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smtClean="0">
                <a:solidFill>
                  <a:schemeClr val="tx2"/>
                </a:solidFill>
                <a:latin typeface="+mn-lt"/>
              </a:rPr>
              <a:t>TOPLUMSAL </a:t>
            </a:r>
            <a:r>
              <a:rPr lang="tr-TR" sz="2700" dirty="0">
                <a:solidFill>
                  <a:schemeClr val="tx2"/>
                </a:solidFill>
                <a:latin typeface="+mn-lt"/>
              </a:rPr>
              <a:t>KATKI</a:t>
            </a:r>
            <a:endParaRPr lang="en-US" sz="2700" dirty="0">
              <a:solidFill>
                <a:schemeClr val="accent6"/>
              </a:solidFill>
              <a:latin typeface="+mn-lt"/>
            </a:endParaRPr>
          </a:p>
        </p:txBody>
      </p:sp>
    </p:spTree>
    <p:extLst>
      <p:ext uri="{BB962C8B-B14F-4D97-AF65-F5344CB8AC3E}">
        <p14:creationId xmlns:p14="http://schemas.microsoft.com/office/powerpoint/2010/main" val="1842846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smtClean="0">
                <a:solidFill>
                  <a:schemeClr val="tx2"/>
                </a:solidFill>
                <a:latin typeface="+mn-lt"/>
              </a:rPr>
              <a:t>TOPLUMSAL </a:t>
            </a:r>
            <a:r>
              <a:rPr lang="tr-TR" sz="2700" dirty="0">
                <a:solidFill>
                  <a:schemeClr val="tx2"/>
                </a:solidFill>
                <a:latin typeface="+mn-lt"/>
              </a:rPr>
              <a:t>KATKI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9" name="Dikdörtgen 68"/>
          <p:cNvSpPr/>
          <p:nvPr/>
        </p:nvSpPr>
        <p:spPr>
          <a:xfrm>
            <a:off x="369120" y="2062181"/>
            <a:ext cx="3182754" cy="3693319"/>
          </a:xfrm>
          <a:prstGeom prst="rect">
            <a:avLst/>
          </a:prstGeom>
        </p:spPr>
        <p:txBody>
          <a:bodyPr wrap="square">
            <a:spAutoFit/>
          </a:bodyPr>
          <a:lstStyle/>
          <a:p>
            <a:pPr algn="just"/>
            <a:r>
              <a:rPr lang="tr-TR" dirty="0" err="1">
                <a:solidFill>
                  <a:srgbClr val="0C0D0D"/>
                </a:solidFill>
              </a:rPr>
              <a:t>İMSAD’ın</a:t>
            </a:r>
            <a:r>
              <a:rPr lang="tr-TR" dirty="0">
                <a:solidFill>
                  <a:srgbClr val="0C0D0D"/>
                </a:solidFill>
              </a:rPr>
              <a:t> Sanayi ve Teknoloji Bakanlığı ile yaptığı işbirliği kapsamındaki Sektör Kampüste Programı çerçevesinde, 2023-2024 Güz Dönemi’nde Bursa Uludağ Üniversitesi Mimarlık ve Mühendislik Fakülteleri’nde açılan Yapı Ürünlerinin Üretim - Kullanım Döngüsü dersinde </a:t>
            </a:r>
            <a:r>
              <a:rPr lang="tr-TR" dirty="0" smtClean="0">
                <a:solidFill>
                  <a:srgbClr val="0C0D0D"/>
                </a:solidFill>
              </a:rPr>
              <a:t>Prof. Dr. Salih Ofluoğlu tarafından “BIM-Yapı </a:t>
            </a:r>
            <a:r>
              <a:rPr lang="tr-TR" dirty="0">
                <a:solidFill>
                  <a:srgbClr val="0C0D0D"/>
                </a:solidFill>
              </a:rPr>
              <a:t>Bilgi Modellemesi” konusunda </a:t>
            </a:r>
            <a:r>
              <a:rPr lang="tr-TR" dirty="0" smtClean="0">
                <a:solidFill>
                  <a:srgbClr val="0C0D0D"/>
                </a:solidFill>
              </a:rPr>
              <a:t>seminer verilmiştir. </a:t>
            </a:r>
            <a:endParaRPr lang="en-US" dirty="0">
              <a:solidFill>
                <a:srgbClr val="0C0D0D"/>
              </a:solidFill>
            </a:endParaRPr>
          </a:p>
        </p:txBody>
      </p:sp>
      <p:pic>
        <p:nvPicPr>
          <p:cNvPr id="4" name="Resim 3"/>
          <p:cNvPicPr>
            <a:picLocks noChangeAspect="1"/>
          </p:cNvPicPr>
          <p:nvPr/>
        </p:nvPicPr>
        <p:blipFill>
          <a:blip r:embed="rId3"/>
          <a:stretch>
            <a:fillRect/>
          </a:stretch>
        </p:blipFill>
        <p:spPr>
          <a:xfrm>
            <a:off x="3737418" y="1791942"/>
            <a:ext cx="4881575" cy="4387719"/>
          </a:xfrm>
          <a:prstGeom prst="rect">
            <a:avLst/>
          </a:prstGeom>
        </p:spPr>
      </p:pic>
    </p:spTree>
    <p:extLst>
      <p:ext uri="{BB962C8B-B14F-4D97-AF65-F5344CB8AC3E}">
        <p14:creationId xmlns:p14="http://schemas.microsoft.com/office/powerpoint/2010/main" val="1959984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smtClean="0">
                <a:solidFill>
                  <a:schemeClr val="tx2"/>
                </a:solidFill>
                <a:latin typeface="+mn-lt"/>
              </a:rPr>
              <a:t>TOPLUMSAL </a:t>
            </a:r>
            <a:r>
              <a:rPr lang="tr-TR" sz="2700" dirty="0">
                <a:solidFill>
                  <a:schemeClr val="tx2"/>
                </a:solidFill>
                <a:latin typeface="+mn-lt"/>
              </a:rPr>
              <a:t>KATKI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9" name="Dikdörtgen 68"/>
          <p:cNvSpPr/>
          <p:nvPr/>
        </p:nvSpPr>
        <p:spPr>
          <a:xfrm>
            <a:off x="868700" y="3703670"/>
            <a:ext cx="2762442" cy="2585323"/>
          </a:xfrm>
          <a:prstGeom prst="rect">
            <a:avLst/>
          </a:prstGeom>
        </p:spPr>
        <p:txBody>
          <a:bodyPr wrap="square">
            <a:spAutoFit/>
          </a:bodyPr>
          <a:lstStyle/>
          <a:p>
            <a:pPr algn="just"/>
            <a:r>
              <a:rPr lang="tr-TR" dirty="0">
                <a:solidFill>
                  <a:srgbClr val="0C0D0D"/>
                </a:solidFill>
              </a:rPr>
              <a:t>ATSO Cumhuriyetin 100. Yıl Ödül Töreni kapsamında “Mimarlık ve Kent” kategorisi için </a:t>
            </a:r>
            <a:r>
              <a:rPr lang="tr-TR" dirty="0" smtClean="0">
                <a:solidFill>
                  <a:srgbClr val="0C0D0D"/>
                </a:solidFill>
              </a:rPr>
              <a:t>Güzel </a:t>
            </a:r>
            <a:r>
              <a:rPr lang="tr-TR" dirty="0">
                <a:solidFill>
                  <a:srgbClr val="0C0D0D"/>
                </a:solidFill>
              </a:rPr>
              <a:t>Sanatlar ve Mimarlık </a:t>
            </a:r>
            <a:r>
              <a:rPr lang="tr-TR" dirty="0" smtClean="0">
                <a:solidFill>
                  <a:srgbClr val="0C0D0D"/>
                </a:solidFill>
              </a:rPr>
              <a:t>Fakültesi’nden Prof</a:t>
            </a:r>
            <a:r>
              <a:rPr lang="tr-TR" dirty="0">
                <a:solidFill>
                  <a:srgbClr val="0C0D0D"/>
                </a:solidFill>
              </a:rPr>
              <a:t>. Dr. Salih </a:t>
            </a:r>
            <a:r>
              <a:rPr lang="tr-TR" dirty="0" err="1" smtClean="0">
                <a:solidFill>
                  <a:srgbClr val="0C0D0D"/>
                </a:solidFill>
              </a:rPr>
              <a:t>OFLUOĞLU’nun</a:t>
            </a:r>
            <a:r>
              <a:rPr lang="tr-TR" dirty="0" smtClean="0">
                <a:solidFill>
                  <a:srgbClr val="0C0D0D"/>
                </a:solidFill>
              </a:rPr>
              <a:t> Jüri üyeliği yapmıştır. (12.07.2023)</a:t>
            </a:r>
            <a:endParaRPr lang="en-US" dirty="0">
              <a:solidFill>
                <a:srgbClr val="0C0D0D"/>
              </a:solidFill>
            </a:endParaRPr>
          </a:p>
        </p:txBody>
      </p:sp>
      <p:pic>
        <p:nvPicPr>
          <p:cNvPr id="4" name="Resim 3"/>
          <p:cNvPicPr>
            <a:picLocks noChangeAspect="1"/>
          </p:cNvPicPr>
          <p:nvPr/>
        </p:nvPicPr>
        <p:blipFill>
          <a:blip r:embed="rId3"/>
          <a:stretch>
            <a:fillRect/>
          </a:stretch>
        </p:blipFill>
        <p:spPr>
          <a:xfrm>
            <a:off x="480315" y="1730243"/>
            <a:ext cx="3674562" cy="1767052"/>
          </a:xfrm>
          <a:prstGeom prst="rect">
            <a:avLst/>
          </a:prstGeom>
        </p:spPr>
      </p:pic>
      <p:pic>
        <p:nvPicPr>
          <p:cNvPr id="70" name="Resim 69"/>
          <p:cNvPicPr>
            <a:picLocks noChangeAspect="1"/>
          </p:cNvPicPr>
          <p:nvPr/>
        </p:nvPicPr>
        <p:blipFill rotWithShape="1">
          <a:blip r:embed="rId4"/>
          <a:srcRect b="15684"/>
          <a:stretch/>
        </p:blipFill>
        <p:spPr>
          <a:xfrm>
            <a:off x="4854575" y="1730243"/>
            <a:ext cx="3082780" cy="1733393"/>
          </a:xfrm>
          <a:prstGeom prst="rect">
            <a:avLst/>
          </a:prstGeom>
        </p:spPr>
      </p:pic>
      <p:sp>
        <p:nvSpPr>
          <p:cNvPr id="71" name="Dikdörtgen 70"/>
          <p:cNvSpPr/>
          <p:nvPr/>
        </p:nvSpPr>
        <p:spPr>
          <a:xfrm>
            <a:off x="5051425" y="3703670"/>
            <a:ext cx="2608166" cy="1477328"/>
          </a:xfrm>
          <a:prstGeom prst="rect">
            <a:avLst/>
          </a:prstGeom>
        </p:spPr>
        <p:txBody>
          <a:bodyPr wrap="square">
            <a:spAutoFit/>
          </a:bodyPr>
          <a:lstStyle/>
          <a:p>
            <a:pPr algn="just"/>
            <a:r>
              <a:rPr lang="tr-TR" dirty="0">
                <a:solidFill>
                  <a:srgbClr val="0F2303"/>
                </a:solidFill>
              </a:rPr>
              <a:t>Antalya Kent Konseyi Kültürel Miras Grubu Toplantısı (06.12.2023)’</a:t>
            </a:r>
            <a:r>
              <a:rPr lang="tr-TR" dirty="0" err="1">
                <a:solidFill>
                  <a:srgbClr val="0F2303"/>
                </a:solidFill>
              </a:rPr>
              <a:t>nda</a:t>
            </a:r>
            <a:r>
              <a:rPr lang="tr-TR" dirty="0">
                <a:solidFill>
                  <a:srgbClr val="0F2303"/>
                </a:solidFill>
              </a:rPr>
              <a:t> </a:t>
            </a:r>
            <a:r>
              <a:rPr lang="tr-TR" dirty="0" err="1">
                <a:solidFill>
                  <a:srgbClr val="0F2303"/>
                </a:solidFill>
              </a:rPr>
              <a:t>Doç</a:t>
            </a:r>
            <a:r>
              <a:rPr lang="tr-TR" dirty="0">
                <a:solidFill>
                  <a:srgbClr val="0F2303"/>
                </a:solidFill>
              </a:rPr>
              <a:t> Dr. Ayşe Esin Kuleli yer almıştır.</a:t>
            </a:r>
            <a:endParaRPr lang="en-US" dirty="0">
              <a:solidFill>
                <a:srgbClr val="0F2303"/>
              </a:solidFill>
            </a:endParaRPr>
          </a:p>
        </p:txBody>
      </p:sp>
    </p:spTree>
    <p:extLst>
      <p:ext uri="{BB962C8B-B14F-4D97-AF65-F5344CB8AC3E}">
        <p14:creationId xmlns:p14="http://schemas.microsoft.com/office/powerpoint/2010/main" val="698809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smtClean="0">
                <a:solidFill>
                  <a:schemeClr val="tx2"/>
                </a:solidFill>
                <a:latin typeface="+mn-lt"/>
              </a:rPr>
              <a:t>TOPLUMSAL </a:t>
            </a:r>
            <a:r>
              <a:rPr lang="tr-TR" sz="2700" dirty="0">
                <a:solidFill>
                  <a:schemeClr val="tx2"/>
                </a:solidFill>
                <a:latin typeface="+mn-lt"/>
              </a:rPr>
              <a:t>KATKI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9" name="Dikdörtgen 68"/>
          <p:cNvSpPr/>
          <p:nvPr/>
        </p:nvSpPr>
        <p:spPr>
          <a:xfrm>
            <a:off x="309053" y="4309401"/>
            <a:ext cx="1869304" cy="2308324"/>
          </a:xfrm>
          <a:prstGeom prst="rect">
            <a:avLst/>
          </a:prstGeom>
        </p:spPr>
        <p:txBody>
          <a:bodyPr wrap="square">
            <a:spAutoFit/>
          </a:bodyPr>
          <a:lstStyle/>
          <a:p>
            <a:pPr algn="just"/>
            <a:r>
              <a:rPr lang="tr-TR" sz="1600" dirty="0">
                <a:solidFill>
                  <a:schemeClr val="tx2"/>
                </a:solidFill>
              </a:rPr>
              <a:t>Mimari Tasarım VIII dersi kapsamında, </a:t>
            </a:r>
            <a:r>
              <a:rPr lang="tr-TR" sz="1600" b="1" dirty="0" smtClean="0">
                <a:solidFill>
                  <a:schemeClr val="tx2"/>
                </a:solidFill>
              </a:rPr>
              <a:t>Kadıköy Hasanpaşa Gazhanesi </a:t>
            </a:r>
            <a:r>
              <a:rPr lang="tr-TR" sz="1600" dirty="0" smtClean="0">
                <a:solidFill>
                  <a:schemeClr val="tx2"/>
                </a:solidFill>
              </a:rPr>
              <a:t>projesi </a:t>
            </a:r>
            <a:r>
              <a:rPr lang="tr-TR" sz="1600" dirty="0" err="1" smtClean="0">
                <a:solidFill>
                  <a:schemeClr val="tx2"/>
                </a:solidFill>
              </a:rPr>
              <a:t>müeifleri</a:t>
            </a:r>
            <a:r>
              <a:rPr lang="tr-TR" sz="1600" dirty="0" smtClean="0">
                <a:solidFill>
                  <a:schemeClr val="tx2"/>
                </a:solidFill>
              </a:rPr>
              <a:t> tarafından herkesin </a:t>
            </a:r>
            <a:r>
              <a:rPr lang="tr-TR" sz="1600" dirty="0">
                <a:solidFill>
                  <a:schemeClr val="tx2"/>
                </a:solidFill>
              </a:rPr>
              <a:t>katılımına açık </a:t>
            </a:r>
            <a:r>
              <a:rPr lang="tr-TR" sz="1600" dirty="0" smtClean="0">
                <a:solidFill>
                  <a:schemeClr val="tx2"/>
                </a:solidFill>
              </a:rPr>
              <a:t>on-ne seminer </a:t>
            </a:r>
            <a:r>
              <a:rPr lang="tr-TR" sz="1600" dirty="0">
                <a:solidFill>
                  <a:schemeClr val="tx2"/>
                </a:solidFill>
              </a:rPr>
              <a:t>düzenlenmiştir.</a:t>
            </a:r>
          </a:p>
          <a:p>
            <a:pPr algn="just"/>
            <a:endParaRPr lang="en-US" sz="1600" dirty="0">
              <a:solidFill>
                <a:schemeClr val="accent6"/>
              </a:solidFill>
            </a:endParaRPr>
          </a:p>
        </p:txBody>
      </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r="34076" b="707"/>
          <a:stretch/>
        </p:blipFill>
        <p:spPr>
          <a:xfrm>
            <a:off x="309053" y="2199769"/>
            <a:ext cx="2175385" cy="1997411"/>
          </a:xfrm>
          <a:prstGeom prst="rect">
            <a:avLst/>
          </a:prstGeom>
        </p:spPr>
      </p:pic>
      <p:pic>
        <p:nvPicPr>
          <p:cNvPr id="70" name="Resim 69"/>
          <p:cNvPicPr>
            <a:picLocks noChangeAspect="1"/>
          </p:cNvPicPr>
          <p:nvPr/>
        </p:nvPicPr>
        <p:blipFill rotWithShape="1">
          <a:blip r:embed="rId4" cstate="print">
            <a:extLst>
              <a:ext uri="{28A0092B-C50C-407E-A947-70E740481C1C}">
                <a14:useLocalDpi xmlns:a14="http://schemas.microsoft.com/office/drawing/2010/main" val="0"/>
              </a:ext>
            </a:extLst>
          </a:blip>
          <a:srcRect t="17373" b="37913"/>
          <a:stretch/>
        </p:blipFill>
        <p:spPr>
          <a:xfrm>
            <a:off x="2576388" y="2184036"/>
            <a:ext cx="2041861" cy="2028876"/>
          </a:xfrm>
          <a:prstGeom prst="rect">
            <a:avLst/>
          </a:prstGeom>
        </p:spPr>
      </p:pic>
      <p:sp>
        <p:nvSpPr>
          <p:cNvPr id="71" name="Dikdörtgen 70"/>
          <p:cNvSpPr/>
          <p:nvPr/>
        </p:nvSpPr>
        <p:spPr>
          <a:xfrm>
            <a:off x="2576387" y="4292287"/>
            <a:ext cx="2041861" cy="2554545"/>
          </a:xfrm>
          <a:prstGeom prst="rect">
            <a:avLst/>
          </a:prstGeom>
        </p:spPr>
        <p:txBody>
          <a:bodyPr wrap="square">
            <a:spAutoFit/>
          </a:bodyPr>
          <a:lstStyle/>
          <a:p>
            <a:r>
              <a:rPr lang="tr-TR" sz="1600" dirty="0">
                <a:solidFill>
                  <a:schemeClr val="tx2"/>
                </a:solidFill>
              </a:rPr>
              <a:t>Mimarlık Bölümü Seminerleri </a:t>
            </a:r>
            <a:r>
              <a:rPr lang="tr-TR" sz="1600" dirty="0" smtClean="0">
                <a:solidFill>
                  <a:schemeClr val="tx2"/>
                </a:solidFill>
              </a:rPr>
              <a:t>kapsamında Sevince Bayrak ve Oral Göktaş tarafından </a:t>
            </a:r>
            <a:r>
              <a:rPr lang="tr-TR" sz="1600" b="1" dirty="0" err="1" smtClean="0">
                <a:solidFill>
                  <a:schemeClr val="tx2"/>
                </a:solidFill>
              </a:rPr>
              <a:t>So</a:t>
            </a:r>
            <a:r>
              <a:rPr lang="tr-TR" sz="1600" b="1" dirty="0">
                <a:solidFill>
                  <a:schemeClr val="tx2"/>
                </a:solidFill>
              </a:rPr>
              <a:t>? </a:t>
            </a:r>
            <a:r>
              <a:rPr lang="tr-TR" sz="1600" b="1" dirty="0" smtClean="0">
                <a:solidFill>
                  <a:schemeClr val="tx2"/>
                </a:solidFill>
              </a:rPr>
              <a:t>Mimarlık ve Fikriyat </a:t>
            </a:r>
            <a:r>
              <a:rPr lang="tr-TR" sz="1600" dirty="0" err="1" smtClean="0">
                <a:solidFill>
                  <a:schemeClr val="tx2"/>
                </a:solidFill>
              </a:rPr>
              <a:t>isiml</a:t>
            </a:r>
            <a:r>
              <a:rPr lang="tr-TR" sz="1600" dirty="0" smtClean="0">
                <a:solidFill>
                  <a:schemeClr val="tx2"/>
                </a:solidFill>
              </a:rPr>
              <a:t> </a:t>
            </a:r>
            <a:r>
              <a:rPr lang="tr-TR" sz="1600" dirty="0">
                <a:solidFill>
                  <a:schemeClr val="tx2"/>
                </a:solidFill>
              </a:rPr>
              <a:t>herkese açık online seminer düzenlenmiştir.</a:t>
            </a:r>
          </a:p>
          <a:p>
            <a:endParaRPr lang="en-US" sz="1600" dirty="0">
              <a:solidFill>
                <a:schemeClr val="accent6"/>
              </a:solidFill>
            </a:endParaRPr>
          </a:p>
        </p:txBody>
      </p:sp>
      <p:pic>
        <p:nvPicPr>
          <p:cNvPr id="72" name="Resim 71"/>
          <p:cNvPicPr>
            <a:picLocks noChangeAspect="1"/>
          </p:cNvPicPr>
          <p:nvPr/>
        </p:nvPicPr>
        <p:blipFill rotWithShape="1">
          <a:blip r:embed="rId5"/>
          <a:srcRect t="17742" r="707" b="39045"/>
          <a:stretch/>
        </p:blipFill>
        <p:spPr>
          <a:xfrm>
            <a:off x="4710200" y="2199769"/>
            <a:ext cx="2069291" cy="2001227"/>
          </a:xfrm>
          <a:prstGeom prst="rect">
            <a:avLst/>
          </a:prstGeom>
        </p:spPr>
      </p:pic>
      <p:sp>
        <p:nvSpPr>
          <p:cNvPr id="73" name="Dikdörtgen 72"/>
          <p:cNvSpPr/>
          <p:nvPr/>
        </p:nvSpPr>
        <p:spPr>
          <a:xfrm>
            <a:off x="4710199" y="4300808"/>
            <a:ext cx="2069291" cy="2062103"/>
          </a:xfrm>
          <a:prstGeom prst="rect">
            <a:avLst/>
          </a:prstGeom>
        </p:spPr>
        <p:txBody>
          <a:bodyPr wrap="square">
            <a:spAutoFit/>
          </a:bodyPr>
          <a:lstStyle/>
          <a:p>
            <a:pPr algn="just"/>
            <a:r>
              <a:rPr lang="tr-TR" sz="1600" dirty="0" err="1" smtClean="0">
                <a:solidFill>
                  <a:schemeClr val="tx2"/>
                </a:solidFill>
              </a:rPr>
              <a:t>Döşemealtı</a:t>
            </a:r>
            <a:r>
              <a:rPr lang="tr-TR" sz="1600" dirty="0" smtClean="0">
                <a:solidFill>
                  <a:schemeClr val="tx2"/>
                </a:solidFill>
              </a:rPr>
              <a:t> </a:t>
            </a:r>
            <a:r>
              <a:rPr lang="tr-TR" sz="1600" dirty="0">
                <a:solidFill>
                  <a:schemeClr val="tx2"/>
                </a:solidFill>
              </a:rPr>
              <a:t>kampüsünde </a:t>
            </a:r>
            <a:r>
              <a:rPr lang="tr-TR" sz="1600" b="1" dirty="0">
                <a:solidFill>
                  <a:schemeClr val="tx2"/>
                </a:solidFill>
              </a:rPr>
              <a:t>‘Tasarım Süreci ve Süreç Tasarımı’ </a:t>
            </a:r>
            <a:r>
              <a:rPr lang="tr-TR" sz="1600" dirty="0">
                <a:solidFill>
                  <a:schemeClr val="tx2"/>
                </a:solidFill>
              </a:rPr>
              <a:t>başlıklı herkesin katılımına açık seminer düzenlenmiştir.</a:t>
            </a:r>
          </a:p>
          <a:p>
            <a:pPr algn="just"/>
            <a:endParaRPr lang="en-US" sz="1600" dirty="0">
              <a:solidFill>
                <a:schemeClr val="accent6"/>
              </a:solidFill>
            </a:endParaRPr>
          </a:p>
        </p:txBody>
      </p:sp>
      <p:sp>
        <p:nvSpPr>
          <p:cNvPr id="3" name="Metin kutusu 2"/>
          <p:cNvSpPr txBox="1"/>
          <p:nvPr/>
        </p:nvSpPr>
        <p:spPr>
          <a:xfrm>
            <a:off x="384369" y="1502961"/>
            <a:ext cx="4758803" cy="369332"/>
          </a:xfrm>
          <a:prstGeom prst="rect">
            <a:avLst/>
          </a:prstGeom>
          <a:noFill/>
        </p:spPr>
        <p:txBody>
          <a:bodyPr wrap="none" rtlCol="0">
            <a:spAutoFit/>
          </a:bodyPr>
          <a:lstStyle/>
          <a:p>
            <a:r>
              <a:rPr lang="tr-TR" dirty="0" smtClean="0">
                <a:solidFill>
                  <a:srgbClr val="0F2303"/>
                </a:solidFill>
              </a:rPr>
              <a:t>HERKESE AÇIK MİMARLIK BÖLÜMÜ SEMİNERLERİ</a:t>
            </a:r>
            <a:endParaRPr lang="tr-TR" dirty="0">
              <a:solidFill>
                <a:srgbClr val="0F2303"/>
              </a:solidFill>
            </a:endParaRPr>
          </a:p>
        </p:txBody>
      </p:sp>
      <p:pic>
        <p:nvPicPr>
          <p:cNvPr id="74" name="Resim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6297" y="2184036"/>
            <a:ext cx="1428104" cy="2019861"/>
          </a:xfrm>
          <a:prstGeom prst="rect">
            <a:avLst/>
          </a:prstGeom>
        </p:spPr>
      </p:pic>
      <p:sp>
        <p:nvSpPr>
          <p:cNvPr id="75" name="Dikdörtgen 74"/>
          <p:cNvSpPr/>
          <p:nvPr/>
        </p:nvSpPr>
        <p:spPr>
          <a:xfrm>
            <a:off x="7106297" y="4309401"/>
            <a:ext cx="1834503" cy="2062103"/>
          </a:xfrm>
          <a:prstGeom prst="rect">
            <a:avLst/>
          </a:prstGeom>
        </p:spPr>
        <p:txBody>
          <a:bodyPr wrap="square">
            <a:spAutoFit/>
          </a:bodyPr>
          <a:lstStyle/>
          <a:p>
            <a:r>
              <a:rPr lang="tr-TR" sz="1600" dirty="0" err="1">
                <a:solidFill>
                  <a:srgbClr val="0C0D0D"/>
                </a:solidFill>
              </a:rPr>
              <a:t>Ansiad</a:t>
            </a:r>
            <a:r>
              <a:rPr lang="tr-TR" sz="1600" dirty="0">
                <a:solidFill>
                  <a:srgbClr val="0C0D0D"/>
                </a:solidFill>
              </a:rPr>
              <a:t> ile katılımı herkese açık ‘</a:t>
            </a:r>
            <a:r>
              <a:rPr lang="tr-TR" sz="1600" b="1" dirty="0">
                <a:solidFill>
                  <a:srgbClr val="0C0D0D"/>
                </a:solidFill>
              </a:rPr>
              <a:t>Girişimcilik Günleri’ </a:t>
            </a:r>
            <a:r>
              <a:rPr lang="tr-TR" sz="1600" dirty="0">
                <a:solidFill>
                  <a:srgbClr val="0C0D0D"/>
                </a:solidFill>
              </a:rPr>
              <a:t>kapsamında 9 Mart 2923 tarihinde </a:t>
            </a:r>
            <a:r>
              <a:rPr lang="tr-TR" sz="1600" dirty="0" smtClean="0">
                <a:solidFill>
                  <a:srgbClr val="0C0D0D"/>
                </a:solidFill>
              </a:rPr>
              <a:t>online söyleşi </a:t>
            </a:r>
            <a:r>
              <a:rPr lang="tr-TR" sz="1600" dirty="0">
                <a:solidFill>
                  <a:srgbClr val="0C0D0D"/>
                </a:solidFill>
              </a:rPr>
              <a:t>düzenlenmiştir. </a:t>
            </a:r>
            <a:endParaRPr lang="en-US" sz="1600" dirty="0">
              <a:solidFill>
                <a:srgbClr val="0C0D0D"/>
              </a:solidFill>
            </a:endParaRPr>
          </a:p>
        </p:txBody>
      </p:sp>
    </p:spTree>
    <p:extLst>
      <p:ext uri="{BB962C8B-B14F-4D97-AF65-F5344CB8AC3E}">
        <p14:creationId xmlns:p14="http://schemas.microsoft.com/office/powerpoint/2010/main" val="3790780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t="17796" r="707" b="38379"/>
          <a:stretch/>
        </p:blipFill>
        <p:spPr>
          <a:xfrm>
            <a:off x="3389745" y="1604513"/>
            <a:ext cx="5135419" cy="5036938"/>
          </a:xfrm>
          <a:prstGeom prst="rect">
            <a:avLst/>
          </a:prstGeom>
        </p:spPr>
      </p:pic>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smtClean="0">
                <a:solidFill>
                  <a:schemeClr val="tx2"/>
                </a:solidFill>
                <a:latin typeface="+mn-lt"/>
              </a:rPr>
              <a:t>TOPLUMSAL </a:t>
            </a:r>
            <a:r>
              <a:rPr lang="tr-TR" sz="2700" dirty="0">
                <a:solidFill>
                  <a:schemeClr val="tx2"/>
                </a:solidFill>
                <a:latin typeface="+mn-lt"/>
              </a:rPr>
              <a:t>KATKI</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9" name="Dikdörtgen 68"/>
          <p:cNvSpPr/>
          <p:nvPr/>
        </p:nvSpPr>
        <p:spPr>
          <a:xfrm>
            <a:off x="1017828" y="2571769"/>
            <a:ext cx="2371917" cy="2585323"/>
          </a:xfrm>
          <a:prstGeom prst="rect">
            <a:avLst/>
          </a:prstGeom>
        </p:spPr>
        <p:txBody>
          <a:bodyPr wrap="square">
            <a:spAutoFit/>
          </a:bodyPr>
          <a:lstStyle/>
          <a:p>
            <a:r>
              <a:rPr lang="tr-TR" b="1" dirty="0" smtClean="0">
                <a:solidFill>
                  <a:schemeClr val="tx2"/>
                </a:solidFill>
              </a:rPr>
              <a:t>Mezunlar </a:t>
            </a:r>
            <a:r>
              <a:rPr lang="tr-TR" b="1" dirty="0">
                <a:solidFill>
                  <a:schemeClr val="tx2"/>
                </a:solidFill>
              </a:rPr>
              <a:t>Forumu</a:t>
            </a:r>
            <a:endParaRPr lang="en-US" b="1" dirty="0">
              <a:solidFill>
                <a:schemeClr val="accent6"/>
              </a:solidFill>
            </a:endParaRPr>
          </a:p>
          <a:p>
            <a:endParaRPr lang="tr-TR" dirty="0" smtClean="0">
              <a:solidFill>
                <a:schemeClr val="tx2"/>
              </a:solidFill>
            </a:endParaRPr>
          </a:p>
          <a:p>
            <a:r>
              <a:rPr lang="tr-TR" dirty="0" smtClean="0">
                <a:solidFill>
                  <a:schemeClr val="tx2"/>
                </a:solidFill>
              </a:rPr>
              <a:t>Her </a:t>
            </a:r>
            <a:r>
              <a:rPr lang="tr-TR" dirty="0">
                <a:solidFill>
                  <a:schemeClr val="tx2"/>
                </a:solidFill>
              </a:rPr>
              <a:t>yıl düzenlenen Mimarlık Bölümü Mezunlar Forumu 05.03.2024 tarihinde Konferans salonunda gerçekleşmiştir.</a:t>
            </a:r>
          </a:p>
          <a:p>
            <a:endParaRPr lang="en-US" dirty="0">
              <a:solidFill>
                <a:schemeClr val="accent6"/>
              </a:solidFill>
            </a:endParaRPr>
          </a:p>
        </p:txBody>
      </p:sp>
    </p:spTree>
    <p:extLst>
      <p:ext uri="{BB962C8B-B14F-4D97-AF65-F5344CB8AC3E}">
        <p14:creationId xmlns:p14="http://schemas.microsoft.com/office/powerpoint/2010/main" val="2549807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285991" y="1857860"/>
            <a:ext cx="8287854" cy="2246769"/>
          </a:xfrm>
          <a:prstGeom prst="rect">
            <a:avLst/>
          </a:prstGeom>
        </p:spPr>
        <p:txBody>
          <a:bodyPr wrap="square">
            <a:spAutoFit/>
          </a:bodyPr>
          <a:lstStyle/>
          <a:p>
            <a:pPr algn="just"/>
            <a:r>
              <a:rPr lang="tr-TR" sz="2000" dirty="0" smtClean="0">
                <a:solidFill>
                  <a:schemeClr val="tx2"/>
                </a:solidFill>
              </a:rPr>
              <a:t>Mimarlık Bölümü, eğitim ve öğretim alanında, paydaşları ile el alınan tüm süreçlerin takibini yapmakta ve iyileştirmeye yönelik aksiyonları planlamakta ve uygulamaktadır.</a:t>
            </a:r>
          </a:p>
          <a:p>
            <a:pPr algn="just"/>
            <a:endParaRPr lang="tr-TR" sz="2000" dirty="0">
              <a:solidFill>
                <a:schemeClr val="tx2"/>
              </a:solidFill>
            </a:endParaRPr>
          </a:p>
          <a:p>
            <a:pPr algn="just"/>
            <a:r>
              <a:rPr lang="tr-TR" sz="2000" dirty="0" smtClean="0">
                <a:solidFill>
                  <a:schemeClr val="tx2"/>
                </a:solidFill>
              </a:rPr>
              <a:t>Bölümün için önce ulusal ve sonra uluslararası akreditasyon planlaması yapılmaktadır.</a:t>
            </a:r>
            <a:endParaRPr lang="tr-TR" sz="2000" dirty="0">
              <a:solidFill>
                <a:schemeClr val="tx2"/>
              </a:solidFill>
            </a:endParaRPr>
          </a:p>
          <a:p>
            <a:pPr algn="just"/>
            <a:endParaRPr lang="en-US" sz="2000" dirty="0">
              <a:solidFill>
                <a:schemeClr val="accent6"/>
              </a:solidFill>
            </a:endParaRPr>
          </a:p>
        </p:txBody>
      </p:sp>
    </p:spTree>
    <p:extLst>
      <p:ext uri="{BB962C8B-B14F-4D97-AF65-F5344CB8AC3E}">
        <p14:creationId xmlns:p14="http://schemas.microsoft.com/office/powerpoint/2010/main" val="1784154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11277" y="1415845"/>
            <a:ext cx="8013291" cy="4201150"/>
          </a:xfrm>
          <a:prstGeom prst="rect">
            <a:avLst/>
          </a:prstGeom>
          <a:noFill/>
        </p:spPr>
        <p:txBody>
          <a:bodyPr wrap="square" rtlCol="0">
            <a:spAutoFit/>
          </a:bodyPr>
          <a:lstStyle/>
          <a:p>
            <a:pPr>
              <a:lnSpc>
                <a:spcPct val="90000"/>
              </a:lnSpc>
              <a:spcBef>
                <a:spcPct val="0"/>
              </a:spcBef>
              <a:spcAft>
                <a:spcPts val="600"/>
              </a:spcAft>
            </a:pPr>
            <a:r>
              <a:rPr lang="tr-TR" sz="2000" b="1" dirty="0">
                <a:solidFill>
                  <a:schemeClr val="accent6"/>
                </a:solidFill>
                <a:effectLst>
                  <a:outerShdw blurRad="38100" dist="38100" dir="2700000" algn="tl">
                    <a:srgbClr val="000000">
                      <a:alpha val="43137"/>
                    </a:srgbClr>
                  </a:outerShdw>
                </a:effectLst>
                <a:ea typeface="+mj-ea"/>
                <a:cs typeface="+mj-cs"/>
              </a:rPr>
              <a:t>EĞİTİM ÖĞRETİM ALANINDA;</a:t>
            </a:r>
          </a:p>
          <a:p>
            <a:pPr marL="342900" indent="-342900">
              <a:buFont typeface="Arial" panose="020B0604020202020204" pitchFamily="34" charset="0"/>
              <a:buChar char="•"/>
            </a:pPr>
            <a:endParaRPr lang="tr-TR" sz="2400" dirty="0" smtClean="0">
              <a:solidFill>
                <a:srgbClr val="0F2303"/>
              </a:solidFill>
            </a:endParaRPr>
          </a:p>
          <a:p>
            <a:pPr marL="342900" indent="-342900">
              <a:buFont typeface="Arial" panose="020B0604020202020204" pitchFamily="34" charset="0"/>
              <a:buChar char="•"/>
            </a:pPr>
            <a:r>
              <a:rPr lang="tr-TR" sz="2000" dirty="0">
                <a:solidFill>
                  <a:srgbClr val="0F2303"/>
                </a:solidFill>
              </a:rPr>
              <a:t>M</a:t>
            </a:r>
            <a:r>
              <a:rPr lang="tr-TR" sz="2000" dirty="0" smtClean="0">
                <a:solidFill>
                  <a:srgbClr val="0F2303"/>
                </a:solidFill>
              </a:rPr>
              <a:t>imarlık eğitiminde artan dijitalleşmenin gereksinimlerini karşılayacak şekilde bilgisayar ve dijital üretim laboratuvarının oluşturulması</a:t>
            </a:r>
          </a:p>
          <a:p>
            <a:pPr marL="342900" indent="-342900">
              <a:buFont typeface="Arial" panose="020B0604020202020204" pitchFamily="34" charset="0"/>
              <a:buChar char="•"/>
            </a:pPr>
            <a:r>
              <a:rPr lang="tr-TR" sz="2000" dirty="0" smtClean="0">
                <a:solidFill>
                  <a:srgbClr val="0F2303"/>
                </a:solidFill>
              </a:rPr>
              <a:t>Bölüm için ulusal akreditasyon alınması için planlama yapılması</a:t>
            </a:r>
          </a:p>
          <a:p>
            <a:pPr marL="342900" indent="-342900">
              <a:buFont typeface="Arial" panose="020B0604020202020204" pitchFamily="34" charset="0"/>
              <a:buChar char="•"/>
            </a:pPr>
            <a:r>
              <a:rPr lang="tr-TR" sz="2000" dirty="0" smtClean="0">
                <a:solidFill>
                  <a:srgbClr val="0F2303"/>
                </a:solidFill>
              </a:rPr>
              <a:t>Mimarlık yüksek lisans programının devamı olarak mimarlık doktora programının açılması </a:t>
            </a:r>
          </a:p>
          <a:p>
            <a:pPr marL="342900" indent="-342900">
              <a:buFont typeface="Arial" panose="020B0604020202020204" pitchFamily="34" charset="0"/>
              <a:buChar char="•"/>
            </a:pPr>
            <a:r>
              <a:rPr lang="tr-TR" sz="2000" dirty="0" smtClean="0">
                <a:solidFill>
                  <a:srgbClr val="0F2303"/>
                </a:solidFill>
              </a:rPr>
              <a:t>Fakülte öğrencileri tarafından yapılan projeler, maketler vb. çalışmaların sergileneceği sergi alanı sağlanması</a:t>
            </a:r>
          </a:p>
          <a:p>
            <a:pPr marL="342900" indent="-342900">
              <a:buFont typeface="Arial" panose="020B0604020202020204" pitchFamily="34" charset="0"/>
              <a:buChar char="•"/>
            </a:pPr>
            <a:r>
              <a:rPr lang="tr-TR" sz="2000" dirty="0" smtClean="0">
                <a:solidFill>
                  <a:srgbClr val="0F2303"/>
                </a:solidFill>
              </a:rPr>
              <a:t>Artan </a:t>
            </a:r>
            <a:r>
              <a:rPr lang="tr-TR" sz="2000" dirty="0">
                <a:solidFill>
                  <a:srgbClr val="0F2303"/>
                </a:solidFill>
              </a:rPr>
              <a:t>öğretim üyesi sayısına bağlı olarak yeni </a:t>
            </a:r>
            <a:r>
              <a:rPr lang="tr-TR" sz="2000" dirty="0" smtClean="0">
                <a:solidFill>
                  <a:srgbClr val="0F2303"/>
                </a:solidFill>
              </a:rPr>
              <a:t>ofis mekanları sağlanması</a:t>
            </a:r>
            <a:endParaRPr lang="tr-TR" sz="2000" dirty="0">
              <a:solidFill>
                <a:srgbClr val="0F2303"/>
              </a:solidFill>
            </a:endParaRPr>
          </a:p>
          <a:p>
            <a:pPr marL="342900" indent="-342900">
              <a:buFont typeface="Arial" panose="020B0604020202020204" pitchFamily="34" charset="0"/>
              <a:buChar char="•"/>
            </a:pPr>
            <a:endParaRPr lang="tr-TR" sz="2000" dirty="0">
              <a:solidFill>
                <a:srgbClr val="0F2303"/>
              </a:solidFill>
            </a:endParaRPr>
          </a:p>
          <a:p>
            <a:pPr marL="342900" indent="-342900">
              <a:buFont typeface="Arial" panose="020B0604020202020204" pitchFamily="34" charset="0"/>
              <a:buChar char="•"/>
            </a:pPr>
            <a:endParaRPr lang="tr-TR" sz="2000" dirty="0" smtClean="0">
              <a:solidFill>
                <a:srgbClr val="0F2303"/>
              </a:solidFill>
            </a:endParaRPr>
          </a:p>
          <a:p>
            <a:pPr marL="342900" indent="-342900">
              <a:buFont typeface="Arial" panose="020B0604020202020204" pitchFamily="34" charset="0"/>
              <a:buChar char="•"/>
            </a:pPr>
            <a:endParaRPr lang="tr-TR" sz="2000" dirty="0">
              <a:solidFill>
                <a:srgbClr val="0F2303"/>
              </a:solidFill>
            </a:endParaRPr>
          </a:p>
        </p:txBody>
      </p:sp>
      <p:sp>
        <p:nvSpPr>
          <p:cNvPr id="3" name="Slayt Numarası Yer Tutucusu 3">
            <a:extLst>
              <a:ext uri="{FF2B5EF4-FFF2-40B4-BE49-F238E27FC236}">
                <a16:creationId xmlns:a16="http://schemas.microsoft.com/office/drawing/2014/main" id="{C5E51A7F-56A5-E7AC-6E72-32C71A547653}"/>
              </a:ext>
            </a:extLst>
          </p:cNvPr>
          <p:cNvSpPr>
            <a:spLocks noGrp="1"/>
          </p:cNvSpPr>
          <p:nvPr>
            <p:ph type="sldNum" sz="quarter" idx="12"/>
          </p:nvPr>
        </p:nvSpPr>
        <p:spPr>
          <a:xfrm>
            <a:off x="7766431" y="295736"/>
            <a:ext cx="628813" cy="767687"/>
          </a:xfrm>
        </p:spPr>
        <p:txBody>
          <a:bodyPr/>
          <a:lstStyle/>
          <a:p>
            <a:fld id="{439F893C-C32F-4835-A1E5-850973405C58}" type="slidenum">
              <a:rPr lang="tr-TR" smtClean="0"/>
              <a:t>28</a:t>
            </a:fld>
            <a:endParaRPr lang="tr-TR" dirty="0"/>
          </a:p>
        </p:txBody>
      </p:sp>
    </p:spTree>
    <p:extLst>
      <p:ext uri="{BB962C8B-B14F-4D97-AF65-F5344CB8AC3E}">
        <p14:creationId xmlns:p14="http://schemas.microsoft.com/office/powerpoint/2010/main" val="171154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a:stretch>
            <a:fillRect/>
          </a:stretch>
        </p:blipFill>
        <p:spPr>
          <a:xfrm>
            <a:off x="216661" y="2301134"/>
            <a:ext cx="5690366" cy="3846514"/>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3989067396"/>
              </p:ext>
            </p:extLst>
          </p:nvPr>
        </p:nvGraphicFramePr>
        <p:xfrm>
          <a:off x="5907027" y="2301135"/>
          <a:ext cx="2842664" cy="3846513"/>
        </p:xfrm>
        <a:graphic>
          <a:graphicData uri="http://schemas.openxmlformats.org/drawingml/2006/table">
            <a:tbl>
              <a:tblPr>
                <a:tableStyleId>{125E5076-3810-47DD-B79F-674D7AD40C01}</a:tableStyleId>
              </a:tblPr>
              <a:tblGrid>
                <a:gridCol w="2842664">
                  <a:extLst>
                    <a:ext uri="{9D8B030D-6E8A-4147-A177-3AD203B41FA5}">
                      <a16:colId xmlns:a16="http://schemas.microsoft.com/office/drawing/2014/main" val="944140430"/>
                    </a:ext>
                  </a:extLst>
                </a:gridCol>
              </a:tblGrid>
              <a:tr h="597112">
                <a:tc>
                  <a:txBody>
                    <a:bodyPr/>
                    <a:lstStyle/>
                    <a:p>
                      <a:pPr algn="l" fontAlgn="t"/>
                      <a:r>
                        <a:rPr lang="tr-TR" sz="1050" u="none" strike="noStrike">
                          <a:effectLst/>
                        </a:rPr>
                        <a:t>G1-Genç, dinamik, ulaşılabilir, alanlarında uzman ve akademi dışı alanlarda proje üreten akademik kadro ile yeniliklere çok hızlı adapte olabilme becerisi </a:t>
                      </a:r>
                      <a:endParaRPr lang="tr-TR" sz="1050" b="0" i="0" u="none" strike="noStrike">
                        <a:effectLst/>
                        <a:latin typeface="Calibri" panose="020F0502020204030204" pitchFamily="34" charset="0"/>
                      </a:endParaRPr>
                    </a:p>
                  </a:txBody>
                  <a:tcPr marL="6059" marR="6059" marT="6059" marB="0"/>
                </a:tc>
                <a:extLst>
                  <a:ext uri="{0D108BD9-81ED-4DB2-BD59-A6C34878D82A}">
                    <a16:rowId xmlns:a16="http://schemas.microsoft.com/office/drawing/2014/main" val="1159416508"/>
                  </a:ext>
                </a:extLst>
              </a:tr>
              <a:tr h="451306">
                <a:tc>
                  <a:txBody>
                    <a:bodyPr/>
                    <a:lstStyle/>
                    <a:p>
                      <a:pPr algn="l" fontAlgn="t"/>
                      <a:r>
                        <a:rPr lang="tr-TR" sz="1050" u="none" strike="noStrike">
                          <a:effectLst/>
                        </a:rPr>
                        <a:t>G3-Gelişime açık olma, inovatif ve öncü yaklaşım geliştirebilme potansiyeli</a:t>
                      </a:r>
                      <a:endParaRPr lang="tr-TR" sz="1050" b="0" i="0" u="none" strike="noStrike">
                        <a:effectLst/>
                        <a:latin typeface="Calibri" panose="020F0502020204030204" pitchFamily="34" charset="0"/>
                      </a:endParaRPr>
                    </a:p>
                  </a:txBody>
                  <a:tcPr marL="6059" marR="6059" marT="6059" marB="0"/>
                </a:tc>
                <a:extLst>
                  <a:ext uri="{0D108BD9-81ED-4DB2-BD59-A6C34878D82A}">
                    <a16:rowId xmlns:a16="http://schemas.microsoft.com/office/drawing/2014/main" val="2946573392"/>
                  </a:ext>
                </a:extLst>
              </a:tr>
              <a:tr h="756805">
                <a:tc>
                  <a:txBody>
                    <a:bodyPr/>
                    <a:lstStyle/>
                    <a:p>
                      <a:pPr algn="l" fontAlgn="t"/>
                      <a:r>
                        <a:rPr lang="tr-TR" sz="1050" u="none" strike="noStrike">
                          <a:effectLst/>
                        </a:rPr>
                        <a:t>G7- Bölümün yeniden yapılandırılma potansiyeli ile lisans müfredatının evrensel değerlere göre güncellenmesi</a:t>
                      </a:r>
                      <a:endParaRPr lang="tr-TR" sz="1050" b="0" i="0" u="none" strike="noStrike">
                        <a:effectLst/>
                        <a:latin typeface="Calibri" panose="020F0502020204030204" pitchFamily="34" charset="0"/>
                      </a:endParaRPr>
                    </a:p>
                  </a:txBody>
                  <a:tcPr marL="6059" marR="6059" marT="6059" marB="0"/>
                </a:tc>
                <a:extLst>
                  <a:ext uri="{0D108BD9-81ED-4DB2-BD59-A6C34878D82A}">
                    <a16:rowId xmlns:a16="http://schemas.microsoft.com/office/drawing/2014/main" val="2436470623"/>
                  </a:ext>
                </a:extLst>
              </a:tr>
              <a:tr h="506851">
                <a:tc>
                  <a:txBody>
                    <a:bodyPr/>
                    <a:lstStyle/>
                    <a:p>
                      <a:pPr algn="l" fontAlgn="t"/>
                      <a:r>
                        <a:rPr lang="tr-TR" sz="1050" u="none" strike="noStrike">
                          <a:effectLst/>
                        </a:rPr>
                        <a:t>G11- Eğitim programının profesyonel pratiklere uygun olması (Zayıftan güçlüye döndü)</a:t>
                      </a:r>
                      <a:endParaRPr lang="tr-TR" sz="1050" b="0" i="0" u="none" strike="noStrike">
                        <a:effectLst/>
                        <a:latin typeface="Calibri" panose="020F0502020204030204" pitchFamily="34" charset="0"/>
                      </a:endParaRPr>
                    </a:p>
                  </a:txBody>
                  <a:tcPr marL="6059" marR="6059" marT="6059" marB="0"/>
                </a:tc>
                <a:extLst>
                  <a:ext uri="{0D108BD9-81ED-4DB2-BD59-A6C34878D82A}">
                    <a16:rowId xmlns:a16="http://schemas.microsoft.com/office/drawing/2014/main" val="2379396406"/>
                  </a:ext>
                </a:extLst>
              </a:tr>
              <a:tr h="631828">
                <a:tc>
                  <a:txBody>
                    <a:bodyPr/>
                    <a:lstStyle/>
                    <a:p>
                      <a:pPr algn="l" fontAlgn="t"/>
                      <a:r>
                        <a:rPr lang="tr-TR" sz="1050" u="none" strike="noStrike">
                          <a:effectLst/>
                        </a:rPr>
                        <a:t>G15-Tarihi ve Kültürel çevredeki etkinliklerin öğrenci bakışaçısına katkısı</a:t>
                      </a:r>
                      <a:endParaRPr lang="tr-TR" sz="1050" b="0" i="0" u="none" strike="noStrike">
                        <a:effectLst/>
                        <a:latin typeface="Calibri" panose="020F0502020204030204" pitchFamily="34" charset="0"/>
                      </a:endParaRPr>
                    </a:p>
                  </a:txBody>
                  <a:tcPr marL="6059" marR="6059" marT="6059" marB="0"/>
                </a:tc>
                <a:extLst>
                  <a:ext uri="{0D108BD9-81ED-4DB2-BD59-A6C34878D82A}">
                    <a16:rowId xmlns:a16="http://schemas.microsoft.com/office/drawing/2014/main" val="1325587010"/>
                  </a:ext>
                </a:extLst>
              </a:tr>
              <a:tr h="506851">
                <a:tc>
                  <a:txBody>
                    <a:bodyPr/>
                    <a:lstStyle/>
                    <a:p>
                      <a:pPr algn="l" fontAlgn="t"/>
                      <a:r>
                        <a:rPr lang="tr-TR" sz="1050" u="none" strike="noStrike">
                          <a:effectLst/>
                        </a:rPr>
                        <a:t>F7-Koronavirüs pandemisinin uzaktan eğitim yöntemlerinin deneyimlenmesine ve geliştirilmesine yol açması</a:t>
                      </a:r>
                      <a:endParaRPr lang="tr-TR" sz="1050" b="0" i="0" u="none" strike="noStrike">
                        <a:effectLst/>
                        <a:latin typeface="Calibri" panose="020F0502020204030204" pitchFamily="34" charset="0"/>
                      </a:endParaRPr>
                    </a:p>
                  </a:txBody>
                  <a:tcPr marL="6059" marR="6059" marT="6059" marB="0"/>
                </a:tc>
                <a:extLst>
                  <a:ext uri="{0D108BD9-81ED-4DB2-BD59-A6C34878D82A}">
                    <a16:rowId xmlns:a16="http://schemas.microsoft.com/office/drawing/2014/main" val="366441776"/>
                  </a:ext>
                </a:extLst>
              </a:tr>
              <a:tr h="395760">
                <a:tc>
                  <a:txBody>
                    <a:bodyPr/>
                    <a:lstStyle/>
                    <a:p>
                      <a:pPr algn="l" fontAlgn="t"/>
                      <a:r>
                        <a:rPr lang="tr-TR" sz="1050" u="none" strike="noStrike" dirty="0">
                          <a:effectLst/>
                        </a:rPr>
                        <a:t>F9 Antalya Bilim kolejlerinin açılması</a:t>
                      </a:r>
                      <a:endParaRPr lang="tr-TR" sz="1050" b="0" i="0" u="none" strike="noStrike" dirty="0">
                        <a:effectLst/>
                        <a:latin typeface="Calibri" panose="020F0502020204030204" pitchFamily="34" charset="0"/>
                      </a:endParaRPr>
                    </a:p>
                  </a:txBody>
                  <a:tcPr marL="6059" marR="6059" marT="6059" marB="0"/>
                </a:tc>
                <a:extLst>
                  <a:ext uri="{0D108BD9-81ED-4DB2-BD59-A6C34878D82A}">
                    <a16:rowId xmlns:a16="http://schemas.microsoft.com/office/drawing/2014/main" val="1207539202"/>
                  </a:ext>
                </a:extLst>
              </a:tr>
            </a:tbl>
          </a:graphicData>
        </a:graphic>
      </p:graphicFrame>
    </p:spTree>
    <p:extLst>
      <p:ext uri="{BB962C8B-B14F-4D97-AF65-F5344CB8AC3E}">
        <p14:creationId xmlns:p14="http://schemas.microsoft.com/office/powerpoint/2010/main" val="3846826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505567874"/>
              </p:ext>
            </p:extLst>
          </p:nvPr>
        </p:nvGraphicFramePr>
        <p:xfrm>
          <a:off x="371476" y="1211831"/>
          <a:ext cx="8562974" cy="5275012"/>
        </p:xfrm>
        <a:graphic>
          <a:graphicData uri="http://schemas.openxmlformats.org/drawingml/2006/table">
            <a:tbl>
              <a:tblPr/>
              <a:tblGrid>
                <a:gridCol w="2819399">
                  <a:extLst>
                    <a:ext uri="{9D8B030D-6E8A-4147-A177-3AD203B41FA5}">
                      <a16:colId xmlns:a16="http://schemas.microsoft.com/office/drawing/2014/main" val="3918363564"/>
                    </a:ext>
                  </a:extLst>
                </a:gridCol>
                <a:gridCol w="1905000">
                  <a:extLst>
                    <a:ext uri="{9D8B030D-6E8A-4147-A177-3AD203B41FA5}">
                      <a16:colId xmlns:a16="http://schemas.microsoft.com/office/drawing/2014/main" val="1683979601"/>
                    </a:ext>
                  </a:extLst>
                </a:gridCol>
                <a:gridCol w="2019300">
                  <a:extLst>
                    <a:ext uri="{9D8B030D-6E8A-4147-A177-3AD203B41FA5}">
                      <a16:colId xmlns:a16="http://schemas.microsoft.com/office/drawing/2014/main" val="2592459544"/>
                    </a:ext>
                  </a:extLst>
                </a:gridCol>
                <a:gridCol w="1819275">
                  <a:extLst>
                    <a:ext uri="{9D8B030D-6E8A-4147-A177-3AD203B41FA5}">
                      <a16:colId xmlns:a16="http://schemas.microsoft.com/office/drawing/2014/main" val="588152821"/>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l" fontAlgn="t"/>
                      <a:r>
                        <a:rPr lang="tr-TR" sz="1000" u="none" strike="noStrike" dirty="0">
                          <a:solidFill>
                            <a:srgbClr val="0C0D0D"/>
                          </a:solidFill>
                          <a:effectLst/>
                        </a:rPr>
                        <a:t>G1-Genç, dinamik, ulaşılabilir, alanlarında uzman ve akademi dışı alanlarda proje üreten akademik kadro </a:t>
                      </a:r>
                      <a:r>
                        <a:rPr lang="tr-TR" sz="1000" u="none" strike="noStrike" dirty="0" err="1">
                          <a:solidFill>
                            <a:srgbClr val="0C0D0D"/>
                          </a:solidFill>
                          <a:effectLst/>
                        </a:rPr>
                        <a:t>ileGelişime</a:t>
                      </a:r>
                      <a:r>
                        <a:rPr lang="tr-TR" sz="1000" u="none" strike="noStrike" dirty="0">
                          <a:solidFill>
                            <a:srgbClr val="0C0D0D"/>
                          </a:solidFill>
                          <a:effectLst/>
                        </a:rPr>
                        <a:t> açık olma, </a:t>
                      </a:r>
                      <a:r>
                        <a:rPr lang="tr-TR" sz="1000" u="none" strike="noStrike" dirty="0" err="1">
                          <a:solidFill>
                            <a:srgbClr val="0C0D0D"/>
                          </a:solidFill>
                          <a:effectLst/>
                        </a:rPr>
                        <a:t>inovatif</a:t>
                      </a:r>
                      <a:r>
                        <a:rPr lang="tr-TR" sz="1000" u="none" strike="noStrike" dirty="0">
                          <a:solidFill>
                            <a:srgbClr val="0C0D0D"/>
                          </a:solidFill>
                          <a:effectLst/>
                        </a:rPr>
                        <a:t> ve öncü yaklaşım, yeniliklere çok hızlı adapte olabilme </a:t>
                      </a:r>
                      <a:r>
                        <a:rPr lang="tr-TR" sz="1000" u="none" strike="noStrike" dirty="0" smtClean="0">
                          <a:solidFill>
                            <a:srgbClr val="0C0D0D"/>
                          </a:solidFill>
                          <a:effectLst/>
                        </a:rPr>
                        <a:t>becerisi </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Z1-Akademik personelin sayıca yetersiz olması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F1-Antalya'daki üniversiteler ile projeler geliştirebilme potansiyeli</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T1- Yabancı öğrencilerin üniversiteye geç kayıt olmaları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l" fontAlgn="t"/>
                      <a:r>
                        <a:rPr lang="tr-TR" sz="1000" u="none" strike="noStrike" dirty="0">
                          <a:solidFill>
                            <a:srgbClr val="0C0D0D"/>
                          </a:solidFill>
                          <a:effectLst/>
                        </a:rPr>
                        <a:t>G2-Akademik kadronun uzmanlık alanlarındaki çeşitlilik</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Z2-Bilgisayarlı grafik tasarım,  fiziksel çevre kontrolü laboratuvarları ve maket atölyelerinin bulunmaması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F2-Antalya'daki mimarlık ve yapı sektörü ile ilişki kurabilme potansiyeli </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sv-SE" sz="1000" u="none" strike="noStrike" dirty="0">
                          <a:solidFill>
                            <a:srgbClr val="0C0D0D"/>
                          </a:solidFill>
                          <a:effectLst/>
                        </a:rPr>
                        <a:t>T2-Kentin artan ekonomik koşulları nedeniyle öğrencilere hitap edememesi </a:t>
                      </a:r>
                      <a:endParaRPr lang="sv-SE"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l" fontAlgn="t"/>
                      <a:r>
                        <a:rPr lang="tr-TR" sz="1000" u="none" strike="noStrike" dirty="0">
                          <a:solidFill>
                            <a:srgbClr val="0C0D0D"/>
                          </a:solidFill>
                          <a:effectLst/>
                        </a:rPr>
                        <a:t>G3-Akademik çalışmalar, uygulamalar ve etkinlikler konusunda destek verilmesi </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u="none" strike="noStrike">
                          <a:solidFill>
                            <a:srgbClr val="0C0D0D"/>
                          </a:solidFill>
                          <a:effectLst/>
                        </a:rPr>
                        <a:t>Z3-Bilgisayar donanım ve yazılım eksikliği</a:t>
                      </a:r>
                      <a:endParaRPr lang="tr-TR" sz="1000" b="0" i="0" u="none" strike="noStrike">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F3- Mimarlık hizmeti veren akademisyenler sayesinde serbest piyasa sürecine katılabilme potansiyeli</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l" fontAlgn="t"/>
                      <a:r>
                        <a:rPr lang="tr-TR" sz="1000" u="none" strike="noStrike" dirty="0">
                          <a:solidFill>
                            <a:srgbClr val="0C0D0D"/>
                          </a:solidFill>
                          <a:effectLst/>
                        </a:rPr>
                        <a:t>G4- Öğrenci odaklı olunması, öğrenciler ile öğretim üyeleri arasındaki iletişimin güçlü </a:t>
                      </a:r>
                      <a:r>
                        <a:rPr lang="tr-TR" sz="1000" u="none" strike="noStrike" dirty="0" smtClean="0">
                          <a:solidFill>
                            <a:srgbClr val="0C0D0D"/>
                          </a:solidFill>
                          <a:effectLst/>
                        </a:rPr>
                        <a:t>olması. Öğretim elemanlarına kolay erişebilme </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Z4- </a:t>
                      </a:r>
                      <a:r>
                        <a:rPr lang="tr-TR" sz="1000" u="none" strike="noStrike" dirty="0" err="1">
                          <a:solidFill>
                            <a:srgbClr val="0C0D0D"/>
                          </a:solidFill>
                          <a:effectLst/>
                        </a:rPr>
                        <a:t>Erasmus</a:t>
                      </a:r>
                      <a:r>
                        <a:rPr lang="tr-TR" sz="1000" u="none" strike="noStrike" dirty="0">
                          <a:solidFill>
                            <a:srgbClr val="0C0D0D"/>
                          </a:solidFill>
                          <a:effectLst/>
                        </a:rPr>
                        <a:t> anlaşmalı üniversite sayısının yetersiz olması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F4- İşbirliğine hazır kamu kuruluşları, STK ve belediyeler</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l" fontAlgn="t"/>
                      <a:r>
                        <a:rPr lang="tr-TR" sz="1000" u="none" strike="noStrike">
                          <a:solidFill>
                            <a:srgbClr val="0C0D0D"/>
                          </a:solidFill>
                          <a:effectLst/>
                        </a:rPr>
                        <a:t>G5-Disiplinlerarası çalışma potansiyelinin yüksek olması</a:t>
                      </a:r>
                      <a:endParaRPr lang="tr-TR" sz="1000" b="0" i="0" u="none" strike="noStrike">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Z5- Bina ortam şartlarının, mevcut altyapı ve çevre koşullarının yeterli olmaması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F5-Antalya'da düzenlenen fuar, kongre gibi etkinliklerin bilgi alışverişi, iletişim ve işbirliği olanakları yaratması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l" fontAlgn="t"/>
                      <a:r>
                        <a:rPr lang="tr-TR" sz="1000" u="none" strike="noStrike" dirty="0">
                          <a:solidFill>
                            <a:srgbClr val="0C0D0D"/>
                          </a:solidFill>
                          <a:effectLst/>
                        </a:rPr>
                        <a:t>G6- Bölümün </a:t>
                      </a:r>
                      <a:r>
                        <a:rPr lang="tr-TR" sz="1000" u="none" strike="noStrike" dirty="0" smtClean="0">
                          <a:solidFill>
                            <a:srgbClr val="0C0D0D"/>
                          </a:solidFill>
                          <a:effectLst/>
                        </a:rPr>
                        <a:t>lisans müfredatı </a:t>
                      </a:r>
                      <a:r>
                        <a:rPr lang="tr-TR" sz="1000" u="none" strike="noStrike" dirty="0">
                          <a:solidFill>
                            <a:srgbClr val="0C0D0D"/>
                          </a:solidFill>
                          <a:effectLst/>
                        </a:rPr>
                        <a:t>evrensel değerlere göre </a:t>
                      </a:r>
                      <a:r>
                        <a:rPr lang="tr-TR" sz="1000" u="none" strike="noStrike" dirty="0" smtClean="0">
                          <a:solidFill>
                            <a:srgbClr val="0C0D0D"/>
                          </a:solidFill>
                          <a:effectLst/>
                        </a:rPr>
                        <a:t>güncellenmesi ile eğitim </a:t>
                      </a:r>
                      <a:r>
                        <a:rPr lang="tr-TR" sz="1000" u="none" strike="noStrike" dirty="0">
                          <a:solidFill>
                            <a:srgbClr val="0C0D0D"/>
                          </a:solidFill>
                          <a:effectLst/>
                        </a:rPr>
                        <a:t>programının profesyonel pratiklere </a:t>
                      </a:r>
                      <a:r>
                        <a:rPr lang="tr-TR" sz="1000" u="none" strike="noStrike" dirty="0" smtClean="0">
                          <a:solidFill>
                            <a:srgbClr val="0C0D0D"/>
                          </a:solidFill>
                          <a:effectLst/>
                        </a:rPr>
                        <a:t>uyumlandırılması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F6-Erasmus gibi değişim programlarının öğrenciler ve öğretim elemanları için hizmet veriyor olması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l" fontAlgn="t"/>
                      <a:r>
                        <a:rPr lang="tr-TR" sz="1000" u="none" strike="noStrike" dirty="0">
                          <a:solidFill>
                            <a:srgbClr val="0C0D0D"/>
                          </a:solidFill>
                          <a:effectLst/>
                        </a:rPr>
                        <a:t>G7- Derslerden elde edilen ürünler ve yapılan etkinliklerin bölümler arası ilişkilere ve dinamik kampüs ortamının oluşmasındaki etkisi </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a:solidFill>
                            <a:srgbClr val="0C0D0D"/>
                          </a:solidFill>
                          <a:effectLst/>
                        </a:rPr>
                        <a:t>F7- Meslek odalarıyla olan ilişkileri geliştirilmesiyle mezun öğrencilerin istihdam oranlarının arttırılması</a:t>
                      </a:r>
                      <a:endParaRPr lang="tr-TR" sz="1000" b="0" i="0" u="none" strike="noStrike">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l" fontAlgn="t"/>
                      <a:r>
                        <a:rPr lang="tr-TR" sz="1000" u="none" strike="noStrike" dirty="0">
                          <a:solidFill>
                            <a:srgbClr val="0C0D0D"/>
                          </a:solidFill>
                          <a:effectLst/>
                        </a:rPr>
                        <a:t>G8- Dış paydaşlar ile etkin iletişim </a:t>
                      </a:r>
                      <a:r>
                        <a:rPr lang="tr-TR" sz="1000" u="none" strike="noStrike" dirty="0" smtClean="0">
                          <a:solidFill>
                            <a:srgbClr val="0C0D0D"/>
                          </a:solidFill>
                          <a:effectLst/>
                        </a:rPr>
                        <a:t>sağlanabilmesi ve derslerde görevlendirme</a:t>
                      </a:r>
                      <a:r>
                        <a:rPr lang="tr-TR" sz="1000" u="none" strike="noStrike" baseline="0" dirty="0" smtClean="0">
                          <a:solidFill>
                            <a:srgbClr val="0C0D0D"/>
                          </a:solidFill>
                          <a:effectLst/>
                        </a:rPr>
                        <a:t> sağlanması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u="none" strike="noStrike" dirty="0">
                          <a:solidFill>
                            <a:srgbClr val="0C0D0D"/>
                          </a:solidFill>
                          <a:effectLst/>
                        </a:rPr>
                        <a:t>F8 Antalya Bilim kolejlerinin  varlığı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188856">
                <a:tc>
                  <a:txBody>
                    <a:bodyPr/>
                    <a:lstStyle/>
                    <a:p>
                      <a:pPr algn="l" fontAlgn="t"/>
                      <a:r>
                        <a:rPr lang="tr-TR" sz="1000" u="none" strike="noStrike" dirty="0">
                          <a:solidFill>
                            <a:srgbClr val="0C0D0D"/>
                          </a:solidFill>
                          <a:effectLst/>
                        </a:rPr>
                        <a:t>G9- 24 saat açık tasarım stüdyosunun </a:t>
                      </a:r>
                      <a:r>
                        <a:rPr lang="tr-TR" sz="1000" u="none" strike="noStrike" dirty="0" smtClean="0">
                          <a:solidFill>
                            <a:srgbClr val="0C0D0D"/>
                          </a:solidFill>
                          <a:effectLst/>
                        </a:rPr>
                        <a:t>olması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169749">
                <a:tc>
                  <a:txBody>
                    <a:bodyPr/>
                    <a:lstStyle/>
                    <a:p>
                      <a:pPr algn="l" fontAlgn="t"/>
                      <a:r>
                        <a:rPr lang="tr-TR" sz="1000" u="none" strike="noStrike" dirty="0">
                          <a:solidFill>
                            <a:srgbClr val="0C0D0D"/>
                          </a:solidFill>
                          <a:effectLst/>
                        </a:rPr>
                        <a:t>G10- Uzaktan eğitim sürecinin başarılı yönetimi</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l" fontAlgn="t"/>
                      <a:r>
                        <a:rPr lang="tr-TR" sz="1000" u="none" strike="noStrike">
                          <a:solidFill>
                            <a:srgbClr val="0C0D0D"/>
                          </a:solidFill>
                          <a:effectLst/>
                        </a:rPr>
                        <a:t>G11- Öğrencilerin yararlanabileceği çift anadal/yandal programlarının varlığı</a:t>
                      </a:r>
                      <a:endParaRPr lang="tr-TR" sz="1000" b="0" i="0" u="none" strike="noStrike">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l" fontAlgn="t"/>
                      <a:r>
                        <a:rPr lang="tr-TR" sz="1000" u="none" strike="noStrike" dirty="0">
                          <a:solidFill>
                            <a:srgbClr val="0C0D0D"/>
                          </a:solidFill>
                          <a:effectLst/>
                        </a:rPr>
                        <a:t>G12- Yüksek lisans programının açılmış olması</a:t>
                      </a:r>
                      <a:endParaRPr lang="tr-TR" sz="1000" b="0" i="0" u="none" strike="noStrike" dirty="0">
                        <a:solidFill>
                          <a:srgbClr val="0C0D0D"/>
                        </a:solidFill>
                        <a:effectLst/>
                        <a:latin typeface="Calibri" panose="020F0502020204030204" pitchFamily="34" charset="0"/>
                      </a:endParaRPr>
                    </a:p>
                  </a:txBody>
                  <a:tcPr marL="0" marR="0" marT="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812607754"/>
              </p:ext>
            </p:extLst>
          </p:nvPr>
        </p:nvGraphicFramePr>
        <p:xfrm>
          <a:off x="409575" y="1042040"/>
          <a:ext cx="8515349" cy="5806507"/>
        </p:xfrm>
        <a:graphic>
          <a:graphicData uri="http://schemas.openxmlformats.org/drawingml/2006/table">
            <a:tbl>
              <a:tblPr/>
              <a:tblGrid>
                <a:gridCol w="2619375">
                  <a:extLst>
                    <a:ext uri="{9D8B030D-6E8A-4147-A177-3AD203B41FA5}">
                      <a16:colId xmlns:a16="http://schemas.microsoft.com/office/drawing/2014/main" val="3918363564"/>
                    </a:ext>
                  </a:extLst>
                </a:gridCol>
                <a:gridCol w="2562225">
                  <a:extLst>
                    <a:ext uri="{9D8B030D-6E8A-4147-A177-3AD203B41FA5}">
                      <a16:colId xmlns:a16="http://schemas.microsoft.com/office/drawing/2014/main" val="1683979601"/>
                    </a:ext>
                  </a:extLst>
                </a:gridCol>
                <a:gridCol w="3333749">
                  <a:extLst>
                    <a:ext uri="{9D8B030D-6E8A-4147-A177-3AD203B41FA5}">
                      <a16:colId xmlns:a16="http://schemas.microsoft.com/office/drawing/2014/main" val="2592459544"/>
                    </a:ext>
                  </a:extLst>
                </a:gridCol>
              </a:tblGrid>
              <a:tr h="245494">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48908">
                <a:tc>
                  <a:txBody>
                    <a:bodyPr/>
                    <a:lstStyle/>
                    <a:p>
                      <a:pPr algn="ctr" fontAlgn="ctr"/>
                      <a:r>
                        <a:rPr lang="tr-TR" sz="900" b="0" i="0" u="none" strike="noStrike" dirty="0">
                          <a:solidFill>
                            <a:srgbClr val="000000"/>
                          </a:solidFill>
                          <a:effectLst/>
                          <a:latin typeface="Arial" panose="020B0604020202020204" pitchFamily="34" charset="0"/>
                        </a:rPr>
                        <a:t>Bölüm </a:t>
                      </a:r>
                      <a:r>
                        <a:rPr lang="tr-TR" sz="900" b="0" i="0" u="none" strike="noStrike" dirty="0" smtClean="0">
                          <a:solidFill>
                            <a:srgbClr val="000000"/>
                          </a:solidFill>
                          <a:effectLst/>
                          <a:latin typeface="Arial" panose="020B0604020202020204" pitchFamily="34" charset="0"/>
                        </a:rPr>
                        <a:t>içi akademisyenler</a:t>
                      </a:r>
                      <a:endParaRPr lang="tr-TR"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Eğitim ve araştırma</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faaliyetler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Teşvik, takdir ve motivasyon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0154823"/>
                  </a:ext>
                </a:extLst>
              </a:tr>
              <a:tr h="148908">
                <a:tc>
                  <a:txBody>
                    <a:bodyPr/>
                    <a:lstStyle/>
                    <a:p>
                      <a:pPr algn="ctr" fontAlgn="ctr"/>
                      <a:r>
                        <a:rPr lang="tr-TR" sz="1000" b="0" i="0" u="none" strike="noStrike" dirty="0">
                          <a:solidFill>
                            <a:srgbClr val="000000"/>
                          </a:solidFill>
                          <a:effectLst/>
                          <a:latin typeface="Calibri" panose="020F0502020204030204" pitchFamily="34" charset="0"/>
                        </a:rPr>
                        <a:t>İç Mimarlık ve Çevre Tasarımı Bölümü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Aynı fakültede hizmet verme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Akademik ve idari çalışmalarda ortaklık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0418658"/>
                  </a:ext>
                </a:extLst>
              </a:tr>
              <a:tr h="148908">
                <a:tc>
                  <a:txBody>
                    <a:bodyPr/>
                    <a:lstStyle/>
                    <a:p>
                      <a:pPr algn="ctr" fontAlgn="ctr"/>
                      <a:r>
                        <a:rPr lang="tr-TR" sz="900" b="0" i="0" u="none" strike="noStrike" dirty="0">
                          <a:solidFill>
                            <a:srgbClr val="000000"/>
                          </a:solidFill>
                          <a:effectLst/>
                          <a:latin typeface="Arial" panose="020B0604020202020204" pitchFamily="34" charset="0"/>
                        </a:rPr>
                        <a:t>Diğer Fakülteler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Aynı kurumda hizmet verme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Akademik çalışmalarda işbirliği, bilgi paylaşımı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3876887"/>
                  </a:ext>
                </a:extLst>
              </a:tr>
              <a:tr h="148908">
                <a:tc>
                  <a:txBody>
                    <a:bodyPr/>
                    <a:lstStyle/>
                    <a:p>
                      <a:pPr algn="ctr" fontAlgn="ctr"/>
                      <a:r>
                        <a:rPr lang="tr-TR" sz="900" b="0" i="0" u="none" strike="noStrike" dirty="0">
                          <a:solidFill>
                            <a:srgbClr val="000000"/>
                          </a:solidFill>
                          <a:effectLst/>
                          <a:latin typeface="Arial" panose="020B0604020202020204" pitchFamily="34" charset="0"/>
                        </a:rPr>
                        <a:t>Kurum </a:t>
                      </a:r>
                      <a:r>
                        <a:rPr lang="tr-TR" sz="900" b="0" i="0" u="none" strike="noStrike" dirty="0" smtClean="0">
                          <a:solidFill>
                            <a:srgbClr val="000000"/>
                          </a:solidFill>
                          <a:effectLst/>
                          <a:latin typeface="Arial" panose="020B0604020202020204" pitchFamily="34" charset="0"/>
                        </a:rPr>
                        <a:t>dışı akademisyenler</a:t>
                      </a:r>
                      <a:endParaRPr lang="tr-TR"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smtClean="0">
                          <a:solidFill>
                            <a:srgbClr val="000000"/>
                          </a:solidFill>
                          <a:effectLst/>
                          <a:latin typeface="Arial" panose="020B0604020202020204" pitchFamily="34" charset="0"/>
                        </a:rPr>
                        <a:t>Eğitim-öğretim, araştırma faaliyetleri</a:t>
                      </a:r>
                      <a:endParaRPr lang="tr-TR"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Teşvik, takdir ve motivasyon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0766127"/>
                  </a:ext>
                </a:extLst>
              </a:tr>
              <a:tr h="148908">
                <a:tc>
                  <a:txBody>
                    <a:bodyPr/>
                    <a:lstStyle/>
                    <a:p>
                      <a:pPr algn="ctr" fontAlgn="ctr"/>
                      <a:r>
                        <a:rPr lang="tr-TR" sz="900" b="0" i="0" u="none" strike="noStrike" dirty="0">
                          <a:solidFill>
                            <a:srgbClr val="000000"/>
                          </a:solidFill>
                          <a:effectLst/>
                          <a:latin typeface="Arial" panose="020B0604020202020204" pitchFamily="34" charset="0"/>
                        </a:rPr>
                        <a:t>Diğer İdari personel</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İç ve dış ilişkilerin</a:t>
                      </a:r>
                      <a:r>
                        <a:rPr lang="tr-TR" sz="900" b="0" i="0" u="none" strike="noStrike" baseline="0" dirty="0">
                          <a:solidFill>
                            <a:srgbClr val="000000"/>
                          </a:solidFill>
                          <a:effectLst/>
                          <a:latin typeface="Arial" panose="020B0604020202020204" pitchFamily="34" charset="0"/>
                        </a:rPr>
                        <a:t> </a:t>
                      </a:r>
                      <a:r>
                        <a:rPr lang="tr-TR" sz="900" b="0" i="0" u="none" strike="noStrike" dirty="0">
                          <a:solidFill>
                            <a:srgbClr val="000000"/>
                          </a:solidFill>
                          <a:effectLst/>
                          <a:latin typeface="Arial" panose="020B0604020202020204" pitchFamily="34" charset="0"/>
                        </a:rPr>
                        <a:t>yürütülmesi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Eğitim ve araştırma</a:t>
                      </a:r>
                      <a:r>
                        <a:rPr lang="tr-TR" sz="900" b="0" i="0" u="none" strike="noStrike" baseline="0" dirty="0">
                          <a:solidFill>
                            <a:srgbClr val="000000"/>
                          </a:solidFill>
                          <a:effectLst/>
                          <a:latin typeface="Arial" panose="020B0604020202020204" pitchFamily="34" charset="0"/>
                        </a:rPr>
                        <a:t> </a:t>
                      </a:r>
                      <a:r>
                        <a:rPr lang="tr-TR" sz="900" b="0" i="0" u="none" strike="noStrike" dirty="0">
                          <a:solidFill>
                            <a:srgbClr val="000000"/>
                          </a:solidFill>
                          <a:effectLst/>
                          <a:latin typeface="Arial" panose="020B0604020202020204" pitchFamily="34" charset="0"/>
                        </a:rPr>
                        <a:t>faaliyetlerinin nitelikli</a:t>
                      </a:r>
                      <a:r>
                        <a:rPr lang="tr-TR" sz="900" b="0" i="0" u="none" strike="noStrike" baseline="0" dirty="0">
                          <a:solidFill>
                            <a:srgbClr val="000000"/>
                          </a:solidFill>
                          <a:effectLst/>
                          <a:latin typeface="Arial" panose="020B0604020202020204" pitchFamily="34" charset="0"/>
                        </a:rPr>
                        <a:t> </a:t>
                      </a:r>
                      <a:r>
                        <a:rPr lang="tr-TR" sz="900" b="0" i="0" u="none" strike="noStrike" dirty="0">
                          <a:solidFill>
                            <a:srgbClr val="000000"/>
                          </a:solidFill>
                          <a:effectLst/>
                          <a:latin typeface="Arial" panose="020B0604020202020204" pitchFamily="34" charset="0"/>
                        </a:rPr>
                        <a:t>yürütülmesi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1729844"/>
                  </a:ext>
                </a:extLst>
              </a:tr>
              <a:tr h="148908">
                <a:tc>
                  <a:txBody>
                    <a:bodyPr/>
                    <a:lstStyle/>
                    <a:p>
                      <a:pPr algn="ctr" fontAlgn="ctr"/>
                      <a:r>
                        <a:rPr lang="tr-TR" sz="900" b="0" i="0" u="none" strike="noStrike">
                          <a:solidFill>
                            <a:srgbClr val="000000"/>
                          </a:solidFill>
                          <a:effectLst/>
                          <a:latin typeface="Arial" panose="020B0604020202020204" pitchFamily="34" charset="0"/>
                        </a:rPr>
                        <a:t>Genel Sekreterlik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kurum yönetme  sorumluluğu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Mevzuata uyum, akademik başarı-öğrenci memnuniyeti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0354676"/>
                  </a:ext>
                </a:extLst>
              </a:tr>
              <a:tr h="148908">
                <a:tc>
                  <a:txBody>
                    <a:bodyPr/>
                    <a:lstStyle/>
                    <a:p>
                      <a:pPr algn="ctr" fontAlgn="ctr"/>
                      <a:r>
                        <a:rPr lang="tr-TR" sz="900" b="0" i="0" u="none" strike="noStrike" dirty="0">
                          <a:solidFill>
                            <a:srgbClr val="000000"/>
                          </a:solidFill>
                          <a:effectLst/>
                          <a:latin typeface="Arial" panose="020B0604020202020204" pitchFamily="34" charset="0"/>
                        </a:rPr>
                        <a:t>Dekanlık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Fakülteyi yönetme sorumluluğu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Mevzuata uyum, akademik başarı-öğrenci memnuniyeti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1989287"/>
                  </a:ext>
                </a:extLst>
              </a:tr>
              <a:tr h="148908">
                <a:tc>
                  <a:txBody>
                    <a:bodyPr/>
                    <a:lstStyle/>
                    <a:p>
                      <a:pPr algn="ctr" fontAlgn="ctr"/>
                      <a:r>
                        <a:rPr lang="tr-TR" sz="900" b="0" i="0" u="none" strike="noStrike" dirty="0">
                          <a:solidFill>
                            <a:srgbClr val="000000"/>
                          </a:solidFill>
                          <a:effectLst/>
                          <a:latin typeface="Arial" panose="020B0604020202020204" pitchFamily="34" charset="0"/>
                        </a:rPr>
                        <a:t>Rektörlük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Kurumu yönetme sorumluluğu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Mevzuata uyum, akademik başarı-öğrenci memnuniyeti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4906970"/>
                  </a:ext>
                </a:extLst>
              </a:tr>
              <a:tr h="148908">
                <a:tc>
                  <a:txBody>
                    <a:bodyPr/>
                    <a:lstStyle/>
                    <a:p>
                      <a:pPr algn="ctr" fontAlgn="ctr"/>
                      <a:r>
                        <a:rPr lang="tr-TR" sz="900" b="0" i="0" u="none" strike="noStrike" dirty="0">
                          <a:solidFill>
                            <a:srgbClr val="000000"/>
                          </a:solidFill>
                          <a:effectLst/>
                          <a:latin typeface="Arial" panose="020B0604020202020204" pitchFamily="34" charset="0"/>
                        </a:rPr>
                        <a:t>YÖK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Kanunen bağlılık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Mevzuata uygunluk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599274"/>
                  </a:ext>
                </a:extLst>
              </a:tr>
              <a:tr h="148908">
                <a:tc>
                  <a:txBody>
                    <a:bodyPr/>
                    <a:lstStyle/>
                    <a:p>
                      <a:pPr algn="ctr" fontAlgn="ctr"/>
                      <a:r>
                        <a:rPr lang="tr-TR" sz="900" b="0" i="0" u="none" strike="noStrike" dirty="0" smtClean="0">
                          <a:solidFill>
                            <a:srgbClr val="000000"/>
                          </a:solidFill>
                          <a:effectLst/>
                          <a:latin typeface="Arial" panose="020B0604020202020204" pitchFamily="34" charset="0"/>
                        </a:rPr>
                        <a:t>Öğrenci</a:t>
                      </a:r>
                      <a:endParaRPr lang="tr-TR"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Üretilen bilginin aktarılması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Kaliteli eğitim-öğretim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8364711"/>
                  </a:ext>
                </a:extLst>
              </a:tr>
              <a:tr h="148908">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Mezunlar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Üniversite tanıtımı/program çıktısı/potansiyel 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5608279"/>
                  </a:ext>
                </a:extLst>
              </a:tr>
              <a:tr h="148908">
                <a:tc>
                  <a:txBody>
                    <a:bodyPr/>
                    <a:lstStyle/>
                    <a:p>
                      <a:pPr algn="ctr" fontAlgn="ctr"/>
                      <a:r>
                        <a:rPr lang="tr-TR" sz="1000" b="0" i="0" u="none" strike="noStrike" dirty="0">
                          <a:solidFill>
                            <a:srgbClr val="000000"/>
                          </a:solidFill>
                          <a:effectLst/>
                          <a:latin typeface="Calibri" panose="020F0502020204030204" pitchFamily="34" charset="0"/>
                        </a:rPr>
                        <a:t>Yerel Yönetimler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Proje ve destekler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12713">
                <a:tc>
                  <a:txBody>
                    <a:bodyPr/>
                    <a:lstStyle/>
                    <a:p>
                      <a:pPr algn="ctr" fontAlgn="ctr"/>
                      <a:r>
                        <a:rPr lang="tr-TR" sz="1000" b="0" i="0" u="none" strike="noStrike">
                          <a:solidFill>
                            <a:srgbClr val="000000"/>
                          </a:solidFill>
                          <a:effectLst/>
                          <a:latin typeface="Calibri" panose="020F0502020204030204" pitchFamily="34" charset="0"/>
                        </a:rPr>
                        <a:t>Kamu Kurum ve Kuruluşları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Mevzuat gerekleri ve ortak projeler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Mevzuata uyum-ortak proje ve destekler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147951">
                <a:tc>
                  <a:txBody>
                    <a:bodyPr/>
                    <a:lstStyle/>
                    <a:p>
                      <a:pPr algn="ctr" fontAlgn="ctr"/>
                      <a:r>
                        <a:rPr lang="tr-TR" sz="1000" b="0" i="0" u="none" strike="noStrike" dirty="0">
                          <a:solidFill>
                            <a:srgbClr val="000000"/>
                          </a:solidFill>
                          <a:effectLst/>
                          <a:latin typeface="Calibri" panose="020F0502020204030204" pitchFamily="34" charset="0"/>
                        </a:rPr>
                        <a:t>Diğer Üniversiteler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Ortak pazarda rekabet, bilgi paylaşımı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Sürdürülebilir </a:t>
                      </a:r>
                      <a:r>
                        <a:rPr lang="tr-TR" sz="1000" b="0" i="0" u="none" strike="noStrike" dirty="0" smtClean="0">
                          <a:solidFill>
                            <a:srgbClr val="000000"/>
                          </a:solidFill>
                          <a:effectLst/>
                          <a:latin typeface="Calibri" panose="020F0502020204030204" pitchFamily="34" charset="0"/>
                        </a:rPr>
                        <a:t>bilgi</a:t>
                      </a:r>
                      <a:r>
                        <a:rPr lang="tr-TR" sz="1000" b="0" i="0" u="none" strike="noStrike" baseline="0" dirty="0" smtClean="0">
                          <a:solidFill>
                            <a:srgbClr val="000000"/>
                          </a:solidFill>
                          <a:effectLst/>
                          <a:latin typeface="Calibri" panose="020F0502020204030204" pitchFamily="34" charset="0"/>
                        </a:rPr>
                        <a:t> paylaşımı, ortaklıklar, </a:t>
                      </a:r>
                      <a:r>
                        <a:rPr lang="tr-TR" sz="1000" b="0" i="0" u="none" strike="noStrike" dirty="0" smtClean="0">
                          <a:solidFill>
                            <a:srgbClr val="000000"/>
                          </a:solidFill>
                          <a:effectLst/>
                          <a:latin typeface="Calibri" panose="020F0502020204030204" pitchFamily="34" charset="0"/>
                        </a:rPr>
                        <a:t>iletişim </a:t>
                      </a:r>
                      <a:endParaRPr lang="tr-TR"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192723">
                <a:tc>
                  <a:txBody>
                    <a:bodyPr/>
                    <a:lstStyle/>
                    <a:p>
                      <a:pPr algn="ctr" fontAlgn="ctr"/>
                      <a:r>
                        <a:rPr lang="tr-TR" sz="1000" b="0" i="0" u="none" strike="noStrike">
                          <a:solidFill>
                            <a:srgbClr val="000000"/>
                          </a:solidFill>
                          <a:effectLst/>
                          <a:latin typeface="Calibri" panose="020F0502020204030204" pitchFamily="34" charset="0"/>
                        </a:rPr>
                        <a:t>TÜBİTAK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Katma değer yaratan projeler üretilerek bilimin yaygınlaştırılması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156528">
                <a:tc>
                  <a:txBody>
                    <a:bodyPr/>
                    <a:lstStyle/>
                    <a:p>
                      <a:pPr algn="ctr" fontAlgn="ctr"/>
                      <a:r>
                        <a:rPr lang="tr-TR" sz="1000" b="0" i="0" u="none" strike="noStrike">
                          <a:solidFill>
                            <a:srgbClr val="000000"/>
                          </a:solidFill>
                          <a:effectLst/>
                          <a:latin typeface="Calibri" panose="020F0502020204030204" pitchFamily="34" charset="0"/>
                        </a:rPr>
                        <a:t>Sanayi ve Ticaret Odaları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Tanıtım ve finansal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Sürdürülebilir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171129">
                <a:tc>
                  <a:txBody>
                    <a:bodyPr/>
                    <a:lstStyle/>
                    <a:p>
                      <a:pPr algn="ctr" fontAlgn="ctr"/>
                      <a:r>
                        <a:rPr lang="tr-TR" sz="1000" b="0" i="0" u="none" strike="noStrike" dirty="0">
                          <a:solidFill>
                            <a:srgbClr val="000000"/>
                          </a:solidFill>
                          <a:effectLst/>
                          <a:latin typeface="Calibri" panose="020F0502020204030204" pitchFamily="34" charset="0"/>
                        </a:rPr>
                        <a:t>Medya</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Tanıtım ve reklam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Arial" panose="020B0604020202020204" pitchFamily="34" charset="0"/>
                        </a:rPr>
                        <a:t>Bölüme ait güncel faaliyetlerin duyurulmasında iletişim</a:t>
                      </a:r>
                      <a:endParaRPr lang="tr-TR"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187959">
                <a:tc>
                  <a:txBody>
                    <a:bodyPr/>
                    <a:lstStyle/>
                    <a:p>
                      <a:pPr algn="ctr" fontAlgn="ctr"/>
                      <a:r>
                        <a:rPr lang="tr-TR" sz="1000" b="0" i="0" u="none" strike="noStrike">
                          <a:solidFill>
                            <a:srgbClr val="000000"/>
                          </a:solidFill>
                          <a:effectLst/>
                          <a:latin typeface="Calibri" panose="020F0502020204030204" pitchFamily="34" charset="0"/>
                        </a:rPr>
                        <a:t>Ulusal ve Uluslararası Destek Kuruluşları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Katma değer yaratan projeler üretilerek bilimin yaygınlaştırılması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154305">
                <a:tc>
                  <a:txBody>
                    <a:bodyPr/>
                    <a:lstStyle/>
                    <a:p>
                      <a:pPr algn="ctr" fontAlgn="ctr"/>
                      <a:r>
                        <a:rPr lang="tr-TR" sz="1000" b="0" i="0" u="none" strike="noStrike" dirty="0">
                          <a:solidFill>
                            <a:srgbClr val="000000"/>
                          </a:solidFill>
                          <a:effectLst/>
                          <a:latin typeface="Calibri" panose="020F0502020204030204" pitchFamily="34" charset="0"/>
                        </a:rPr>
                        <a:t>Batı Akdeniz Kalkınma Ajansı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Hibe  sağlayıcı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Ortak projeler, akademik jüri desteği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65551">
                <a:tc>
                  <a:txBody>
                    <a:bodyPr/>
                    <a:lstStyle/>
                    <a:p>
                      <a:pPr algn="ctr" fontAlgn="ctr"/>
                      <a:r>
                        <a:rPr lang="tr-TR" sz="1000" b="0" i="0" u="none" strike="noStrike" dirty="0">
                          <a:solidFill>
                            <a:srgbClr val="000000"/>
                          </a:solidFill>
                          <a:effectLst/>
                          <a:latin typeface="Calibri" panose="020F0502020204030204" pitchFamily="34" charset="0"/>
                        </a:rPr>
                        <a:t>TTO </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Tasarım tescili, proje ve</a:t>
                      </a:r>
                      <a:br>
                        <a:rPr lang="tr-TR" sz="1000" b="0" i="0" u="none" strike="noStrike" dirty="0">
                          <a:solidFill>
                            <a:srgbClr val="000000"/>
                          </a:solidFill>
                          <a:effectLst/>
                          <a:latin typeface="Calibri" panose="020F0502020204030204" pitchFamily="34" charset="0"/>
                        </a:rPr>
                      </a:br>
                      <a:r>
                        <a:rPr lang="tr-TR" sz="1000" b="0" i="0" u="none" strike="noStrike" dirty="0" smtClean="0">
                          <a:solidFill>
                            <a:srgbClr val="000000"/>
                          </a:solidFill>
                          <a:effectLst/>
                          <a:latin typeface="Calibri" panose="020F0502020204030204" pitchFamily="34" charset="0"/>
                        </a:rPr>
                        <a:t>danışmanlık</a:t>
                      </a:r>
                      <a:endParaRPr lang="tr-TR"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Teknoloji transfer alanında</a:t>
                      </a:r>
                      <a:br>
                        <a:rPr lang="tr-TR" sz="1000" b="0" i="0" u="none" strike="noStrike" dirty="0">
                          <a:solidFill>
                            <a:srgbClr val="000000"/>
                          </a:solidFill>
                          <a:effectLst/>
                          <a:latin typeface="Calibri" panose="020F0502020204030204" pitchFamily="34" charset="0"/>
                        </a:rPr>
                      </a:br>
                      <a:r>
                        <a:rPr lang="tr-TR" sz="1000" b="0" i="0" u="none" strike="noStrike" dirty="0">
                          <a:solidFill>
                            <a:srgbClr val="000000"/>
                          </a:solidFill>
                          <a:effectLst/>
                          <a:latin typeface="Calibri" panose="020F0502020204030204" pitchFamily="34" charset="0"/>
                        </a:rPr>
                        <a:t>işbirlikçi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839486"/>
                  </a:ext>
                </a:extLst>
              </a:tr>
              <a:tr h="167640">
                <a:tc>
                  <a:txBody>
                    <a:bodyPr/>
                    <a:lstStyle/>
                    <a:p>
                      <a:pPr algn="ctr" fontAlgn="ctr"/>
                      <a:r>
                        <a:rPr lang="tr-TR" sz="1000" b="0" i="0" u="none" strike="noStrike" dirty="0">
                          <a:solidFill>
                            <a:srgbClr val="000000"/>
                          </a:solidFill>
                          <a:effectLst/>
                          <a:latin typeface="Calibri" panose="020F0502020204030204" pitchFamily="34" charset="0"/>
                        </a:rPr>
                        <a:t>Mimarlar Odası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Tanıtım, bilgi paylaşımı, </a:t>
                      </a:r>
                      <a:r>
                        <a:rPr lang="tr-TR" sz="1000" b="0" i="0" u="none" strike="noStrike" dirty="0" smtClean="0">
                          <a:solidFill>
                            <a:srgbClr val="000000"/>
                          </a:solidFill>
                          <a:effectLst/>
                          <a:latin typeface="Calibri" panose="020F0502020204030204" pitchFamily="34" charset="0"/>
                        </a:rPr>
                        <a:t>diğer meslektaşlarla </a:t>
                      </a:r>
                      <a:r>
                        <a:rPr lang="tr-TR" sz="1000" b="0" i="0" u="none" strike="noStrike" dirty="0">
                          <a:solidFill>
                            <a:srgbClr val="000000"/>
                          </a:solidFill>
                          <a:effectLst/>
                          <a:latin typeface="Calibri" panose="020F0502020204030204" pitchFamily="34" charset="0"/>
                        </a:rPr>
                        <a:t>etkileşim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Mesleki faaliyetlerde </a:t>
                      </a:r>
                      <a:r>
                        <a:rPr lang="tr-TR" sz="1000" b="0" i="0" u="none" strike="noStrike" dirty="0" smtClean="0">
                          <a:solidFill>
                            <a:srgbClr val="000000"/>
                          </a:solidFill>
                          <a:effectLst/>
                          <a:latin typeface="Calibri" panose="020F0502020204030204" pitchFamily="34" charset="0"/>
                        </a:rPr>
                        <a:t>ortaklıkların yaratılması ve </a:t>
                      </a:r>
                      <a:r>
                        <a:rPr lang="tr-TR" sz="1000" b="0" i="0" u="none" strike="noStrike" dirty="0">
                          <a:solidFill>
                            <a:srgbClr val="000000"/>
                          </a:solidFill>
                          <a:effectLst/>
                          <a:latin typeface="Calibri" panose="020F0502020204030204" pitchFamily="34" charset="0"/>
                        </a:rPr>
                        <a:t>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8395970"/>
                  </a:ext>
                </a:extLst>
              </a:tr>
              <a:tr h="167640">
                <a:tc>
                  <a:txBody>
                    <a:bodyPr/>
                    <a:lstStyle/>
                    <a:p>
                      <a:pPr algn="ctr" fontAlgn="ctr"/>
                      <a:r>
                        <a:rPr lang="tr-TR" sz="1000" b="0" i="0" u="none" strike="noStrike" dirty="0" smtClean="0">
                          <a:solidFill>
                            <a:srgbClr val="000000"/>
                          </a:solidFill>
                          <a:effectLst/>
                          <a:latin typeface="Calibri" panose="020F0502020204030204" pitchFamily="34" charset="0"/>
                        </a:rPr>
                        <a:t>Akdeniz Serbest Mimarlar Derneği</a:t>
                      </a:r>
                      <a:endParaRPr lang="tr-TR"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Tanıtım, bilgi paylaşımı, </a:t>
                      </a:r>
                      <a:r>
                        <a:rPr lang="tr-TR" sz="1000" b="0" i="0" u="none" strike="noStrike" dirty="0" smtClean="0">
                          <a:solidFill>
                            <a:srgbClr val="000000"/>
                          </a:solidFill>
                          <a:effectLst/>
                          <a:latin typeface="Calibri" panose="020F0502020204030204" pitchFamily="34" charset="0"/>
                        </a:rPr>
                        <a:t>diğer meslektaşlarla </a:t>
                      </a:r>
                      <a:r>
                        <a:rPr lang="tr-TR" sz="1000" b="0" i="0" u="none" strike="noStrike" dirty="0">
                          <a:solidFill>
                            <a:srgbClr val="000000"/>
                          </a:solidFill>
                          <a:effectLst/>
                          <a:latin typeface="Calibri" panose="020F0502020204030204" pitchFamily="34" charset="0"/>
                        </a:rPr>
                        <a:t>etkileşim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smtClean="0">
                          <a:solidFill>
                            <a:srgbClr val="000000"/>
                          </a:solidFill>
                          <a:effectLst/>
                          <a:latin typeface="Calibri" panose="020F0502020204030204" pitchFamily="34" charset="0"/>
                        </a:rPr>
                        <a:t>Mesleki faaliyetlerde ortaklıkların yaratılması ve işbirliği</a:t>
                      </a:r>
                      <a:endParaRPr lang="tr-TR"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1734839"/>
                  </a:ext>
                </a:extLst>
              </a:tr>
              <a:tr h="167640">
                <a:tc>
                  <a:txBody>
                    <a:bodyPr/>
                    <a:lstStyle/>
                    <a:p>
                      <a:pPr algn="ctr" fontAlgn="ctr"/>
                      <a:r>
                        <a:rPr lang="tr-TR" sz="1000" b="0" i="0" u="none" strike="noStrike" dirty="0">
                          <a:solidFill>
                            <a:srgbClr val="000000"/>
                          </a:solidFill>
                          <a:effectLst/>
                          <a:latin typeface="Calibri" panose="020F0502020204030204" pitchFamily="34" charset="0"/>
                        </a:rPr>
                        <a:t>Mimarlık Ofisleri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Staj ve iş </a:t>
                      </a:r>
                      <a:r>
                        <a:rPr lang="tr-TR" sz="1000" b="0" i="0" u="none" strike="noStrike" dirty="0" smtClean="0">
                          <a:solidFill>
                            <a:srgbClr val="000000"/>
                          </a:solidFill>
                          <a:effectLst/>
                          <a:latin typeface="Calibri" panose="020F0502020204030204" pitchFamily="34" charset="0"/>
                        </a:rPr>
                        <a:t>olanaklarının geliştirilmesi</a:t>
                      </a:r>
                      <a:endParaRPr lang="tr-TR"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Nitelikli mezun ve işbirlikçi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5331508"/>
                  </a:ext>
                </a:extLst>
              </a:tr>
              <a:tr h="167640">
                <a:tc>
                  <a:txBody>
                    <a:bodyPr/>
                    <a:lstStyle/>
                    <a:p>
                      <a:pPr algn="ctr" fontAlgn="ctr"/>
                      <a:r>
                        <a:rPr lang="tr-TR" sz="1000" b="0" i="0" u="none" strike="noStrike" dirty="0">
                          <a:solidFill>
                            <a:srgbClr val="000000"/>
                          </a:solidFill>
                          <a:effectLst/>
                          <a:latin typeface="Calibri" panose="020F0502020204030204" pitchFamily="34" charset="0"/>
                        </a:rPr>
                        <a:t>İnşaat firmaları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Staj ve iş </a:t>
                      </a:r>
                      <a:r>
                        <a:rPr lang="tr-TR" sz="1000" b="0" i="0" u="none" strike="noStrike" dirty="0" smtClean="0">
                          <a:solidFill>
                            <a:srgbClr val="000000"/>
                          </a:solidFill>
                          <a:effectLst/>
                          <a:latin typeface="Calibri" panose="020F0502020204030204" pitchFamily="34" charset="0"/>
                        </a:rPr>
                        <a:t>olanaklarının geliştirilmesi</a:t>
                      </a:r>
                      <a:endParaRPr lang="tr-TR"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Nitelikli mezun ve işbirlikçi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994041"/>
                  </a:ext>
                </a:extLst>
              </a:tr>
              <a:tr h="167640">
                <a:tc>
                  <a:txBody>
                    <a:bodyPr/>
                    <a:lstStyle/>
                    <a:p>
                      <a:pPr algn="ctr" fontAlgn="ctr"/>
                      <a:r>
                        <a:rPr lang="tr-TR" sz="1000" b="0" i="0" u="none" strike="noStrike" dirty="0">
                          <a:solidFill>
                            <a:srgbClr val="000000"/>
                          </a:solidFill>
                          <a:effectLst/>
                          <a:latin typeface="Calibri" panose="020F0502020204030204" pitchFamily="34" charset="0"/>
                        </a:rPr>
                        <a:t>Yükseköğretim Kalite Kurulu (YÖKAK)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ABÜ İç Kalite Güvence Sisteminin oluşturulması ve ABÜ iç kalite güvencesinin artırılması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Düzenli olarak KİDR, Kurumsal Dış Değerlendirme ve Kurumsal Akreditasyon süreçlerinde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9401581"/>
                  </a:ext>
                </a:extLst>
              </a:tr>
              <a:tr h="167640">
                <a:tc>
                  <a:txBody>
                    <a:bodyPr/>
                    <a:lstStyle/>
                    <a:p>
                      <a:pPr algn="ctr" fontAlgn="ctr"/>
                      <a:r>
                        <a:rPr lang="tr-TR" sz="1000" b="0" i="0" u="none" strike="noStrike">
                          <a:solidFill>
                            <a:srgbClr val="000000"/>
                          </a:solidFill>
                          <a:effectLst/>
                          <a:latin typeface="Calibri" panose="020F0502020204030204" pitchFamily="34" charset="0"/>
                        </a:rPr>
                        <a:t>ISO 9001 Kalite Denetim Firması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ABÜ İç Kalite Güvence Sisteminin oluşturulması ve ABÜ iç kalite güvencesinin artırılması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Düzenli olarak  Kurumsal Dış Değerlendirme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0532948"/>
                  </a:ext>
                </a:extLst>
              </a:tr>
              <a:tr h="167640">
                <a:tc>
                  <a:txBody>
                    <a:bodyPr/>
                    <a:lstStyle/>
                    <a:p>
                      <a:pPr algn="ctr" fontAlgn="ctr"/>
                      <a:r>
                        <a:rPr lang="tr-TR" sz="1000" b="0" i="0" u="none" strike="noStrike" dirty="0">
                          <a:solidFill>
                            <a:srgbClr val="000000"/>
                          </a:solidFill>
                          <a:effectLst/>
                          <a:latin typeface="Calibri" panose="020F0502020204030204" pitchFamily="34" charset="0"/>
                        </a:rPr>
                        <a:t>Liseler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Potansiyel öğrenci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Kaliteli eğitim-öğretim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3019924"/>
                  </a:ext>
                </a:extLst>
              </a:tr>
            </a:tbl>
          </a:graphicData>
        </a:graphic>
      </p:graphicFrame>
    </p:spTree>
    <p:extLst>
      <p:ext uri="{BB962C8B-B14F-4D97-AF65-F5344CB8AC3E}">
        <p14:creationId xmlns:p14="http://schemas.microsoft.com/office/powerpoint/2010/main" val="132592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071257593"/>
              </p:ext>
            </p:extLst>
          </p:nvPr>
        </p:nvGraphicFramePr>
        <p:xfrm>
          <a:off x="471160" y="1564549"/>
          <a:ext cx="8201679" cy="4109658"/>
        </p:xfrm>
        <a:graphic>
          <a:graphicData uri="http://schemas.openxmlformats.org/drawingml/2006/table">
            <a:tbl>
              <a:tblPr/>
              <a:tblGrid>
                <a:gridCol w="1560459">
                  <a:extLst>
                    <a:ext uri="{9D8B030D-6E8A-4147-A177-3AD203B41FA5}">
                      <a16:colId xmlns:a16="http://schemas.microsoft.com/office/drawing/2014/main" val="3918363564"/>
                    </a:ext>
                  </a:extLst>
                </a:gridCol>
                <a:gridCol w="1650567">
                  <a:extLst>
                    <a:ext uri="{9D8B030D-6E8A-4147-A177-3AD203B41FA5}">
                      <a16:colId xmlns:a16="http://schemas.microsoft.com/office/drawing/2014/main" val="1683979601"/>
                    </a:ext>
                  </a:extLst>
                </a:gridCol>
                <a:gridCol w="1089839">
                  <a:extLst>
                    <a:ext uri="{9D8B030D-6E8A-4147-A177-3AD203B41FA5}">
                      <a16:colId xmlns:a16="http://schemas.microsoft.com/office/drawing/2014/main" val="2592459544"/>
                    </a:ext>
                  </a:extLst>
                </a:gridCol>
                <a:gridCol w="1238250">
                  <a:extLst>
                    <a:ext uri="{9D8B030D-6E8A-4147-A177-3AD203B41FA5}">
                      <a16:colId xmlns:a16="http://schemas.microsoft.com/office/drawing/2014/main" val="3383282758"/>
                    </a:ext>
                  </a:extLst>
                </a:gridCol>
                <a:gridCol w="2662564">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Mimari</a:t>
                      </a:r>
                      <a:r>
                        <a:rPr lang="tr-TR" sz="1400" b="0" i="0" u="none" strike="noStrike" baseline="0" dirty="0" smtClean="0">
                          <a:solidFill>
                            <a:srgbClr val="000000"/>
                          </a:solidFill>
                          <a:effectLst/>
                          <a:latin typeface="Calibri" panose="020F0502020204030204" pitchFamily="34" charset="0"/>
                        </a:rPr>
                        <a:t> Tasarım Stüdyo Mekanları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Mimarlık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8</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smtClean="0">
                          <a:solidFill>
                            <a:srgbClr val="0C0D0D"/>
                          </a:solidFill>
                          <a:effectLst/>
                        </a:rPr>
                        <a:t>Proje gruplarının ayrılması</a:t>
                      </a:r>
                      <a:endParaRPr lang="tr-TR" sz="1400" b="0" i="0" u="none" strike="noStrike" dirty="0" smtClean="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Bilgisayar Dersliği</a:t>
                      </a:r>
                      <a:r>
                        <a:rPr lang="tr-TR" sz="1400" b="0" i="0" u="none" strike="noStrike" baseline="0" dirty="0" smtClean="0">
                          <a:solidFill>
                            <a:srgbClr val="000000"/>
                          </a:solidFill>
                          <a:effectLst/>
                          <a:latin typeface="Calibri" panose="020F0502020204030204" pitchFamily="34" charset="0"/>
                        </a:rPr>
                        <a:t> ve Malzeme Kütüphanesi* Mekanları</a:t>
                      </a: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C0D0D"/>
                          </a:solidFill>
                          <a:effectLst/>
                          <a:latin typeface="Calibri" panose="020F0502020204030204" pitchFamily="34" charset="0"/>
                        </a:rPr>
                        <a:t>Tasarım derslerinin dijitalleşmesi</a:t>
                      </a:r>
                      <a:r>
                        <a:rPr lang="tr-TR" sz="1400" b="0" i="0" u="none" strike="noStrike" baseline="0" dirty="0" smtClean="0">
                          <a:solidFill>
                            <a:srgbClr val="0C0D0D"/>
                          </a:solidFill>
                          <a:effectLst/>
                          <a:latin typeface="Calibri" panose="020F0502020204030204" pitchFamily="34" charset="0"/>
                        </a:rPr>
                        <a:t>, bilgisayar ihtiyacı bulunan öğrenciler, uygulamalı eğitim</a:t>
                      </a:r>
                      <a:endParaRPr lang="tr-TR" sz="1400" b="0" i="0" u="none" strike="noStrike" dirty="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Yüksek</a:t>
                      </a:r>
                      <a:r>
                        <a:rPr lang="tr-TR" sz="1400" b="0" i="0" u="none" strike="noStrike" baseline="0" dirty="0" smtClean="0">
                          <a:solidFill>
                            <a:srgbClr val="000000"/>
                          </a:solidFill>
                          <a:effectLst/>
                          <a:latin typeface="Calibri" panose="020F0502020204030204" pitchFamily="34" charset="0"/>
                        </a:rPr>
                        <a:t> Lisans Dersliği</a:t>
                      </a: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C0D0D"/>
                          </a:solidFill>
                          <a:effectLst/>
                          <a:latin typeface="Calibri" panose="020F0502020204030204" pitchFamily="34" charset="0"/>
                        </a:rPr>
                        <a:t>Yüksek Lisans Dersleri GSMF Mimar</a:t>
                      </a:r>
                      <a:r>
                        <a:rPr lang="tr-TR" sz="1400" b="0" i="0" u="none" strike="noStrike" baseline="0" dirty="0" smtClean="0">
                          <a:solidFill>
                            <a:srgbClr val="0C0D0D"/>
                          </a:solidFill>
                          <a:effectLst/>
                          <a:latin typeface="Calibri" panose="020F0502020204030204" pitchFamily="34" charset="0"/>
                        </a:rPr>
                        <a:t> Sinan Toplantı odasında gerçekleşmektedir. </a:t>
                      </a:r>
                      <a:endParaRPr lang="tr-TR" sz="1400" b="0" i="0" u="none" strike="noStrike" dirty="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Sergi Alanları/Sergileme Elemanları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C0D0D"/>
                          </a:solidFill>
                          <a:effectLst/>
                          <a:latin typeface="Calibri" panose="020F0502020204030204" pitchFamily="34" charset="0"/>
                        </a:rPr>
                        <a:t>Denem</a:t>
                      </a:r>
                      <a:r>
                        <a:rPr lang="tr-TR" sz="1400" b="0" i="0" u="none" strike="noStrike" baseline="0" dirty="0" smtClean="0">
                          <a:solidFill>
                            <a:srgbClr val="0C0D0D"/>
                          </a:solidFill>
                          <a:effectLst/>
                          <a:latin typeface="Calibri" panose="020F0502020204030204" pitchFamily="34" charset="0"/>
                        </a:rPr>
                        <a:t> sonu öğrenci projelerinin, maketlerin vb. sergilenmesi, bölümün tanıtılması</a:t>
                      </a:r>
                      <a:endParaRPr lang="tr-TR" sz="1400" b="0" i="0" u="none" strike="noStrike" dirty="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Maket</a:t>
                      </a:r>
                      <a:r>
                        <a:rPr lang="tr-TR" sz="1400" b="0" i="0" u="none" strike="noStrike" baseline="0" dirty="0" smtClean="0">
                          <a:solidFill>
                            <a:srgbClr val="000000"/>
                          </a:solidFill>
                          <a:effectLst/>
                          <a:latin typeface="Calibri" panose="020F0502020204030204" pitchFamily="34" charset="0"/>
                        </a:rPr>
                        <a:t> Arşiv odasına koruma amaçlı Raf Temini</a:t>
                      </a: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smtClean="0">
                          <a:solidFill>
                            <a:srgbClr val="0C0D0D"/>
                          </a:solidFill>
                          <a:effectLst/>
                          <a:latin typeface="Calibri" panose="020F0502020204030204" pitchFamily="34" charset="0"/>
                        </a:rPr>
                        <a:t>Gerçekleştirilen</a:t>
                      </a:r>
                      <a:r>
                        <a:rPr lang="tr-TR" sz="1400" b="0" i="0" u="none" strike="noStrike" baseline="0" dirty="0" err="1" smtClean="0">
                          <a:solidFill>
                            <a:srgbClr val="0C0D0D"/>
                          </a:solidFill>
                          <a:effectLst/>
                          <a:latin typeface="Calibri" panose="020F0502020204030204" pitchFamily="34" charset="0"/>
                        </a:rPr>
                        <a:t>proje</a:t>
                      </a:r>
                      <a:r>
                        <a:rPr lang="tr-TR" sz="1400" b="0" i="0" u="none" strike="noStrike" baseline="0" dirty="0" smtClean="0">
                          <a:solidFill>
                            <a:srgbClr val="0C0D0D"/>
                          </a:solidFill>
                          <a:effectLst/>
                          <a:latin typeface="Calibri" panose="020F0502020204030204" pitchFamily="34" charset="0"/>
                        </a:rPr>
                        <a:t> , maket ve çeşitli tasarım ürünlerinin korunarak arşivlenmesi</a:t>
                      </a:r>
                      <a:endParaRPr lang="tr-TR" sz="1400" b="0" i="0" u="none" strike="noStrike" dirty="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Ofis</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7</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C0D0D"/>
                          </a:solidFill>
                          <a:effectLst/>
                          <a:latin typeface="Calibri" panose="020F0502020204030204" pitchFamily="34" charset="0"/>
                        </a:rPr>
                        <a:t>Artan Öğretim üyesi sayısı</a:t>
                      </a:r>
                      <a:endParaRPr lang="tr-TR" sz="1400" b="0" i="0" u="none" strike="noStrike" dirty="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bl>
          </a:graphicData>
        </a:graphic>
      </p:graphicFrame>
    </p:spTree>
    <p:extLst>
      <p:ext uri="{BB962C8B-B14F-4D97-AF65-F5344CB8AC3E}">
        <p14:creationId xmlns:p14="http://schemas.microsoft.com/office/powerpoint/2010/main" val="323894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3554597312"/>
              </p:ext>
            </p:extLst>
          </p:nvPr>
        </p:nvGraphicFramePr>
        <p:xfrm>
          <a:off x="485774" y="1385082"/>
          <a:ext cx="8362952" cy="3989586"/>
        </p:xfrm>
        <a:graphic>
          <a:graphicData uri="http://schemas.openxmlformats.org/drawingml/2006/table">
            <a:tbl>
              <a:tblPr/>
              <a:tblGrid>
                <a:gridCol w="1591143">
                  <a:extLst>
                    <a:ext uri="{9D8B030D-6E8A-4147-A177-3AD203B41FA5}">
                      <a16:colId xmlns:a16="http://schemas.microsoft.com/office/drawing/2014/main" val="3918363564"/>
                    </a:ext>
                  </a:extLst>
                </a:gridCol>
                <a:gridCol w="1683023">
                  <a:extLst>
                    <a:ext uri="{9D8B030D-6E8A-4147-A177-3AD203B41FA5}">
                      <a16:colId xmlns:a16="http://schemas.microsoft.com/office/drawing/2014/main" val="1683979601"/>
                    </a:ext>
                  </a:extLst>
                </a:gridCol>
                <a:gridCol w="1107335">
                  <a:extLst>
                    <a:ext uri="{9D8B030D-6E8A-4147-A177-3AD203B41FA5}">
                      <a16:colId xmlns:a16="http://schemas.microsoft.com/office/drawing/2014/main" val="2592459544"/>
                    </a:ext>
                  </a:extLst>
                </a:gridCol>
                <a:gridCol w="1228725">
                  <a:extLst>
                    <a:ext uri="{9D8B030D-6E8A-4147-A177-3AD203B41FA5}">
                      <a16:colId xmlns:a16="http://schemas.microsoft.com/office/drawing/2014/main" val="3383282758"/>
                    </a:ext>
                  </a:extLst>
                </a:gridCol>
                <a:gridCol w="2752726">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err="1" smtClean="0">
                          <a:solidFill>
                            <a:srgbClr val="000000"/>
                          </a:solidFill>
                          <a:effectLst/>
                          <a:latin typeface="Calibri" panose="020F0502020204030204" pitchFamily="34" charset="0"/>
                        </a:rPr>
                        <a:t>Adobe</a:t>
                      </a:r>
                      <a:r>
                        <a:rPr lang="tr-TR" sz="1400" b="0" i="0" u="none" strike="noStrike" dirty="0" smtClean="0">
                          <a:solidFill>
                            <a:srgbClr val="000000"/>
                          </a:solidFill>
                          <a:effectLst/>
                          <a:latin typeface="Calibri" panose="020F0502020204030204" pitchFamily="34" charset="0"/>
                        </a:rPr>
                        <a:t> Creative Programs (</a:t>
                      </a:r>
                      <a:r>
                        <a:rPr lang="tr-TR" sz="1400" b="0" i="0" u="none" strike="noStrike" dirty="0" err="1" smtClean="0">
                          <a:solidFill>
                            <a:srgbClr val="000000"/>
                          </a:solidFill>
                          <a:effectLst/>
                          <a:latin typeface="Calibri" panose="020F0502020204030204" pitchFamily="34" charset="0"/>
                        </a:rPr>
                        <a:t>Photoshop</a:t>
                      </a:r>
                      <a:r>
                        <a:rPr lang="tr-TR" sz="1400" b="0" i="0" u="none" strike="noStrike" dirty="0" smtClean="0">
                          <a:solidFill>
                            <a:srgbClr val="000000"/>
                          </a:solidFill>
                          <a:effectLst/>
                          <a:latin typeface="Calibri" panose="020F0502020204030204" pitchFamily="34" charset="0"/>
                        </a:rPr>
                        <a:t>, </a:t>
                      </a:r>
                      <a:r>
                        <a:rPr lang="tr-TR" sz="1400" b="0" i="0" u="none" strike="noStrike" dirty="0" err="1" smtClean="0">
                          <a:solidFill>
                            <a:srgbClr val="000000"/>
                          </a:solidFill>
                          <a:effectLst/>
                          <a:latin typeface="Calibri" panose="020F0502020204030204" pitchFamily="34" charset="0"/>
                        </a:rPr>
                        <a:t>Indesign</a:t>
                      </a:r>
                      <a:r>
                        <a:rPr lang="tr-TR" sz="1400" b="0" i="0" u="none" strike="noStrike" dirty="0" smtClean="0">
                          <a:solidFill>
                            <a:srgbClr val="000000"/>
                          </a:solidFill>
                          <a:effectLst/>
                          <a:latin typeface="Calibri" panose="020F0502020204030204" pitchFamily="34" charset="0"/>
                        </a:rPr>
                        <a:t>, </a:t>
                      </a:r>
                      <a:r>
                        <a:rPr lang="tr-TR" sz="1400" b="0" i="0" u="none" strike="noStrike" dirty="0" err="1" smtClean="0">
                          <a:solidFill>
                            <a:srgbClr val="000000"/>
                          </a:solidFill>
                          <a:effectLst/>
                          <a:latin typeface="Calibri" panose="020F0502020204030204" pitchFamily="34" charset="0"/>
                        </a:rPr>
                        <a:t>Illustrator</a:t>
                      </a: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Mimarlık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smtClean="0">
                          <a:solidFill>
                            <a:srgbClr val="0C0D0D"/>
                          </a:solidFill>
                          <a:effectLst/>
                        </a:rPr>
                        <a:t>Proje Derslerinin </a:t>
                      </a:r>
                      <a:r>
                        <a:rPr lang="tr-TR" sz="1400" u="none" strike="noStrike" dirty="0" err="1" smtClean="0">
                          <a:solidFill>
                            <a:srgbClr val="0C0D0D"/>
                          </a:solidFill>
                          <a:effectLst/>
                        </a:rPr>
                        <a:t>Yürütülmesi,Kitap</a:t>
                      </a:r>
                      <a:r>
                        <a:rPr lang="tr-TR" sz="1400" u="none" strike="noStrike" baseline="0" dirty="0" smtClean="0">
                          <a:solidFill>
                            <a:srgbClr val="0C0D0D"/>
                          </a:solidFill>
                          <a:effectLst/>
                        </a:rPr>
                        <a:t> ve Kitapçık tasarımı,</a:t>
                      </a:r>
                      <a:r>
                        <a:rPr lang="tr-TR" sz="1400" u="none" strike="noStrike" dirty="0" smtClean="0">
                          <a:solidFill>
                            <a:srgbClr val="0C0D0D"/>
                          </a:solidFill>
                          <a:effectLst/>
                        </a:rPr>
                        <a:t> Yarışma ve Tasarım odaklı </a:t>
                      </a:r>
                      <a:r>
                        <a:rPr lang="tr-TR" sz="1400" u="none" strike="noStrike" dirty="0" err="1" smtClean="0">
                          <a:solidFill>
                            <a:srgbClr val="0C0D0D"/>
                          </a:solidFill>
                          <a:effectLst/>
                        </a:rPr>
                        <a:t>çalıştay</a:t>
                      </a:r>
                      <a:r>
                        <a:rPr lang="tr-TR" sz="1400" u="none" strike="noStrike" dirty="0" smtClean="0">
                          <a:solidFill>
                            <a:srgbClr val="0C0D0D"/>
                          </a:solidFill>
                          <a:effectLst/>
                        </a:rPr>
                        <a:t> workshop konferans vb. için gereksinimi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err="1" smtClean="0">
                          <a:solidFill>
                            <a:srgbClr val="000000"/>
                          </a:solidFill>
                          <a:effectLst/>
                          <a:latin typeface="Calibri" panose="020F0502020204030204" pitchFamily="34" charset="0"/>
                        </a:rPr>
                        <a:t>Sketchup</a:t>
                      </a: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C0D0D"/>
                          </a:solidFill>
                          <a:effectLst/>
                          <a:latin typeface="Calibri" panose="020F0502020204030204" pitchFamily="34" charset="0"/>
                        </a:rPr>
                        <a:t>Proje Derslerinin Yürütülmesi, Yarışma ve Tasarım odaklı </a:t>
                      </a:r>
                      <a:r>
                        <a:rPr lang="tr-TR" sz="1400" b="0" i="0" u="none" strike="noStrike" dirty="0" err="1" smtClean="0">
                          <a:solidFill>
                            <a:srgbClr val="0C0D0D"/>
                          </a:solidFill>
                          <a:effectLst/>
                          <a:latin typeface="Calibri" panose="020F0502020204030204" pitchFamily="34" charset="0"/>
                        </a:rPr>
                        <a:t>çalıştay</a:t>
                      </a:r>
                      <a:r>
                        <a:rPr lang="tr-TR" sz="1400" b="0" i="0" u="none" strike="noStrike" dirty="0" smtClean="0">
                          <a:solidFill>
                            <a:srgbClr val="0C0D0D"/>
                          </a:solidFill>
                          <a:effectLst/>
                          <a:latin typeface="Calibri" panose="020F0502020204030204" pitchFamily="34" charset="0"/>
                        </a:rPr>
                        <a:t> workshop konferans vb. için gereksinimi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SVANTEK971 Akustik</a:t>
                      </a:r>
                      <a:r>
                        <a:rPr lang="tr-TR" sz="1400" b="0" i="0" u="none" strike="noStrike" baseline="0" dirty="0" smtClean="0">
                          <a:solidFill>
                            <a:srgbClr val="000000"/>
                          </a:solidFill>
                          <a:effectLst/>
                          <a:latin typeface="Calibri" panose="020F0502020204030204" pitchFamily="34" charset="0"/>
                        </a:rPr>
                        <a:t> Ölçüm Cihazı</a:t>
                      </a: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C0D0D"/>
                          </a:solidFill>
                          <a:effectLst/>
                          <a:latin typeface="Calibri" panose="020F0502020204030204" pitchFamily="34" charset="0"/>
                        </a:rPr>
                        <a:t>Yüksek</a:t>
                      </a:r>
                      <a:r>
                        <a:rPr lang="tr-TR" sz="1400" b="0" i="0" u="none" strike="noStrike" baseline="0" dirty="0" smtClean="0">
                          <a:solidFill>
                            <a:srgbClr val="0C0D0D"/>
                          </a:solidFill>
                          <a:effectLst/>
                          <a:latin typeface="Calibri" panose="020F0502020204030204" pitchFamily="34" charset="0"/>
                        </a:rPr>
                        <a:t> Lisans Tezlerinin yürütülmesi, bilimsel çalışmaların gerçekleştirilmesi</a:t>
                      </a:r>
                      <a:endParaRPr lang="tr-TR" sz="1400" b="0" i="0" u="none" strike="noStrike" dirty="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Akustik Analizör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C0D0D"/>
                          </a:solidFill>
                          <a:effectLst/>
                          <a:latin typeface="Calibri" panose="020F0502020204030204" pitchFamily="34" charset="0"/>
                        </a:rPr>
                        <a:t>Yüksek</a:t>
                      </a:r>
                      <a:r>
                        <a:rPr lang="tr-TR" sz="1400" b="0" i="0" u="none" strike="noStrike" baseline="0" dirty="0" smtClean="0">
                          <a:solidFill>
                            <a:srgbClr val="0C0D0D"/>
                          </a:solidFill>
                          <a:effectLst/>
                          <a:latin typeface="Calibri" panose="020F0502020204030204" pitchFamily="34" charset="0"/>
                        </a:rPr>
                        <a:t> Lisans Tezlerinin yürütülmesi, bilimsel çalışmaların gerçekleştirilmesi</a:t>
                      </a:r>
                      <a:endParaRPr lang="tr-TR" sz="1400" b="0" i="0" u="none" strike="noStrike" dirty="0" smtClean="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 Harici disk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Mimarlık</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smtClean="0">
                          <a:solidFill>
                            <a:srgbClr val="0C0D0D"/>
                          </a:solidFill>
                          <a:effectLst/>
                        </a:rPr>
                        <a:t>Kalite Dosyalarının yedeklenmesi,</a:t>
                      </a:r>
                      <a:r>
                        <a:rPr lang="tr-TR" sz="1400" u="none" strike="noStrike" baseline="0" dirty="0" smtClean="0">
                          <a:solidFill>
                            <a:srgbClr val="0C0D0D"/>
                          </a:solidFill>
                          <a:effectLst/>
                        </a:rPr>
                        <a:t> </a:t>
                      </a:r>
                      <a:r>
                        <a:rPr lang="tr-TR" sz="1400" u="none" strike="noStrike" dirty="0" smtClean="0">
                          <a:solidFill>
                            <a:srgbClr val="0C0D0D"/>
                          </a:solidFill>
                          <a:effectLst/>
                        </a:rPr>
                        <a:t>Arşiv Belgelerinin yedeklenmesi</a:t>
                      </a:r>
                      <a:endParaRPr lang="tr-TR" sz="1400" b="0" i="0" u="none" strike="noStrike" dirty="0" smtClean="0">
                        <a:solidFill>
                          <a:srgbClr val="0C0D0D"/>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Tree>
    <p:extLst>
      <p:ext uri="{BB962C8B-B14F-4D97-AF65-F5344CB8AC3E}">
        <p14:creationId xmlns:p14="http://schemas.microsoft.com/office/powerpoint/2010/main" val="1590165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2537328186"/>
              </p:ext>
            </p:extLst>
          </p:nvPr>
        </p:nvGraphicFramePr>
        <p:xfrm>
          <a:off x="1038225" y="1385082"/>
          <a:ext cx="7238999" cy="1845974"/>
        </p:xfrm>
        <a:graphic>
          <a:graphicData uri="http://schemas.openxmlformats.org/drawingml/2006/table">
            <a:tbl>
              <a:tblPr/>
              <a:tblGrid>
                <a:gridCol w="1377299">
                  <a:extLst>
                    <a:ext uri="{9D8B030D-6E8A-4147-A177-3AD203B41FA5}">
                      <a16:colId xmlns:a16="http://schemas.microsoft.com/office/drawing/2014/main" val="3918363564"/>
                    </a:ext>
                  </a:extLst>
                </a:gridCol>
                <a:gridCol w="1456830">
                  <a:extLst>
                    <a:ext uri="{9D8B030D-6E8A-4147-A177-3AD203B41FA5}">
                      <a16:colId xmlns:a16="http://schemas.microsoft.com/office/drawing/2014/main" val="1683979601"/>
                    </a:ext>
                  </a:extLst>
                </a:gridCol>
                <a:gridCol w="1468290">
                  <a:extLst>
                    <a:ext uri="{9D8B030D-6E8A-4147-A177-3AD203B41FA5}">
                      <a16:colId xmlns:a16="http://schemas.microsoft.com/office/drawing/2014/main" val="2592459544"/>
                    </a:ext>
                  </a:extLst>
                </a:gridCol>
                <a:gridCol w="1468290">
                  <a:extLst>
                    <a:ext uri="{9D8B030D-6E8A-4147-A177-3AD203B41FA5}">
                      <a16:colId xmlns:a16="http://schemas.microsoft.com/office/drawing/2014/main" val="3383282758"/>
                    </a:ext>
                  </a:extLst>
                </a:gridCol>
                <a:gridCol w="1468290">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Dr. Öğretim Üyesi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Mimarlık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3</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smtClean="0">
                          <a:solidFill>
                            <a:srgbClr val="0C0D0D"/>
                          </a:solidFill>
                          <a:effectLst/>
                        </a:rPr>
                        <a:t>Öğrenci</a:t>
                      </a:r>
                      <a:r>
                        <a:rPr lang="tr-TR" sz="1400" u="none" strike="noStrike" baseline="0" dirty="0" smtClean="0">
                          <a:solidFill>
                            <a:srgbClr val="0C0D0D"/>
                          </a:solidFill>
                          <a:effectLst/>
                        </a:rPr>
                        <a:t> kontenjanlarının artması, bina bilgisi ve tasarım alanında akademik personel eksikliği</a:t>
                      </a:r>
                      <a:endParaRPr lang="tr-TR" sz="1400" u="none" strike="noStrike" dirty="0" smtClean="0">
                        <a:solidFill>
                          <a:srgbClr val="0C0D0D"/>
                        </a:solidFill>
                        <a:effectLs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44938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p:cNvGraphicFramePr>
            <a:graphicFrameLocks noGrp="1"/>
          </p:cNvGraphicFramePr>
          <p:nvPr>
            <p:extLst>
              <p:ext uri="{D42A27DB-BD31-4B8C-83A1-F6EECF244321}">
                <p14:modId xmlns:p14="http://schemas.microsoft.com/office/powerpoint/2010/main" val="1722536144"/>
              </p:ext>
            </p:extLst>
          </p:nvPr>
        </p:nvGraphicFramePr>
        <p:xfrm>
          <a:off x="545122" y="1442397"/>
          <a:ext cx="8203223" cy="1359576"/>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dirty="0">
                          <a:solidFill>
                            <a:srgbClr val="0F2303"/>
                          </a:solidFill>
                        </a:rPr>
                        <a:t>Kayıt sürecinin uzun olması ve eğitim dönemi başladıktan sonra devam etmesi ve derslerde aksamaya neden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007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F2303"/>
                          </a:solidFill>
                        </a:rPr>
                        <a:t>YÖK'ün belirlemiş olduğu tarih aralığında kayıtlar yapılmaktadır.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007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Sorumlu</a:t>
                      </a:r>
                      <a:r>
                        <a:rPr lang="tr-TR" sz="1200" baseline="0" dirty="0">
                          <a:solidFill>
                            <a:srgbClr val="0C0D0D"/>
                          </a:solidFill>
                        </a:rPr>
                        <a:t> Birim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0079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dirty="0">
                          <a:solidFill>
                            <a:srgbClr val="0F2303"/>
                          </a:solidFill>
                        </a:rPr>
                        <a:t>Katlanılması zorunlu risk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495159110"/>
              </p:ext>
            </p:extLst>
          </p:nvPr>
        </p:nvGraphicFramePr>
        <p:xfrm>
          <a:off x="545122" y="2872702"/>
          <a:ext cx="8203223" cy="1280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2481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dirty="0">
                          <a:solidFill>
                            <a:srgbClr val="0F2303"/>
                          </a:solidFill>
                        </a:rPr>
                        <a:t>Z2-Bilgisayarlı grafik tasarım,  fiziksel çevre kontrolü laboratuvarları ve maket atölyelerinin </a:t>
                      </a:r>
                      <a:r>
                        <a:rPr lang="tr-TR" sz="1200" dirty="0" smtClean="0">
                          <a:solidFill>
                            <a:srgbClr val="0F2303"/>
                          </a:solidFill>
                        </a:rPr>
                        <a:t>bulunmaması*</a:t>
                      </a:r>
                      <a:endParaRPr lang="tr-TR" sz="1200"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2481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9.06.2022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2481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Sorumlu</a:t>
                      </a:r>
                      <a:r>
                        <a:rPr lang="tr-TR" sz="1200" baseline="0" dirty="0">
                          <a:solidFill>
                            <a:srgbClr val="0C0D0D"/>
                          </a:solidFill>
                        </a:rPr>
                        <a:t> Birim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2481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dirty="0">
                          <a:solidFill>
                            <a:srgbClr val="0F2303"/>
                          </a:solidFill>
                        </a:rPr>
                        <a:t>Atölye ve </a:t>
                      </a:r>
                      <a:r>
                        <a:rPr lang="tr-TR" sz="1200" dirty="0" smtClean="0">
                          <a:solidFill>
                            <a:srgbClr val="0F2303"/>
                          </a:solidFill>
                        </a:rPr>
                        <a:t>Laboratuvarların </a:t>
                      </a:r>
                      <a:r>
                        <a:rPr lang="tr-TR" sz="1200" dirty="0">
                          <a:solidFill>
                            <a:srgbClr val="0F2303"/>
                          </a:solidFill>
                        </a:rPr>
                        <a:t>oluşturulması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1110450618"/>
              </p:ext>
            </p:extLst>
          </p:nvPr>
        </p:nvGraphicFramePr>
        <p:xfrm>
          <a:off x="533399" y="4252913"/>
          <a:ext cx="8203223" cy="10972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26531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dirty="0">
                          <a:solidFill>
                            <a:srgbClr val="0F2303"/>
                          </a:solidFill>
                        </a:rPr>
                        <a:t>Z3-Bilgisayar donanım ve yazılım eksikliği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26531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31.12.2024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26531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Sorumlu</a:t>
                      </a:r>
                      <a:r>
                        <a:rPr lang="tr-TR" sz="1200" baseline="0" dirty="0">
                          <a:solidFill>
                            <a:srgbClr val="0C0D0D"/>
                          </a:solidFill>
                        </a:rPr>
                        <a:t> Birim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26531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dirty="0">
                          <a:solidFill>
                            <a:srgbClr val="0F2303"/>
                          </a:solidFill>
                        </a:rPr>
                        <a:t>Bilgisayar donanım ve yazılım eksiklerinin giderilmesi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8" name="Dikdörtgen 17"/>
          <p:cNvSpPr/>
          <p:nvPr/>
        </p:nvSpPr>
        <p:spPr>
          <a:xfrm>
            <a:off x="533399" y="5605590"/>
            <a:ext cx="8203223" cy="261610"/>
          </a:xfrm>
          <a:prstGeom prst="rect">
            <a:avLst/>
          </a:prstGeom>
        </p:spPr>
        <p:txBody>
          <a:bodyPr wrap="square">
            <a:spAutoFit/>
          </a:bodyPr>
          <a:lstStyle/>
          <a:p>
            <a:r>
              <a:rPr lang="tr-TR" sz="1100" dirty="0" smtClean="0">
                <a:solidFill>
                  <a:srgbClr val="0F2303"/>
                </a:solidFill>
              </a:rPr>
              <a:t>* Atölye ve Laboratuvar ihtiyaçları Rektörlük makamına bildirilerek talebi gerçekleştirilmiştir.</a:t>
            </a:r>
            <a:endParaRPr lang="tr-TR" sz="1100" dirty="0"/>
          </a:p>
        </p:txBody>
      </p:sp>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656</TotalTime>
  <Words>2438</Words>
  <Application>Microsoft Office PowerPoint</Application>
  <PresentationFormat>Ekran Gösterisi (4:3)</PresentationFormat>
  <Paragraphs>399</Paragraphs>
  <Slides>28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Arial</vt:lpstr>
      <vt:lpstr>Calibri</vt:lpstr>
      <vt:lpstr>Calibri Light</vt:lpstr>
      <vt:lpstr>Symbol</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Salih OFLUOĞLU</cp:lastModifiedBy>
  <cp:revision>100</cp:revision>
  <dcterms:created xsi:type="dcterms:W3CDTF">2020-01-20T10:44:30Z</dcterms:created>
  <dcterms:modified xsi:type="dcterms:W3CDTF">2024-05-27T15:46:27Z</dcterms:modified>
</cp:coreProperties>
</file>