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88" r:id="rId3"/>
    <p:sldId id="347" r:id="rId4"/>
    <p:sldId id="346" r:id="rId5"/>
    <p:sldId id="320" r:id="rId6"/>
    <p:sldId id="363" r:id="rId7"/>
    <p:sldId id="364" r:id="rId8"/>
    <p:sldId id="285" r:id="rId9"/>
    <p:sldId id="353" r:id="rId10"/>
    <p:sldId id="358" r:id="rId11"/>
    <p:sldId id="352" r:id="rId12"/>
    <p:sldId id="357" r:id="rId13"/>
    <p:sldId id="304" r:id="rId14"/>
    <p:sldId id="359" r:id="rId15"/>
    <p:sldId id="360" r:id="rId16"/>
    <p:sldId id="361" r:id="rId17"/>
    <p:sldId id="362" r:id="rId18"/>
    <p:sldId id="278"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46"/>
            <p14:sldId id="320"/>
            <p14:sldId id="363"/>
            <p14:sldId id="364"/>
            <p14:sldId id="285"/>
            <p14:sldId id="353"/>
            <p14:sldId id="358"/>
            <p14:sldId id="352"/>
            <p14:sldId id="357"/>
            <p14:sldId id="304"/>
            <p14:sldId id="359"/>
            <p14:sldId id="360"/>
            <p14:sldId id="361"/>
            <p14:sldId id="362"/>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303"/>
    <a:srgbClr val="0C0D0D"/>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18"/>
    <p:restoredTop sz="86349"/>
  </p:normalViewPr>
  <p:slideViewPr>
    <p:cSldViewPr snapToGrid="0">
      <p:cViewPr>
        <p:scale>
          <a:sx n="100" d="100"/>
          <a:sy n="100" d="100"/>
        </p:scale>
        <p:origin x="2166" y="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15.05.2024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468F1CBD-092F-46C9-A4DE-6EE6E628FC19}" type="slidenum">
              <a:rPr lang="tr-TR" smtClean="0"/>
              <a:t>1</a:t>
            </a:fld>
            <a:endParaRPr lang="tr-TR"/>
          </a:p>
        </p:txBody>
      </p:sp>
    </p:spTree>
    <p:extLst>
      <p:ext uri="{BB962C8B-B14F-4D97-AF65-F5344CB8AC3E}">
        <p14:creationId xmlns:p14="http://schemas.microsoft.com/office/powerpoint/2010/main" val="4016999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468F1CBD-092F-46C9-A4DE-6EE6E628FC19}" type="slidenum">
              <a:rPr lang="tr-TR" smtClean="0"/>
              <a:t>10</a:t>
            </a:fld>
            <a:endParaRPr lang="tr-TR"/>
          </a:p>
        </p:txBody>
      </p:sp>
    </p:spTree>
    <p:extLst>
      <p:ext uri="{BB962C8B-B14F-4D97-AF65-F5344CB8AC3E}">
        <p14:creationId xmlns:p14="http://schemas.microsoft.com/office/powerpoint/2010/main" val="2458912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468F1CBD-092F-46C9-A4DE-6EE6E628FC19}" type="slidenum">
              <a:rPr lang="tr-TR" smtClean="0"/>
              <a:t>11</a:t>
            </a:fld>
            <a:endParaRPr lang="tr-TR"/>
          </a:p>
        </p:txBody>
      </p:sp>
    </p:spTree>
    <p:extLst>
      <p:ext uri="{BB962C8B-B14F-4D97-AF65-F5344CB8AC3E}">
        <p14:creationId xmlns:p14="http://schemas.microsoft.com/office/powerpoint/2010/main" val="3039842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468F1CBD-092F-46C9-A4DE-6EE6E628FC19}" type="slidenum">
              <a:rPr lang="tr-TR" smtClean="0"/>
              <a:t>12</a:t>
            </a:fld>
            <a:endParaRPr lang="tr-TR"/>
          </a:p>
        </p:txBody>
      </p:sp>
    </p:spTree>
    <p:extLst>
      <p:ext uri="{BB962C8B-B14F-4D97-AF65-F5344CB8AC3E}">
        <p14:creationId xmlns:p14="http://schemas.microsoft.com/office/powerpoint/2010/main" val="3076161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468F1CBD-092F-46C9-A4DE-6EE6E628FC19}" type="slidenum">
              <a:rPr lang="tr-TR" smtClean="0"/>
              <a:t>13</a:t>
            </a:fld>
            <a:endParaRPr lang="tr-TR"/>
          </a:p>
        </p:txBody>
      </p:sp>
    </p:spTree>
    <p:extLst>
      <p:ext uri="{BB962C8B-B14F-4D97-AF65-F5344CB8AC3E}">
        <p14:creationId xmlns:p14="http://schemas.microsoft.com/office/powerpoint/2010/main" val="3364538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68F1CBD-092F-46C9-A4DE-6EE6E628FC19}" type="slidenum">
              <a:rPr lang="tr-TR" smtClean="0"/>
              <a:t>14</a:t>
            </a:fld>
            <a:endParaRPr lang="tr-TR"/>
          </a:p>
        </p:txBody>
      </p:sp>
    </p:spTree>
    <p:extLst>
      <p:ext uri="{BB962C8B-B14F-4D97-AF65-F5344CB8AC3E}">
        <p14:creationId xmlns:p14="http://schemas.microsoft.com/office/powerpoint/2010/main" val="4085689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468F1CBD-092F-46C9-A4DE-6EE6E628FC19}" type="slidenum">
              <a:rPr lang="tr-TR" smtClean="0"/>
              <a:t>15</a:t>
            </a:fld>
            <a:endParaRPr lang="tr-TR"/>
          </a:p>
        </p:txBody>
      </p:sp>
    </p:spTree>
    <p:extLst>
      <p:ext uri="{BB962C8B-B14F-4D97-AF65-F5344CB8AC3E}">
        <p14:creationId xmlns:p14="http://schemas.microsoft.com/office/powerpoint/2010/main" val="2232664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468F1CBD-092F-46C9-A4DE-6EE6E628FC19}" type="slidenum">
              <a:rPr lang="tr-TR" smtClean="0"/>
              <a:t>16</a:t>
            </a:fld>
            <a:endParaRPr lang="tr-TR"/>
          </a:p>
        </p:txBody>
      </p:sp>
    </p:spTree>
    <p:extLst>
      <p:ext uri="{BB962C8B-B14F-4D97-AF65-F5344CB8AC3E}">
        <p14:creationId xmlns:p14="http://schemas.microsoft.com/office/powerpoint/2010/main" val="3824196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68F1CBD-092F-46C9-A4DE-6EE6E628FC19}" type="slidenum">
              <a:rPr lang="tr-TR" smtClean="0"/>
              <a:t>17</a:t>
            </a:fld>
            <a:endParaRPr lang="tr-TR"/>
          </a:p>
        </p:txBody>
      </p:sp>
    </p:spTree>
    <p:extLst>
      <p:ext uri="{BB962C8B-B14F-4D97-AF65-F5344CB8AC3E}">
        <p14:creationId xmlns:p14="http://schemas.microsoft.com/office/powerpoint/2010/main" val="3596335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468F1CBD-092F-46C9-A4DE-6EE6E628FC19}" type="slidenum">
              <a:rPr lang="tr-TR" smtClean="0"/>
              <a:t>18</a:t>
            </a:fld>
            <a:endParaRPr lang="tr-TR"/>
          </a:p>
        </p:txBody>
      </p:sp>
    </p:spTree>
    <p:extLst>
      <p:ext uri="{BB962C8B-B14F-4D97-AF65-F5344CB8AC3E}">
        <p14:creationId xmlns:p14="http://schemas.microsoft.com/office/powerpoint/2010/main" val="2530808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468F1CBD-092F-46C9-A4DE-6EE6E628FC19}" type="slidenum">
              <a:rPr lang="tr-TR" smtClean="0"/>
              <a:t>2</a:t>
            </a:fld>
            <a:endParaRPr lang="tr-TR"/>
          </a:p>
        </p:txBody>
      </p:sp>
    </p:spTree>
    <p:extLst>
      <p:ext uri="{BB962C8B-B14F-4D97-AF65-F5344CB8AC3E}">
        <p14:creationId xmlns:p14="http://schemas.microsoft.com/office/powerpoint/2010/main" val="1273562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468F1CBD-092F-46C9-A4DE-6EE6E628FC19}" type="slidenum">
              <a:rPr lang="tr-TR" smtClean="0"/>
              <a:t>3</a:t>
            </a:fld>
            <a:endParaRPr lang="tr-TR"/>
          </a:p>
        </p:txBody>
      </p:sp>
    </p:spTree>
    <p:extLst>
      <p:ext uri="{BB962C8B-B14F-4D97-AF65-F5344CB8AC3E}">
        <p14:creationId xmlns:p14="http://schemas.microsoft.com/office/powerpoint/2010/main" val="1350307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468F1CBD-092F-46C9-A4DE-6EE6E628FC19}" type="slidenum">
              <a:rPr lang="tr-TR" smtClean="0"/>
              <a:t>4</a:t>
            </a:fld>
            <a:endParaRPr lang="tr-TR"/>
          </a:p>
        </p:txBody>
      </p:sp>
    </p:spTree>
    <p:extLst>
      <p:ext uri="{BB962C8B-B14F-4D97-AF65-F5344CB8AC3E}">
        <p14:creationId xmlns:p14="http://schemas.microsoft.com/office/powerpoint/2010/main" val="1862164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468F1CBD-092F-46C9-A4DE-6EE6E628FC19}" type="slidenum">
              <a:rPr lang="tr-TR" smtClean="0"/>
              <a:t>5</a:t>
            </a:fld>
            <a:endParaRPr lang="tr-TR"/>
          </a:p>
        </p:txBody>
      </p:sp>
    </p:spTree>
    <p:extLst>
      <p:ext uri="{BB962C8B-B14F-4D97-AF65-F5344CB8AC3E}">
        <p14:creationId xmlns:p14="http://schemas.microsoft.com/office/powerpoint/2010/main" val="3686435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468F1CBD-092F-46C9-A4DE-6EE6E628FC19}" type="slidenum">
              <a:rPr lang="tr-TR" smtClean="0"/>
              <a:t>6</a:t>
            </a:fld>
            <a:endParaRPr lang="tr-TR"/>
          </a:p>
        </p:txBody>
      </p:sp>
    </p:spTree>
    <p:extLst>
      <p:ext uri="{BB962C8B-B14F-4D97-AF65-F5344CB8AC3E}">
        <p14:creationId xmlns:p14="http://schemas.microsoft.com/office/powerpoint/2010/main" val="3223286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468F1CBD-092F-46C9-A4DE-6EE6E628FC19}" type="slidenum">
              <a:rPr lang="tr-TR" smtClean="0"/>
              <a:t>7</a:t>
            </a:fld>
            <a:endParaRPr lang="tr-TR"/>
          </a:p>
        </p:txBody>
      </p:sp>
    </p:spTree>
    <p:extLst>
      <p:ext uri="{BB962C8B-B14F-4D97-AF65-F5344CB8AC3E}">
        <p14:creationId xmlns:p14="http://schemas.microsoft.com/office/powerpoint/2010/main" val="352446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468F1CBD-092F-46C9-A4DE-6EE6E628FC19}" type="slidenum">
              <a:rPr lang="tr-TR" smtClean="0"/>
              <a:t>8</a:t>
            </a:fld>
            <a:endParaRPr lang="tr-TR"/>
          </a:p>
        </p:txBody>
      </p:sp>
    </p:spTree>
    <p:extLst>
      <p:ext uri="{BB962C8B-B14F-4D97-AF65-F5344CB8AC3E}">
        <p14:creationId xmlns:p14="http://schemas.microsoft.com/office/powerpoint/2010/main" val="1388809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68F1CBD-092F-46C9-A4DE-6EE6E628FC19}" type="slidenum">
              <a:rPr lang="tr-TR" smtClean="0"/>
              <a:t>9</a:t>
            </a:fld>
            <a:endParaRPr lang="tr-TR"/>
          </a:p>
        </p:txBody>
      </p:sp>
    </p:spTree>
    <p:extLst>
      <p:ext uri="{BB962C8B-B14F-4D97-AF65-F5344CB8AC3E}">
        <p14:creationId xmlns:p14="http://schemas.microsoft.com/office/powerpoint/2010/main" val="162351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15.05.2024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15.05.2024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15.05.2024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15.05.2024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15.05.2024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15.05.2024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15.05.2024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15.05.2024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15.05.2024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15.05.2024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15.05.2024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15.05.2024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15.05.2024</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15.05.2024</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15.05.2024</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15.05.2024</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15.05.2024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15.05.2024</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843808" y="5512332"/>
            <a:ext cx="4376142" cy="523220"/>
          </a:xfrm>
          <a:prstGeom prst="rect">
            <a:avLst/>
          </a:prstGeom>
          <a:noFill/>
        </p:spPr>
        <p:txBody>
          <a:bodyPr wrap="square" rtlCol="0">
            <a:spAutoFit/>
          </a:bodyPr>
          <a:lstStyle/>
          <a:p>
            <a:r>
              <a:rPr lang="tr-TR" sz="2800" b="1" dirty="0">
                <a:solidFill>
                  <a:schemeClr val="accent5">
                    <a:lumMod val="50000"/>
                  </a:schemeClr>
                </a:solidFill>
              </a:rPr>
              <a:t>HUKUK FAKÜLTESİ</a:t>
            </a:r>
          </a:p>
        </p:txBody>
      </p:sp>
      <p:pic>
        <p:nvPicPr>
          <p:cNvPr id="102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a:ln w="0"/>
                <a:solidFill>
                  <a:schemeClr val="tx2">
                    <a:lumMod val="50000"/>
                  </a:schemeClr>
                </a:solidFill>
                <a:effectLst>
                  <a:innerShdw blurRad="63500" dist="50800" dir="13500000">
                    <a:srgbClr val="000000">
                      <a:alpha val="50000"/>
                    </a:srgbClr>
                  </a:innerShdw>
                </a:effectLst>
                <a:latin typeface="Calibri"/>
                <a:ea typeface="+mj-ea"/>
                <a:cs typeface="Calibri"/>
              </a:rPr>
              <a:t> 2023 </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616732535"/>
              </p:ext>
            </p:extLst>
          </p:nvPr>
        </p:nvGraphicFramePr>
        <p:xfrm>
          <a:off x="1326229" y="2268076"/>
          <a:ext cx="6317036" cy="3057308"/>
        </p:xfrm>
        <a:graphic>
          <a:graphicData uri="http://schemas.openxmlformats.org/drawingml/2006/table">
            <a:tbl>
              <a:tblPr/>
              <a:tblGrid>
                <a:gridCol w="2022222">
                  <a:extLst>
                    <a:ext uri="{9D8B030D-6E8A-4147-A177-3AD203B41FA5}">
                      <a16:colId xmlns:a16="http://schemas.microsoft.com/office/drawing/2014/main" val="3918363564"/>
                    </a:ext>
                  </a:extLst>
                </a:gridCol>
                <a:gridCol w="2138994">
                  <a:extLst>
                    <a:ext uri="{9D8B030D-6E8A-4147-A177-3AD203B41FA5}">
                      <a16:colId xmlns:a16="http://schemas.microsoft.com/office/drawing/2014/main" val="1683979601"/>
                    </a:ext>
                  </a:extLst>
                </a:gridCol>
                <a:gridCol w="2155820">
                  <a:extLst>
                    <a:ext uri="{9D8B030D-6E8A-4147-A177-3AD203B41FA5}">
                      <a16:colId xmlns:a16="http://schemas.microsoft.com/office/drawing/2014/main" val="2592459544"/>
                    </a:ext>
                  </a:extLst>
                </a:gridCol>
              </a:tblGrid>
              <a:tr h="1101437">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51957">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651957">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651957">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
        <p:nvSpPr>
          <p:cNvPr id="2" name="4 Metin kutusu">
            <a:extLst>
              <a:ext uri="{FF2B5EF4-FFF2-40B4-BE49-F238E27FC236}">
                <a16:creationId xmlns:a16="http://schemas.microsoft.com/office/drawing/2014/main" id="{F1BCF47F-19BF-323A-92B2-EA26A9688C60}"/>
              </a:ext>
            </a:extLst>
          </p:cNvPr>
          <p:cNvSpPr txBox="1"/>
          <p:nvPr/>
        </p:nvSpPr>
        <p:spPr>
          <a:xfrm>
            <a:off x="1875453" y="5676966"/>
            <a:ext cx="5374432" cy="646331"/>
          </a:xfrm>
          <a:prstGeom prst="rect">
            <a:avLst/>
          </a:prstGeom>
          <a:noFill/>
        </p:spPr>
        <p:txBody>
          <a:bodyPr wrap="square" rtlCol="0">
            <a:spAutoFit/>
          </a:bodyPr>
          <a:lstStyle/>
          <a:p>
            <a:pPr algn="ctr"/>
            <a:r>
              <a:rPr lang="tr-TR" b="1" dirty="0">
                <a:solidFill>
                  <a:srgbClr val="020424"/>
                </a:solidFill>
              </a:rPr>
              <a:t>Şikayet Yönetim Sisteminde Şikayetimiz ve buna dayalı aksiyonumuz Bulunmamaktadır.</a:t>
            </a:r>
          </a:p>
        </p:txBody>
      </p:sp>
    </p:spTree>
    <p:extLst>
      <p:ext uri="{BB962C8B-B14F-4D97-AF65-F5344CB8AC3E}">
        <p14:creationId xmlns:p14="http://schemas.microsoft.com/office/powerpoint/2010/main" val="3805939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1478872547"/>
              </p:ext>
            </p:extLst>
          </p:nvPr>
        </p:nvGraphicFramePr>
        <p:xfrm>
          <a:off x="470388" y="1885208"/>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6" name="Tablo 5">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3597998933"/>
              </p:ext>
            </p:extLst>
          </p:nvPr>
        </p:nvGraphicFramePr>
        <p:xfrm>
          <a:off x="470388" y="3467849"/>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3" name="7 Metin kutusu">
            <a:extLst>
              <a:ext uri="{FF2B5EF4-FFF2-40B4-BE49-F238E27FC236}">
                <a16:creationId xmlns:a16="http://schemas.microsoft.com/office/drawing/2014/main" id="{255DDC81-AC93-7E93-486C-ACFF8CE2D7FB}"/>
              </a:ext>
            </a:extLst>
          </p:cNvPr>
          <p:cNvSpPr txBox="1"/>
          <p:nvPr/>
        </p:nvSpPr>
        <p:spPr>
          <a:xfrm>
            <a:off x="1119672" y="5414126"/>
            <a:ext cx="6904653" cy="646331"/>
          </a:xfrm>
          <a:prstGeom prst="rect">
            <a:avLst/>
          </a:prstGeom>
          <a:noFill/>
        </p:spPr>
        <p:txBody>
          <a:bodyPr wrap="square" rtlCol="0">
            <a:spAutoFit/>
          </a:bodyPr>
          <a:lstStyle/>
          <a:p>
            <a:pPr algn="ctr"/>
            <a:r>
              <a:rPr lang="tr-TR" b="1" dirty="0">
                <a:solidFill>
                  <a:srgbClr val="020424"/>
                </a:solidFill>
              </a:rPr>
              <a:t>2024 iç denetimimizde de </a:t>
            </a:r>
            <a:r>
              <a:rPr lang="tr-TR" b="1" dirty="0" err="1">
                <a:solidFill>
                  <a:srgbClr val="020424"/>
                </a:solidFill>
              </a:rPr>
              <a:t>minor</a:t>
            </a:r>
            <a:r>
              <a:rPr lang="tr-TR" b="1" dirty="0">
                <a:solidFill>
                  <a:srgbClr val="020424"/>
                </a:solidFill>
              </a:rPr>
              <a:t> ve </a:t>
            </a:r>
            <a:r>
              <a:rPr lang="tr-TR" b="1" dirty="0" err="1">
                <a:solidFill>
                  <a:srgbClr val="020424"/>
                </a:solidFill>
              </a:rPr>
              <a:t>major</a:t>
            </a:r>
            <a:r>
              <a:rPr lang="tr-TR" b="1" dirty="0">
                <a:solidFill>
                  <a:srgbClr val="020424"/>
                </a:solidFill>
              </a:rPr>
              <a:t> hata bulunmadığından DF açılmamıştır.</a:t>
            </a:r>
          </a:p>
        </p:txBody>
      </p:sp>
    </p:spTree>
    <p:extLst>
      <p:ext uri="{BB962C8B-B14F-4D97-AF65-F5344CB8AC3E}">
        <p14:creationId xmlns:p14="http://schemas.microsoft.com/office/powerpoint/2010/main" val="108216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3 Metin kutusu">
            <a:extLst>
              <a:ext uri="{FF2B5EF4-FFF2-40B4-BE49-F238E27FC236}">
                <a16:creationId xmlns:a16="http://schemas.microsoft.com/office/drawing/2014/main" id="{47618820-7A52-F994-97F7-6058D5A80D35}"/>
              </a:ext>
            </a:extLst>
          </p:cNvPr>
          <p:cNvSpPr txBox="1"/>
          <p:nvPr/>
        </p:nvSpPr>
        <p:spPr>
          <a:xfrm>
            <a:off x="286086" y="1750515"/>
            <a:ext cx="8742783" cy="2308324"/>
          </a:xfrm>
          <a:prstGeom prst="rect">
            <a:avLst/>
          </a:prstGeom>
          <a:noFill/>
        </p:spPr>
        <p:txBody>
          <a:bodyPr wrap="square" rtlCol="0">
            <a:spAutoFit/>
          </a:bodyPr>
          <a:lstStyle/>
          <a:p>
            <a:pPr algn="just"/>
            <a:r>
              <a:rPr lang="tr-TR" dirty="0">
                <a:solidFill>
                  <a:srgbClr val="020424"/>
                </a:solidFill>
              </a:rPr>
              <a:t>İç denetim raporu dikkate alınarak, kaplumbağa şeması gözden geçirilecek olup ilgili aksiyon denetim tarihine kadar alınacaktır. </a:t>
            </a:r>
          </a:p>
          <a:p>
            <a:pPr algn="just"/>
            <a:endParaRPr lang="tr-TR" dirty="0">
              <a:solidFill>
                <a:srgbClr val="020424"/>
              </a:solidFill>
            </a:endParaRPr>
          </a:p>
          <a:p>
            <a:pPr algn="just"/>
            <a:r>
              <a:rPr lang="tr-TR" dirty="0">
                <a:solidFill>
                  <a:srgbClr val="020424"/>
                </a:solidFill>
              </a:rPr>
              <a:t>İç denetim raporu dikkate alınarak, gözlemcilerle tespit edilen ‘belirlenen hedefler’ güncellenecek olup, rapor doğrultusunda belirlenen formata getirilecektir.</a:t>
            </a:r>
          </a:p>
          <a:p>
            <a:pPr algn="just"/>
            <a:endParaRPr lang="tr-TR" dirty="0">
              <a:solidFill>
                <a:srgbClr val="020424"/>
              </a:solidFill>
            </a:endParaRPr>
          </a:p>
          <a:p>
            <a:pPr algn="just"/>
            <a:r>
              <a:rPr lang="tr-TR" dirty="0">
                <a:solidFill>
                  <a:srgbClr val="020424"/>
                </a:solidFill>
              </a:rPr>
              <a:t>İç denetim raporunda da belirtildiği üzere, fakültemiz bilgisayar eksikliği bulunmakta olup, bu ihtiyaca yönelik talep ilgili birimlere iletilmiştir.</a:t>
            </a:r>
          </a:p>
        </p:txBody>
      </p:sp>
      <p:sp>
        <p:nvSpPr>
          <p:cNvPr id="3" name="5 Dikdörtgen">
            <a:extLst>
              <a:ext uri="{FF2B5EF4-FFF2-40B4-BE49-F238E27FC236}">
                <a16:creationId xmlns:a16="http://schemas.microsoft.com/office/drawing/2014/main" id="{A464284B-AFFF-39B3-E25D-97D788ACACF5}"/>
              </a:ext>
            </a:extLst>
          </p:cNvPr>
          <p:cNvSpPr/>
          <p:nvPr/>
        </p:nvSpPr>
        <p:spPr>
          <a:xfrm>
            <a:off x="263720" y="6033718"/>
            <a:ext cx="8756517" cy="369332"/>
          </a:xfrm>
          <a:prstGeom prst="rect">
            <a:avLst/>
          </a:prstGeom>
        </p:spPr>
        <p:txBody>
          <a:bodyPr wrap="square">
            <a:spAutoFit/>
          </a:bodyPr>
          <a:lstStyle/>
          <a:p>
            <a:r>
              <a:rPr lang="tr-TR" b="1" dirty="0">
                <a:solidFill>
                  <a:srgbClr val="001626"/>
                </a:solidFill>
              </a:rPr>
              <a:t>Birimin iç denetimde aldığı başarı puanı: %94</a:t>
            </a:r>
            <a:endParaRPr lang="tr-TR" dirty="0"/>
          </a:p>
        </p:txBody>
      </p:sp>
    </p:spTree>
    <p:extLst>
      <p:ext uri="{BB962C8B-B14F-4D97-AF65-F5344CB8AC3E}">
        <p14:creationId xmlns:p14="http://schemas.microsoft.com/office/powerpoint/2010/main" val="1346354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466FDB7E-4C32-40A7-A8EA-842EA32889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318" t="16793" r="37312" b="23467"/>
          <a:stretch/>
        </p:blipFill>
        <p:spPr>
          <a:xfrm>
            <a:off x="1098174" y="1652184"/>
            <a:ext cx="2742096" cy="4193519"/>
          </a:xfrm>
          <a:prstGeom prst="rect">
            <a:avLst/>
          </a:prstGeom>
        </p:spPr>
      </p:pic>
      <p:pic>
        <p:nvPicPr>
          <p:cNvPr id="5" name="Resim 4">
            <a:extLst>
              <a:ext uri="{FF2B5EF4-FFF2-40B4-BE49-F238E27FC236}">
                <a16:creationId xmlns:a16="http://schemas.microsoft.com/office/drawing/2014/main" id="{21042807-3262-B926-C2CF-22FC69A9630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860"/>
          <a:stretch/>
        </p:blipFill>
        <p:spPr>
          <a:xfrm>
            <a:off x="3871268" y="1652184"/>
            <a:ext cx="4327336" cy="4193519"/>
          </a:xfrm>
          <a:prstGeom prst="rect">
            <a:avLst/>
          </a:prstGeom>
        </p:spPr>
      </p:pic>
    </p:spTree>
    <p:extLst>
      <p:ext uri="{BB962C8B-B14F-4D97-AF65-F5344CB8AC3E}">
        <p14:creationId xmlns:p14="http://schemas.microsoft.com/office/powerpoint/2010/main" val="2309275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A6F0560C-CF5F-D3B3-81FB-F7FC10F3A7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916" t="28678" r="28016" b="35720"/>
          <a:stretch/>
        </p:blipFill>
        <p:spPr>
          <a:xfrm>
            <a:off x="462662" y="1561666"/>
            <a:ext cx="4653148" cy="2514390"/>
          </a:xfrm>
          <a:prstGeom prst="rect">
            <a:avLst/>
          </a:prstGeom>
        </p:spPr>
      </p:pic>
      <p:pic>
        <p:nvPicPr>
          <p:cNvPr id="5" name="Resim 4">
            <a:extLst>
              <a:ext uri="{FF2B5EF4-FFF2-40B4-BE49-F238E27FC236}">
                <a16:creationId xmlns:a16="http://schemas.microsoft.com/office/drawing/2014/main" id="{8E5F21DC-45A5-1C26-8259-EEBB3F8C13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105" t="33019" r="15703" b="39480"/>
          <a:stretch/>
        </p:blipFill>
        <p:spPr>
          <a:xfrm>
            <a:off x="416168" y="4112570"/>
            <a:ext cx="5982583" cy="1544315"/>
          </a:xfrm>
          <a:prstGeom prst="rect">
            <a:avLst/>
          </a:prstGeom>
        </p:spPr>
      </p:pic>
      <p:pic>
        <p:nvPicPr>
          <p:cNvPr id="67" name="Resim 66">
            <a:extLst>
              <a:ext uri="{FF2B5EF4-FFF2-40B4-BE49-F238E27FC236}">
                <a16:creationId xmlns:a16="http://schemas.microsoft.com/office/drawing/2014/main" id="{2A3647C0-D5F5-5B65-6C6A-C8836B86A72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736" t="29260" r="26773" b="35608"/>
          <a:stretch/>
        </p:blipFill>
        <p:spPr>
          <a:xfrm>
            <a:off x="5115810" y="2109624"/>
            <a:ext cx="3962296" cy="1987447"/>
          </a:xfrm>
          <a:prstGeom prst="rect">
            <a:avLst/>
          </a:prstGeom>
        </p:spPr>
      </p:pic>
      <p:pic>
        <p:nvPicPr>
          <p:cNvPr id="70" name="Resim 69">
            <a:extLst>
              <a:ext uri="{FF2B5EF4-FFF2-40B4-BE49-F238E27FC236}">
                <a16:creationId xmlns:a16="http://schemas.microsoft.com/office/drawing/2014/main" id="{DD401D6B-718D-22E4-AA71-BFA403E3554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735" t="36168" r="27605" b="42089"/>
          <a:stretch/>
        </p:blipFill>
        <p:spPr>
          <a:xfrm>
            <a:off x="515079" y="5620937"/>
            <a:ext cx="3471134" cy="1097581"/>
          </a:xfrm>
          <a:prstGeom prst="rect">
            <a:avLst/>
          </a:prstGeom>
        </p:spPr>
      </p:pic>
    </p:spTree>
    <p:extLst>
      <p:ext uri="{BB962C8B-B14F-4D97-AF65-F5344CB8AC3E}">
        <p14:creationId xmlns:p14="http://schemas.microsoft.com/office/powerpoint/2010/main" val="2179233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A0B88A80-8675-4C0E-0A90-0126EB86DD0C}"/>
              </a:ext>
            </a:extLst>
          </p:cNvPr>
          <p:cNvSpPr txBox="1"/>
          <p:nvPr/>
        </p:nvSpPr>
        <p:spPr>
          <a:xfrm>
            <a:off x="1524863" y="3921717"/>
            <a:ext cx="6363771" cy="369332"/>
          </a:xfrm>
          <a:prstGeom prst="rect">
            <a:avLst/>
          </a:prstGeom>
          <a:noFill/>
        </p:spPr>
        <p:txBody>
          <a:bodyPr wrap="square" rtlCol="0">
            <a:spAutoFit/>
          </a:bodyPr>
          <a:lstStyle/>
          <a:p>
            <a:r>
              <a:rPr lang="tr-TR" b="1" dirty="0">
                <a:solidFill>
                  <a:srgbClr val="0F2303"/>
                </a:solidFill>
              </a:rPr>
              <a:t>Hukuk Fakültesi adına girişimcilik alanı değerlendirme dışıdır.</a:t>
            </a:r>
          </a:p>
        </p:txBody>
      </p:sp>
    </p:spTree>
    <p:extLst>
      <p:ext uri="{BB962C8B-B14F-4D97-AF65-F5344CB8AC3E}">
        <p14:creationId xmlns:p14="http://schemas.microsoft.com/office/powerpoint/2010/main" val="2926320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F4B3528E-D13E-3E90-C3A9-A9D0DD404E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9225" y="2214390"/>
            <a:ext cx="3506541" cy="2336232"/>
          </a:xfrm>
          <a:prstGeom prst="rect">
            <a:avLst/>
          </a:prstGeom>
        </p:spPr>
      </p:pic>
      <p:pic>
        <p:nvPicPr>
          <p:cNvPr id="5" name="Resim 4">
            <a:extLst>
              <a:ext uri="{FF2B5EF4-FFF2-40B4-BE49-F238E27FC236}">
                <a16:creationId xmlns:a16="http://schemas.microsoft.com/office/drawing/2014/main" id="{BBB103CD-C7E9-67FF-CCEA-4FF13FF605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3462" y="1511524"/>
            <a:ext cx="2738850" cy="3651800"/>
          </a:xfrm>
          <a:prstGeom prst="rect">
            <a:avLst/>
          </a:prstGeom>
        </p:spPr>
      </p:pic>
      <p:pic>
        <p:nvPicPr>
          <p:cNvPr id="67" name="Resim 66">
            <a:extLst>
              <a:ext uri="{FF2B5EF4-FFF2-40B4-BE49-F238E27FC236}">
                <a16:creationId xmlns:a16="http://schemas.microsoft.com/office/drawing/2014/main" id="{CAF6883A-E400-2503-35FC-80A16A07F2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33593" y="2056150"/>
            <a:ext cx="3460832" cy="2443547"/>
          </a:xfrm>
          <a:prstGeom prst="rect">
            <a:avLst/>
          </a:prstGeom>
        </p:spPr>
      </p:pic>
      <p:pic>
        <p:nvPicPr>
          <p:cNvPr id="69" name="Resim 68">
            <a:extLst>
              <a:ext uri="{FF2B5EF4-FFF2-40B4-BE49-F238E27FC236}">
                <a16:creationId xmlns:a16="http://schemas.microsoft.com/office/drawing/2014/main" id="{C324895F-211A-D9F5-5ED0-89584B1DE23F}"/>
              </a:ext>
            </a:extLst>
          </p:cNvPr>
          <p:cNvPicPr>
            <a:picLocks noChangeAspect="1"/>
          </p:cNvPicPr>
          <p:nvPr/>
        </p:nvPicPr>
        <p:blipFill>
          <a:blip r:embed="rId7"/>
          <a:stretch>
            <a:fillRect/>
          </a:stretch>
        </p:blipFill>
        <p:spPr>
          <a:xfrm>
            <a:off x="1073258" y="5185836"/>
            <a:ext cx="6768885" cy="744491"/>
          </a:xfrm>
          <a:prstGeom prst="rect">
            <a:avLst/>
          </a:prstGeom>
        </p:spPr>
      </p:pic>
      <p:pic>
        <p:nvPicPr>
          <p:cNvPr id="70" name="Resim 69">
            <a:extLst>
              <a:ext uri="{FF2B5EF4-FFF2-40B4-BE49-F238E27FC236}">
                <a16:creationId xmlns:a16="http://schemas.microsoft.com/office/drawing/2014/main" id="{F4458DD5-EF6D-12E9-54B3-0CF1B136C6E4}"/>
              </a:ext>
            </a:extLst>
          </p:cNvPr>
          <p:cNvPicPr>
            <a:picLocks noChangeAspect="1"/>
          </p:cNvPicPr>
          <p:nvPr/>
        </p:nvPicPr>
        <p:blipFill rotWithShape="1">
          <a:blip r:embed="rId8"/>
          <a:srcRect b="23439"/>
          <a:stretch/>
        </p:blipFill>
        <p:spPr>
          <a:xfrm>
            <a:off x="1073258" y="5925208"/>
            <a:ext cx="6768885" cy="713717"/>
          </a:xfrm>
          <a:prstGeom prst="rect">
            <a:avLst/>
          </a:prstGeom>
        </p:spPr>
      </p:pic>
    </p:spTree>
    <p:extLst>
      <p:ext uri="{BB962C8B-B14F-4D97-AF65-F5344CB8AC3E}">
        <p14:creationId xmlns:p14="http://schemas.microsoft.com/office/powerpoint/2010/main" val="2544252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BA4152DA-1315-8E07-F126-8B0F7C30ACC7}"/>
              </a:ext>
            </a:extLst>
          </p:cNvPr>
          <p:cNvPicPr>
            <a:picLocks noChangeAspect="1"/>
          </p:cNvPicPr>
          <p:nvPr/>
        </p:nvPicPr>
        <p:blipFill>
          <a:blip r:embed="rId4"/>
          <a:stretch>
            <a:fillRect/>
          </a:stretch>
        </p:blipFill>
        <p:spPr>
          <a:xfrm>
            <a:off x="812411" y="1541986"/>
            <a:ext cx="7571935" cy="5082791"/>
          </a:xfrm>
          <a:prstGeom prst="rect">
            <a:avLst/>
          </a:prstGeom>
        </p:spPr>
      </p:pic>
    </p:spTree>
    <p:extLst>
      <p:ext uri="{BB962C8B-B14F-4D97-AF65-F5344CB8AC3E}">
        <p14:creationId xmlns:p14="http://schemas.microsoft.com/office/powerpoint/2010/main" val="1784154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64 Metin kutusu">
            <a:extLst>
              <a:ext uri="{FF2B5EF4-FFF2-40B4-BE49-F238E27FC236}">
                <a16:creationId xmlns:a16="http://schemas.microsoft.com/office/drawing/2014/main" id="{B72A17A2-83EC-1A6E-FF7E-FDED4DC186B2}"/>
              </a:ext>
            </a:extLst>
          </p:cNvPr>
          <p:cNvSpPr txBox="1"/>
          <p:nvPr/>
        </p:nvSpPr>
        <p:spPr>
          <a:xfrm>
            <a:off x="289249" y="1236956"/>
            <a:ext cx="8640147" cy="3416320"/>
          </a:xfrm>
          <a:prstGeom prst="rect">
            <a:avLst/>
          </a:prstGeom>
          <a:noFill/>
        </p:spPr>
        <p:txBody>
          <a:bodyPr wrap="square" rtlCol="0">
            <a:spAutoFit/>
          </a:bodyPr>
          <a:lstStyle/>
          <a:p>
            <a:pPr algn="just">
              <a:buFont typeface="Arial" pitchFamily="34" charset="0"/>
              <a:buChar char="•"/>
            </a:pPr>
            <a:r>
              <a:rPr lang="tr-TR" sz="2400" dirty="0">
                <a:solidFill>
                  <a:srgbClr val="020424"/>
                </a:solidFill>
              </a:rPr>
              <a:t> K klasörüne ‘Mac’ ekosistemi üzerinden erişim sağlanamamakta olup, bu husus kalite komisyonu çalışanları üzerinde olumsuz etki oluşturmakta ve çalışma verimini düşürmektedir. Bu sebepten ilgili aksiyonların alınması gerekmektedir.</a:t>
            </a:r>
          </a:p>
          <a:p>
            <a:pPr algn="just"/>
            <a:endParaRPr lang="tr-TR" sz="2400" dirty="0">
              <a:solidFill>
                <a:srgbClr val="020424"/>
              </a:solidFill>
            </a:endParaRPr>
          </a:p>
          <a:p>
            <a:pPr algn="just">
              <a:buFont typeface="Arial" pitchFamily="34" charset="0"/>
              <a:buChar char="•"/>
            </a:pPr>
            <a:r>
              <a:rPr lang="tr-TR" sz="2400" dirty="0">
                <a:solidFill>
                  <a:srgbClr val="020424"/>
                </a:solidFill>
              </a:rPr>
              <a:t>Medeni Usul ve İcra İflas Hukuku, Vergi Hukuku, Anayasa Hukuku ve İdare Hukuku anabilim dallarında akademik personel eksiği görülmüş olup ilgili hususa yönelik ilan yayımlanmıştır. Eksikliğin giderilmesi adına sürecin çözümlenmesi gerekmektedir.</a:t>
            </a:r>
          </a:p>
        </p:txBody>
      </p:sp>
    </p:spTree>
    <p:extLst>
      <p:ext uri="{BB962C8B-B14F-4D97-AF65-F5344CB8AC3E}">
        <p14:creationId xmlns:p14="http://schemas.microsoft.com/office/powerpoint/2010/main" val="234024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490637" y="5097485"/>
            <a:ext cx="8352928" cy="1717650"/>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POLİTİKASI</a:t>
            </a:r>
          </a:p>
          <a:p>
            <a:pPr fontAlgn="base">
              <a:lnSpc>
                <a:spcPct val="150000"/>
              </a:lnSpc>
              <a:spcAft>
                <a:spcPts val="0"/>
              </a:spcAft>
            </a:pPr>
            <a:r>
              <a:rPr lang="tr-TR" dirty="0">
                <a:solidFill>
                  <a:srgbClr val="000000"/>
                </a:solidFill>
                <a:latin typeface="Times" pitchFamily="2" charset="0"/>
                <a:ea typeface="Times New Roman" panose="02020603050405020304" pitchFamily="18" charset="0"/>
              </a:rPr>
              <a:t>Paydaşlarla sık periyotlarla iletişim halinde olunan, süreçlerin gözden geçirilmesi ve verimliliğin arttırılması için gereken aksiyonların alındığı bir çalışma politikası mevcuttur. </a:t>
            </a:r>
            <a:endParaRPr lang="tr-TR" b="1" dirty="0">
              <a:solidFill>
                <a:srgbClr val="FF0000"/>
              </a:solidFill>
              <a:latin typeface="Calibri" panose="020F0502020204030204" pitchFamily="34" charset="0"/>
              <a:ea typeface="Times New Roman" panose="02020603050405020304" pitchFamily="18" charset="0"/>
            </a:endParaRPr>
          </a:p>
        </p:txBody>
      </p:sp>
      <p:sp>
        <p:nvSpPr>
          <p:cNvPr id="7" name="Dikdörtgen 6"/>
          <p:cNvSpPr/>
          <p:nvPr/>
        </p:nvSpPr>
        <p:spPr>
          <a:xfrm>
            <a:off x="490637" y="3432767"/>
            <a:ext cx="8352928" cy="1716111"/>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fontAlgn="base">
              <a:lnSpc>
                <a:spcPct val="150000"/>
              </a:lnSpc>
              <a:spcAft>
                <a:spcPts val="0"/>
              </a:spcAft>
            </a:pPr>
            <a:r>
              <a:rPr lang="tr-TR" b="0" i="0" dirty="0">
                <a:solidFill>
                  <a:srgbClr val="000000"/>
                </a:solidFill>
                <a:effectLst/>
                <a:latin typeface="Times" pitchFamily="2" charset="0"/>
              </a:rPr>
              <a:t>Türk hukukuna hakim, stratejik düşünebilen, bilgiyi araştıran ve yorumlayan, problem çözebilme yetisi gelişmiş, geleceğin hukuk düzenine yön verebilen nitelikli hukukçuları yetiştirmek ve topluma katkı sağlamaktır.</a:t>
            </a:r>
            <a:endParaRPr lang="tr-TR" b="1" dirty="0">
              <a:solidFill>
                <a:srgbClr val="0C0D0D"/>
              </a:solidFill>
              <a:latin typeface="Times New Roman" panose="02020603050405020304" pitchFamily="18" charset="0"/>
              <a:ea typeface="Times New Roman" panose="02020603050405020304" pitchFamily="18" charset="0"/>
            </a:endParaRPr>
          </a:p>
        </p:txBody>
      </p:sp>
      <p:sp>
        <p:nvSpPr>
          <p:cNvPr id="8" name="Dikdörtgen 7"/>
          <p:cNvSpPr/>
          <p:nvPr/>
        </p:nvSpPr>
        <p:spPr>
          <a:xfrm>
            <a:off x="490637" y="1246079"/>
            <a:ext cx="8352928" cy="2131609"/>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fontAlgn="base">
              <a:lnSpc>
                <a:spcPct val="150000"/>
              </a:lnSpc>
              <a:spcAft>
                <a:spcPts val="0"/>
              </a:spcAft>
            </a:pPr>
            <a:r>
              <a:rPr lang="tr-TR" b="0" i="0" dirty="0">
                <a:solidFill>
                  <a:srgbClr val="000000"/>
                </a:solidFill>
                <a:effectLst/>
                <a:latin typeface="Times" pitchFamily="2" charset="0"/>
              </a:rPr>
              <a:t>Nitelikli ve kendi alanlarında uzman akademik kadrosu ile akademik değerlere katkıda bulunmak, eğitim-öğretim ve araştırma faaliyetleriyle bireyin ve toplumun gelişmesinde öncü olmak, günümüz ihtiyaçlarını karşılayacak şekilde belirlenen ders içerikleriyle eleştirel ve özgün düşüncenin yerleşmesini sağlamaktır.</a:t>
            </a:r>
            <a:endParaRPr lang="tr-TR" b="1" dirty="0">
              <a:solidFill>
                <a:srgbClr val="0C0D0D"/>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8822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2924961223"/>
              </p:ext>
            </p:extLst>
          </p:nvPr>
        </p:nvGraphicFramePr>
        <p:xfrm>
          <a:off x="361743" y="1288031"/>
          <a:ext cx="8390371" cy="5339059"/>
        </p:xfrm>
        <a:graphic>
          <a:graphicData uri="http://schemas.openxmlformats.org/drawingml/2006/table">
            <a:tbl>
              <a:tblPr/>
              <a:tblGrid>
                <a:gridCol w="2002534">
                  <a:extLst>
                    <a:ext uri="{9D8B030D-6E8A-4147-A177-3AD203B41FA5}">
                      <a16:colId xmlns:a16="http://schemas.microsoft.com/office/drawing/2014/main" val="3918363564"/>
                    </a:ext>
                  </a:extLst>
                </a:gridCol>
                <a:gridCol w="2118171">
                  <a:extLst>
                    <a:ext uri="{9D8B030D-6E8A-4147-A177-3AD203B41FA5}">
                      <a16:colId xmlns:a16="http://schemas.microsoft.com/office/drawing/2014/main" val="1683979601"/>
                    </a:ext>
                  </a:extLst>
                </a:gridCol>
                <a:gridCol w="2134833">
                  <a:extLst>
                    <a:ext uri="{9D8B030D-6E8A-4147-A177-3AD203B41FA5}">
                      <a16:colId xmlns:a16="http://schemas.microsoft.com/office/drawing/2014/main" val="2592459544"/>
                    </a:ext>
                  </a:extLst>
                </a:gridCol>
                <a:gridCol w="2134833">
                  <a:extLst>
                    <a:ext uri="{9D8B030D-6E8A-4147-A177-3AD203B41FA5}">
                      <a16:colId xmlns:a16="http://schemas.microsoft.com/office/drawing/2014/main" val="588152821"/>
                    </a:ext>
                  </a:extLst>
                </a:gridCol>
              </a:tblGrid>
              <a:tr h="706210">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573181">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400" b="0" i="0" u="none" strike="noStrike" dirty="0">
                          <a:solidFill>
                            <a:srgbClr val="000000"/>
                          </a:solidFill>
                          <a:effectLst/>
                          <a:latin typeface="Calibri" panose="020F0502020204030204" pitchFamily="34" charset="0"/>
                        </a:rPr>
                        <a:t> </a:t>
                      </a:r>
                      <a:r>
                        <a:rPr lang="tr-TR" sz="800" b="0" i="0" kern="1200" dirty="0">
                          <a:solidFill>
                            <a:srgbClr val="000000"/>
                          </a:solidFill>
                          <a:effectLst/>
                          <a:highlight>
                            <a:srgbClr val="FFFFFF"/>
                          </a:highlight>
                          <a:latin typeface="Gilroy-Regular"/>
                          <a:ea typeface="+mn-ea"/>
                          <a:cs typeface="+mn-cs"/>
                        </a:rPr>
                        <a:t>G1-Öğrenci akademisyen ilişkisinin güçlü olması​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base"/>
                      <a:r>
                        <a:rPr lang="tr-TR" sz="800" b="0" i="0" dirty="0">
                          <a:solidFill>
                            <a:srgbClr val="000000"/>
                          </a:solidFill>
                          <a:effectLst/>
                          <a:highlight>
                            <a:srgbClr val="FFFFFF"/>
                          </a:highlight>
                          <a:latin typeface="Gilroy-Regular"/>
                        </a:rPr>
                        <a:t>Z1-Öğretim üyesi sayısının öğrenci ve ders sayısına oranla yetersiz olması</a:t>
                      </a:r>
                      <a:r>
                        <a:rPr lang="tr-TR" sz="400" b="0" i="0" u="none" strike="noStrike" dirty="0">
                          <a:solidFill>
                            <a:srgbClr val="000000"/>
                          </a:solidFill>
                          <a:effectLst/>
                          <a:highlight>
                            <a:srgbClr val="FFFFFF"/>
                          </a:highlight>
                          <a:latin typeface="Calibri" panose="020F0502020204030204" pitchFamily="34" charset="0"/>
                        </a:rPr>
                        <a:t> </a:t>
                      </a:r>
                      <a:r>
                        <a:rPr lang="tr-TR" sz="400" b="0" i="0" dirty="0">
                          <a:solidFill>
                            <a:srgbClr val="8AD0D5"/>
                          </a:solidFill>
                          <a:effectLst/>
                          <a:highlight>
                            <a:srgbClr val="FFFFFF"/>
                          </a:highlight>
                          <a:latin typeface="Calibri" panose="020F0502020204030204" pitchFamily="34" charset="0"/>
                        </a:rPr>
                        <a:t>​</a:t>
                      </a:r>
                      <a:endParaRPr lang="tr-TR" b="0" i="0" dirty="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dirty="0">
                          <a:solidFill>
                            <a:srgbClr val="000000"/>
                          </a:solidFill>
                          <a:effectLst/>
                          <a:highlight>
                            <a:srgbClr val="FFFFFF"/>
                          </a:highlight>
                          <a:latin typeface="Gilroy-Regular"/>
                        </a:rPr>
                        <a:t>F1-Antalya'nın hukuk alanında akademik etkinlik gerçekleştirmek için tercih edilebilir bir şehir olması</a:t>
                      </a:r>
                      <a:r>
                        <a:rPr lang="tr-TR" sz="400" b="0" i="0" u="none" strike="noStrike" dirty="0">
                          <a:solidFill>
                            <a:srgbClr val="000000"/>
                          </a:solidFill>
                          <a:effectLst/>
                          <a:highlight>
                            <a:srgbClr val="FFFFFF"/>
                          </a:highlight>
                          <a:latin typeface="Calibri" panose="020F0502020204030204" pitchFamily="34" charset="0"/>
                        </a:rPr>
                        <a:t> </a:t>
                      </a:r>
                      <a:r>
                        <a:rPr lang="tr-TR" sz="400" b="0" i="0" dirty="0">
                          <a:solidFill>
                            <a:srgbClr val="8AD0D5"/>
                          </a:solidFill>
                          <a:effectLst/>
                          <a:highlight>
                            <a:srgbClr val="FFFFFF"/>
                          </a:highlight>
                          <a:latin typeface="Calibri" panose="020F0502020204030204" pitchFamily="34" charset="0"/>
                        </a:rPr>
                        <a:t>​</a:t>
                      </a:r>
                      <a:endParaRPr lang="tr-TR" b="0" i="0" dirty="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dirty="0">
                          <a:solidFill>
                            <a:srgbClr val="000000"/>
                          </a:solidFill>
                          <a:effectLst/>
                          <a:highlight>
                            <a:srgbClr val="FFFFFF"/>
                          </a:highlight>
                          <a:latin typeface="Gilroy-Regular"/>
                        </a:rPr>
                        <a:t>T1-Abone olunan hukuk </a:t>
                      </a:r>
                      <a:r>
                        <a:rPr lang="tr-TR" sz="800" b="0" i="0" dirty="0" err="1">
                          <a:solidFill>
                            <a:srgbClr val="000000"/>
                          </a:solidFill>
                          <a:effectLst/>
                          <a:highlight>
                            <a:srgbClr val="FFFFFF"/>
                          </a:highlight>
                          <a:latin typeface="Gilroy-Regular"/>
                        </a:rPr>
                        <a:t>veritabanlarının</a:t>
                      </a:r>
                      <a:r>
                        <a:rPr lang="tr-TR" sz="800" b="0" i="0" dirty="0">
                          <a:solidFill>
                            <a:srgbClr val="000000"/>
                          </a:solidFill>
                          <a:effectLst/>
                          <a:highlight>
                            <a:srgbClr val="FFFFFF"/>
                          </a:highlight>
                          <a:latin typeface="Gilroy-Regular"/>
                        </a:rPr>
                        <a:t> ve kütüphanedeki hukuk kaynakların yetersizliği</a:t>
                      </a:r>
                      <a:r>
                        <a:rPr lang="tr-TR" sz="800" b="0" i="0" dirty="0">
                          <a:solidFill>
                            <a:srgbClr val="8AD0D5"/>
                          </a:solidFill>
                          <a:effectLst/>
                          <a:highlight>
                            <a:srgbClr val="FFFFFF"/>
                          </a:highlight>
                          <a:latin typeface="Gilroy-Regular"/>
                        </a:rPr>
                        <a:t>​</a:t>
                      </a:r>
                      <a:endParaRPr lang="tr-TR" b="0" i="0" dirty="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573181">
                <a:tc>
                  <a:txBody>
                    <a:bodyPr/>
                    <a:lstStyle/>
                    <a:p>
                      <a:pPr algn="ctr" rtl="0" fontAlgn="base"/>
                      <a:r>
                        <a:rPr lang="tr-TR" sz="800" b="0" i="0" dirty="0">
                          <a:solidFill>
                            <a:srgbClr val="000000"/>
                          </a:solidFill>
                          <a:effectLst/>
                          <a:highlight>
                            <a:srgbClr val="FFFFFF"/>
                          </a:highlight>
                          <a:latin typeface="Gilroy-Regular"/>
                        </a:rPr>
                        <a:t>G2-Deneyimli, nitelikli, genç, dinamik ve ulaşılabilir akademik kadro</a:t>
                      </a:r>
                      <a:r>
                        <a:rPr lang="tr-TR" sz="400" b="0" i="0" u="none" strike="noStrike" dirty="0">
                          <a:solidFill>
                            <a:srgbClr val="000000"/>
                          </a:solidFill>
                          <a:effectLst/>
                          <a:highlight>
                            <a:srgbClr val="FFFFFF"/>
                          </a:highlight>
                          <a:latin typeface="Calibri" panose="020F0502020204030204" pitchFamily="34" charset="0"/>
                        </a:rPr>
                        <a:t> </a:t>
                      </a:r>
                      <a:r>
                        <a:rPr lang="tr-TR" sz="400" b="0" i="0" dirty="0">
                          <a:solidFill>
                            <a:srgbClr val="8AD0D5"/>
                          </a:solidFill>
                          <a:effectLst/>
                          <a:highlight>
                            <a:srgbClr val="FFFFFF"/>
                          </a:highlight>
                          <a:latin typeface="Calibri" panose="020F0502020204030204" pitchFamily="34" charset="0"/>
                        </a:rPr>
                        <a:t>​</a:t>
                      </a:r>
                      <a:endParaRPr lang="tr-TR" b="0" i="0" dirty="0">
                        <a:solidFill>
                          <a:srgbClr val="8AD0D5"/>
                        </a:solidFill>
                        <a:effectLst/>
                        <a:highlight>
                          <a:srgbClr val="FFFFFF"/>
                        </a:highlight>
                      </a:endParaRPr>
                    </a:p>
                  </a:txBody>
                  <a:tcPr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base"/>
                      <a:r>
                        <a:rPr lang="tr-TR" sz="800" b="0" i="0" dirty="0">
                          <a:solidFill>
                            <a:srgbClr val="000000"/>
                          </a:solidFill>
                          <a:effectLst/>
                          <a:highlight>
                            <a:srgbClr val="FFFFFF"/>
                          </a:highlight>
                          <a:latin typeface="Gilroy-Regular"/>
                        </a:rPr>
                        <a:t>Z2-Akademik personelin idari yüklerinin fazlalığı sebebiyle akademik çalışmalara zaman ayırmakta zorlanmaları</a:t>
                      </a:r>
                      <a:r>
                        <a:rPr lang="tr-TR" sz="400" b="0" i="0" u="none" strike="noStrike" dirty="0">
                          <a:solidFill>
                            <a:srgbClr val="000000"/>
                          </a:solidFill>
                          <a:effectLst/>
                          <a:highlight>
                            <a:srgbClr val="FFFFFF"/>
                          </a:highlight>
                          <a:latin typeface="Calibri" panose="020F0502020204030204" pitchFamily="34" charset="0"/>
                        </a:rPr>
                        <a:t> </a:t>
                      </a:r>
                      <a:r>
                        <a:rPr lang="tr-TR" sz="400" b="0" i="0" dirty="0">
                          <a:solidFill>
                            <a:srgbClr val="8AD0D5"/>
                          </a:solidFill>
                          <a:effectLst/>
                          <a:highlight>
                            <a:srgbClr val="FFFFFF"/>
                          </a:highlight>
                          <a:latin typeface="Calibri" panose="020F0502020204030204" pitchFamily="34" charset="0"/>
                        </a:rPr>
                        <a:t>​</a:t>
                      </a:r>
                      <a:endParaRPr lang="tr-TR" b="0" i="0" dirty="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400" b="0" i="0" u="none" strike="noStrike">
                          <a:solidFill>
                            <a:srgbClr val="000000"/>
                          </a:solidFill>
                          <a:effectLst/>
                          <a:highlight>
                            <a:srgbClr val="FFFFFF"/>
                          </a:highlight>
                          <a:latin typeface="Calibri" panose="020F0502020204030204" pitchFamily="34" charset="0"/>
                        </a:rPr>
                        <a:t> </a:t>
                      </a:r>
                      <a:r>
                        <a:rPr lang="tr-TR" sz="800" b="0" i="0">
                          <a:solidFill>
                            <a:srgbClr val="000000"/>
                          </a:solidFill>
                          <a:effectLst/>
                          <a:highlight>
                            <a:srgbClr val="FFFFFF"/>
                          </a:highlight>
                          <a:latin typeface="Gilroy-Regular"/>
                        </a:rPr>
                        <a:t>F2-Baro, mahkemeler, STK'ler, belediyeler, meslek odaları ile işbirliği</a:t>
                      </a:r>
                      <a:r>
                        <a:rPr lang="tr-TR" sz="800" b="0" i="0">
                          <a:solidFill>
                            <a:srgbClr val="8AD0D5"/>
                          </a:solidFill>
                          <a:effectLst/>
                          <a:highlight>
                            <a:srgbClr val="FFFFFF"/>
                          </a:highlight>
                          <a:latin typeface="Gilroy-Regular"/>
                        </a:rPr>
                        <a:t>​</a:t>
                      </a:r>
                      <a:endParaRPr lang="tr-TR" b="0" i="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a:solidFill>
                            <a:srgbClr val="000000"/>
                          </a:solidFill>
                          <a:effectLst/>
                          <a:highlight>
                            <a:srgbClr val="FFFFFF"/>
                          </a:highlight>
                          <a:latin typeface="Gilroy-Regular"/>
                        </a:rPr>
                        <a:t>T2-Üniversite öncesi eğitim kalitesinin yetersizliği nedeni ile öğrencilerde kültür, bilgi ve beceri eksikliğinin olması</a:t>
                      </a:r>
                      <a:r>
                        <a:rPr lang="tr-TR" sz="800" b="0" i="0">
                          <a:solidFill>
                            <a:srgbClr val="8AD0D5"/>
                          </a:solidFill>
                          <a:effectLst/>
                          <a:highlight>
                            <a:srgbClr val="FFFFFF"/>
                          </a:highlight>
                          <a:latin typeface="Gilroy-Regular"/>
                        </a:rPr>
                        <a:t>​</a:t>
                      </a:r>
                      <a:endParaRPr lang="tr-TR" b="0" i="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420333">
                <a:tc>
                  <a:txBody>
                    <a:bodyPr/>
                    <a:lstStyle/>
                    <a:p>
                      <a:pPr algn="ctr" rtl="0" fontAlgn="base"/>
                      <a:r>
                        <a:rPr lang="tr-TR" sz="400" b="0" i="0" u="none" strike="noStrike">
                          <a:solidFill>
                            <a:srgbClr val="000000"/>
                          </a:solidFill>
                          <a:effectLst/>
                          <a:highlight>
                            <a:srgbClr val="FFFFFF"/>
                          </a:highlight>
                          <a:latin typeface="Calibri" panose="020F0502020204030204" pitchFamily="34" charset="0"/>
                        </a:rPr>
                        <a:t> </a:t>
                      </a:r>
                      <a:r>
                        <a:rPr lang="tr-TR" sz="800" b="0" i="0">
                          <a:solidFill>
                            <a:srgbClr val="000000"/>
                          </a:solidFill>
                          <a:effectLst/>
                          <a:highlight>
                            <a:srgbClr val="FFFFFF"/>
                          </a:highlight>
                          <a:latin typeface="Gilroy-Regular"/>
                        </a:rPr>
                        <a:t>G3-Öğrenci odaklı olunması</a:t>
                      </a:r>
                      <a:r>
                        <a:rPr lang="tr-TR" sz="800" b="0" i="0">
                          <a:solidFill>
                            <a:srgbClr val="8AD0D5"/>
                          </a:solidFill>
                          <a:effectLst/>
                          <a:highlight>
                            <a:srgbClr val="FFFFFF"/>
                          </a:highlight>
                          <a:latin typeface="Gilroy-Regular"/>
                        </a:rPr>
                        <a:t>​</a:t>
                      </a:r>
                      <a:endParaRPr lang="tr-TR" b="0" i="0">
                        <a:solidFill>
                          <a:srgbClr val="8AD0D5"/>
                        </a:solidFill>
                        <a:effectLst/>
                        <a:highlight>
                          <a:srgbClr val="FFFFFF"/>
                        </a:highlight>
                      </a:endParaRPr>
                    </a:p>
                  </a:txBody>
                  <a:tcPr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400" b="0" i="0" u="none" strike="noStrike">
                          <a:solidFill>
                            <a:srgbClr val="000000"/>
                          </a:solidFill>
                          <a:effectLst/>
                          <a:highlight>
                            <a:srgbClr val="FFFFFF"/>
                          </a:highlight>
                          <a:latin typeface="Calibri" panose="020F0502020204030204" pitchFamily="34" charset="0"/>
                        </a:rPr>
                        <a:t> </a:t>
                      </a:r>
                      <a:r>
                        <a:rPr lang="tr-TR" sz="800" b="0" i="0">
                          <a:solidFill>
                            <a:srgbClr val="000000"/>
                          </a:solidFill>
                          <a:effectLst/>
                          <a:highlight>
                            <a:srgbClr val="FFFFFF"/>
                          </a:highlight>
                          <a:latin typeface="Gilroy-Regular"/>
                        </a:rPr>
                        <a:t>F3-Mezunların okulu tanıtıma katkısı</a:t>
                      </a:r>
                      <a:r>
                        <a:rPr lang="tr-TR" sz="800" b="0" i="0">
                          <a:solidFill>
                            <a:srgbClr val="8AD0D5"/>
                          </a:solidFill>
                          <a:effectLst/>
                          <a:highlight>
                            <a:srgbClr val="FFFFFF"/>
                          </a:highlight>
                          <a:latin typeface="Gilroy-Regular"/>
                        </a:rPr>
                        <a:t>​</a:t>
                      </a:r>
                      <a:endParaRPr lang="tr-TR" b="0" i="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a:solidFill>
                            <a:srgbClr val="000000"/>
                          </a:solidFill>
                          <a:effectLst/>
                          <a:highlight>
                            <a:srgbClr val="FFFFFF"/>
                          </a:highlight>
                          <a:latin typeface="Gilroy-Regular"/>
                        </a:rPr>
                        <a:t>T3-Farklı üniversitelere geçiş yapan öğrenciler sebebiyle öğrenci seviyesinin düşmes</a:t>
                      </a:r>
                      <a:r>
                        <a:rPr lang="tr-TR" sz="800" b="0" i="0">
                          <a:solidFill>
                            <a:srgbClr val="8AD0D5"/>
                          </a:solidFill>
                          <a:effectLst/>
                          <a:highlight>
                            <a:srgbClr val="FFFFFF"/>
                          </a:highlight>
                          <a:latin typeface="Gilroy-Regular"/>
                        </a:rPr>
                        <a:t>​</a:t>
                      </a:r>
                      <a:endParaRPr lang="tr-TR" b="0" i="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573181">
                <a:tc>
                  <a:txBody>
                    <a:bodyPr/>
                    <a:lstStyle/>
                    <a:p>
                      <a:pPr algn="ctr" rtl="0" fontAlgn="base"/>
                      <a:r>
                        <a:rPr lang="tr-TR" sz="400" b="0" i="0" u="none" strike="noStrike">
                          <a:solidFill>
                            <a:srgbClr val="000000"/>
                          </a:solidFill>
                          <a:effectLst/>
                          <a:highlight>
                            <a:srgbClr val="FFFFFF"/>
                          </a:highlight>
                          <a:latin typeface="Calibri" panose="020F0502020204030204" pitchFamily="34" charset="0"/>
                        </a:rPr>
                        <a:t> </a:t>
                      </a:r>
                      <a:r>
                        <a:rPr lang="tr-TR" sz="800" b="0" i="0">
                          <a:solidFill>
                            <a:srgbClr val="000000"/>
                          </a:solidFill>
                          <a:effectLst/>
                          <a:highlight>
                            <a:srgbClr val="FFFFFF"/>
                          </a:highlight>
                          <a:latin typeface="Gilroy-Regular"/>
                        </a:rPr>
                        <a:t>G4-Lisans müfredatının her sene güncellenmesi</a:t>
                      </a:r>
                      <a:r>
                        <a:rPr lang="tr-TR" sz="800" b="0" i="0">
                          <a:solidFill>
                            <a:srgbClr val="8AD0D5"/>
                          </a:solidFill>
                          <a:effectLst/>
                          <a:highlight>
                            <a:srgbClr val="FFFFFF"/>
                          </a:highlight>
                          <a:latin typeface="Gilroy-Regular"/>
                        </a:rPr>
                        <a:t>​</a:t>
                      </a:r>
                      <a:endParaRPr lang="tr-TR" b="0" i="0">
                        <a:solidFill>
                          <a:srgbClr val="8AD0D5"/>
                        </a:solidFill>
                        <a:effectLst/>
                        <a:highlight>
                          <a:srgbClr val="FFFFFF"/>
                        </a:highlight>
                      </a:endParaRPr>
                    </a:p>
                  </a:txBody>
                  <a:tcPr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a:solidFill>
                            <a:srgbClr val="000000"/>
                          </a:solidFill>
                          <a:effectLst/>
                          <a:highlight>
                            <a:srgbClr val="FFFFFF"/>
                          </a:highlight>
                          <a:latin typeface="Gilroy-Regular"/>
                        </a:rPr>
                        <a:t>F4-Akdeniz Üniversitesi Hukuk Fakültesi ile gelecekte projeler gerçekleştirilmesi olanağı</a:t>
                      </a:r>
                      <a:r>
                        <a:rPr lang="tr-TR" sz="400" b="0" i="0" u="none" strike="noStrike">
                          <a:solidFill>
                            <a:srgbClr val="000000"/>
                          </a:solidFill>
                          <a:effectLst/>
                          <a:highlight>
                            <a:srgbClr val="FFFFFF"/>
                          </a:highlight>
                          <a:latin typeface="Calibri" panose="020F0502020204030204" pitchFamily="34" charset="0"/>
                        </a:rPr>
                        <a:t> </a:t>
                      </a:r>
                      <a:r>
                        <a:rPr lang="tr-TR" sz="400" b="0" i="0">
                          <a:solidFill>
                            <a:srgbClr val="8AD0D5"/>
                          </a:solidFill>
                          <a:effectLst/>
                          <a:highlight>
                            <a:srgbClr val="FFFFFF"/>
                          </a:highlight>
                          <a:latin typeface="Calibri" panose="020F0502020204030204" pitchFamily="34" charset="0"/>
                        </a:rPr>
                        <a:t>​</a:t>
                      </a:r>
                      <a:endParaRPr lang="tr-TR" b="0" i="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a:solidFill>
                            <a:srgbClr val="000000"/>
                          </a:solidFill>
                          <a:effectLst/>
                          <a:highlight>
                            <a:srgbClr val="FFFFFF"/>
                          </a:highlight>
                          <a:latin typeface="Gilroy-Regular"/>
                        </a:rPr>
                        <a:t>T4-Hukuk fakültesi öğrencilerinin Erasmus programına diğer fakültelere nazaran daha az başvuruda bulunması (F5)</a:t>
                      </a:r>
                      <a:r>
                        <a:rPr lang="tr-TR" sz="800" b="0" i="0">
                          <a:solidFill>
                            <a:srgbClr val="8AD0D5"/>
                          </a:solidFill>
                          <a:effectLst/>
                          <a:highlight>
                            <a:srgbClr val="FFFFFF"/>
                          </a:highlight>
                          <a:latin typeface="Gilroy-Regular"/>
                        </a:rPr>
                        <a:t>​</a:t>
                      </a:r>
                      <a:endParaRPr lang="tr-TR" b="0" i="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573181">
                <a:tc>
                  <a:txBody>
                    <a:bodyPr/>
                    <a:lstStyle/>
                    <a:p>
                      <a:pPr algn="ctr" rtl="0" fontAlgn="base"/>
                      <a:r>
                        <a:rPr lang="tr-TR" sz="400" b="0" i="0" u="none" strike="noStrike">
                          <a:solidFill>
                            <a:srgbClr val="000000"/>
                          </a:solidFill>
                          <a:effectLst/>
                          <a:highlight>
                            <a:srgbClr val="FFFFFF"/>
                          </a:highlight>
                          <a:latin typeface="Calibri" panose="020F0502020204030204" pitchFamily="34" charset="0"/>
                        </a:rPr>
                        <a:t> </a:t>
                      </a:r>
                      <a:r>
                        <a:rPr lang="tr-TR" sz="800" b="0" i="0">
                          <a:solidFill>
                            <a:srgbClr val="000000"/>
                          </a:solidFill>
                          <a:effectLst/>
                          <a:highlight>
                            <a:srgbClr val="FFFFFF"/>
                          </a:highlight>
                          <a:latin typeface="Gilroy-Regular"/>
                        </a:rPr>
                        <a:t>G5-Fakülte öğretim elemanlarının kendi içinde iletişimleri</a:t>
                      </a:r>
                      <a:r>
                        <a:rPr lang="tr-TR" sz="800" b="0" i="0">
                          <a:solidFill>
                            <a:srgbClr val="8AD0D5"/>
                          </a:solidFill>
                          <a:effectLst/>
                          <a:highlight>
                            <a:srgbClr val="FFFFFF"/>
                          </a:highlight>
                          <a:latin typeface="Gilroy-Regular"/>
                        </a:rPr>
                        <a:t>​</a:t>
                      </a:r>
                      <a:endParaRPr lang="tr-TR" b="0" i="0">
                        <a:solidFill>
                          <a:srgbClr val="8AD0D5"/>
                        </a:solidFill>
                        <a:effectLst/>
                        <a:highlight>
                          <a:srgbClr val="FFFFFF"/>
                        </a:highlight>
                      </a:endParaRPr>
                    </a:p>
                  </a:txBody>
                  <a:tcPr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a:solidFill>
                            <a:srgbClr val="000000"/>
                          </a:solidFill>
                          <a:effectLst/>
                          <a:highlight>
                            <a:srgbClr val="FFFFFF"/>
                          </a:highlight>
                          <a:latin typeface="Gilroy-Regular"/>
                        </a:rPr>
                        <a:t>F5-Hukuk fakültesi öğrencilerinin Erasmus programına başvurabilme imkanı (T4)</a:t>
                      </a:r>
                      <a:r>
                        <a:rPr lang="tr-TR" sz="400" b="0" i="0" u="none" strike="noStrike">
                          <a:solidFill>
                            <a:srgbClr val="000000"/>
                          </a:solidFill>
                          <a:effectLst/>
                          <a:highlight>
                            <a:srgbClr val="FFFFFF"/>
                          </a:highlight>
                          <a:latin typeface="Calibri" panose="020F0502020204030204" pitchFamily="34" charset="0"/>
                        </a:rPr>
                        <a:t> </a:t>
                      </a:r>
                      <a:r>
                        <a:rPr lang="tr-TR" sz="400" b="0" i="0">
                          <a:solidFill>
                            <a:srgbClr val="8AD0D5"/>
                          </a:solidFill>
                          <a:effectLst/>
                          <a:highlight>
                            <a:srgbClr val="FFFFFF"/>
                          </a:highlight>
                          <a:latin typeface="Calibri" panose="020F0502020204030204" pitchFamily="34" charset="0"/>
                        </a:rPr>
                        <a:t>​</a:t>
                      </a:r>
                      <a:endParaRPr lang="tr-TR" b="0" i="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dirty="0">
                          <a:solidFill>
                            <a:srgbClr val="000000"/>
                          </a:solidFill>
                          <a:effectLst/>
                          <a:highlight>
                            <a:srgbClr val="FFFFFF"/>
                          </a:highlight>
                          <a:latin typeface="Gilroy-Regular"/>
                        </a:rPr>
                        <a:t>T5-Akdeniz bölgesi dışında bulunan illerde ikamet eden öğrencilerin ekonomik etkenler sebebiyle Fakültemizi tercih edememesi (F7)</a:t>
                      </a:r>
                      <a:r>
                        <a:rPr lang="tr-TR" sz="800" b="0" i="0" dirty="0">
                          <a:solidFill>
                            <a:srgbClr val="8AD0D5"/>
                          </a:solidFill>
                          <a:effectLst/>
                          <a:highlight>
                            <a:srgbClr val="FFFFFF"/>
                          </a:highlight>
                          <a:latin typeface="Gilroy-Regular"/>
                        </a:rPr>
                        <a:t>​</a:t>
                      </a:r>
                      <a:endParaRPr lang="tr-TR" b="0" i="0" dirty="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573181">
                <a:tc>
                  <a:txBody>
                    <a:bodyPr/>
                    <a:lstStyle/>
                    <a:p>
                      <a:pPr algn="ctr" rtl="0" fontAlgn="base"/>
                      <a:r>
                        <a:rPr lang="tr-TR" sz="400" b="0" i="0" u="none" strike="noStrike">
                          <a:solidFill>
                            <a:srgbClr val="000000"/>
                          </a:solidFill>
                          <a:effectLst/>
                          <a:highlight>
                            <a:srgbClr val="FFFFFF"/>
                          </a:highlight>
                          <a:latin typeface="Calibri" panose="020F0502020204030204" pitchFamily="34" charset="0"/>
                        </a:rPr>
                        <a:t> </a:t>
                      </a:r>
                      <a:r>
                        <a:rPr lang="tr-TR" sz="800" b="0" i="0">
                          <a:solidFill>
                            <a:srgbClr val="000000"/>
                          </a:solidFill>
                          <a:effectLst/>
                          <a:highlight>
                            <a:srgbClr val="FFFFFF"/>
                          </a:highlight>
                          <a:latin typeface="Gilroy-Regular"/>
                        </a:rPr>
                        <a:t>G6-Akdeniz Üniversitesi Hukuk Fakültesi ile mevcut dayanışma ve işbirliği</a:t>
                      </a:r>
                      <a:r>
                        <a:rPr lang="tr-TR" sz="800" b="0" i="0">
                          <a:solidFill>
                            <a:srgbClr val="8AD0D5"/>
                          </a:solidFill>
                          <a:effectLst/>
                          <a:highlight>
                            <a:srgbClr val="FFFFFF"/>
                          </a:highlight>
                          <a:latin typeface="Gilroy-Regular"/>
                        </a:rPr>
                        <a:t>​</a:t>
                      </a:r>
                      <a:endParaRPr lang="tr-TR" b="0" i="0">
                        <a:solidFill>
                          <a:srgbClr val="8AD0D5"/>
                        </a:solidFill>
                        <a:effectLst/>
                        <a:highlight>
                          <a:srgbClr val="FFFFFF"/>
                        </a:highlight>
                      </a:endParaRPr>
                    </a:p>
                  </a:txBody>
                  <a:tcPr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dirty="0">
                          <a:solidFill>
                            <a:srgbClr val="000000"/>
                          </a:solidFill>
                          <a:effectLst/>
                          <a:highlight>
                            <a:srgbClr val="FFFFFF"/>
                          </a:highlight>
                          <a:latin typeface="Gilroy-Regular"/>
                        </a:rPr>
                        <a:t>F6-Akdeniz</a:t>
                      </a:r>
                      <a:r>
                        <a:rPr lang="tr-TR" sz="800" b="0" i="0" baseline="0" dirty="0">
                          <a:solidFill>
                            <a:srgbClr val="000000"/>
                          </a:solidFill>
                          <a:effectLst/>
                          <a:highlight>
                            <a:srgbClr val="FFFFFF"/>
                          </a:highlight>
                          <a:latin typeface="Gilroy-Regular"/>
                        </a:rPr>
                        <a:t> bölgesinde bulunan illerde ikamet eden öğrencilerin ekonomik etkenler sebebiyle fakültemizi tercih etmesi (T5)</a:t>
                      </a:r>
                      <a:endParaRPr lang="tr-TR" b="0" i="0" dirty="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dirty="0">
                          <a:solidFill>
                            <a:srgbClr val="000000"/>
                          </a:solidFill>
                          <a:effectLst/>
                          <a:highlight>
                            <a:srgbClr val="FFFFFF"/>
                          </a:highlight>
                          <a:latin typeface="Gilroy-Regular"/>
                        </a:rPr>
                        <a:t>T6-</a:t>
                      </a:r>
                      <a:r>
                        <a:rPr lang="tr-TR" sz="700" b="0" i="0" baseline="0" dirty="0">
                          <a:solidFill>
                            <a:srgbClr val="000000"/>
                          </a:solidFill>
                          <a:effectLst/>
                          <a:highlight>
                            <a:srgbClr val="FFFFFF"/>
                          </a:highlight>
                          <a:latin typeface="Gilroy-Regular"/>
                        </a:rPr>
                        <a:t> Akdeniz Üniversitesi tarafından gerçekleştirilen öğretim üyesi görevlendirmelerinin iptali nedeniyle ders planlamalarının aksaması </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420333">
                <a:tc>
                  <a:txBody>
                    <a:bodyPr/>
                    <a:lstStyle/>
                    <a:p>
                      <a:pPr algn="ctr" rtl="0" fontAlgn="base"/>
                      <a:r>
                        <a:rPr lang="tr-TR" sz="800" b="0" i="0">
                          <a:solidFill>
                            <a:srgbClr val="000000"/>
                          </a:solidFill>
                          <a:effectLst/>
                          <a:highlight>
                            <a:srgbClr val="FFFFFF"/>
                          </a:highlight>
                          <a:latin typeface="Gilroy-Regular"/>
                        </a:rPr>
                        <a:t>G7-Diğer üniversitelerden gelen öğretim üyeleri ile iletişim</a:t>
                      </a:r>
                      <a:r>
                        <a:rPr lang="tr-TR" sz="400" b="0" i="0" u="none" strike="noStrike">
                          <a:solidFill>
                            <a:srgbClr val="000000"/>
                          </a:solidFill>
                          <a:effectLst/>
                          <a:highlight>
                            <a:srgbClr val="FFFFFF"/>
                          </a:highlight>
                          <a:latin typeface="Calibri" panose="020F0502020204030204" pitchFamily="34" charset="0"/>
                        </a:rPr>
                        <a:t> </a:t>
                      </a:r>
                      <a:r>
                        <a:rPr lang="tr-TR" sz="400" b="0" i="0">
                          <a:solidFill>
                            <a:srgbClr val="8AD0D5"/>
                          </a:solidFill>
                          <a:effectLst/>
                          <a:highlight>
                            <a:srgbClr val="FFFFFF"/>
                          </a:highlight>
                          <a:latin typeface="Calibri" panose="020F0502020204030204" pitchFamily="34" charset="0"/>
                        </a:rPr>
                        <a:t>​</a:t>
                      </a:r>
                      <a:endParaRPr lang="tr-TR" b="0" i="0">
                        <a:solidFill>
                          <a:srgbClr val="8AD0D5"/>
                        </a:solidFill>
                        <a:effectLst/>
                        <a:highlight>
                          <a:srgbClr val="FFFFFF"/>
                        </a:highlight>
                      </a:endParaRPr>
                    </a:p>
                  </a:txBody>
                  <a:tcPr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420333">
                <a:tc>
                  <a:txBody>
                    <a:bodyPr/>
                    <a:lstStyle/>
                    <a:p>
                      <a:pPr algn="ctr" rtl="0" fontAlgn="base"/>
                      <a:r>
                        <a:rPr lang="tr-TR" sz="400" b="0" i="0" u="none" strike="noStrike" dirty="0">
                          <a:solidFill>
                            <a:srgbClr val="000000"/>
                          </a:solidFill>
                          <a:effectLst/>
                          <a:highlight>
                            <a:srgbClr val="FFFFFF"/>
                          </a:highlight>
                          <a:latin typeface="Calibri" panose="020F0502020204030204" pitchFamily="34" charset="0"/>
                        </a:rPr>
                        <a:t> </a:t>
                      </a:r>
                      <a:r>
                        <a:rPr lang="tr-TR" sz="800" b="0" i="0" dirty="0">
                          <a:solidFill>
                            <a:srgbClr val="000000"/>
                          </a:solidFill>
                          <a:effectLst/>
                          <a:highlight>
                            <a:srgbClr val="FFFFFF"/>
                          </a:highlight>
                          <a:latin typeface="Gilroy-Regular"/>
                        </a:rPr>
                        <a:t>G8-Kamu Hukuku Doktora Programı’nın açılması</a:t>
                      </a:r>
                      <a:endParaRPr lang="tr-TR" b="0" i="0" dirty="0">
                        <a:solidFill>
                          <a:srgbClr val="8AD0D5"/>
                        </a:solidFill>
                        <a:effectLst/>
                        <a:highlight>
                          <a:srgbClr val="FFFFFF"/>
                        </a:highlight>
                      </a:endParaRPr>
                    </a:p>
                  </a:txBody>
                  <a:tcPr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420333">
                <a:tc>
                  <a:txBody>
                    <a:bodyPr/>
                    <a:lstStyle/>
                    <a:p>
                      <a:pPr algn="ctr" rtl="0" fontAlgn="base"/>
                      <a:r>
                        <a:rPr lang="tr-TR" sz="400" b="0" i="0" u="none" strike="noStrike" dirty="0">
                          <a:solidFill>
                            <a:srgbClr val="000000"/>
                          </a:solidFill>
                          <a:effectLst/>
                          <a:highlight>
                            <a:srgbClr val="FFFFFF"/>
                          </a:highlight>
                          <a:latin typeface="Calibri" panose="020F0502020204030204" pitchFamily="34" charset="0"/>
                        </a:rPr>
                        <a:t> </a:t>
                      </a:r>
                      <a:r>
                        <a:rPr lang="tr-TR" sz="800" b="0" i="0" dirty="0">
                          <a:solidFill>
                            <a:srgbClr val="000000"/>
                          </a:solidFill>
                          <a:effectLst/>
                          <a:highlight>
                            <a:srgbClr val="FFFFFF"/>
                          </a:highlight>
                          <a:latin typeface="Gilroy-Regular"/>
                        </a:rPr>
                        <a:t>G9-Dava</a:t>
                      </a:r>
                      <a:r>
                        <a:rPr lang="tr-TR" sz="800" b="0" i="0" baseline="0" dirty="0">
                          <a:solidFill>
                            <a:srgbClr val="000000"/>
                          </a:solidFill>
                          <a:effectLst/>
                          <a:highlight>
                            <a:srgbClr val="FFFFFF"/>
                          </a:highlight>
                          <a:latin typeface="Gilroy-Regular"/>
                        </a:rPr>
                        <a:t> yarışmalarına düzenli katılım ve başarı elde edilmesi ile tanınırlık sağlanması </a:t>
                      </a:r>
                      <a:endParaRPr lang="tr-TR" b="0" i="0" dirty="0">
                        <a:solidFill>
                          <a:srgbClr val="8AD0D5"/>
                        </a:solidFill>
                        <a:effectLst/>
                        <a:highlight>
                          <a:srgbClr val="FFFFFF"/>
                        </a:highlight>
                      </a:endParaRPr>
                    </a:p>
                  </a:txBody>
                  <a:tcPr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bl>
          </a:graphicData>
        </a:graphic>
      </p:graphicFrame>
    </p:spTree>
    <p:extLst>
      <p:ext uri="{BB962C8B-B14F-4D97-AF65-F5344CB8AC3E}">
        <p14:creationId xmlns:p14="http://schemas.microsoft.com/office/powerpoint/2010/main"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3339365709"/>
              </p:ext>
            </p:extLst>
          </p:nvPr>
        </p:nvGraphicFramePr>
        <p:xfrm>
          <a:off x="161925" y="1236694"/>
          <a:ext cx="8839199" cy="10048795"/>
        </p:xfrm>
        <a:graphic>
          <a:graphicData uri="http://schemas.openxmlformats.org/drawingml/2006/table">
            <a:tbl>
              <a:tblPr/>
              <a:tblGrid>
                <a:gridCol w="2157364">
                  <a:extLst>
                    <a:ext uri="{9D8B030D-6E8A-4147-A177-3AD203B41FA5}">
                      <a16:colId xmlns:a16="http://schemas.microsoft.com/office/drawing/2014/main" val="3918363564"/>
                    </a:ext>
                  </a:extLst>
                </a:gridCol>
                <a:gridCol w="2793539">
                  <a:extLst>
                    <a:ext uri="{9D8B030D-6E8A-4147-A177-3AD203B41FA5}">
                      <a16:colId xmlns:a16="http://schemas.microsoft.com/office/drawing/2014/main" val="1683979601"/>
                    </a:ext>
                  </a:extLst>
                </a:gridCol>
                <a:gridCol w="3888296">
                  <a:extLst>
                    <a:ext uri="{9D8B030D-6E8A-4147-A177-3AD203B41FA5}">
                      <a16:colId xmlns:a16="http://schemas.microsoft.com/office/drawing/2014/main" val="259245954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kern="1200" dirty="0">
                          <a:solidFill>
                            <a:srgbClr val="000000"/>
                          </a:solidFill>
                          <a:effectLst/>
                          <a:latin typeface="Calibri" panose="020F0502020204030204" pitchFamily="34" charset="0"/>
                          <a:ea typeface="+mn-ea"/>
                          <a:cs typeface="+mn-cs"/>
                        </a:rPr>
                        <a:t>PAYDAŞ</a:t>
                      </a:r>
                      <a:r>
                        <a:rPr lang="tr-TR" sz="800" b="1" i="0" u="none" strike="noStrike" dirty="0">
                          <a:solidFill>
                            <a:srgbClr val="0F2303"/>
                          </a:solidFill>
                          <a:effectLst/>
                          <a:latin typeface="+mn-lt"/>
                        </a:rPr>
                        <a:t> </a:t>
                      </a:r>
                      <a:r>
                        <a:rPr lang="tr-TR" sz="1200" b="1" i="0" u="none" strike="noStrike" dirty="0">
                          <a:solidFill>
                            <a:srgbClr val="0F2303"/>
                          </a:solidFill>
                          <a:effectLst/>
                          <a:latin typeface="+mn-lt"/>
                        </a:rPr>
                        <a:t>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rtl="0" fontAlgn="base"/>
                      <a:r>
                        <a:rPr lang="tr-TR" sz="400" b="0" i="0" u="none" strike="noStrike" dirty="0">
                          <a:solidFill>
                            <a:srgbClr val="000000"/>
                          </a:solidFill>
                          <a:effectLst/>
                          <a:highlight>
                            <a:srgbClr val="FFFFFF"/>
                          </a:highlight>
                          <a:latin typeface="Calibri" panose="020F0502020204030204" pitchFamily="34" charset="0"/>
                        </a:rPr>
                        <a:t> </a:t>
                      </a:r>
                      <a:r>
                        <a:rPr lang="tr-TR" sz="800" b="0" i="0" dirty="0">
                          <a:solidFill>
                            <a:srgbClr val="000000"/>
                          </a:solidFill>
                          <a:effectLst/>
                          <a:highlight>
                            <a:srgbClr val="FFFFFF"/>
                          </a:highlight>
                          <a:latin typeface="Gilroy-Regular"/>
                        </a:rPr>
                        <a:t>YÖK</a:t>
                      </a:r>
                      <a:r>
                        <a:rPr lang="tr-TR" sz="800" b="0" i="0" dirty="0">
                          <a:solidFill>
                            <a:srgbClr val="8AD0D5"/>
                          </a:solidFill>
                          <a:effectLst/>
                          <a:highlight>
                            <a:srgbClr val="FFFFFF"/>
                          </a:highlight>
                          <a:latin typeface="Gilroy-Regular"/>
                        </a:rPr>
                        <a:t>​</a:t>
                      </a:r>
                      <a:endParaRPr lang="tr-TR" b="0" i="0" dirty="0">
                        <a:solidFill>
                          <a:srgbClr val="8AD0D5"/>
                        </a:solidFill>
                        <a:effectLst/>
                        <a:highlight>
                          <a:srgbClr val="FFFFFF"/>
                        </a:highlight>
                      </a:endParaRPr>
                    </a:p>
                  </a:txBody>
                  <a:tcPr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base"/>
                      <a:r>
                        <a:rPr lang="tr-TR" sz="800" b="0" i="0" u="none" strike="noStrike">
                          <a:solidFill>
                            <a:srgbClr val="000000"/>
                          </a:solidFill>
                          <a:effectLst/>
                          <a:highlight>
                            <a:srgbClr val="FFFFFF"/>
                          </a:highlight>
                          <a:latin typeface="Calibri" panose="020F0502020204030204" pitchFamily="34" charset="0"/>
                        </a:rPr>
                        <a:t> Yükseköğretim kurumlarını denetleyen en üst mercii olmasıdır. </a:t>
                      </a:r>
                      <a:r>
                        <a:rPr lang="tr-TR" sz="800" b="0" i="0">
                          <a:solidFill>
                            <a:srgbClr val="8AD0D5"/>
                          </a:solidFill>
                          <a:effectLst/>
                          <a:highlight>
                            <a:srgbClr val="FFFFFF"/>
                          </a:highlight>
                          <a:latin typeface="Calibri" panose="020F0502020204030204" pitchFamily="34" charset="0"/>
                        </a:rPr>
                        <a:t>​</a:t>
                      </a:r>
                      <a:endParaRPr lang="tr-TR" b="0" i="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kern="1200" dirty="0">
                          <a:solidFill>
                            <a:srgbClr val="0F2303"/>
                          </a:solidFill>
                          <a:effectLst/>
                          <a:highlight>
                            <a:srgbClr val="FFFFFF"/>
                          </a:highlight>
                          <a:latin typeface="+mn-lt"/>
                          <a:ea typeface="+mn-ea"/>
                          <a:cs typeface="+mn-cs"/>
                        </a:rPr>
                        <a:t>Mevzuata </a:t>
                      </a:r>
                      <a:r>
                        <a:rPr lang="tr-TR" sz="800" b="0" i="0" kern="1200" dirty="0" err="1">
                          <a:solidFill>
                            <a:srgbClr val="0F2303"/>
                          </a:solidFill>
                          <a:effectLst/>
                          <a:highlight>
                            <a:srgbClr val="FFFFFF"/>
                          </a:highlight>
                          <a:latin typeface="+mn-lt"/>
                          <a:ea typeface="+mn-ea"/>
                          <a:cs typeface="+mn-cs"/>
                        </a:rPr>
                        <a:t>Uyum,Akademik</a:t>
                      </a:r>
                      <a:r>
                        <a:rPr lang="tr-TR" sz="800" b="0" i="0" kern="1200" dirty="0">
                          <a:solidFill>
                            <a:srgbClr val="0F2303"/>
                          </a:solidFill>
                          <a:effectLst/>
                          <a:highlight>
                            <a:srgbClr val="FFFFFF"/>
                          </a:highlight>
                          <a:latin typeface="+mn-lt"/>
                          <a:ea typeface="+mn-ea"/>
                          <a:cs typeface="+mn-cs"/>
                        </a:rPr>
                        <a:t> Başarı</a:t>
                      </a:r>
                      <a:endParaRPr lang="tr-TR" sz="800" b="0" i="0" dirty="0">
                        <a:solidFill>
                          <a:srgbClr val="0F2303"/>
                        </a:solidFill>
                        <a:effectLst/>
                        <a:highlight>
                          <a:srgbClr val="FFFFFF"/>
                        </a:highligh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rtl="0" fontAlgn="base"/>
                      <a:r>
                        <a:rPr lang="tr-TR" sz="400" b="0" i="0" u="none" strike="noStrike" dirty="0">
                          <a:solidFill>
                            <a:srgbClr val="000000"/>
                          </a:solidFill>
                          <a:effectLst/>
                          <a:highlight>
                            <a:srgbClr val="FFFFFF"/>
                          </a:highlight>
                          <a:latin typeface="Calibri" panose="020F0502020204030204" pitchFamily="34" charset="0"/>
                        </a:rPr>
                        <a:t> </a:t>
                      </a:r>
                      <a:r>
                        <a:rPr lang="tr-TR" sz="800" b="0" i="0" dirty="0">
                          <a:solidFill>
                            <a:srgbClr val="000000"/>
                          </a:solidFill>
                          <a:effectLst/>
                          <a:highlight>
                            <a:srgbClr val="FFFFFF"/>
                          </a:highlight>
                          <a:latin typeface="Gilroy-Regular"/>
                        </a:rPr>
                        <a:t>Bölüm öğretim üyeleri</a:t>
                      </a:r>
                      <a:r>
                        <a:rPr lang="tr-TR" sz="800" b="0" i="0" dirty="0">
                          <a:solidFill>
                            <a:srgbClr val="8AD0D5"/>
                          </a:solidFill>
                          <a:effectLst/>
                          <a:highlight>
                            <a:srgbClr val="FFFFFF"/>
                          </a:highlight>
                          <a:latin typeface="Gilroy-Regular"/>
                        </a:rPr>
                        <a:t>​</a:t>
                      </a:r>
                      <a:endParaRPr lang="tr-TR" b="0" i="0" dirty="0">
                        <a:solidFill>
                          <a:srgbClr val="8AD0D5"/>
                        </a:solidFill>
                        <a:effectLst/>
                        <a:highlight>
                          <a:srgbClr val="FFFFFF"/>
                        </a:highlight>
                      </a:endParaRPr>
                    </a:p>
                  </a:txBody>
                  <a:tcPr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base"/>
                      <a:r>
                        <a:rPr lang="tr-TR" sz="800" b="0" i="0" u="none" strike="noStrike">
                          <a:solidFill>
                            <a:srgbClr val="000000"/>
                          </a:solidFill>
                          <a:effectLst/>
                          <a:highlight>
                            <a:srgbClr val="FFFFFF"/>
                          </a:highlight>
                          <a:latin typeface="Calibri" panose="020F0502020204030204" pitchFamily="34" charset="0"/>
                        </a:rPr>
                        <a:t>Akademik faaliyetlerin yerine getirilmesidir.</a:t>
                      </a:r>
                      <a:r>
                        <a:rPr lang="tr-TR" sz="400" b="0" i="0" u="none" strike="noStrike">
                          <a:solidFill>
                            <a:srgbClr val="000000"/>
                          </a:solidFill>
                          <a:effectLst/>
                          <a:highlight>
                            <a:srgbClr val="FFFFFF"/>
                          </a:highlight>
                          <a:latin typeface="Calibri" panose="020F0502020204030204" pitchFamily="34" charset="0"/>
                        </a:rPr>
                        <a:t> </a:t>
                      </a:r>
                      <a:r>
                        <a:rPr lang="tr-TR" sz="400" b="0" i="0">
                          <a:solidFill>
                            <a:srgbClr val="8AD0D5"/>
                          </a:solidFill>
                          <a:effectLst/>
                          <a:highlight>
                            <a:srgbClr val="FFFFFF"/>
                          </a:highlight>
                          <a:latin typeface="Calibri" panose="020F0502020204030204" pitchFamily="34" charset="0"/>
                        </a:rPr>
                        <a:t>​</a:t>
                      </a:r>
                      <a:endParaRPr lang="tr-TR" b="0" i="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kern="1200" dirty="0">
                          <a:solidFill>
                            <a:srgbClr val="0F2303"/>
                          </a:solidFill>
                          <a:effectLst/>
                          <a:highlight>
                            <a:srgbClr val="FFFFFF"/>
                          </a:highlight>
                          <a:latin typeface="+mn-lt"/>
                          <a:ea typeface="+mn-ea"/>
                          <a:cs typeface="+mn-cs"/>
                        </a:rPr>
                        <a:t>Eğitim ve araştırma faaliyetlerine destek</a:t>
                      </a:r>
                      <a:r>
                        <a:rPr lang="tr-TR" sz="800" b="0" i="0" u="none" strike="noStrike" dirty="0">
                          <a:solidFill>
                            <a:srgbClr val="0F2303"/>
                          </a:solidFill>
                          <a:effectLst/>
                          <a:highlight>
                            <a:srgbClr val="FFFFFF"/>
                          </a:highlight>
                          <a:latin typeface="+mn-lt"/>
                        </a:rPr>
                        <a:t>. </a:t>
                      </a:r>
                      <a:r>
                        <a:rPr lang="tr-TR" sz="800" b="0" i="0" dirty="0">
                          <a:solidFill>
                            <a:srgbClr val="0F2303"/>
                          </a:solidFill>
                          <a:effectLst/>
                          <a:highlight>
                            <a:srgbClr val="FFFFFF"/>
                          </a:highlight>
                          <a:latin typeface="+mn-lt"/>
                        </a:rPr>
                        <a: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95384366"/>
                  </a:ext>
                </a:extLst>
              </a:tr>
              <a:tr h="737496">
                <a:tc>
                  <a:txBody>
                    <a:bodyPr/>
                    <a:lstStyle/>
                    <a:p>
                      <a:pPr algn="ctr" rtl="0" fontAlgn="base"/>
                      <a:r>
                        <a:rPr lang="tr-TR" sz="800" b="0" i="0" dirty="0">
                          <a:solidFill>
                            <a:srgbClr val="000000"/>
                          </a:solidFill>
                          <a:effectLst/>
                          <a:highlight>
                            <a:srgbClr val="FFFFFF"/>
                          </a:highlight>
                          <a:latin typeface="Gilroy-Regular"/>
                        </a:rPr>
                        <a:t>Dekanlık</a:t>
                      </a:r>
                      <a:r>
                        <a:rPr lang="tr-TR" sz="400" b="0" i="0" u="none" strike="noStrike" dirty="0">
                          <a:solidFill>
                            <a:srgbClr val="000000"/>
                          </a:solidFill>
                          <a:effectLst/>
                          <a:highlight>
                            <a:srgbClr val="FFFFFF"/>
                          </a:highlight>
                          <a:latin typeface="Calibri" panose="020F0502020204030204" pitchFamily="34" charset="0"/>
                        </a:rPr>
                        <a:t> </a:t>
                      </a:r>
                      <a:r>
                        <a:rPr lang="tr-TR" sz="400" b="0" i="0" dirty="0">
                          <a:solidFill>
                            <a:srgbClr val="8AD0D5"/>
                          </a:solidFill>
                          <a:effectLst/>
                          <a:highlight>
                            <a:srgbClr val="FFFFFF"/>
                          </a:highlight>
                          <a:latin typeface="Calibri" panose="020F0502020204030204" pitchFamily="34" charset="0"/>
                        </a:rPr>
                        <a:t>​</a:t>
                      </a:r>
                      <a:endParaRPr lang="tr-TR" b="0" i="0" dirty="0">
                        <a:solidFill>
                          <a:srgbClr val="8AD0D5"/>
                        </a:solidFill>
                        <a:effectLst/>
                        <a:highlight>
                          <a:srgbClr val="FFFFFF"/>
                        </a:highlight>
                      </a:endParaRPr>
                    </a:p>
                  </a:txBody>
                  <a:tcPr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base"/>
                      <a:r>
                        <a:rPr lang="tr-TR" sz="800" b="0" i="0" u="none" strike="noStrike" dirty="0">
                          <a:solidFill>
                            <a:srgbClr val="000000"/>
                          </a:solidFill>
                          <a:effectLst/>
                          <a:highlight>
                            <a:srgbClr val="FFFFFF"/>
                          </a:highlight>
                          <a:latin typeface="Calibri" panose="020F0502020204030204" pitchFamily="34" charset="0"/>
                        </a:rPr>
                        <a:t>Fakülte idari işleyişinin sağlanmasıdır.</a:t>
                      </a:r>
                      <a:r>
                        <a:rPr lang="tr-TR" sz="400" b="0" i="0" u="none" strike="noStrike" dirty="0">
                          <a:solidFill>
                            <a:srgbClr val="000000"/>
                          </a:solidFill>
                          <a:effectLst/>
                          <a:highlight>
                            <a:srgbClr val="FFFFFF"/>
                          </a:highlight>
                          <a:latin typeface="Calibri" panose="020F0502020204030204" pitchFamily="34" charset="0"/>
                        </a:rPr>
                        <a:t> </a:t>
                      </a:r>
                      <a:r>
                        <a:rPr lang="tr-TR" sz="400" b="0" i="0" dirty="0">
                          <a:solidFill>
                            <a:srgbClr val="8AD0D5"/>
                          </a:solidFill>
                          <a:effectLst/>
                          <a:highlight>
                            <a:srgbClr val="FFFFFF"/>
                          </a:highlight>
                          <a:latin typeface="Calibri" panose="020F0502020204030204" pitchFamily="34" charset="0"/>
                        </a:rPr>
                        <a:t>​</a:t>
                      </a:r>
                      <a:endParaRPr lang="tr-TR" b="0" i="0" dirty="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u="none" strike="noStrike" dirty="0">
                          <a:solidFill>
                            <a:srgbClr val="0F2303"/>
                          </a:solidFill>
                          <a:effectLst/>
                          <a:highlight>
                            <a:srgbClr val="FFFFFF"/>
                          </a:highlight>
                          <a:latin typeface="+mn-lt"/>
                        </a:rPr>
                        <a:t> </a:t>
                      </a:r>
                      <a:r>
                        <a:rPr lang="tr-TR" sz="800" b="0" i="0" kern="1200" dirty="0">
                          <a:solidFill>
                            <a:srgbClr val="0F2303"/>
                          </a:solidFill>
                          <a:effectLst/>
                          <a:highlight>
                            <a:srgbClr val="FFFFFF"/>
                          </a:highlight>
                          <a:latin typeface="+mn-lt"/>
                          <a:ea typeface="+mn-ea"/>
                          <a:cs typeface="+mn-cs"/>
                        </a:rPr>
                        <a:t>Dekanlık, bölümden öğretim kalitesinin sürekli geliştirilmesini, nitelikli yayınlar yapılmasını ve idari işlerde koordine ve etkin çalışılmasını beklemektedir.</a:t>
                      </a:r>
                      <a:r>
                        <a:rPr lang="tr-TR" sz="800" b="0" i="0" u="none" strike="noStrike" dirty="0">
                          <a:solidFill>
                            <a:srgbClr val="0F2303"/>
                          </a:solidFill>
                          <a:effectLst/>
                          <a:highlight>
                            <a:srgbClr val="FFFFFF"/>
                          </a:highlight>
                          <a:latin typeface="+mn-lt"/>
                        </a:rPr>
                        <a:t>.</a:t>
                      </a:r>
                      <a:r>
                        <a:rPr lang="tr-TR" sz="800" b="0" i="0" dirty="0">
                          <a:solidFill>
                            <a:srgbClr val="0F2303"/>
                          </a:solidFill>
                          <a:effectLst/>
                          <a:highlight>
                            <a:srgbClr val="FFFFFF"/>
                          </a:highlight>
                          <a:latin typeface="+mn-lt"/>
                        </a:rPr>
                        <a: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8435132"/>
                  </a:ext>
                </a:extLst>
              </a:tr>
              <a:tr h="333432">
                <a:tc>
                  <a:txBody>
                    <a:bodyPr/>
                    <a:lstStyle/>
                    <a:p>
                      <a:pPr algn="ctr" rtl="0" fontAlgn="base"/>
                      <a:r>
                        <a:rPr lang="tr-TR" sz="400" b="0" i="0" u="none" strike="noStrike">
                          <a:solidFill>
                            <a:srgbClr val="000000"/>
                          </a:solidFill>
                          <a:effectLst/>
                          <a:highlight>
                            <a:srgbClr val="FFFFFF"/>
                          </a:highlight>
                          <a:latin typeface="Calibri" panose="020F0502020204030204" pitchFamily="34" charset="0"/>
                        </a:rPr>
                        <a:t> </a:t>
                      </a:r>
                      <a:r>
                        <a:rPr lang="tr-TR" sz="800" b="0" i="0">
                          <a:solidFill>
                            <a:srgbClr val="000000"/>
                          </a:solidFill>
                          <a:effectLst/>
                          <a:highlight>
                            <a:srgbClr val="FFFFFF"/>
                          </a:highlight>
                          <a:latin typeface="Gilroy-Regular"/>
                        </a:rPr>
                        <a:t>Üst Yönetim</a:t>
                      </a:r>
                      <a:r>
                        <a:rPr lang="tr-TR" sz="800" b="0" i="0">
                          <a:solidFill>
                            <a:srgbClr val="8AD0D5"/>
                          </a:solidFill>
                          <a:effectLst/>
                          <a:highlight>
                            <a:srgbClr val="FFFFFF"/>
                          </a:highlight>
                          <a:latin typeface="Gilroy-Regular"/>
                        </a:rPr>
                        <a:t>​</a:t>
                      </a:r>
                      <a:endParaRPr lang="tr-TR" b="0" i="0">
                        <a:solidFill>
                          <a:srgbClr val="8AD0D5"/>
                        </a:solidFill>
                        <a:effectLst/>
                        <a:highlight>
                          <a:srgbClr val="FFFFFF"/>
                        </a:highlight>
                      </a:endParaRPr>
                    </a:p>
                  </a:txBody>
                  <a:tcPr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base"/>
                      <a:r>
                        <a:rPr lang="tr-TR" sz="800" b="0" i="0" u="none" strike="noStrike">
                          <a:solidFill>
                            <a:srgbClr val="000000"/>
                          </a:solidFill>
                          <a:effectLst/>
                          <a:highlight>
                            <a:srgbClr val="FFFFFF"/>
                          </a:highlight>
                          <a:latin typeface="Calibri" panose="020F0502020204030204" pitchFamily="34" charset="0"/>
                        </a:rPr>
                        <a:t>Üniversitedeki işleyişin sağlanmasıdır.</a:t>
                      </a:r>
                      <a:r>
                        <a:rPr lang="tr-TR" sz="800" b="0" i="0">
                          <a:solidFill>
                            <a:srgbClr val="8AD0D5"/>
                          </a:solidFill>
                          <a:effectLst/>
                          <a:highlight>
                            <a:srgbClr val="FFFFFF"/>
                          </a:highlight>
                          <a:latin typeface="Calibri" panose="020F0502020204030204" pitchFamily="34" charset="0"/>
                        </a:rPr>
                        <a:t>​</a:t>
                      </a:r>
                      <a:endParaRPr lang="tr-TR" b="0" i="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kern="1200" dirty="0">
                          <a:solidFill>
                            <a:srgbClr val="0F2303"/>
                          </a:solidFill>
                          <a:effectLst/>
                          <a:highlight>
                            <a:srgbClr val="FFFFFF"/>
                          </a:highlight>
                          <a:latin typeface="+mn-lt"/>
                          <a:ea typeface="+mn-ea"/>
                          <a:cs typeface="+mn-cs"/>
                        </a:rPr>
                        <a:t>Bölümden, öğrenci danışmanlıkları gibi konularda bölüm içi iş paylaşımlarının yapılması, kaliteli öğretimden ödün verilmemesi ve araştırmaların nitelikli yayınlara dönüştürülmesi, tüm konularda Üst yönetim ile koordine çalışılması beklemektedir.</a:t>
                      </a:r>
                      <a:endParaRPr lang="tr-TR" sz="800" b="0" i="0" dirty="0">
                        <a:solidFill>
                          <a:srgbClr val="0F2303"/>
                        </a:solidFill>
                        <a:effectLst/>
                        <a:highlight>
                          <a:srgbClr val="FFFFFF"/>
                        </a:highligh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5884508"/>
                  </a:ext>
                </a:extLst>
              </a:tr>
              <a:tr h="333432">
                <a:tc>
                  <a:txBody>
                    <a:bodyPr/>
                    <a:lstStyle/>
                    <a:p>
                      <a:pPr marL="0" algn="ctr" defTabSz="457207" rtl="0" eaLnBrk="1" fontAlgn="base" latinLnBrk="0" hangingPunct="1"/>
                      <a:r>
                        <a:rPr lang="tr-TR" sz="800" b="0" i="0" kern="1200" dirty="0">
                          <a:solidFill>
                            <a:srgbClr val="000000"/>
                          </a:solidFill>
                          <a:effectLst/>
                          <a:highlight>
                            <a:srgbClr val="FFFFFF"/>
                          </a:highlight>
                          <a:latin typeface="Gilroy-Regular"/>
                          <a:ea typeface="+mn-ea"/>
                          <a:cs typeface="+mn-cs"/>
                        </a:rPr>
                        <a:t>Antalya Bilim Üniversitesi İktisadi ve İdari Bilimler Fakültesi</a:t>
                      </a:r>
                    </a:p>
                  </a:txBody>
                  <a:tcPr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base" latinLnBrk="0" hangingPunct="1">
                        <a:lnSpc>
                          <a:spcPct val="100000"/>
                        </a:lnSpc>
                        <a:spcBef>
                          <a:spcPts val="0"/>
                        </a:spcBef>
                        <a:spcAft>
                          <a:spcPts val="0"/>
                        </a:spcAft>
                        <a:buClrTx/>
                        <a:buSzTx/>
                        <a:buFontTx/>
                        <a:buNone/>
                        <a:tabLst/>
                        <a:defRPr/>
                      </a:pPr>
                      <a:r>
                        <a:rPr lang="tr-TR" sz="400" b="0" i="0" u="none" strike="noStrike" dirty="0">
                          <a:solidFill>
                            <a:srgbClr val="000000"/>
                          </a:solidFill>
                          <a:effectLst/>
                          <a:highlight>
                            <a:srgbClr val="FFFFFF"/>
                          </a:highlight>
                          <a:latin typeface="Calibri" panose="020F0502020204030204" pitchFamily="34" charset="0"/>
                        </a:rPr>
                        <a:t> </a:t>
                      </a:r>
                      <a:r>
                        <a:rPr lang="tr-TR" sz="800" b="0" i="0" u="none" strike="noStrike" dirty="0">
                          <a:solidFill>
                            <a:srgbClr val="000000"/>
                          </a:solidFill>
                          <a:effectLst/>
                          <a:latin typeface="Calibri" panose="020F0502020204030204" pitchFamily="34" charset="0"/>
                        </a:rPr>
                        <a:t>Aynı üniversite içerisinde bulunan ve </a:t>
                      </a:r>
                      <a:r>
                        <a:rPr lang="tr-TR" sz="800" b="0" i="0" u="none" strike="noStrike" kern="1200" dirty="0">
                          <a:solidFill>
                            <a:srgbClr val="000000"/>
                          </a:solidFill>
                          <a:effectLst/>
                          <a:latin typeface="Calibri" panose="020F0502020204030204" pitchFamily="34" charset="0"/>
                          <a:ea typeface="+mn-ea"/>
                          <a:cs typeface="+mn-cs"/>
                        </a:rPr>
                        <a:t>Hukuk</a:t>
                      </a:r>
                      <a:r>
                        <a:rPr lang="tr-TR" sz="800" b="0" i="0" u="none" strike="noStrike" dirty="0">
                          <a:solidFill>
                            <a:srgbClr val="000000"/>
                          </a:solidFill>
                          <a:effectLst/>
                          <a:latin typeface="Calibri" panose="020F0502020204030204" pitchFamily="34" charset="0"/>
                        </a:rPr>
                        <a:t> Fakültesi ile yakın ilişki içerisinde olan akademik birim olması sebebiyle</a:t>
                      </a:r>
                      <a:endParaRPr lang="tr-TR" b="0" i="0" dirty="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kern="1200" dirty="0">
                          <a:solidFill>
                            <a:srgbClr val="0F2303"/>
                          </a:solidFill>
                          <a:effectLst/>
                          <a:highlight>
                            <a:srgbClr val="FFFFFF"/>
                          </a:highlight>
                          <a:latin typeface="+mn-lt"/>
                          <a:ea typeface="+mn-ea"/>
                          <a:cs typeface="+mn-cs"/>
                        </a:rPr>
                        <a:t>İdari ve akademik olası iş birliği ile birlikte derslerin verilmesinde destek beklemektedir.</a:t>
                      </a:r>
                      <a:r>
                        <a:rPr lang="tr-TR" sz="800" b="0" i="0" u="none" strike="noStrike" dirty="0">
                          <a:solidFill>
                            <a:srgbClr val="0F2303"/>
                          </a:solidFill>
                          <a:effectLst/>
                          <a:highlight>
                            <a:srgbClr val="FFFFFF"/>
                          </a:highlight>
                          <a:latin typeface="+mn-lt"/>
                        </a:rPr>
                        <a:t>. </a:t>
                      </a:r>
                      <a:r>
                        <a:rPr lang="tr-TR" sz="800" b="0" i="0" dirty="0">
                          <a:solidFill>
                            <a:srgbClr val="0F2303"/>
                          </a:solidFill>
                          <a:effectLst/>
                          <a:highlight>
                            <a:srgbClr val="FFFFFF"/>
                          </a:highlight>
                          <a:latin typeface="+mn-lt"/>
                        </a:rPr>
                        <a: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marL="0" marR="0" indent="0" algn="ctr" defTabSz="457207" rtl="0" eaLnBrk="1" fontAlgn="base" latinLnBrk="0" hangingPunct="1">
                        <a:lnSpc>
                          <a:spcPct val="100000"/>
                        </a:lnSpc>
                        <a:spcBef>
                          <a:spcPts val="0"/>
                        </a:spcBef>
                        <a:spcAft>
                          <a:spcPts val="0"/>
                        </a:spcAft>
                        <a:buClrTx/>
                        <a:buSzTx/>
                        <a:buFontTx/>
                        <a:buNone/>
                        <a:tabLst/>
                        <a:defRPr/>
                      </a:pPr>
                      <a:r>
                        <a:rPr lang="tr-TR" sz="800" b="0" i="0" kern="1200" dirty="0">
                          <a:solidFill>
                            <a:srgbClr val="000000"/>
                          </a:solidFill>
                          <a:effectLst/>
                          <a:highlight>
                            <a:srgbClr val="FFFFFF"/>
                          </a:highlight>
                          <a:latin typeface="Gilroy-Regular"/>
                          <a:ea typeface="+mn-ea"/>
                          <a:cs typeface="+mn-cs"/>
                        </a:rPr>
                        <a:t>Antalya Bilim Üniversitesi Güzel Sanatlar ve Mimarlık Fakültesi</a:t>
                      </a:r>
                    </a:p>
                  </a:txBody>
                  <a:tcPr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base"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Calibri" panose="020F0502020204030204" pitchFamily="34" charset="0"/>
                          <a:ea typeface="+mn-ea"/>
                          <a:cs typeface="+mn-cs"/>
                        </a:rPr>
                        <a:t>Aynı üniversite içerisinde bulunan ve Hukuk Fakültesi ile yakın ilişki içerisinde olan akademik birim olması sebebiyle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kern="1200" dirty="0">
                          <a:solidFill>
                            <a:srgbClr val="0F2303"/>
                          </a:solidFill>
                          <a:effectLst/>
                          <a:highlight>
                            <a:srgbClr val="FFFFFF"/>
                          </a:highlight>
                          <a:latin typeface="+mn-lt"/>
                          <a:ea typeface="+mn-ea"/>
                          <a:cs typeface="+mn-cs"/>
                        </a:rPr>
                        <a:t>İdari ve akademik olası iş birliği ile birlikte derslerin verilmesinde destek beklemektedir.</a:t>
                      </a:r>
                      <a:endParaRPr lang="tr-TR" sz="800" b="0" i="0" dirty="0">
                        <a:solidFill>
                          <a:srgbClr val="0F2303"/>
                        </a:solidFill>
                        <a:effectLst/>
                        <a:highlight>
                          <a:srgbClr val="FFFFFF"/>
                        </a:highligh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6740729"/>
                  </a:ext>
                </a:extLst>
              </a:tr>
              <a:tr h="333432">
                <a:tc>
                  <a:txBody>
                    <a:bodyPr/>
                    <a:lstStyle/>
                    <a:p>
                      <a:pPr marL="0" algn="ctr" defTabSz="457207" rtl="0" eaLnBrk="1" fontAlgn="base" latinLnBrk="0" hangingPunct="1"/>
                      <a:r>
                        <a:rPr lang="tr-TR" sz="800" b="0" i="0" kern="1200" dirty="0">
                          <a:solidFill>
                            <a:srgbClr val="000000"/>
                          </a:solidFill>
                          <a:effectLst/>
                          <a:highlight>
                            <a:srgbClr val="FFFFFF"/>
                          </a:highlight>
                          <a:latin typeface="Gilroy-Regular"/>
                          <a:ea typeface="+mn-ea"/>
                          <a:cs typeface="+mn-cs"/>
                        </a:rPr>
                        <a:t> Öğrenci İşleri​</a:t>
                      </a:r>
                    </a:p>
                  </a:txBody>
                  <a:tcPr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base"/>
                      <a:r>
                        <a:rPr lang="tr-TR" sz="800" b="0" i="0" u="none" strike="noStrike" dirty="0">
                          <a:solidFill>
                            <a:srgbClr val="000000"/>
                          </a:solidFill>
                          <a:effectLst/>
                          <a:latin typeface="Calibri" panose="020F0502020204030204" pitchFamily="34" charset="0"/>
                        </a:rPr>
                        <a:t>Bölüm öğrencilerinin tüm </a:t>
                      </a:r>
                      <a:r>
                        <a:rPr lang="tr-TR" sz="800" b="0" i="0" u="none" strike="noStrike" dirty="0" err="1">
                          <a:solidFill>
                            <a:srgbClr val="000000"/>
                          </a:solidFill>
                          <a:effectLst/>
                          <a:latin typeface="Calibri" panose="020F0502020204030204" pitchFamily="34" charset="0"/>
                        </a:rPr>
                        <a:t>tranksript</a:t>
                      </a:r>
                      <a:r>
                        <a:rPr lang="tr-TR" sz="800" b="0" i="0" u="none" strike="noStrike" dirty="0">
                          <a:solidFill>
                            <a:srgbClr val="000000"/>
                          </a:solidFill>
                          <a:effectLst/>
                          <a:latin typeface="Calibri" panose="020F0502020204030204" pitchFamily="34" charset="0"/>
                        </a:rPr>
                        <a:t>, kayıt, öğrenci belgesi vs. gibi işlerinden sorumlu idari birim olması sebebiyle.</a:t>
                      </a:r>
                      <a:endParaRPr lang="tr-TR" b="0" i="0" dirty="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kern="1200" dirty="0">
                          <a:solidFill>
                            <a:srgbClr val="0F2303"/>
                          </a:solidFill>
                          <a:effectLst/>
                          <a:highlight>
                            <a:srgbClr val="FFFFFF"/>
                          </a:highlight>
                          <a:latin typeface="+mn-lt"/>
                          <a:ea typeface="+mn-ea"/>
                          <a:cs typeface="+mn-cs"/>
                        </a:rPr>
                        <a:t>Öğrenci süreçlerinin etkin şekilde yürütülmesini beklemektedir.</a:t>
                      </a:r>
                      <a:r>
                        <a:rPr lang="tr-TR" sz="800" b="0" i="0" u="none" strike="noStrike" dirty="0">
                          <a:solidFill>
                            <a:srgbClr val="0F2303"/>
                          </a:solidFill>
                          <a:effectLst/>
                          <a:highlight>
                            <a:srgbClr val="FFFFFF"/>
                          </a:highlight>
                          <a:latin typeface="+mn-lt"/>
                        </a:rPr>
                        <a:t> </a:t>
                      </a:r>
                      <a:r>
                        <a:rPr lang="tr-TR" sz="800" b="0" i="0" dirty="0">
                          <a:solidFill>
                            <a:srgbClr val="0F2303"/>
                          </a:solidFill>
                          <a:effectLst/>
                          <a:highlight>
                            <a:srgbClr val="FFFFFF"/>
                          </a:highlight>
                          <a:latin typeface="+mn-lt"/>
                        </a:rPr>
                        <a: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rtl="0" fontAlgn="base"/>
                      <a:r>
                        <a:rPr lang="tr-TR" sz="800" b="0" i="0" kern="1200" dirty="0">
                          <a:solidFill>
                            <a:srgbClr val="000000"/>
                          </a:solidFill>
                          <a:effectLst/>
                          <a:highlight>
                            <a:srgbClr val="FFFFFF"/>
                          </a:highlight>
                          <a:latin typeface="Gilroy-Regular"/>
                          <a:ea typeface="+mn-ea"/>
                          <a:cs typeface="+mn-cs"/>
                        </a:rPr>
                        <a:t>Kariyer Merkezi ​</a:t>
                      </a:r>
                    </a:p>
                  </a:txBody>
                  <a:tcPr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base"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highlight>
                            <a:srgbClr val="FFFFFF"/>
                          </a:highlight>
                          <a:latin typeface="Calibri" panose="020F0502020204030204" pitchFamily="34" charset="0"/>
                        </a:rPr>
                        <a:t> </a:t>
                      </a:r>
                      <a:r>
                        <a:rPr lang="tr-TR" sz="800" b="0" i="0" u="none" strike="noStrike" dirty="0">
                          <a:solidFill>
                            <a:srgbClr val="000000"/>
                          </a:solidFill>
                          <a:effectLst/>
                          <a:latin typeface="Calibri" panose="020F0502020204030204" pitchFamily="34" charset="0"/>
                        </a:rPr>
                        <a:t>Öğrencilerin kariyer planlaması ile ilgili aktivitelerden sorumlu idari birim olması sebebiyle</a:t>
                      </a:r>
                      <a:endParaRPr lang="tr-TR" b="0" i="0" dirty="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kern="1200" dirty="0">
                          <a:solidFill>
                            <a:srgbClr val="0F2303"/>
                          </a:solidFill>
                          <a:effectLst/>
                          <a:highlight>
                            <a:srgbClr val="FFFFFF"/>
                          </a:highlight>
                          <a:latin typeface="+mn-lt"/>
                          <a:ea typeface="+mn-ea"/>
                          <a:cs typeface="+mn-cs"/>
                        </a:rPr>
                        <a:t>Öğrenci ve mezunların kariyer planlamasında iş birliği beklemektedir.</a:t>
                      </a:r>
                      <a:endParaRPr lang="tr-TR" sz="800" b="0" i="0" dirty="0">
                        <a:solidFill>
                          <a:srgbClr val="0F2303"/>
                        </a:solidFill>
                        <a:effectLst/>
                        <a:highlight>
                          <a:srgbClr val="FFFFFF"/>
                        </a:highligh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rtl="0" fontAlgn="base"/>
                      <a:r>
                        <a:rPr lang="tr-TR" sz="400" b="0" i="0" u="none" strike="noStrike" dirty="0">
                          <a:solidFill>
                            <a:srgbClr val="000000"/>
                          </a:solidFill>
                          <a:effectLst/>
                          <a:highlight>
                            <a:srgbClr val="FFFFFF"/>
                          </a:highlight>
                          <a:latin typeface="Calibri" panose="020F0502020204030204" pitchFamily="34" charset="0"/>
                        </a:rPr>
                        <a:t> </a:t>
                      </a:r>
                      <a:r>
                        <a:rPr lang="tr-TR" sz="800" b="0" i="0" dirty="0" err="1">
                          <a:solidFill>
                            <a:srgbClr val="000000"/>
                          </a:solidFill>
                          <a:effectLst/>
                          <a:highlight>
                            <a:srgbClr val="FFFFFF"/>
                          </a:highlight>
                          <a:latin typeface="Gilroy-Regular"/>
                        </a:rPr>
                        <a:t>Erasmus</a:t>
                      </a:r>
                      <a:r>
                        <a:rPr lang="tr-TR" sz="800" b="0" i="0" dirty="0">
                          <a:solidFill>
                            <a:srgbClr val="000000"/>
                          </a:solidFill>
                          <a:effectLst/>
                          <a:highlight>
                            <a:srgbClr val="FFFFFF"/>
                          </a:highlight>
                          <a:latin typeface="Gilroy-Regular"/>
                        </a:rPr>
                        <a:t> Ofisi</a:t>
                      </a:r>
                      <a:r>
                        <a:rPr lang="tr-TR" sz="800" b="0" i="0" dirty="0">
                          <a:solidFill>
                            <a:srgbClr val="8AD0D5"/>
                          </a:solidFill>
                          <a:effectLst/>
                          <a:highlight>
                            <a:srgbClr val="FFFFFF"/>
                          </a:highlight>
                          <a:latin typeface="Gilroy-Regular"/>
                        </a:rPr>
                        <a:t>​</a:t>
                      </a:r>
                      <a:endParaRPr lang="tr-TR" b="0" i="0" dirty="0">
                        <a:solidFill>
                          <a:srgbClr val="8AD0D5"/>
                        </a:solidFill>
                        <a:effectLst/>
                        <a:highlight>
                          <a:srgbClr val="FFFFFF"/>
                        </a:highlight>
                      </a:endParaRPr>
                    </a:p>
                  </a:txBody>
                  <a:tcPr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base" latinLnBrk="0" hangingPunct="1">
                        <a:lnSpc>
                          <a:spcPct val="100000"/>
                        </a:lnSpc>
                        <a:spcBef>
                          <a:spcPts val="0"/>
                        </a:spcBef>
                        <a:spcAft>
                          <a:spcPts val="0"/>
                        </a:spcAft>
                        <a:buClrTx/>
                        <a:buSzTx/>
                        <a:buFontTx/>
                        <a:buNone/>
                        <a:tabLst/>
                        <a:defRPr/>
                      </a:pPr>
                      <a:r>
                        <a:rPr lang="tr-TR" sz="400" b="0" i="0" u="none" strike="noStrike" dirty="0">
                          <a:solidFill>
                            <a:srgbClr val="000000"/>
                          </a:solidFill>
                          <a:effectLst/>
                          <a:highlight>
                            <a:srgbClr val="FFFFFF"/>
                          </a:highlight>
                          <a:latin typeface="Calibri" panose="020F0502020204030204" pitchFamily="34" charset="0"/>
                        </a:rPr>
                        <a:t> </a:t>
                      </a:r>
                      <a:r>
                        <a:rPr lang="tr-TR" sz="800" b="0" i="0" u="none" strike="noStrike" dirty="0">
                          <a:solidFill>
                            <a:srgbClr val="000000"/>
                          </a:solidFill>
                          <a:effectLst/>
                          <a:latin typeface="Calibri" panose="020F0502020204030204" pitchFamily="34" charset="0"/>
                        </a:rPr>
                        <a:t>Bölüme gelen </a:t>
                      </a:r>
                      <a:r>
                        <a:rPr lang="tr-TR" sz="800" b="0" i="0" u="none" strike="noStrike" dirty="0" err="1">
                          <a:solidFill>
                            <a:srgbClr val="000000"/>
                          </a:solidFill>
                          <a:effectLst/>
                          <a:latin typeface="Calibri" panose="020F0502020204030204" pitchFamily="34" charset="0"/>
                        </a:rPr>
                        <a:t>Erasmus</a:t>
                      </a:r>
                      <a:r>
                        <a:rPr lang="tr-TR" sz="800" b="0" i="0" u="none" strike="noStrike" dirty="0">
                          <a:solidFill>
                            <a:srgbClr val="000000"/>
                          </a:solidFill>
                          <a:effectLst/>
                          <a:latin typeface="Calibri" panose="020F0502020204030204" pitchFamily="34" charset="0"/>
                        </a:rPr>
                        <a:t> öğrencileri ve bölümden gönderilen öğrencilerin prosedürlerini yürüten idari birim olması sebebiyle</a:t>
                      </a:r>
                      <a:endParaRPr lang="tr-TR" b="0" i="0" dirty="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kern="1200" dirty="0">
                          <a:solidFill>
                            <a:srgbClr val="0F2303"/>
                          </a:solidFill>
                          <a:effectLst/>
                          <a:highlight>
                            <a:srgbClr val="FFFFFF"/>
                          </a:highlight>
                          <a:latin typeface="+mn-lt"/>
                          <a:ea typeface="+mn-ea"/>
                          <a:cs typeface="+mn-cs"/>
                        </a:rPr>
                        <a:t>Anlaşmalı </a:t>
                      </a:r>
                      <a:r>
                        <a:rPr lang="tr-TR" sz="800" b="0" i="0" kern="1200" dirty="0" err="1">
                          <a:solidFill>
                            <a:srgbClr val="0F2303"/>
                          </a:solidFill>
                          <a:effectLst/>
                          <a:highlight>
                            <a:srgbClr val="FFFFFF"/>
                          </a:highlight>
                          <a:latin typeface="+mn-lt"/>
                          <a:ea typeface="+mn-ea"/>
                          <a:cs typeface="+mn-cs"/>
                        </a:rPr>
                        <a:t>Erasmus</a:t>
                      </a:r>
                      <a:r>
                        <a:rPr lang="tr-TR" sz="800" b="0" i="0" kern="1200" dirty="0">
                          <a:solidFill>
                            <a:srgbClr val="0F2303"/>
                          </a:solidFill>
                          <a:effectLst/>
                          <a:highlight>
                            <a:srgbClr val="FFFFFF"/>
                          </a:highlight>
                          <a:latin typeface="+mn-lt"/>
                          <a:ea typeface="+mn-ea"/>
                          <a:cs typeface="+mn-cs"/>
                        </a:rPr>
                        <a:t> partner kurum sayılarının artırılmasını beklemektedir.</a:t>
                      </a:r>
                      <a:endParaRPr lang="tr-TR" sz="800" b="0" i="0" dirty="0">
                        <a:solidFill>
                          <a:srgbClr val="0F2303"/>
                        </a:solidFill>
                        <a:effectLst/>
                        <a:highlight>
                          <a:srgbClr val="FFFFFF"/>
                        </a:highligh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ctr" rtl="0" fontAlgn="base"/>
                      <a:r>
                        <a:rPr lang="tr-TR" sz="400" b="0" i="0" u="none" strike="noStrike" dirty="0">
                          <a:solidFill>
                            <a:srgbClr val="000000"/>
                          </a:solidFill>
                          <a:effectLst/>
                          <a:highlight>
                            <a:srgbClr val="FFFFFF"/>
                          </a:highlight>
                          <a:latin typeface="Calibri" panose="020F0502020204030204" pitchFamily="34" charset="0"/>
                        </a:rPr>
                        <a:t> </a:t>
                      </a:r>
                      <a:r>
                        <a:rPr lang="tr-TR" sz="800" b="0" i="0" dirty="0">
                          <a:solidFill>
                            <a:srgbClr val="000000"/>
                          </a:solidFill>
                          <a:effectLst/>
                          <a:highlight>
                            <a:srgbClr val="FFFFFF"/>
                          </a:highlight>
                          <a:latin typeface="Gilroy-Regular"/>
                        </a:rPr>
                        <a:t>Mezunlar</a:t>
                      </a:r>
                      <a:r>
                        <a:rPr lang="tr-TR" sz="800" b="0" i="0" dirty="0">
                          <a:solidFill>
                            <a:srgbClr val="8AD0D5"/>
                          </a:solidFill>
                          <a:effectLst/>
                          <a:highlight>
                            <a:srgbClr val="FFFFFF"/>
                          </a:highlight>
                          <a:latin typeface="Gilroy-Regular"/>
                        </a:rPr>
                        <a:t>​</a:t>
                      </a:r>
                      <a:endParaRPr lang="tr-TR" b="0" i="0" dirty="0">
                        <a:solidFill>
                          <a:srgbClr val="8AD0D5"/>
                        </a:solidFill>
                        <a:effectLst/>
                        <a:highlight>
                          <a:srgbClr val="FFFFFF"/>
                        </a:highlight>
                      </a:endParaRPr>
                    </a:p>
                  </a:txBody>
                  <a:tcPr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base"/>
                      <a:r>
                        <a:rPr lang="tr-TR" sz="800" b="0" i="0" u="none" strike="noStrike" dirty="0">
                          <a:solidFill>
                            <a:srgbClr val="000000"/>
                          </a:solidFill>
                          <a:effectLst/>
                          <a:latin typeface="Calibri" panose="020F0502020204030204" pitchFamily="34" charset="0"/>
                        </a:rPr>
                        <a:t>Bölümün eğitim ve öğretim felsefesini anlamış bireyler olmaları nedeni ile</a:t>
                      </a:r>
                      <a:endParaRPr lang="tr-TR" b="0" i="0" dirty="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u="none" strike="noStrike" dirty="0">
                          <a:solidFill>
                            <a:srgbClr val="0F2303"/>
                          </a:solidFill>
                          <a:effectLst/>
                          <a:highlight>
                            <a:srgbClr val="FFFFFF"/>
                          </a:highlight>
                          <a:latin typeface="+mn-lt"/>
                        </a:rPr>
                        <a:t> </a:t>
                      </a:r>
                      <a:r>
                        <a:rPr lang="tr-TR" sz="800" b="0" i="0" kern="1200" dirty="0">
                          <a:solidFill>
                            <a:srgbClr val="0F2303"/>
                          </a:solidFill>
                          <a:effectLst/>
                          <a:highlight>
                            <a:srgbClr val="FFFFFF"/>
                          </a:highlight>
                          <a:latin typeface="+mn-lt"/>
                          <a:ea typeface="+mn-ea"/>
                          <a:cs typeface="+mn-cs"/>
                        </a:rPr>
                        <a:t>Mezun olduğu Bölüm ile ilişkisinin devam etmesini beklemektedir</a:t>
                      </a:r>
                      <a:endParaRPr lang="tr-TR" sz="800" b="0" i="0" dirty="0">
                        <a:solidFill>
                          <a:srgbClr val="0F2303"/>
                        </a:solidFill>
                        <a:effectLst/>
                        <a:highlight>
                          <a:srgbClr val="FFFFFF"/>
                        </a:highligh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ctr"/>
                      <a:r>
                        <a:rPr lang="tr-TR" sz="800" b="0" i="0" kern="1200" dirty="0">
                          <a:solidFill>
                            <a:srgbClr val="000000"/>
                          </a:solidFill>
                          <a:effectLst/>
                          <a:highlight>
                            <a:srgbClr val="FFFFFF"/>
                          </a:highlight>
                          <a:latin typeface="Gilroy-Regular"/>
                          <a:ea typeface="+mn-ea"/>
                          <a:cs typeface="+mn-cs"/>
                        </a:rPr>
                        <a:t>Genel Sekreterlik</a:t>
                      </a:r>
                    </a:p>
                  </a:txBody>
                  <a:tcPr marL="95250" marR="95250" marT="95250" marB="9525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Calibri" panose="020F0502020204030204" pitchFamily="34" charset="0"/>
                          <a:ea typeface="+mn-ea"/>
                          <a:cs typeface="+mn-cs"/>
                        </a:rPr>
                        <a:t>Üniversitedeki en üst idari birim olması sebebiyle</a:t>
                      </a:r>
                    </a:p>
                  </a:txBody>
                  <a:tcPr marL="95250" marR="95250" marT="95250" marB="952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kern="1200" dirty="0">
                          <a:solidFill>
                            <a:srgbClr val="0F2303"/>
                          </a:solidFill>
                          <a:effectLst/>
                          <a:highlight>
                            <a:srgbClr val="FFFFFF"/>
                          </a:highlight>
                          <a:latin typeface="+mn-lt"/>
                          <a:ea typeface="+mn-ea"/>
                          <a:cs typeface="+mn-cs"/>
                        </a:rPr>
                        <a:t>İdari süreçlerde iş birliği beklemektedir</a:t>
                      </a:r>
                      <a:r>
                        <a:rPr lang="tr-TR" sz="800" b="0" i="0" kern="1200" dirty="0" smtClean="0">
                          <a:solidFill>
                            <a:srgbClr val="0F2303"/>
                          </a:solidFill>
                          <a:effectLst/>
                          <a:highlight>
                            <a:srgbClr val="FFFFFF"/>
                          </a:highlight>
                          <a:latin typeface="+mn-lt"/>
                          <a:ea typeface="+mn-ea"/>
                          <a:cs typeface="+mn-cs"/>
                        </a:rPr>
                        <a:t>.</a:t>
                      </a:r>
                      <a:endParaRPr lang="tr-TR" sz="800" b="0" i="0" dirty="0">
                        <a:solidFill>
                          <a:srgbClr val="0F2303"/>
                        </a:solidFill>
                        <a:effectLst/>
                        <a:highlight>
                          <a:srgbClr val="FFFFFF"/>
                        </a:highligh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33432">
                <a:tc>
                  <a:txBody>
                    <a:bodyPr/>
                    <a:lstStyle/>
                    <a:p>
                      <a:pPr algn="ctr"/>
                      <a:r>
                        <a:rPr lang="tr-TR" sz="800" b="0" i="0" kern="1200" dirty="0">
                          <a:solidFill>
                            <a:srgbClr val="000000"/>
                          </a:solidFill>
                          <a:effectLst/>
                          <a:highlight>
                            <a:srgbClr val="FFFFFF"/>
                          </a:highlight>
                          <a:latin typeface="Gilroy-Regular"/>
                          <a:ea typeface="+mn-ea"/>
                          <a:cs typeface="+mn-cs"/>
                        </a:rPr>
                        <a:t>Veliler</a:t>
                      </a:r>
                    </a:p>
                  </a:txBody>
                  <a:tcPr marL="95250" marR="95250" marT="95250" marB="9525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base"/>
                      <a:r>
                        <a:rPr lang="tr-TR" sz="800" b="0" i="0" u="none" strike="noStrike" dirty="0">
                          <a:solidFill>
                            <a:srgbClr val="000000"/>
                          </a:solidFill>
                          <a:effectLst/>
                          <a:highlight>
                            <a:srgbClr val="FFFFFF"/>
                          </a:highlight>
                          <a:latin typeface="Calibri" panose="020F0502020204030204" pitchFamily="34" charset="0"/>
                        </a:rPr>
                        <a:t>Öğrencilerle</a:t>
                      </a:r>
                      <a:r>
                        <a:rPr lang="tr-TR" sz="800" b="0" i="0" u="none" strike="noStrike" baseline="0" dirty="0">
                          <a:solidFill>
                            <a:srgbClr val="000000"/>
                          </a:solidFill>
                          <a:effectLst/>
                          <a:highlight>
                            <a:srgbClr val="FFFFFF"/>
                          </a:highlight>
                          <a:latin typeface="Calibri" panose="020F0502020204030204" pitchFamily="34" charset="0"/>
                        </a:rPr>
                        <a:t> ilişkileri sebebi ile</a:t>
                      </a:r>
                      <a:endParaRPr lang="tr-TR" b="0" i="0" dirty="0">
                        <a:solidFill>
                          <a:srgbClr val="8AD0D5"/>
                        </a:solidFill>
                        <a:effectLst/>
                        <a:highlight>
                          <a:srgbClr val="FFFFFF"/>
                        </a:highlight>
                      </a:endParaRPr>
                    </a:p>
                    <a:p>
                      <a:pPr algn="ctr" rtl="0" fontAlgn="base"/>
                      <a:r>
                        <a:rPr lang="tr-TR" sz="400" b="0" i="0" u="none" strike="noStrike" dirty="0">
                          <a:solidFill>
                            <a:srgbClr val="000000"/>
                          </a:solidFill>
                          <a:effectLst/>
                          <a:highlight>
                            <a:srgbClr val="FFFFFF"/>
                          </a:highlight>
                          <a:latin typeface="Calibri" panose="020F0502020204030204" pitchFamily="34" charset="0"/>
                        </a:rPr>
                        <a:t> </a:t>
                      </a:r>
                      <a:r>
                        <a:rPr lang="tr-TR" sz="400" b="0" i="0" dirty="0">
                          <a:solidFill>
                            <a:srgbClr val="8AD0D5"/>
                          </a:solidFill>
                          <a:effectLst/>
                          <a:highlight>
                            <a:srgbClr val="FFFFFF"/>
                          </a:highlight>
                          <a:latin typeface="Calibri" panose="020F0502020204030204" pitchFamily="34" charset="0"/>
                        </a:rPr>
                        <a:t>​</a:t>
                      </a:r>
                      <a:endParaRPr lang="tr-TR" b="0" i="0" dirty="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kern="1200" dirty="0">
                          <a:solidFill>
                            <a:srgbClr val="0F2303"/>
                          </a:solidFill>
                          <a:effectLst/>
                          <a:highlight>
                            <a:srgbClr val="FFFFFF"/>
                          </a:highlight>
                          <a:latin typeface="+mn-lt"/>
                          <a:ea typeface="+mn-ea"/>
                          <a:cs typeface="+mn-cs"/>
                        </a:rPr>
                        <a:t>Öğrencilere gerekli imkanların sunulduğunu ve öğrencilerin en iyi şekilde yetiştirildiğini görmeyi beklemektedirler.</a:t>
                      </a:r>
                      <a:r>
                        <a:rPr lang="tr-TR" sz="800" b="0" i="0" dirty="0">
                          <a:solidFill>
                            <a:srgbClr val="0F2303"/>
                          </a:solidFill>
                          <a:effectLst/>
                          <a:highlight>
                            <a:srgbClr val="FFFFFF"/>
                          </a:highlight>
                          <a:latin typeface="+mn-lt"/>
                        </a:rPr>
                        <a: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33432">
                <a:tc>
                  <a:txBody>
                    <a:bodyPr/>
                    <a:lstStyle/>
                    <a:p>
                      <a:pPr algn="ctr" rtl="0" fontAlgn="base"/>
                      <a:r>
                        <a:rPr lang="tr-TR" sz="800" b="0" i="0" dirty="0">
                          <a:solidFill>
                            <a:srgbClr val="000000"/>
                          </a:solidFill>
                          <a:effectLst/>
                          <a:highlight>
                            <a:srgbClr val="FFFFFF"/>
                          </a:highlight>
                          <a:latin typeface="Gilroy-Regular"/>
                        </a:rPr>
                        <a:t>TUBİTAK</a:t>
                      </a:r>
                      <a:r>
                        <a:rPr lang="tr-TR" sz="400" b="0" i="0" u="none" strike="noStrike" dirty="0">
                          <a:solidFill>
                            <a:srgbClr val="000000"/>
                          </a:solidFill>
                          <a:effectLst/>
                          <a:highlight>
                            <a:srgbClr val="FFFFFF"/>
                          </a:highlight>
                          <a:latin typeface="Calibri" panose="020F0502020204030204" pitchFamily="34" charset="0"/>
                        </a:rPr>
                        <a:t> </a:t>
                      </a:r>
                      <a:r>
                        <a:rPr lang="tr-TR" sz="400" b="0" i="0" dirty="0">
                          <a:solidFill>
                            <a:srgbClr val="8AD0D5"/>
                          </a:solidFill>
                          <a:effectLst/>
                          <a:highlight>
                            <a:srgbClr val="FFFFFF"/>
                          </a:highlight>
                          <a:latin typeface="Calibri" panose="020F0502020204030204" pitchFamily="34" charset="0"/>
                        </a:rPr>
                        <a:t>​</a:t>
                      </a:r>
                      <a:endParaRPr lang="tr-TR" b="0" i="0" dirty="0">
                        <a:solidFill>
                          <a:srgbClr val="8AD0D5"/>
                        </a:solidFill>
                        <a:effectLst/>
                        <a:highlight>
                          <a:srgbClr val="FFFFFF"/>
                        </a:highlight>
                      </a:endParaRPr>
                    </a:p>
                  </a:txBody>
                  <a:tcPr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base"/>
                      <a:r>
                        <a:rPr lang="tr-TR" sz="800" b="0" i="0" u="none" strike="noStrike" dirty="0">
                          <a:solidFill>
                            <a:srgbClr val="000000"/>
                          </a:solidFill>
                          <a:effectLst/>
                          <a:latin typeface="Calibri" panose="020F0502020204030204" pitchFamily="34" charset="0"/>
                        </a:rPr>
                        <a:t>Öğretim üyelerinin TÜBİTAK'ın ilgili destek programlarına başvurmaları sebebiyle</a:t>
                      </a:r>
                      <a:endParaRPr lang="tr-TR" b="0" i="0" dirty="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tr-TR" sz="800" dirty="0">
                          <a:solidFill>
                            <a:srgbClr val="0F2303"/>
                          </a:solidFill>
                          <a:effectLst/>
                          <a:latin typeface="+mn-lt"/>
                        </a:rPr>
                        <a:t>İlgili destek programlarına başvuru ve değerlendirme süreçlerinde hakemlik </a:t>
                      </a:r>
                      <a:r>
                        <a:rPr lang="tr-TR" sz="800" dirty="0" err="1">
                          <a:solidFill>
                            <a:srgbClr val="0F2303"/>
                          </a:solidFill>
                          <a:effectLst/>
                          <a:latin typeface="+mn-lt"/>
                        </a:rPr>
                        <a:t>insiyatifi</a:t>
                      </a:r>
                      <a:r>
                        <a:rPr lang="tr-TR" sz="800" dirty="0">
                          <a:solidFill>
                            <a:srgbClr val="0F2303"/>
                          </a:solidFill>
                          <a:effectLst/>
                          <a:latin typeface="+mn-lt"/>
                        </a:rPr>
                        <a:t> alınmasını beklemektedir.</a:t>
                      </a:r>
                    </a:p>
                  </a:txBody>
                  <a:tcPr marL="95250" marR="95250" marT="95250" marB="952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33432">
                <a:tc>
                  <a:txBody>
                    <a:bodyPr/>
                    <a:lstStyle/>
                    <a:p>
                      <a:pPr marL="0" algn="ctr" defTabSz="457207" rtl="0" eaLnBrk="1" fontAlgn="base" latinLnBrk="0" hangingPunct="1"/>
                      <a:r>
                        <a:rPr lang="tr-TR" sz="800" b="0" i="0" kern="1200" dirty="0">
                          <a:solidFill>
                            <a:srgbClr val="000000"/>
                          </a:solidFill>
                          <a:effectLst/>
                          <a:highlight>
                            <a:srgbClr val="FFFFFF"/>
                          </a:highlight>
                          <a:latin typeface="Gilroy-Regular"/>
                          <a:ea typeface="+mn-ea"/>
                          <a:cs typeface="+mn-cs"/>
                        </a:rPr>
                        <a:t> ​Öğrenciler</a:t>
                      </a:r>
                    </a:p>
                  </a:txBody>
                  <a:tcPr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base"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Calibri" panose="020F0502020204030204" pitchFamily="34" charset="0"/>
                        </a:rPr>
                        <a:t>Yüksek öğretimin bölümün öncelikli sorumluluklarından biri olması sebebiyle.</a:t>
                      </a:r>
                      <a:r>
                        <a:rPr lang="tr-TR" sz="800" b="0" i="0" u="none" strike="noStrike" dirty="0">
                          <a:solidFill>
                            <a:srgbClr val="000000"/>
                          </a:solidFill>
                          <a:effectLst/>
                          <a:highlight>
                            <a:srgbClr val="FFFFFF"/>
                          </a:highlight>
                          <a:latin typeface="Calibri" panose="020F0502020204030204" pitchFamily="34" charset="0"/>
                        </a:rPr>
                        <a:t>.</a:t>
                      </a:r>
                      <a:r>
                        <a:rPr lang="tr-TR" sz="400" b="0" i="0" u="none" strike="noStrike" dirty="0">
                          <a:solidFill>
                            <a:srgbClr val="000000"/>
                          </a:solidFill>
                          <a:effectLst/>
                          <a:highlight>
                            <a:srgbClr val="FFFFFF"/>
                          </a:highlight>
                          <a:latin typeface="Calibri" panose="020F0502020204030204" pitchFamily="34" charset="0"/>
                        </a:rPr>
                        <a:t> </a:t>
                      </a:r>
                      <a:r>
                        <a:rPr lang="tr-TR" sz="400" b="0" i="0" dirty="0">
                          <a:solidFill>
                            <a:srgbClr val="8AD0D5"/>
                          </a:solidFill>
                          <a:effectLst/>
                          <a:highlight>
                            <a:srgbClr val="FFFFFF"/>
                          </a:highlight>
                          <a:latin typeface="Calibri" panose="020F0502020204030204" pitchFamily="34" charset="0"/>
                        </a:rPr>
                        <a:t>​</a:t>
                      </a:r>
                      <a:endParaRPr lang="tr-TR" b="0" i="0" dirty="0">
                        <a:solidFill>
                          <a:srgbClr val="8AD0D5"/>
                        </a:solidFill>
                        <a:effectLst/>
                        <a:highlight>
                          <a:srgbClr val="FFFFFF"/>
                        </a:highligh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u="none" strike="noStrike" dirty="0">
                          <a:solidFill>
                            <a:srgbClr val="0F2303"/>
                          </a:solidFill>
                          <a:effectLst/>
                          <a:highlight>
                            <a:srgbClr val="FFFFFF"/>
                          </a:highlight>
                          <a:latin typeface="+mn-lt"/>
                        </a:rPr>
                        <a:t> </a:t>
                      </a:r>
                      <a:r>
                        <a:rPr lang="tr-TR" sz="800" b="0" i="0" kern="1200" dirty="0">
                          <a:solidFill>
                            <a:srgbClr val="0F2303"/>
                          </a:solidFill>
                          <a:effectLst/>
                          <a:highlight>
                            <a:srgbClr val="FFFFFF"/>
                          </a:highlight>
                          <a:latin typeface="+mn-lt"/>
                          <a:ea typeface="+mn-ea"/>
                          <a:cs typeface="+mn-cs"/>
                        </a:rPr>
                        <a:t>Çağdaş, etkin, bilimsel, evrensel, özgür ve özgün öğretim tekniklerinin benimsenmesini beklemektedir.</a:t>
                      </a:r>
                      <a:endParaRPr lang="tr-TR" sz="800" b="0" i="0" dirty="0">
                        <a:solidFill>
                          <a:srgbClr val="0F2303"/>
                        </a:solidFill>
                        <a:effectLst/>
                        <a:highlight>
                          <a:srgbClr val="FFFFFF"/>
                        </a:highligh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33432">
                <a:tc>
                  <a:txBody>
                    <a:bodyPr/>
                    <a:lstStyle/>
                    <a:p>
                      <a:pPr marL="0" algn="ctr" defTabSz="457207" rtl="0" eaLnBrk="1" latinLnBrk="0" hangingPunct="1"/>
                      <a:r>
                        <a:rPr lang="tr-TR" sz="800" b="0" i="0" kern="1200" dirty="0" err="1">
                          <a:solidFill>
                            <a:srgbClr val="000000"/>
                          </a:solidFill>
                          <a:effectLst/>
                          <a:highlight>
                            <a:srgbClr val="FFFFFF"/>
                          </a:highlight>
                          <a:latin typeface="Gilroy-Regular"/>
                          <a:ea typeface="+mn-ea"/>
                          <a:cs typeface="+mn-cs"/>
                        </a:rPr>
                        <a:t>Erasmus</a:t>
                      </a:r>
                      <a:r>
                        <a:rPr lang="tr-TR" sz="800" b="0" i="0" kern="1200" dirty="0">
                          <a:solidFill>
                            <a:srgbClr val="000000"/>
                          </a:solidFill>
                          <a:effectLst/>
                          <a:highlight>
                            <a:srgbClr val="FFFFFF"/>
                          </a:highlight>
                          <a:latin typeface="Gilroy-Regular"/>
                          <a:ea typeface="+mn-ea"/>
                          <a:cs typeface="+mn-cs"/>
                        </a:rPr>
                        <a:t> Partnerleri</a:t>
                      </a:r>
                    </a:p>
                  </a:txBody>
                  <a:tcPr marL="95250" marR="95250" marT="95250" marB="9525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base"/>
                      <a:r>
                        <a:rPr lang="tr-TR" sz="800" b="0" i="0" u="none" strike="noStrike" kern="1200" dirty="0" err="1">
                          <a:solidFill>
                            <a:srgbClr val="000000"/>
                          </a:solidFill>
                          <a:effectLst/>
                          <a:latin typeface="Calibri" panose="020F0502020204030204" pitchFamily="34" charset="0"/>
                          <a:ea typeface="+mn-ea"/>
                          <a:cs typeface="+mn-cs"/>
                        </a:rPr>
                        <a:t>Erasmus</a:t>
                      </a:r>
                      <a:r>
                        <a:rPr lang="tr-TR" sz="800" b="0" i="0" u="none" strike="noStrike" kern="1200" dirty="0">
                          <a:solidFill>
                            <a:srgbClr val="000000"/>
                          </a:solidFill>
                          <a:effectLst/>
                          <a:latin typeface="Calibri" panose="020F0502020204030204" pitchFamily="34" charset="0"/>
                          <a:ea typeface="+mn-ea"/>
                          <a:cs typeface="+mn-cs"/>
                        </a:rPr>
                        <a:t> anlaşması kapsamında öğrenci ve öğretim üyesi değişimi yapılması sebebiyle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kern="1200" dirty="0">
                          <a:solidFill>
                            <a:srgbClr val="0F2303"/>
                          </a:solidFill>
                          <a:effectLst/>
                          <a:highlight>
                            <a:srgbClr val="FFFFFF"/>
                          </a:highlight>
                          <a:latin typeface="+mn-lt"/>
                          <a:ea typeface="+mn-ea"/>
                          <a:cs typeface="+mn-cs"/>
                        </a:rPr>
                        <a:t>Değişim programlarının aktif kullanılması, öğrenci seçimlerinde titizlik ve </a:t>
                      </a:r>
                      <a:r>
                        <a:rPr lang="tr-TR" sz="800" b="0" i="0" kern="1200" dirty="0" err="1">
                          <a:solidFill>
                            <a:srgbClr val="0F2303"/>
                          </a:solidFill>
                          <a:effectLst/>
                          <a:highlight>
                            <a:srgbClr val="FFFFFF"/>
                          </a:highlight>
                          <a:latin typeface="+mn-lt"/>
                          <a:ea typeface="+mn-ea"/>
                          <a:cs typeface="+mn-cs"/>
                        </a:rPr>
                        <a:t>TYYÇ'ne</a:t>
                      </a:r>
                      <a:r>
                        <a:rPr lang="tr-TR" sz="800" b="0" i="0" kern="1200" dirty="0">
                          <a:solidFill>
                            <a:srgbClr val="0F2303"/>
                          </a:solidFill>
                          <a:effectLst/>
                          <a:highlight>
                            <a:srgbClr val="FFFFFF"/>
                          </a:highlight>
                          <a:latin typeface="+mn-lt"/>
                          <a:ea typeface="+mn-ea"/>
                          <a:cs typeface="+mn-cs"/>
                        </a:rPr>
                        <a:t> uygun müfredat hazırlanmasını beklemektedir</a:t>
                      </a:r>
                      <a:endParaRPr lang="tr-TR" sz="800" b="0" i="0" dirty="0">
                        <a:solidFill>
                          <a:srgbClr val="0F2303"/>
                        </a:solidFill>
                        <a:effectLst/>
                        <a:highlight>
                          <a:srgbClr val="FFFFFF"/>
                        </a:highligh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3432">
                <a:tc>
                  <a:txBody>
                    <a:bodyPr/>
                    <a:lstStyle/>
                    <a:p>
                      <a:pPr marL="0" algn="ctr" defTabSz="457207" rtl="0" eaLnBrk="1" latinLnBrk="0" hangingPunct="1"/>
                      <a:r>
                        <a:rPr lang="tr-TR" sz="800" b="0" i="0" kern="1200" dirty="0" err="1">
                          <a:solidFill>
                            <a:srgbClr val="000000"/>
                          </a:solidFill>
                          <a:effectLst/>
                          <a:highlight>
                            <a:srgbClr val="FFFFFF"/>
                          </a:highlight>
                          <a:latin typeface="Gilroy-Regular"/>
                          <a:ea typeface="+mn-ea"/>
                          <a:cs typeface="+mn-cs"/>
                        </a:rPr>
                        <a:t>Erasmus</a:t>
                      </a:r>
                      <a:r>
                        <a:rPr lang="tr-TR" sz="800" b="0" i="0" kern="1200" dirty="0">
                          <a:solidFill>
                            <a:srgbClr val="000000"/>
                          </a:solidFill>
                          <a:effectLst/>
                          <a:highlight>
                            <a:srgbClr val="FFFFFF"/>
                          </a:highlight>
                          <a:latin typeface="Gilroy-Regular"/>
                          <a:ea typeface="+mn-ea"/>
                          <a:cs typeface="+mn-cs"/>
                        </a:rPr>
                        <a:t> Öğrencileri</a:t>
                      </a:r>
                    </a:p>
                  </a:txBody>
                  <a:tcPr marL="95250" marR="95250" marT="95250" marB="9525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base"/>
                      <a:r>
                        <a:rPr lang="tr-TR" sz="800" b="0" i="0" u="none" strike="noStrike" kern="1200" dirty="0">
                          <a:solidFill>
                            <a:srgbClr val="000000"/>
                          </a:solidFill>
                          <a:effectLst/>
                          <a:latin typeface="Calibri" panose="020F0502020204030204" pitchFamily="34" charset="0"/>
                          <a:ea typeface="+mn-ea"/>
                          <a:cs typeface="+mn-cs"/>
                        </a:rPr>
                        <a:t>Bölümün </a:t>
                      </a:r>
                      <a:r>
                        <a:rPr lang="tr-TR" sz="800" b="0" i="0" u="none" strike="noStrike" kern="1200" dirty="0" err="1">
                          <a:solidFill>
                            <a:srgbClr val="000000"/>
                          </a:solidFill>
                          <a:effectLst/>
                          <a:latin typeface="Calibri" panose="020F0502020204030204" pitchFamily="34" charset="0"/>
                          <a:ea typeface="+mn-ea"/>
                          <a:cs typeface="+mn-cs"/>
                        </a:rPr>
                        <a:t>Erasmus</a:t>
                      </a:r>
                      <a:r>
                        <a:rPr lang="tr-TR" sz="800" b="0" i="0" u="none" strike="noStrike" kern="1200" dirty="0">
                          <a:solidFill>
                            <a:srgbClr val="000000"/>
                          </a:solidFill>
                          <a:effectLst/>
                          <a:latin typeface="Calibri" panose="020F0502020204030204" pitchFamily="34" charset="0"/>
                          <a:ea typeface="+mn-ea"/>
                          <a:cs typeface="+mn-cs"/>
                        </a:rPr>
                        <a:t> anlaşmaları sebebiyle​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kern="1200" dirty="0" err="1">
                          <a:solidFill>
                            <a:srgbClr val="0F2303"/>
                          </a:solidFill>
                          <a:effectLst/>
                          <a:highlight>
                            <a:srgbClr val="FFFFFF"/>
                          </a:highlight>
                          <a:latin typeface="+mn-lt"/>
                          <a:ea typeface="+mn-ea"/>
                          <a:cs typeface="+mn-cs"/>
                        </a:rPr>
                        <a:t>Erasmus</a:t>
                      </a:r>
                      <a:r>
                        <a:rPr lang="tr-TR" sz="800" b="0" i="0" kern="1200" dirty="0">
                          <a:solidFill>
                            <a:srgbClr val="0F2303"/>
                          </a:solidFill>
                          <a:effectLst/>
                          <a:highlight>
                            <a:srgbClr val="FFFFFF"/>
                          </a:highlight>
                          <a:latin typeface="+mn-lt"/>
                          <a:ea typeface="+mn-ea"/>
                          <a:cs typeface="+mn-cs"/>
                        </a:rPr>
                        <a:t> öğrenci süreçlerinin etkin yürütülmesini beklemektedir.</a:t>
                      </a:r>
                      <a:endParaRPr lang="tr-TR" sz="800" b="0" i="0" dirty="0">
                        <a:solidFill>
                          <a:srgbClr val="0F2303"/>
                        </a:solidFill>
                        <a:effectLst/>
                        <a:highlight>
                          <a:srgbClr val="FFFFFF"/>
                        </a:highligh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33432">
                <a:tc>
                  <a:txBody>
                    <a:bodyPr/>
                    <a:lstStyle/>
                    <a:p>
                      <a:pPr algn="ctr" rtl="0" fontAlgn="base"/>
                      <a:r>
                        <a:rPr lang="tr-TR" sz="800" b="0" i="0" dirty="0">
                          <a:solidFill>
                            <a:srgbClr val="000000"/>
                          </a:solidFill>
                          <a:effectLst/>
                          <a:highlight>
                            <a:srgbClr val="FFFFFF"/>
                          </a:highlight>
                          <a:latin typeface="Gilroy-Regular"/>
                        </a:rPr>
                        <a:t>Antalya Bilim Üniversitesi Karşılaştırmalı Hukuk Uygulama ve Araştırma Merkezi</a:t>
                      </a:r>
                      <a:r>
                        <a:rPr lang="tr-TR" sz="400" b="0" i="0" u="none" strike="noStrike" dirty="0">
                          <a:solidFill>
                            <a:srgbClr val="000000"/>
                          </a:solidFill>
                          <a:effectLst/>
                          <a:highlight>
                            <a:srgbClr val="FFFFFF"/>
                          </a:highlight>
                          <a:latin typeface="Calibri" panose="020F0502020204030204" pitchFamily="34" charset="0"/>
                        </a:rPr>
                        <a:t> </a:t>
                      </a:r>
                      <a:r>
                        <a:rPr lang="tr-TR" sz="400" b="0" i="0" dirty="0">
                          <a:solidFill>
                            <a:srgbClr val="8AD0D5"/>
                          </a:solidFill>
                          <a:effectLst/>
                          <a:highlight>
                            <a:srgbClr val="FFFFFF"/>
                          </a:highlight>
                          <a:latin typeface="Calibri" panose="020F0502020204030204" pitchFamily="34" charset="0"/>
                        </a:rPr>
                        <a:t>​</a:t>
                      </a:r>
                      <a:endParaRPr lang="tr-TR" b="0" i="0" dirty="0">
                        <a:solidFill>
                          <a:srgbClr val="8AD0D5"/>
                        </a:solidFill>
                        <a:effectLst/>
                        <a:highlight>
                          <a:srgbClr val="FFFFFF"/>
                        </a:highlight>
                      </a:endParaRPr>
                    </a:p>
                  </a:txBody>
                  <a:tcPr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base"/>
                      <a:r>
                        <a:rPr lang="tr-TR" sz="800" b="0" i="0" u="none" strike="noStrike" kern="1200" dirty="0">
                          <a:solidFill>
                            <a:srgbClr val="000000"/>
                          </a:solidFill>
                          <a:effectLst/>
                          <a:latin typeface="Calibri" panose="020F0502020204030204" pitchFamily="34" charset="0"/>
                          <a:ea typeface="+mn-ea"/>
                          <a:cs typeface="+mn-cs"/>
                        </a:rPr>
                        <a:t>Hukuk Fakültesi ile ortaklaşa akademik faaliyet yürütülmesi imkanı bulunması ve araştırma imkanı sunması nedeniyle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kern="1200" dirty="0">
                          <a:solidFill>
                            <a:srgbClr val="0F2303"/>
                          </a:solidFill>
                          <a:effectLst/>
                          <a:highlight>
                            <a:srgbClr val="FFFFFF"/>
                          </a:highlight>
                          <a:latin typeface="+mn-lt"/>
                          <a:ea typeface="+mn-ea"/>
                          <a:cs typeface="+mn-cs"/>
                        </a:rPr>
                        <a:t>Her yıl en az bir tane olmak üzere </a:t>
                      </a:r>
                      <a:r>
                        <a:rPr lang="tr-TR" sz="800" b="0" i="0" kern="1200" dirty="0" err="1">
                          <a:solidFill>
                            <a:srgbClr val="0F2303"/>
                          </a:solidFill>
                          <a:effectLst/>
                          <a:highlight>
                            <a:srgbClr val="FFFFFF"/>
                          </a:highlight>
                          <a:latin typeface="+mn-lt"/>
                          <a:ea typeface="+mn-ea"/>
                          <a:cs typeface="+mn-cs"/>
                        </a:rPr>
                        <a:t>uluslarası</a:t>
                      </a:r>
                      <a:r>
                        <a:rPr lang="tr-TR" sz="800" b="0" i="0" kern="1200" dirty="0">
                          <a:solidFill>
                            <a:srgbClr val="0F2303"/>
                          </a:solidFill>
                          <a:effectLst/>
                          <a:highlight>
                            <a:srgbClr val="FFFFFF"/>
                          </a:highlight>
                          <a:latin typeface="+mn-lt"/>
                          <a:ea typeface="+mn-ea"/>
                          <a:cs typeface="+mn-cs"/>
                        </a:rPr>
                        <a:t>/ulusal toplantılar yapılmasını ve hakemlik yayınların yapılmasını beklemektedir.</a:t>
                      </a:r>
                      <a:endParaRPr lang="tr-TR" sz="800" b="0" i="0" dirty="0">
                        <a:solidFill>
                          <a:srgbClr val="0F2303"/>
                        </a:solidFill>
                        <a:effectLst/>
                        <a:highlight>
                          <a:srgbClr val="FFFFFF"/>
                        </a:highligh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33432">
                <a:tc>
                  <a:txBody>
                    <a:bodyPr/>
                    <a:lstStyle/>
                    <a:p>
                      <a:pPr algn="ctr" rtl="0" fontAlgn="base"/>
                      <a:r>
                        <a:rPr lang="tr-TR" sz="800" b="0" i="0" dirty="0">
                          <a:solidFill>
                            <a:srgbClr val="000000"/>
                          </a:solidFill>
                          <a:effectLst/>
                          <a:highlight>
                            <a:srgbClr val="FFFFFF"/>
                          </a:highlight>
                          <a:latin typeface="Gilroy-Regular"/>
                        </a:rPr>
                        <a:t>ISO 9001</a:t>
                      </a:r>
                      <a:r>
                        <a:rPr lang="tr-TR" sz="800" b="0" i="0" dirty="0">
                          <a:solidFill>
                            <a:srgbClr val="8AD0D5"/>
                          </a:solidFill>
                          <a:effectLst/>
                          <a:highlight>
                            <a:srgbClr val="FFFFFF"/>
                          </a:highlight>
                          <a:latin typeface="Gilroy-Regular"/>
                        </a:rPr>
                        <a:t>​</a:t>
                      </a:r>
                      <a:endParaRPr lang="tr-TR" b="0" i="0" dirty="0">
                        <a:solidFill>
                          <a:srgbClr val="8AD0D5"/>
                        </a:solidFill>
                        <a:effectLst/>
                        <a:highlight>
                          <a:srgbClr val="FFFFFF"/>
                        </a:highlight>
                      </a:endParaRPr>
                    </a:p>
                  </a:txBody>
                  <a:tcPr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base"/>
                      <a:r>
                        <a:rPr lang="tr-TR" sz="800" b="0" i="0" u="none" strike="noStrike" kern="1200" dirty="0">
                          <a:solidFill>
                            <a:srgbClr val="000000"/>
                          </a:solidFill>
                          <a:effectLst/>
                          <a:latin typeface="Calibri" panose="020F0502020204030204" pitchFamily="34" charset="0"/>
                          <a:ea typeface="+mn-ea"/>
                          <a:cs typeface="+mn-cs"/>
                        </a:rPr>
                        <a:t>KYS.​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kern="1200" dirty="0">
                          <a:solidFill>
                            <a:srgbClr val="0F2303"/>
                          </a:solidFill>
                          <a:effectLst/>
                          <a:highlight>
                            <a:srgbClr val="FFFFFF"/>
                          </a:highlight>
                          <a:latin typeface="+mn-lt"/>
                          <a:ea typeface="+mn-ea"/>
                          <a:cs typeface="+mn-cs"/>
                        </a:rPr>
                        <a:t>Kalite yönetimi</a:t>
                      </a:r>
                      <a:endParaRPr lang="tr-TR" sz="800" b="0" i="0" dirty="0">
                        <a:solidFill>
                          <a:srgbClr val="0F2303"/>
                        </a:solidFill>
                        <a:effectLst/>
                        <a:highlight>
                          <a:srgbClr val="FFFFFF"/>
                        </a:highligh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r h="333432">
                <a:tc>
                  <a:txBody>
                    <a:bodyPr/>
                    <a:lstStyle/>
                    <a:p>
                      <a:pPr algn="ctr"/>
                      <a:r>
                        <a:rPr lang="tr-TR" sz="800" b="0" i="0" kern="1200" dirty="0">
                          <a:solidFill>
                            <a:srgbClr val="000000"/>
                          </a:solidFill>
                          <a:effectLst/>
                          <a:highlight>
                            <a:srgbClr val="FFFFFF"/>
                          </a:highlight>
                          <a:latin typeface="Gilroy-Regular"/>
                          <a:ea typeface="+mn-ea"/>
                          <a:cs typeface="+mn-cs"/>
                        </a:rPr>
                        <a:t>Özyeğin Üniversitesi</a:t>
                      </a:r>
                    </a:p>
                  </a:txBody>
                  <a:tcPr marL="95250" marR="95250" marT="95250" marB="9525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base"/>
                      <a:r>
                        <a:rPr lang="tr-TR" sz="800" b="0" i="0" u="none" strike="noStrike" kern="1200" dirty="0">
                          <a:solidFill>
                            <a:srgbClr val="000000"/>
                          </a:solidFill>
                          <a:effectLst/>
                          <a:latin typeface="Calibri" panose="020F0502020204030204" pitchFamily="34" charset="0"/>
                          <a:ea typeface="+mn-ea"/>
                          <a:cs typeface="+mn-cs"/>
                        </a:rPr>
                        <a:t>Öğretim üyelerinin bu bölümlerle ilişki içerisinde olması ve ortak organizasyonlar ve aktiviteler içinde yer alması sebebiyle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kern="1200" dirty="0">
                          <a:solidFill>
                            <a:srgbClr val="0F2303"/>
                          </a:solidFill>
                          <a:effectLst/>
                          <a:highlight>
                            <a:srgbClr val="FFFFFF"/>
                          </a:highlight>
                          <a:latin typeface="+mn-lt"/>
                          <a:ea typeface="+mn-ea"/>
                          <a:cs typeface="+mn-cs"/>
                        </a:rPr>
                        <a:t>Üniversitelerin ortak organizasyonlar ve aktiviteler içinde yer almasını beklemektedir.</a:t>
                      </a:r>
                      <a:endParaRPr lang="tr-TR" sz="800" b="0" i="0" dirty="0">
                        <a:solidFill>
                          <a:srgbClr val="0F2303"/>
                        </a:solidFill>
                        <a:effectLst/>
                        <a:highlight>
                          <a:srgbClr val="FFFFFF"/>
                        </a:highligh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5784145"/>
                  </a:ext>
                </a:extLst>
              </a:tr>
              <a:tr h="333432">
                <a:tc>
                  <a:txBody>
                    <a:bodyPr/>
                    <a:lstStyle/>
                    <a:p>
                      <a:pPr algn="ctr"/>
                      <a:r>
                        <a:rPr lang="tr-TR" sz="800" b="0" i="0" kern="1200" dirty="0">
                          <a:solidFill>
                            <a:srgbClr val="000000"/>
                          </a:solidFill>
                          <a:effectLst/>
                          <a:highlight>
                            <a:srgbClr val="FFFFFF"/>
                          </a:highlight>
                          <a:latin typeface="Gilroy-Regular"/>
                          <a:ea typeface="+mn-ea"/>
                          <a:cs typeface="+mn-cs"/>
                        </a:rPr>
                        <a:t>Akdeniz Üniversitesi</a:t>
                      </a:r>
                    </a:p>
                  </a:txBody>
                  <a:tcPr marL="95250" marR="95250" marT="95250" marB="9525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base"/>
                      <a:r>
                        <a:rPr lang="tr-TR" sz="800" b="0" i="0" u="none" strike="noStrike" kern="1200" dirty="0">
                          <a:solidFill>
                            <a:srgbClr val="000000"/>
                          </a:solidFill>
                          <a:effectLst/>
                          <a:latin typeface="Calibri" panose="020F0502020204030204" pitchFamily="34" charset="0"/>
                          <a:ea typeface="+mn-ea"/>
                          <a:cs typeface="+mn-cs"/>
                        </a:rPr>
                        <a:t>Üniversite öğretim üyelerinin akademik olarak ilişki içerisinde olması ve ortak organizasyonlar ve aktiviteler içinde yer alması, derslerin yürütülmesinde destek sağlaması sebebiyle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kern="1200" dirty="0">
                          <a:solidFill>
                            <a:srgbClr val="0F2303"/>
                          </a:solidFill>
                          <a:effectLst/>
                          <a:highlight>
                            <a:srgbClr val="FFFFFF"/>
                          </a:highlight>
                          <a:latin typeface="+mn-lt"/>
                          <a:ea typeface="+mn-ea"/>
                          <a:cs typeface="+mn-cs"/>
                        </a:rPr>
                        <a:t>Öğretim üyelerinden akademik anlamda derslerin yürütülmesinde destek ile ortak organizasyonlar ve aktiviteler içinde yer alınmasını beklemektedir.</a:t>
                      </a:r>
                      <a:endParaRPr lang="tr-TR" sz="800" b="0" i="0" dirty="0">
                        <a:solidFill>
                          <a:srgbClr val="0F2303"/>
                        </a:solidFill>
                        <a:effectLst/>
                        <a:highlight>
                          <a:srgbClr val="FFFFFF"/>
                        </a:highligh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9388531"/>
                  </a:ext>
                </a:extLst>
              </a:tr>
              <a:tr h="333432">
                <a:tc>
                  <a:txBody>
                    <a:bodyPr/>
                    <a:lstStyle/>
                    <a:p>
                      <a:pPr algn="ctr"/>
                      <a:r>
                        <a:rPr lang="tr-TR" sz="800" b="0" i="0" kern="1200" dirty="0">
                          <a:solidFill>
                            <a:srgbClr val="000000"/>
                          </a:solidFill>
                          <a:effectLst/>
                          <a:highlight>
                            <a:srgbClr val="FFFFFF"/>
                          </a:highlight>
                          <a:latin typeface="Gilroy-Regular"/>
                          <a:ea typeface="+mn-ea"/>
                          <a:cs typeface="+mn-cs"/>
                        </a:rPr>
                        <a:t>Antalya Barosu</a:t>
                      </a:r>
                    </a:p>
                  </a:txBody>
                  <a:tcPr marL="95250" marR="95250" marT="95250" marB="9525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base"/>
                      <a:r>
                        <a:rPr lang="tr-TR" sz="800" b="0" i="0" u="none" strike="noStrike" kern="1200" dirty="0">
                          <a:solidFill>
                            <a:srgbClr val="000000"/>
                          </a:solidFill>
                          <a:effectLst/>
                          <a:latin typeface="Calibri" panose="020F0502020204030204" pitchFamily="34" charset="0"/>
                          <a:ea typeface="+mn-ea"/>
                          <a:cs typeface="+mn-cs"/>
                        </a:rPr>
                        <a:t>Bazı öğretim üyelerinin ilişki içerisinde olması ve öğrencilerin staj seçenekleri içinde bulunmaları sebebiyle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kern="1200" dirty="0">
                          <a:solidFill>
                            <a:srgbClr val="0F2303"/>
                          </a:solidFill>
                          <a:effectLst/>
                          <a:highlight>
                            <a:srgbClr val="FFFFFF"/>
                          </a:highlight>
                          <a:latin typeface="+mn-lt"/>
                          <a:ea typeface="+mn-ea"/>
                          <a:cs typeface="+mn-cs"/>
                        </a:rPr>
                        <a:t>Bilimsel ve proje bazlı işbirliği ve nitelikli iş gücü yetiştirilmesi beklemektedir</a:t>
                      </a:r>
                      <a:endParaRPr lang="tr-TR" sz="800" b="0" i="0" dirty="0">
                        <a:solidFill>
                          <a:srgbClr val="0F2303"/>
                        </a:solidFill>
                        <a:effectLst/>
                        <a:highlight>
                          <a:srgbClr val="FFFFFF"/>
                        </a:highligh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1198548"/>
                  </a:ext>
                </a:extLst>
              </a:tr>
              <a:tr h="333432">
                <a:tc>
                  <a:txBody>
                    <a:bodyPr/>
                    <a:lstStyle/>
                    <a:p>
                      <a:pPr algn="ctr"/>
                      <a:r>
                        <a:rPr lang="tr-TR" sz="800" b="0" i="0" kern="1200" dirty="0">
                          <a:solidFill>
                            <a:srgbClr val="000000"/>
                          </a:solidFill>
                          <a:effectLst/>
                          <a:highlight>
                            <a:srgbClr val="FFFFFF"/>
                          </a:highlight>
                          <a:latin typeface="Gilroy-Regular"/>
                          <a:ea typeface="+mn-ea"/>
                          <a:cs typeface="+mn-cs"/>
                        </a:rPr>
                        <a:t>ANSİAD</a:t>
                      </a:r>
                    </a:p>
                  </a:txBody>
                  <a:tcPr marL="95250" marR="95250" marT="95250" marB="9525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base"/>
                      <a:r>
                        <a:rPr lang="tr-TR" sz="800" b="0" i="0" u="none" strike="noStrike" kern="1200" dirty="0">
                          <a:solidFill>
                            <a:srgbClr val="000000"/>
                          </a:solidFill>
                          <a:effectLst/>
                          <a:latin typeface="Calibri" panose="020F0502020204030204" pitchFamily="34" charset="0"/>
                          <a:ea typeface="+mn-ea"/>
                          <a:cs typeface="+mn-cs"/>
                        </a:rPr>
                        <a:t>Öğretim üyelerinin bu kurumlarla araştırmalarında potansiyel ilişki içerisinde olması ve öğrencilerin staj seçenekleri içinde bulunmaları sebebiyle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kern="1200" dirty="0">
                          <a:solidFill>
                            <a:srgbClr val="0F2303"/>
                          </a:solidFill>
                          <a:effectLst/>
                          <a:highlight>
                            <a:srgbClr val="FFFFFF"/>
                          </a:highlight>
                          <a:latin typeface="+mn-lt"/>
                          <a:ea typeface="+mn-ea"/>
                          <a:cs typeface="+mn-cs"/>
                        </a:rPr>
                        <a:t>Bilimsel ve proje bazlı işbirliği ve nitelikli iş gücü yetiştirilmesini beklemektedir</a:t>
                      </a:r>
                      <a:endParaRPr lang="tr-TR" sz="800" b="0" i="0" dirty="0">
                        <a:solidFill>
                          <a:srgbClr val="0F2303"/>
                        </a:solidFill>
                        <a:effectLst/>
                        <a:highlight>
                          <a:srgbClr val="FFFFFF"/>
                        </a:highligh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9695025"/>
                  </a:ext>
                </a:extLst>
              </a:tr>
              <a:tr h="333432">
                <a:tc>
                  <a:txBody>
                    <a:bodyPr/>
                    <a:lstStyle/>
                    <a:p>
                      <a:pPr algn="ctr"/>
                      <a:r>
                        <a:rPr lang="tr-TR" sz="800" b="0" i="0" kern="1200" dirty="0">
                          <a:solidFill>
                            <a:srgbClr val="000000"/>
                          </a:solidFill>
                          <a:effectLst/>
                          <a:highlight>
                            <a:srgbClr val="FFFFFF"/>
                          </a:highlight>
                          <a:latin typeface="Gilroy-Regular"/>
                          <a:ea typeface="+mn-ea"/>
                          <a:cs typeface="+mn-cs"/>
                        </a:rPr>
                        <a:t>SEM</a:t>
                      </a:r>
                    </a:p>
                  </a:txBody>
                  <a:tcPr marL="95250" marR="95250" marT="95250" marB="9525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base"/>
                      <a:r>
                        <a:rPr lang="tr-TR" sz="800" b="0" i="0" u="none" strike="noStrike" kern="1200" dirty="0">
                          <a:solidFill>
                            <a:srgbClr val="000000"/>
                          </a:solidFill>
                          <a:effectLst/>
                          <a:latin typeface="Calibri" panose="020F0502020204030204" pitchFamily="34" charset="0"/>
                          <a:ea typeface="+mn-ea"/>
                          <a:cs typeface="+mn-cs"/>
                        </a:rPr>
                        <a:t>Üniversiteye bağlı olarak eğitimler düzenleyen merkez olması nedeniyle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kern="1200" dirty="0">
                          <a:solidFill>
                            <a:srgbClr val="0F2303"/>
                          </a:solidFill>
                          <a:effectLst/>
                          <a:highlight>
                            <a:srgbClr val="FFFFFF"/>
                          </a:highlight>
                          <a:latin typeface="+mn-lt"/>
                          <a:ea typeface="+mn-ea"/>
                          <a:cs typeface="+mn-cs"/>
                        </a:rPr>
                        <a:t>Yürütülen eğitimlerde eğitimci olarak destek ve birlikte etkinlik, akademik faaliyet vb. düzenlemeyi beklemektedir.</a:t>
                      </a:r>
                      <a:endParaRPr lang="tr-TR" sz="800" b="0" i="0" dirty="0">
                        <a:solidFill>
                          <a:srgbClr val="0F2303"/>
                        </a:solidFill>
                        <a:effectLst/>
                        <a:highlight>
                          <a:srgbClr val="FFFFFF"/>
                        </a:highligh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2391010"/>
                  </a:ext>
                </a:extLst>
              </a:tr>
              <a:tr h="333432">
                <a:tc>
                  <a:txBody>
                    <a:bodyPr/>
                    <a:lstStyle/>
                    <a:p>
                      <a:pPr algn="ctr"/>
                      <a:r>
                        <a:rPr lang="tr-TR" sz="800" b="0" i="0" kern="1200" dirty="0" smtClean="0">
                          <a:solidFill>
                            <a:srgbClr val="000000"/>
                          </a:solidFill>
                          <a:effectLst/>
                          <a:highlight>
                            <a:srgbClr val="FFFFFF"/>
                          </a:highlight>
                          <a:latin typeface="Gilroy-Regular"/>
                          <a:ea typeface="+mn-ea"/>
                          <a:cs typeface="+mn-cs"/>
                        </a:rPr>
                        <a:t>ISTAC (İstanbul Tahkim Merkezi)</a:t>
                      </a:r>
                      <a:endParaRPr lang="tr-TR" sz="800" b="0" i="0" kern="1200" dirty="0">
                        <a:solidFill>
                          <a:srgbClr val="000000"/>
                        </a:solidFill>
                        <a:effectLst/>
                        <a:highlight>
                          <a:srgbClr val="FFFFFF"/>
                        </a:highlight>
                        <a:latin typeface="Gilroy-Regular"/>
                        <a:ea typeface="+mn-ea"/>
                        <a:cs typeface="+mn-cs"/>
                      </a:endParaRPr>
                    </a:p>
                  </a:txBody>
                  <a:tcPr marL="95250" marR="95250" marT="95250" marB="9525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base"/>
                      <a:r>
                        <a:rPr lang="tr-TR" sz="800" b="0" i="0" u="none" strike="noStrike" kern="1200" dirty="0" smtClean="0">
                          <a:solidFill>
                            <a:srgbClr val="000000"/>
                          </a:solidFill>
                          <a:effectLst/>
                          <a:latin typeface="Calibri" panose="020F0502020204030204" pitchFamily="34" charset="0"/>
                          <a:ea typeface="+mn-ea"/>
                          <a:cs typeface="+mn-cs"/>
                        </a:rPr>
                        <a:t>Hukuk Fakültesi Öğrencilerinin </a:t>
                      </a:r>
                      <a:r>
                        <a:rPr lang="tr-TR" sz="800" b="0" i="0" u="none" strike="noStrike" kern="1200" dirty="0" err="1" smtClean="0">
                          <a:solidFill>
                            <a:srgbClr val="000000"/>
                          </a:solidFill>
                          <a:effectLst/>
                          <a:latin typeface="Calibri" panose="020F0502020204030204" pitchFamily="34" charset="0"/>
                          <a:ea typeface="+mn-ea"/>
                          <a:cs typeface="+mn-cs"/>
                        </a:rPr>
                        <a:t>Moot</a:t>
                      </a:r>
                      <a:r>
                        <a:rPr lang="tr-TR" sz="800" b="0" i="0" u="none" strike="noStrike" kern="1200" dirty="0" smtClean="0">
                          <a:solidFill>
                            <a:srgbClr val="000000"/>
                          </a:solidFill>
                          <a:effectLst/>
                          <a:latin typeface="Calibri" panose="020F0502020204030204" pitchFamily="34" charset="0"/>
                          <a:ea typeface="+mn-ea"/>
                          <a:cs typeface="+mn-cs"/>
                        </a:rPr>
                        <a:t> Court dersi kapsamında ISTAC tarafından düzenlenen kurgusal dava yarışmalarına katılması nedeniyle</a:t>
                      </a:r>
                      <a:endParaRPr lang="tr-TR" sz="800" b="0" i="0" u="none" strike="noStrike" kern="1200" dirty="0">
                        <a:solidFill>
                          <a:srgbClr val="000000"/>
                        </a:solidFill>
                        <a:effectLst/>
                        <a:latin typeface="Calibri" panose="020F0502020204030204" pitchFamily="34" charset="0"/>
                        <a:ea typeface="+mn-ea"/>
                        <a:cs typeface="+mn-cs"/>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dirty="0" smtClean="0">
                          <a:solidFill>
                            <a:srgbClr val="0F2303"/>
                          </a:solidFill>
                          <a:effectLst/>
                          <a:highlight>
                            <a:srgbClr val="FFFFFF"/>
                          </a:highlight>
                          <a:latin typeface="+mn-lt"/>
                        </a:rPr>
                        <a:t>Her yıl en az bir öğrenci takımının yarışmalara katılması</a:t>
                      </a:r>
                      <a:endParaRPr lang="tr-TR" sz="800" b="0" i="0" dirty="0">
                        <a:solidFill>
                          <a:srgbClr val="0F2303"/>
                        </a:solidFill>
                        <a:effectLst/>
                        <a:highlight>
                          <a:srgbClr val="FFFFFF"/>
                        </a:highligh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6368416"/>
                  </a:ext>
                </a:extLst>
              </a:tr>
              <a:tr h="333432">
                <a:tc>
                  <a:txBody>
                    <a:bodyPr/>
                    <a:lstStyle/>
                    <a:p>
                      <a:pPr algn="ctr"/>
                      <a:r>
                        <a:rPr lang="tr-TR" sz="800" b="0" i="0" kern="1200" dirty="0" smtClean="0">
                          <a:solidFill>
                            <a:srgbClr val="000000"/>
                          </a:solidFill>
                          <a:effectLst/>
                          <a:highlight>
                            <a:srgbClr val="FFFFFF"/>
                          </a:highlight>
                          <a:latin typeface="Gilroy-Regular"/>
                          <a:ea typeface="+mn-ea"/>
                          <a:cs typeface="+mn-cs"/>
                        </a:rPr>
                        <a:t>Uluslararası Öğrenci Ofisi</a:t>
                      </a:r>
                      <a:endParaRPr lang="tr-TR" sz="800" b="0" i="0" kern="1200" dirty="0">
                        <a:solidFill>
                          <a:srgbClr val="000000"/>
                        </a:solidFill>
                        <a:effectLst/>
                        <a:highlight>
                          <a:srgbClr val="FFFFFF"/>
                        </a:highlight>
                        <a:latin typeface="Gilroy-Regular"/>
                        <a:ea typeface="+mn-ea"/>
                        <a:cs typeface="+mn-cs"/>
                      </a:endParaRPr>
                    </a:p>
                  </a:txBody>
                  <a:tcPr marL="95250" marR="95250" marT="95250" marB="9525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rtl="0" fontAlgn="base"/>
                      <a:r>
                        <a:rPr lang="tr-TR" sz="800" b="0" i="0" u="none" strike="noStrike" kern="1200" dirty="0" smtClean="0">
                          <a:solidFill>
                            <a:srgbClr val="000000"/>
                          </a:solidFill>
                          <a:effectLst/>
                          <a:latin typeface="Calibri" panose="020F0502020204030204" pitchFamily="34" charset="0"/>
                          <a:ea typeface="+mn-ea"/>
                          <a:cs typeface="+mn-cs"/>
                        </a:rPr>
                        <a:t>Uluslararası öğrencilerin tüm prosedürlerini yürüten idari birim olması sebebiyle</a:t>
                      </a:r>
                      <a:endParaRPr lang="tr-TR" sz="800" b="0" i="0" u="none" strike="noStrike" kern="1200" dirty="0">
                        <a:solidFill>
                          <a:srgbClr val="000000"/>
                        </a:solidFill>
                        <a:effectLst/>
                        <a:latin typeface="Calibri" panose="020F0502020204030204" pitchFamily="34" charset="0"/>
                        <a:ea typeface="+mn-ea"/>
                        <a:cs typeface="+mn-cs"/>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tr-TR" sz="800" b="0" i="0" dirty="0" smtClean="0">
                          <a:solidFill>
                            <a:srgbClr val="0F2303"/>
                          </a:solidFill>
                          <a:effectLst/>
                          <a:highlight>
                            <a:srgbClr val="FFFFFF"/>
                          </a:highlight>
                          <a:latin typeface="+mn-lt"/>
                        </a:rPr>
                        <a:t>Uluslararası öğrencilerin uyum ve diğer süreçlerinde iş birliği beklemektedir.</a:t>
                      </a:r>
                      <a:endParaRPr lang="tr-TR" sz="800" b="0" i="0" dirty="0">
                        <a:solidFill>
                          <a:srgbClr val="0F2303"/>
                        </a:solidFill>
                        <a:effectLst/>
                        <a:highlight>
                          <a:srgbClr val="FFFFFF"/>
                        </a:highligh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4874778"/>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65">
            <a:extLst>
              <a:ext uri="{FF2B5EF4-FFF2-40B4-BE49-F238E27FC236}">
                <a16:creationId xmlns:a16="http://schemas.microsoft.com/office/drawing/2014/main" id="{58B9A15D-E2E6-D1D4-7B44-07C8936B64F1}"/>
              </a:ext>
            </a:extLst>
          </p:cNvPr>
          <p:cNvGraphicFramePr>
            <a:graphicFrameLocks noGrp="1"/>
          </p:cNvGraphicFramePr>
          <p:nvPr>
            <p:extLst>
              <p:ext uri="{D42A27DB-BD31-4B8C-83A1-F6EECF244321}">
                <p14:modId xmlns:p14="http://schemas.microsoft.com/office/powerpoint/2010/main" val="4203810363"/>
              </p:ext>
            </p:extLst>
          </p:nvPr>
        </p:nvGraphicFramePr>
        <p:xfrm>
          <a:off x="325464" y="1741542"/>
          <a:ext cx="8347376" cy="3217915"/>
        </p:xfrm>
        <a:graphic>
          <a:graphicData uri="http://schemas.openxmlformats.org/drawingml/2006/table">
            <a:tbl>
              <a:tblPr/>
              <a:tblGrid>
                <a:gridCol w="1588179">
                  <a:extLst>
                    <a:ext uri="{9D8B030D-6E8A-4147-A177-3AD203B41FA5}">
                      <a16:colId xmlns:a16="http://schemas.microsoft.com/office/drawing/2014/main" val="3918363564"/>
                    </a:ext>
                  </a:extLst>
                </a:gridCol>
                <a:gridCol w="1679888">
                  <a:extLst>
                    <a:ext uri="{9D8B030D-6E8A-4147-A177-3AD203B41FA5}">
                      <a16:colId xmlns:a16="http://schemas.microsoft.com/office/drawing/2014/main" val="1683979601"/>
                    </a:ext>
                  </a:extLst>
                </a:gridCol>
                <a:gridCol w="1693103">
                  <a:extLst>
                    <a:ext uri="{9D8B030D-6E8A-4147-A177-3AD203B41FA5}">
                      <a16:colId xmlns:a16="http://schemas.microsoft.com/office/drawing/2014/main" val="2592459544"/>
                    </a:ext>
                  </a:extLst>
                </a:gridCol>
                <a:gridCol w="1693103">
                  <a:extLst>
                    <a:ext uri="{9D8B030D-6E8A-4147-A177-3AD203B41FA5}">
                      <a16:colId xmlns:a16="http://schemas.microsoft.com/office/drawing/2014/main" val="3383282758"/>
                    </a:ext>
                  </a:extLst>
                </a:gridCol>
                <a:gridCol w="1693103">
                  <a:extLst>
                    <a:ext uri="{9D8B030D-6E8A-4147-A177-3AD203B41FA5}">
                      <a16:colId xmlns:a16="http://schemas.microsoft.com/office/drawing/2014/main" val="494559924"/>
                    </a:ext>
                  </a:extLst>
                </a:gridCol>
              </a:tblGrid>
              <a:tr h="636864">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450144">
                <a:tc>
                  <a:txBody>
                    <a:bodyPr/>
                    <a:lstStyle/>
                    <a:p>
                      <a:pPr algn="ctr" fontAlgn="ctr"/>
                      <a:r>
                        <a:rPr lang="tr-TR" sz="1400" b="0" i="0" u="none" strike="noStrike" dirty="0">
                          <a:solidFill>
                            <a:srgbClr val="000000"/>
                          </a:solidFill>
                          <a:effectLst/>
                          <a:latin typeface="Calibri" panose="020F0502020204030204" pitchFamily="34" charset="0"/>
                        </a:rPr>
                        <a:t>Ofis Koltukları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Ofis koltukları ergonomik değildir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Ofis koltukları ergonomik değildir. Uzun çalışma sürelerinde belli sağlık sıkıntıları görülebilmektedir.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76969">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76969">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76969">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bl>
          </a:graphicData>
        </a:graphic>
      </p:graphicFrame>
    </p:spTree>
    <p:extLst>
      <p:ext uri="{BB962C8B-B14F-4D97-AF65-F5344CB8AC3E}">
        <p14:creationId xmlns:p14="http://schemas.microsoft.com/office/powerpoint/2010/main" val="32389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65">
            <a:extLst>
              <a:ext uri="{FF2B5EF4-FFF2-40B4-BE49-F238E27FC236}">
                <a16:creationId xmlns:a16="http://schemas.microsoft.com/office/drawing/2014/main" id="{8E82F43B-F0EB-6603-4EA0-F70FCFCDCA48}"/>
              </a:ext>
            </a:extLst>
          </p:cNvPr>
          <p:cNvGraphicFramePr>
            <a:graphicFrameLocks noGrp="1"/>
          </p:cNvGraphicFramePr>
          <p:nvPr>
            <p:extLst>
              <p:ext uri="{D42A27DB-BD31-4B8C-83A1-F6EECF244321}">
                <p14:modId xmlns:p14="http://schemas.microsoft.com/office/powerpoint/2010/main" val="4081168169"/>
              </p:ext>
            </p:extLst>
          </p:nvPr>
        </p:nvGraphicFramePr>
        <p:xfrm>
          <a:off x="121297" y="1795034"/>
          <a:ext cx="8901403" cy="2492735"/>
        </p:xfrm>
        <a:graphic>
          <a:graphicData uri="http://schemas.openxmlformats.org/drawingml/2006/table">
            <a:tbl>
              <a:tblPr/>
              <a:tblGrid>
                <a:gridCol w="1693591">
                  <a:extLst>
                    <a:ext uri="{9D8B030D-6E8A-4147-A177-3AD203B41FA5}">
                      <a16:colId xmlns:a16="http://schemas.microsoft.com/office/drawing/2014/main" val="3918363564"/>
                    </a:ext>
                  </a:extLst>
                </a:gridCol>
                <a:gridCol w="1791384">
                  <a:extLst>
                    <a:ext uri="{9D8B030D-6E8A-4147-A177-3AD203B41FA5}">
                      <a16:colId xmlns:a16="http://schemas.microsoft.com/office/drawing/2014/main" val="1683979601"/>
                    </a:ext>
                  </a:extLst>
                </a:gridCol>
                <a:gridCol w="1805476">
                  <a:extLst>
                    <a:ext uri="{9D8B030D-6E8A-4147-A177-3AD203B41FA5}">
                      <a16:colId xmlns:a16="http://schemas.microsoft.com/office/drawing/2014/main" val="2592459544"/>
                    </a:ext>
                  </a:extLst>
                </a:gridCol>
                <a:gridCol w="1418260">
                  <a:extLst>
                    <a:ext uri="{9D8B030D-6E8A-4147-A177-3AD203B41FA5}">
                      <a16:colId xmlns:a16="http://schemas.microsoft.com/office/drawing/2014/main" val="3383282758"/>
                    </a:ext>
                  </a:extLst>
                </a:gridCol>
                <a:gridCol w="2192692">
                  <a:extLst>
                    <a:ext uri="{9D8B030D-6E8A-4147-A177-3AD203B41FA5}">
                      <a16:colId xmlns:a16="http://schemas.microsoft.com/office/drawing/2014/main" val="494559924"/>
                    </a:ext>
                  </a:extLst>
                </a:gridCol>
              </a:tblGrid>
              <a:tr h="503898">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919534">
                <a:tc>
                  <a:txBody>
                    <a:bodyPr/>
                    <a:lstStyle/>
                    <a:p>
                      <a:pPr algn="ctr" fontAlgn="ctr"/>
                      <a:r>
                        <a:rPr lang="tr-TR" sz="1400" b="0" i="0" u="none" strike="noStrike" dirty="0">
                          <a:solidFill>
                            <a:srgbClr val="000000"/>
                          </a:solidFill>
                          <a:effectLst/>
                          <a:latin typeface="Calibri" panose="020F0502020204030204" pitchFamily="34" charset="0"/>
                        </a:rPr>
                        <a:t>Bilgisayar(Laptop)</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Hukuk Fakültesi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Öğretim Görevlisi Şahsi Bilgisayarı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Okul Bilgisayarı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Kalite Temsilcimizin K klasörüne</a:t>
                      </a:r>
                      <a:r>
                        <a:rPr lang="tr-TR" sz="1400" b="0" i="0" u="none" strike="noStrike" baseline="0" dirty="0">
                          <a:solidFill>
                            <a:srgbClr val="000000"/>
                          </a:solidFill>
                          <a:effectLst/>
                          <a:latin typeface="Calibri" panose="020F0502020204030204" pitchFamily="34" charset="0"/>
                        </a:rPr>
                        <a:t> erişimi ve uygulamalara erişimin şahsi bilgisayarı ile sağlanamaması.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298264">
                <a:tc>
                  <a:txBody>
                    <a:bodyPr/>
                    <a:lstStyle/>
                    <a:p>
                      <a:pPr algn="ctr" fontAlgn="ctr"/>
                      <a:r>
                        <a:rPr lang="tr-TR" sz="1400" b="0" i="0" u="none" strike="noStrike" dirty="0">
                          <a:solidFill>
                            <a:srgbClr val="000000"/>
                          </a:solidFill>
                          <a:effectLst/>
                          <a:latin typeface="Calibri" panose="020F0502020204030204" pitchFamily="34" charset="0"/>
                        </a:rPr>
                        <a:t>Bilgisayar(Laptop)</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Hukuk Fakültesi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Öğretim Görevlisi Şahsi Bilgisayarı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Okul Bilgisayarı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Öğretim</a:t>
                      </a:r>
                      <a:r>
                        <a:rPr lang="tr-TR" sz="1400" b="0" i="0" u="none" strike="noStrike" baseline="0" dirty="0">
                          <a:solidFill>
                            <a:srgbClr val="000000"/>
                          </a:solidFill>
                          <a:effectLst/>
                          <a:latin typeface="Calibri" panose="020F0502020204030204" pitchFamily="34" charset="0"/>
                        </a:rPr>
                        <a:t> elemanımızın şahsi bilgisayarındaki teknik problemden kaynaklı projeksiyona bağlantı sağlanamaması.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bl>
          </a:graphicData>
        </a:graphic>
      </p:graphicFrame>
    </p:spTree>
    <p:extLst>
      <p:ext uri="{BB962C8B-B14F-4D97-AF65-F5344CB8AC3E}">
        <p14:creationId xmlns:p14="http://schemas.microsoft.com/office/powerpoint/2010/main" val="159016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FBCC0D33-D80E-2441-2F41-9D182D888A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18" y="1599988"/>
            <a:ext cx="9043987" cy="4692324"/>
          </a:xfrm>
          <a:prstGeom prst="rect">
            <a:avLst/>
          </a:prstGeom>
        </p:spPr>
      </p:pic>
    </p:spTree>
    <p:extLst>
      <p:ext uri="{BB962C8B-B14F-4D97-AF65-F5344CB8AC3E}">
        <p14:creationId xmlns:p14="http://schemas.microsoft.com/office/powerpoint/2010/main" val="44938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3391100167"/>
              </p:ext>
            </p:extLst>
          </p:nvPr>
        </p:nvGraphicFramePr>
        <p:xfrm>
          <a:off x="545122" y="1801446"/>
          <a:ext cx="8203223" cy="14833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endParaRPr lang="tr-T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2" name="10 Metin kutusu">
            <a:extLst>
              <a:ext uri="{FF2B5EF4-FFF2-40B4-BE49-F238E27FC236}">
                <a16:creationId xmlns:a16="http://schemas.microsoft.com/office/drawing/2014/main" id="{C1E8DB57-18CC-1D48-AFD8-54403CA07592}"/>
              </a:ext>
            </a:extLst>
          </p:cNvPr>
          <p:cNvSpPr txBox="1"/>
          <p:nvPr/>
        </p:nvSpPr>
        <p:spPr>
          <a:xfrm>
            <a:off x="2034074" y="4245429"/>
            <a:ext cx="5374432" cy="646331"/>
          </a:xfrm>
          <a:prstGeom prst="rect">
            <a:avLst/>
          </a:prstGeom>
          <a:noFill/>
        </p:spPr>
        <p:txBody>
          <a:bodyPr wrap="square" rtlCol="0">
            <a:spAutoFit/>
          </a:bodyPr>
          <a:lstStyle/>
          <a:p>
            <a:pPr algn="ctr"/>
            <a:r>
              <a:rPr lang="tr-TR" b="1" dirty="0">
                <a:solidFill>
                  <a:srgbClr val="020424"/>
                </a:solidFill>
              </a:rPr>
              <a:t>Risk Analizinde</a:t>
            </a:r>
          </a:p>
          <a:p>
            <a:pPr algn="ctr"/>
            <a:r>
              <a:rPr lang="tr-TR" b="1" dirty="0">
                <a:solidFill>
                  <a:srgbClr val="020424"/>
                </a:solidFill>
              </a:rPr>
              <a:t>Skoru Yüksek Risk Bulunmamaktadır.</a:t>
            </a:r>
          </a:p>
        </p:txBody>
      </p:sp>
    </p:spTree>
    <p:extLst>
      <p:ext uri="{BB962C8B-B14F-4D97-AF65-F5344CB8AC3E}">
        <p14:creationId xmlns:p14="http://schemas.microsoft.com/office/powerpoint/2010/main" val="323873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39171818-63AE-0C33-390B-BC785BE04FF4}"/>
              </a:ext>
            </a:extLst>
          </p:cNvPr>
          <p:cNvSpPr txBox="1"/>
          <p:nvPr/>
        </p:nvSpPr>
        <p:spPr>
          <a:xfrm>
            <a:off x="4152900" y="3752850"/>
            <a:ext cx="184731" cy="369332"/>
          </a:xfrm>
          <a:prstGeom prst="rect">
            <a:avLst/>
          </a:prstGeom>
          <a:noFill/>
        </p:spPr>
        <p:txBody>
          <a:bodyPr wrap="none" rtlCol="0">
            <a:spAutoFit/>
          </a:bodyPr>
          <a:lstStyle/>
          <a:p>
            <a:endParaRPr lang="tr-TR" dirty="0"/>
          </a:p>
        </p:txBody>
      </p:sp>
      <p:pic>
        <p:nvPicPr>
          <p:cNvPr id="10" name="Resim 9">
            <a:extLst>
              <a:ext uri="{FF2B5EF4-FFF2-40B4-BE49-F238E27FC236}">
                <a16:creationId xmlns:a16="http://schemas.microsoft.com/office/drawing/2014/main" id="{F5954C9A-6219-7C87-E942-A5DFC55609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050" t="31622" r="19618" b="37591"/>
          <a:stretch/>
        </p:blipFill>
        <p:spPr>
          <a:xfrm>
            <a:off x="1317357" y="1181936"/>
            <a:ext cx="6524788" cy="2127188"/>
          </a:xfrm>
          <a:prstGeom prst="rect">
            <a:avLst/>
          </a:prstGeom>
        </p:spPr>
      </p:pic>
      <p:pic>
        <p:nvPicPr>
          <p:cNvPr id="12" name="Resim 11">
            <a:extLst>
              <a:ext uri="{FF2B5EF4-FFF2-40B4-BE49-F238E27FC236}">
                <a16:creationId xmlns:a16="http://schemas.microsoft.com/office/drawing/2014/main" id="{28A76B24-E55D-9820-ACAB-4A2112D14CF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943" t="24944" r="19442" b="30231"/>
          <a:stretch/>
        </p:blipFill>
        <p:spPr>
          <a:xfrm>
            <a:off x="1301856" y="3211835"/>
            <a:ext cx="6524787" cy="3082909"/>
          </a:xfrm>
          <a:prstGeom prst="rect">
            <a:avLst/>
          </a:prstGeom>
        </p:spPr>
      </p:pic>
      <p:sp>
        <p:nvSpPr>
          <p:cNvPr id="13" name="10 Metin kutusu">
            <a:extLst>
              <a:ext uri="{FF2B5EF4-FFF2-40B4-BE49-F238E27FC236}">
                <a16:creationId xmlns:a16="http://schemas.microsoft.com/office/drawing/2014/main" id="{DBB943AE-DE32-FB5E-81F2-6BD4CFCCA847}"/>
              </a:ext>
            </a:extLst>
          </p:cNvPr>
          <p:cNvSpPr txBox="1"/>
          <p:nvPr/>
        </p:nvSpPr>
        <p:spPr>
          <a:xfrm>
            <a:off x="1763688" y="6183018"/>
            <a:ext cx="5374432" cy="646331"/>
          </a:xfrm>
          <a:prstGeom prst="rect">
            <a:avLst/>
          </a:prstGeom>
          <a:noFill/>
        </p:spPr>
        <p:txBody>
          <a:bodyPr wrap="square" rtlCol="0">
            <a:spAutoFit/>
          </a:bodyPr>
          <a:lstStyle/>
          <a:p>
            <a:pPr algn="ctr"/>
            <a:r>
              <a:rPr lang="tr-TR" b="1" dirty="0">
                <a:solidFill>
                  <a:srgbClr val="020424"/>
                </a:solidFill>
              </a:rPr>
              <a:t>Paydaş geribildirimleri düzenli olarak incelemekte olup gerekli olan aksiyonlar alınmaktadır.</a:t>
            </a:r>
          </a:p>
        </p:txBody>
      </p:sp>
    </p:spTree>
    <p:extLst>
      <p:ext uri="{BB962C8B-B14F-4D97-AF65-F5344CB8AC3E}">
        <p14:creationId xmlns:p14="http://schemas.microsoft.com/office/powerpoint/2010/main" val="16667005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640</TotalTime>
  <Words>1249</Words>
  <Application>Microsoft Office PowerPoint</Application>
  <PresentationFormat>Ekran Gösterisi (4:3)</PresentationFormat>
  <Paragraphs>243</Paragraphs>
  <Slides>18</Slides>
  <Notes>18</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18</vt:i4>
      </vt:variant>
    </vt:vector>
  </HeadingPairs>
  <TitlesOfParts>
    <vt:vector size="26" baseType="lpstr">
      <vt:lpstr>Arial</vt:lpstr>
      <vt:lpstr>Calibri</vt:lpstr>
      <vt:lpstr>Calibri Light</vt:lpstr>
      <vt:lpstr>Gilroy-Regular</vt:lpstr>
      <vt:lpstr>Times</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Ceren Kılıç</cp:lastModifiedBy>
  <cp:revision>66</cp:revision>
  <dcterms:created xsi:type="dcterms:W3CDTF">2020-01-20T10:44:30Z</dcterms:created>
  <dcterms:modified xsi:type="dcterms:W3CDTF">2024-05-15T12:09:37Z</dcterms:modified>
</cp:coreProperties>
</file>