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8" r:id="rId3"/>
    <p:sldId id="367" r:id="rId4"/>
    <p:sldId id="368" r:id="rId5"/>
    <p:sldId id="369" r:id="rId6"/>
    <p:sldId id="370" r:id="rId7"/>
    <p:sldId id="347" r:id="rId8"/>
    <p:sldId id="378" r:id="rId9"/>
    <p:sldId id="346" r:id="rId10"/>
    <p:sldId id="372" r:id="rId11"/>
    <p:sldId id="374" r:id="rId12"/>
    <p:sldId id="373" r:id="rId13"/>
    <p:sldId id="377" r:id="rId14"/>
    <p:sldId id="379" r:id="rId15"/>
    <p:sldId id="380" r:id="rId16"/>
    <p:sldId id="352" r:id="rId17"/>
    <p:sldId id="365" r:id="rId18"/>
    <p:sldId id="357" r:id="rId19"/>
    <p:sldId id="304" r:id="rId20"/>
    <p:sldId id="359" r:id="rId21"/>
    <p:sldId id="361"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7"/>
            <p14:sldId id="368"/>
            <p14:sldId id="369"/>
            <p14:sldId id="370"/>
            <p14:sldId id="347"/>
            <p14:sldId id="378"/>
            <p14:sldId id="346"/>
            <p14:sldId id="372"/>
            <p14:sldId id="374"/>
            <p14:sldId id="373"/>
            <p14:sldId id="377"/>
            <p14:sldId id="379"/>
            <p14:sldId id="380"/>
            <p14:sldId id="352"/>
            <p14:sldId id="365"/>
            <p14:sldId id="357"/>
            <p14:sldId id="304"/>
            <p14:sldId id="359"/>
            <p14:sldId id="36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2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su yüce" userId="e0c711fdeb484930" providerId="LiveId" clId="{DBA2E025-8BE1-4EE0-B525-1BE14C8DFC9D}"/>
    <pc:docChg chg="custSel delSld modSld sldOrd modSection">
      <pc:chgData name="cansu yüce" userId="e0c711fdeb484930" providerId="LiveId" clId="{DBA2E025-8BE1-4EE0-B525-1BE14C8DFC9D}" dt="2024-05-16T13:16:17.360" v="1444" actId="20577"/>
      <pc:docMkLst>
        <pc:docMk/>
      </pc:docMkLst>
      <pc:sldChg chg="modSp mod">
        <pc:chgData name="cansu yüce" userId="e0c711fdeb484930" providerId="LiveId" clId="{DBA2E025-8BE1-4EE0-B525-1BE14C8DFC9D}" dt="2024-05-16T13:14:49.608" v="1438" actId="12"/>
        <pc:sldMkLst>
          <pc:docMk/>
          <pc:sldMk cId="2340244422" sldId="278"/>
        </pc:sldMkLst>
        <pc:spChg chg="mod">
          <ac:chgData name="cansu yüce" userId="e0c711fdeb484930" providerId="LiveId" clId="{DBA2E025-8BE1-4EE0-B525-1BE14C8DFC9D}" dt="2024-05-16T13:14:49.608" v="1438" actId="12"/>
          <ac:spMkLst>
            <pc:docMk/>
            <pc:sldMk cId="2340244422" sldId="278"/>
            <ac:spMk id="3" creationId="{0B4ED2B7-9767-90EE-9F32-BE8366EF3C63}"/>
          </ac:spMkLst>
        </pc:spChg>
      </pc:sldChg>
      <pc:sldChg chg="modSp mod">
        <pc:chgData name="cansu yüce" userId="e0c711fdeb484930" providerId="LiveId" clId="{DBA2E025-8BE1-4EE0-B525-1BE14C8DFC9D}" dt="2024-05-16T13:09:40.798" v="1132" actId="20577"/>
        <pc:sldMkLst>
          <pc:docMk/>
          <pc:sldMk cId="2309275913" sldId="304"/>
        </pc:sldMkLst>
        <pc:spChg chg="mod">
          <ac:chgData name="cansu yüce" userId="e0c711fdeb484930" providerId="LiveId" clId="{DBA2E025-8BE1-4EE0-B525-1BE14C8DFC9D}" dt="2024-05-16T13:09:40.798" v="1132" actId="20577"/>
          <ac:spMkLst>
            <pc:docMk/>
            <pc:sldMk cId="2309275913" sldId="304"/>
            <ac:spMk id="2" creationId="{F9B268B2-11F9-510C-A0E9-B837E344F15C}"/>
          </ac:spMkLst>
        </pc:spChg>
      </pc:sldChg>
      <pc:sldChg chg="modSp mod">
        <pc:chgData name="cansu yüce" userId="e0c711fdeb484930" providerId="LiveId" clId="{DBA2E025-8BE1-4EE0-B525-1BE14C8DFC9D}" dt="2024-05-16T13:16:17.360" v="1444" actId="20577"/>
        <pc:sldMkLst>
          <pc:docMk/>
          <pc:sldMk cId="2179233219" sldId="359"/>
        </pc:sldMkLst>
        <pc:spChg chg="mod">
          <ac:chgData name="cansu yüce" userId="e0c711fdeb484930" providerId="LiveId" clId="{DBA2E025-8BE1-4EE0-B525-1BE14C8DFC9D}" dt="2024-05-16T13:16:17.360" v="1444" actId="20577"/>
          <ac:spMkLst>
            <pc:docMk/>
            <pc:sldMk cId="2179233219" sldId="359"/>
            <ac:spMk id="2" creationId="{4BE3A285-A94A-311C-9562-A949E60FC3ED}"/>
          </ac:spMkLst>
        </pc:spChg>
      </pc:sldChg>
      <pc:sldChg chg="del">
        <pc:chgData name="cansu yüce" userId="e0c711fdeb484930" providerId="LiveId" clId="{DBA2E025-8BE1-4EE0-B525-1BE14C8DFC9D}" dt="2024-05-16T13:09:59.405" v="1133" actId="2696"/>
        <pc:sldMkLst>
          <pc:docMk/>
          <pc:sldMk cId="2926320561" sldId="360"/>
        </pc:sldMkLst>
      </pc:sldChg>
      <pc:sldChg chg="ord">
        <pc:chgData name="cansu yüce" userId="e0c711fdeb484930" providerId="LiveId" clId="{DBA2E025-8BE1-4EE0-B525-1BE14C8DFC9D}" dt="2024-05-16T13:05:01.082" v="466"/>
        <pc:sldMkLst>
          <pc:docMk/>
          <pc:sldMk cId="2544252986" sldId="361"/>
        </pc:sldMkLst>
      </pc:sldChg>
      <pc:sldChg chg="del">
        <pc:chgData name="cansu yüce" userId="e0c711fdeb484930" providerId="LiveId" clId="{DBA2E025-8BE1-4EE0-B525-1BE14C8DFC9D}" dt="2024-05-16T13:10:11.157" v="1134" actId="2696"/>
        <pc:sldMkLst>
          <pc:docMk/>
          <pc:sldMk cId="1784154435" sldId="3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400"/>
              <a:t>Bölüm Ortalaması</a:t>
            </a:r>
          </a:p>
          <a:p>
            <a:pPr>
              <a:defRPr/>
            </a:pPr>
            <a:r>
              <a:rPr lang="tr-TR" sz="1400"/>
              <a:t>(Güz Dönemi)</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'Bölüm Ortalaması'!$A$2:$A$20</c:f>
              <c:strCache>
                <c:ptCount val="19"/>
                <c:pt idx="0">
                  <c:v>1- Öğretim Üyesi/Lecturer :    İletişim tarzı açık ve pozitifti. / Communication style was open and positive.</c:v>
                </c:pt>
                <c:pt idx="1">
                  <c:v>2- Öğretim Üyesi/Lecturer :   Ofis saatlerinde ulaşılabilirdi. / It was available during office hours.</c:v>
                </c:pt>
                <c:pt idx="2">
                  <c:v>3- Öğretim Üyesi/Lecturer :   Ders süresini etkin kullandı. / She/he used the lesson time effectively.</c:v>
                </c:pt>
                <c:pt idx="3">
                  <c:v>4- Öğretim Üyesi/Lecturer :   Ders materyallerini, gerekli ekipman ve teknolojiyi etkin kullandı.  / She/he used course materials, appurtenances and technology effectively</c:v>
                </c:pt>
                <c:pt idx="4">
                  <c:v>5- Öğretim Üyesi/Lecturer :   Anlatım yöntemi etkileyici, anlamamı kolaylaştırıcı ve ilgi uyandırıcıydı. / Lecture method was effective, easy to understand and interesting.</c:v>
                </c:pt>
                <c:pt idx="5">
                  <c:v>6- Öğretim Üyesi/Lecturer :   Aktif katılımı teşvik edici ve cesaretlendiriciydi. / She/he was promotive and encouraging.</c:v>
                </c:pt>
                <c:pt idx="6">
                  <c:v>7- Öğretim Üyesi/Lecturer :   Analitik düşünme ve problem çözme becerilerimi geliştirdi. / She/he improved my analytical thinking and problem solving skills</c:v>
                </c:pt>
                <c:pt idx="7">
                  <c:v>8- Öğretim Üyesi/Lecturer :   Araştırma becerilerimi geliştirdi. / She/he improved my research skills.</c:v>
                </c:pt>
                <c:pt idx="8">
                  <c:v>9- Öğretim Üyesi/Lecturer :   Eleştirel bakış açısı kazandırdı. / She/he provided a critical perspective</c:v>
                </c:pt>
                <c:pt idx="9">
                  <c:v>10- Öğretim Üyesi/Lecturer :   İnovatif ve yaratıcı düşünme becerilerimi geliştirdi. / She/he improved my innovative and creative thinking skills.</c:v>
                </c:pt>
                <c:pt idx="10">
                  <c:v>11- Ders İçeriği/ Course Content :  Mesleki becerilerimi geliştirmeme yardımcı oldu. / It helped me to improve vocational skills</c:v>
                </c:pt>
                <c:pt idx="11">
                  <c:v>12- Ders İçeriği/ Course Content :   Akademik okur-yazarlık becerilerimi geliştirdi. / It improved my academic literacy skills.</c:v>
                </c:pt>
                <c:pt idx="12">
                  <c:v>13- Ders İçeriği/ Course Content :  Sunum yapma becerilerimi geliştirdi. / It improved my making presentation skills.</c:v>
                </c:pt>
                <c:pt idx="13">
                  <c:v>14- Ders İçeriği/ Course Content :  Dersi kavramamı ve kalıcı olarak öğrenmemi sağladı. / It provided me to grasp the lesson and learn permanently.</c:v>
                </c:pt>
                <c:pt idx="14">
                  <c:v>15- Ders İçeriği/ Class Content : Dönem boyunca dersten kazanımlarım sözlü-yazılı iletişim ve ifade becerilerimi geliştirdi. / During the semester, my course achievements improved my oral-written communication and expression skills.</c:v>
                </c:pt>
                <c:pt idx="15">
                  <c:v>16 - Sınav soruları dersin içeriğine uygundu. / Questions asked in the exams were realeted to class content.</c:v>
                </c:pt>
                <c:pt idx="16">
                  <c:v>17 - Sınav süresi yeterliydi. / Duration of the exam was enough.</c:v>
                </c:pt>
                <c:pt idx="17">
                  <c:v>18 - Sınav tekniği uygundu. / Type of the questions and exams were proper.</c:v>
                </c:pt>
                <c:pt idx="18">
                  <c:v>Ortalama</c:v>
                </c:pt>
              </c:strCache>
            </c:strRef>
          </c:cat>
          <c:val>
            <c:numRef>
              <c:f>'Bölüm Ortalaması'!$B$2:$B$20</c:f>
              <c:numCache>
                <c:formatCode>0</c:formatCode>
                <c:ptCount val="19"/>
                <c:pt idx="0">
                  <c:v>91.078582759380424</c:v>
                </c:pt>
                <c:pt idx="1">
                  <c:v>91.411070815229166</c:v>
                </c:pt>
                <c:pt idx="2">
                  <c:v>91.77737610521649</c:v>
                </c:pt>
                <c:pt idx="3">
                  <c:v>91.400025104687003</c:v>
                </c:pt>
                <c:pt idx="4">
                  <c:v>90.811726332588336</c:v>
                </c:pt>
                <c:pt idx="5">
                  <c:v>91.261857069779609</c:v>
                </c:pt>
                <c:pt idx="6">
                  <c:v>91.017252628178724</c:v>
                </c:pt>
                <c:pt idx="7">
                  <c:v>89.912456727895105</c:v>
                </c:pt>
                <c:pt idx="8">
                  <c:v>91.200135688821405</c:v>
                </c:pt>
                <c:pt idx="9">
                  <c:v>90.239000639132513</c:v>
                </c:pt>
                <c:pt idx="10">
                  <c:v>90.187885983208631</c:v>
                </c:pt>
                <c:pt idx="11">
                  <c:v>90.129060723301009</c:v>
                </c:pt>
                <c:pt idx="12">
                  <c:v>90.64981533268687</c:v>
                </c:pt>
                <c:pt idx="13">
                  <c:v>91.129044339327123</c:v>
                </c:pt>
                <c:pt idx="14">
                  <c:v>90.646731171029131</c:v>
                </c:pt>
                <c:pt idx="15">
                  <c:v>90.89591130094793</c:v>
                </c:pt>
                <c:pt idx="16">
                  <c:v>91.715692565001603</c:v>
                </c:pt>
                <c:pt idx="17">
                  <c:v>91.50020752050105</c:v>
                </c:pt>
                <c:pt idx="18">
                  <c:v>90.942435155939563</c:v>
                </c:pt>
              </c:numCache>
            </c:numRef>
          </c:val>
          <c:extLst>
            <c:ext xmlns:c16="http://schemas.microsoft.com/office/drawing/2014/chart" uri="{C3380CC4-5D6E-409C-BE32-E72D297353CC}">
              <c16:uniqueId val="{00000000-947C-42CC-A39E-97383E071C6B}"/>
            </c:ext>
          </c:extLst>
        </c:ser>
        <c:dLbls>
          <c:showLegendKey val="0"/>
          <c:showVal val="0"/>
          <c:showCatName val="0"/>
          <c:showSerName val="0"/>
          <c:showPercent val="0"/>
          <c:showBubbleSize val="0"/>
        </c:dLbls>
        <c:gapWidth val="100"/>
        <c:overlap val="-24"/>
        <c:axId val="307980048"/>
        <c:axId val="307965072"/>
      </c:barChart>
      <c:catAx>
        <c:axId val="3079800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307965072"/>
        <c:crosses val="autoZero"/>
        <c:auto val="1"/>
        <c:lblAlgn val="ctr"/>
        <c:lblOffset val="100"/>
        <c:noMultiLvlLbl val="0"/>
      </c:catAx>
      <c:valAx>
        <c:axId val="307965072"/>
        <c:scaling>
          <c:orientation val="minMax"/>
          <c:min val="0"/>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3079800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400"/>
              <a:t>Bölüm Ortalaması </a:t>
            </a:r>
          </a:p>
          <a:p>
            <a:pPr>
              <a:defRPr/>
            </a:pPr>
            <a:r>
              <a:rPr lang="tr-TR" sz="1400"/>
              <a:t>(Bahar</a:t>
            </a:r>
            <a:r>
              <a:rPr lang="tr-TR" sz="1400" baseline="0"/>
              <a:t> Dönemi)</a:t>
            </a:r>
            <a:endParaRPr lang="tr-TR" sz="140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'Bölüm Ortalaması'!$B$3:$B$21</c:f>
              <c:strCache>
                <c:ptCount val="19"/>
                <c:pt idx="0">
                  <c:v>1- Öğretim Üyesi/Lecturer : İletişim tarzı açık ve pozitifti. / Communication style was open and positive.</c:v>
                </c:pt>
                <c:pt idx="1">
                  <c:v>2- Öğretim Üyesi/Lecturer : Ofis saatlerinde ulaşılabilirdi. / It was available during office hours.</c:v>
                </c:pt>
                <c:pt idx="2">
                  <c:v>3- Öğretim Üyesi/Lecturer : Ders süresini etkin kullandı. / She/he used the lesson time effectively.</c:v>
                </c:pt>
                <c:pt idx="3">
                  <c:v>4- Öğretim Üyesi/Lecturer :   Ders materyallerini, gerekli ekipman ve teknolojiyi etkin kullandı.  / She/he used course materials, appurtenances and technology effectively</c:v>
                </c:pt>
                <c:pt idx="4">
                  <c:v>5- Öğretim Üyesi/Lecturer : Anlatım yöntemi etkileyici, anlamamı kolaylaştırıcı ve ilgi uyandırıcıydı. / Lecture method was effective, easy to understand and interesting.</c:v>
                </c:pt>
                <c:pt idx="5">
                  <c:v>6- Öğretim Üyesi/Lecturer : Aktif katılımı teşvik edici ve cesaretlendiriciydi. / She/he was promotive and encouraging.</c:v>
                </c:pt>
                <c:pt idx="6">
                  <c:v>7- Öğretim Üyesi/Lecturer : Analitik düşünme ve problem çözme becerilerimi geliştirdi. / She/he improved my analytical thinking and problem solving skills</c:v>
                </c:pt>
                <c:pt idx="7">
                  <c:v>8- Öğretim Üyesi/Lecturer : Araştırma becerilerimi geliştirdi. / She/he improved my research skills.</c:v>
                </c:pt>
                <c:pt idx="8">
                  <c:v>9- Öğretim Üyesi/Lecturer : Eleştirel bakış açısı kazandırdı. / She/he provided a critical perspective</c:v>
                </c:pt>
                <c:pt idx="9">
                  <c:v>10- Öğretim Üyesi/Lecturer : İnovatif ve yaratıcı düşünme becerilerimi geliştirdi. / She/he improved my innovative and creative thinking skills.</c:v>
                </c:pt>
                <c:pt idx="10">
                  <c:v>11- Ders İçeriği/ Course Content : Mesleki becerilerimi geliştirmeme yardımcı oldu. / It helped me to improve vocational skills</c:v>
                </c:pt>
                <c:pt idx="11">
                  <c:v>12- Ders İçeriği/ Course Content : Akademik okur-yazarlık becerilerimi geliştirdi. / It improved my academic literacy skills.</c:v>
                </c:pt>
                <c:pt idx="12">
                  <c:v>13- Ders İçeriği/ Course Content : Sunum yapma becerilerimi geliştirdi. / It improved my making presentation skills.</c:v>
                </c:pt>
                <c:pt idx="13">
                  <c:v>14- Ders İçeriği/ Course Content : Dersi kavramamı ve kalıcı olarak öğrenmemi sağladı. / It provided me to grasp the lesson and learn permanently.</c:v>
                </c:pt>
                <c:pt idx="14">
                  <c:v>15- Ders İçeriği/ Class Content : Dönem boyunca dersten kazanımlarım sözlü-yazılı iletişim ve ifade becerilerimi geliştirdi. / During the semester, my course achievements improved my oral-written communication and expression skills.</c:v>
                </c:pt>
                <c:pt idx="15">
                  <c:v>16 - Sınav soruları dersin içeriğine uygundu. / Questions asked in the exams were realeted to class content.</c:v>
                </c:pt>
                <c:pt idx="16">
                  <c:v>17 - Sınav süresi yeterliydi. / Duration of the exam was enough.</c:v>
                </c:pt>
                <c:pt idx="17">
                  <c:v>18 - Sınav tekniği uygundu. / Type of the questions and exams were proper.</c:v>
                </c:pt>
                <c:pt idx="18">
                  <c:v>Ortalama</c:v>
                </c:pt>
              </c:strCache>
            </c:strRef>
          </c:cat>
          <c:val>
            <c:numRef>
              <c:f>'Bölüm Ortalaması'!$C$3:$C$21</c:f>
              <c:numCache>
                <c:formatCode>0</c:formatCode>
                <c:ptCount val="19"/>
                <c:pt idx="0">
                  <c:v>90.365397455869669</c:v>
                </c:pt>
                <c:pt idx="1">
                  <c:v>90.641756091321355</c:v>
                </c:pt>
                <c:pt idx="2">
                  <c:v>90.273561610332735</c:v>
                </c:pt>
                <c:pt idx="3">
                  <c:v>90.821790489276097</c:v>
                </c:pt>
                <c:pt idx="4">
                  <c:v>91.589186688576206</c:v>
                </c:pt>
                <c:pt idx="5">
                  <c:v>90.665809327574578</c:v>
                </c:pt>
                <c:pt idx="6">
                  <c:v>90.461230638902222</c:v>
                </c:pt>
                <c:pt idx="7">
                  <c:v>90.905151798909515</c:v>
                </c:pt>
                <c:pt idx="8">
                  <c:v>90.616154138435235</c:v>
                </c:pt>
                <c:pt idx="9">
                  <c:v>89.824791132308405</c:v>
                </c:pt>
                <c:pt idx="10">
                  <c:v>90.554611676621647</c:v>
                </c:pt>
                <c:pt idx="11">
                  <c:v>90.147282394299367</c:v>
                </c:pt>
                <c:pt idx="12">
                  <c:v>89.742565384356539</c:v>
                </c:pt>
                <c:pt idx="13">
                  <c:v>90.730690219678664</c:v>
                </c:pt>
                <c:pt idx="14">
                  <c:v>91.113178912179094</c:v>
                </c:pt>
                <c:pt idx="15">
                  <c:v>91.027842208911892</c:v>
                </c:pt>
                <c:pt idx="16">
                  <c:v>91.919609255618084</c:v>
                </c:pt>
                <c:pt idx="17">
                  <c:v>91.586127100732284</c:v>
                </c:pt>
                <c:pt idx="18">
                  <c:v>90.721485362439083</c:v>
                </c:pt>
              </c:numCache>
            </c:numRef>
          </c:val>
          <c:extLst>
            <c:ext xmlns:c16="http://schemas.microsoft.com/office/drawing/2014/chart" uri="{C3380CC4-5D6E-409C-BE32-E72D297353CC}">
              <c16:uniqueId val="{00000000-9FD0-4ACB-A29B-B4C103D68034}"/>
            </c:ext>
          </c:extLst>
        </c:ser>
        <c:dLbls>
          <c:showLegendKey val="0"/>
          <c:showVal val="0"/>
          <c:showCatName val="0"/>
          <c:showSerName val="0"/>
          <c:showPercent val="0"/>
          <c:showBubbleSize val="0"/>
        </c:dLbls>
        <c:gapWidth val="100"/>
        <c:overlap val="-24"/>
        <c:axId val="552070367"/>
        <c:axId val="580763071"/>
      </c:barChart>
      <c:catAx>
        <c:axId val="5520703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80763071"/>
        <c:crosses val="autoZero"/>
        <c:auto val="1"/>
        <c:lblAlgn val="ctr"/>
        <c:lblOffset val="100"/>
        <c:noMultiLvlLbl val="0"/>
      </c:catAx>
      <c:valAx>
        <c:axId val="580763071"/>
        <c:scaling>
          <c:orientation val="minMax"/>
          <c:min val="0"/>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5207036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Derslerin Ortalaması</a:t>
            </a:r>
          </a:p>
          <a:p>
            <a:pPr>
              <a:defRPr/>
            </a:pPr>
            <a:r>
              <a:rPr lang="tr-TR"/>
              <a:t>(Güz Dönemi)</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'Ders Ortalaması'!$B$2:$B$28</c:f>
              <c:strCache>
                <c:ptCount val="27"/>
                <c:pt idx="0">
                  <c:v>ECON 1212</c:v>
                </c:pt>
                <c:pt idx="1">
                  <c:v>ECON 1409</c:v>
                </c:pt>
                <c:pt idx="2">
                  <c:v>ECON 1413</c:v>
                </c:pt>
                <c:pt idx="3">
                  <c:v>ECON 1101</c:v>
                </c:pt>
                <c:pt idx="4">
                  <c:v>ECON 1201</c:v>
                </c:pt>
                <c:pt idx="5">
                  <c:v>ECON 2130</c:v>
                </c:pt>
                <c:pt idx="6">
                  <c:v>ECON 1313</c:v>
                </c:pt>
                <c:pt idx="7">
                  <c:v>ECON 1203</c:v>
                </c:pt>
                <c:pt idx="8">
                  <c:v>ECON 3105</c:v>
                </c:pt>
                <c:pt idx="9">
                  <c:v>ECON 1307</c:v>
                </c:pt>
                <c:pt idx="10">
                  <c:v>ECON 4101</c:v>
                </c:pt>
                <c:pt idx="11">
                  <c:v>ECON 4103</c:v>
                </c:pt>
                <c:pt idx="12">
                  <c:v>ECON 1407</c:v>
                </c:pt>
                <c:pt idx="13">
                  <c:v>STAT 1201</c:v>
                </c:pt>
                <c:pt idx="14">
                  <c:v>ECON 1315</c:v>
                </c:pt>
                <c:pt idx="15">
                  <c:v>ECON 1417</c:v>
                </c:pt>
                <c:pt idx="16">
                  <c:v>ECON 1113</c:v>
                </c:pt>
                <c:pt idx="17">
                  <c:v>ECON 1301</c:v>
                </c:pt>
                <c:pt idx="18">
                  <c:v>ECON 3103</c:v>
                </c:pt>
                <c:pt idx="19">
                  <c:v>ECON 1411</c:v>
                </c:pt>
                <c:pt idx="20">
                  <c:v>ECON 1412</c:v>
                </c:pt>
                <c:pt idx="21">
                  <c:v>ECON 1105</c:v>
                </c:pt>
                <c:pt idx="22">
                  <c:v>ACE 103</c:v>
                </c:pt>
                <c:pt idx="23">
                  <c:v>ECON 1109</c:v>
                </c:pt>
                <c:pt idx="24">
                  <c:v>ECON 1107</c:v>
                </c:pt>
                <c:pt idx="25">
                  <c:v>EBUSI 1201</c:v>
                </c:pt>
                <c:pt idx="26">
                  <c:v>Ortalama</c:v>
                </c:pt>
              </c:strCache>
            </c:strRef>
          </c:cat>
          <c:val>
            <c:numRef>
              <c:f>'Ders Ortalaması'!$C$2:$C$28</c:f>
              <c:numCache>
                <c:formatCode>General</c:formatCode>
                <c:ptCount val="27"/>
                <c:pt idx="0" formatCode="0">
                  <c:v>91</c:v>
                </c:pt>
                <c:pt idx="1">
                  <c:v>94</c:v>
                </c:pt>
                <c:pt idx="2">
                  <c:v>97</c:v>
                </c:pt>
                <c:pt idx="3">
                  <c:v>88</c:v>
                </c:pt>
                <c:pt idx="4">
                  <c:v>90</c:v>
                </c:pt>
                <c:pt idx="5">
                  <c:v>84</c:v>
                </c:pt>
                <c:pt idx="6">
                  <c:v>93</c:v>
                </c:pt>
                <c:pt idx="7">
                  <c:v>90</c:v>
                </c:pt>
                <c:pt idx="8">
                  <c:v>97</c:v>
                </c:pt>
                <c:pt idx="9">
                  <c:v>94</c:v>
                </c:pt>
                <c:pt idx="10">
                  <c:v>96</c:v>
                </c:pt>
                <c:pt idx="11">
                  <c:v>96</c:v>
                </c:pt>
                <c:pt idx="12">
                  <c:v>97</c:v>
                </c:pt>
                <c:pt idx="13">
                  <c:v>87</c:v>
                </c:pt>
                <c:pt idx="14">
                  <c:v>95</c:v>
                </c:pt>
                <c:pt idx="15">
                  <c:v>98</c:v>
                </c:pt>
                <c:pt idx="16">
                  <c:v>71</c:v>
                </c:pt>
                <c:pt idx="17">
                  <c:v>87</c:v>
                </c:pt>
                <c:pt idx="18">
                  <c:v>79</c:v>
                </c:pt>
                <c:pt idx="19">
                  <c:v>94</c:v>
                </c:pt>
                <c:pt idx="20">
                  <c:v>94</c:v>
                </c:pt>
                <c:pt idx="21">
                  <c:v>92</c:v>
                </c:pt>
                <c:pt idx="22">
                  <c:v>94</c:v>
                </c:pt>
                <c:pt idx="23">
                  <c:v>90</c:v>
                </c:pt>
                <c:pt idx="24">
                  <c:v>91</c:v>
                </c:pt>
                <c:pt idx="25">
                  <c:v>87</c:v>
                </c:pt>
                <c:pt idx="26" formatCode="0">
                  <c:v>91</c:v>
                </c:pt>
              </c:numCache>
            </c:numRef>
          </c:val>
          <c:extLst>
            <c:ext xmlns:c16="http://schemas.microsoft.com/office/drawing/2014/chart" uri="{C3380CC4-5D6E-409C-BE32-E72D297353CC}">
              <c16:uniqueId val="{00000000-76E5-48DD-A155-F9C27E83A593}"/>
            </c:ext>
          </c:extLst>
        </c:ser>
        <c:dLbls>
          <c:showLegendKey val="0"/>
          <c:showVal val="0"/>
          <c:showCatName val="0"/>
          <c:showSerName val="0"/>
          <c:showPercent val="0"/>
          <c:showBubbleSize val="0"/>
        </c:dLbls>
        <c:gapWidth val="100"/>
        <c:overlap val="-24"/>
        <c:axId val="76791424"/>
        <c:axId val="76791840"/>
      </c:barChart>
      <c:catAx>
        <c:axId val="767914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76791840"/>
        <c:crosses val="autoZero"/>
        <c:auto val="1"/>
        <c:lblAlgn val="ctr"/>
        <c:lblOffset val="100"/>
        <c:noMultiLvlLbl val="0"/>
      </c:catAx>
      <c:valAx>
        <c:axId val="76791840"/>
        <c:scaling>
          <c:orientation val="minMax"/>
          <c:max val="100"/>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767914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Derslerin Ortalaması</a:t>
            </a:r>
          </a:p>
          <a:p>
            <a:pPr>
              <a:defRPr/>
            </a:pPr>
            <a:r>
              <a:rPr lang="tr-TR"/>
              <a:t>(Bahar</a:t>
            </a:r>
            <a:r>
              <a:rPr lang="tr-TR" baseline="0"/>
              <a:t> Dönemi)</a:t>
            </a:r>
            <a:endParaRPr lang="tr-T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'Ders Ortalama'!$C$3:$C$26</c:f>
              <c:strCache>
                <c:ptCount val="24"/>
                <c:pt idx="0">
                  <c:v>ECON 1206</c:v>
                </c:pt>
                <c:pt idx="1">
                  <c:v>ECON 1102</c:v>
                </c:pt>
                <c:pt idx="2">
                  <c:v>ECON 1202 (ECON 2102)</c:v>
                </c:pt>
                <c:pt idx="3">
                  <c:v>ECON 1314 (ECON 3141)</c:v>
                </c:pt>
                <c:pt idx="4">
                  <c:v>ECON 1318</c:v>
                </c:pt>
                <c:pt idx="5">
                  <c:v>ECON 1204 (ECON 2104)</c:v>
                </c:pt>
                <c:pt idx="6">
                  <c:v>ECON 1306 (ECON 3108)</c:v>
                </c:pt>
                <c:pt idx="7">
                  <c:v>ECON 1308 (ECON 3106)</c:v>
                </c:pt>
                <c:pt idx="8">
                  <c:v>ECON 1402 (ECON 4108)</c:v>
                </c:pt>
                <c:pt idx="9">
                  <c:v>ECON 1406 (ECON 4102)</c:v>
                </c:pt>
                <c:pt idx="10">
                  <c:v>STAT 1202</c:v>
                </c:pt>
                <c:pt idx="11">
                  <c:v>ECON 1408 (ECON 4106)</c:v>
                </c:pt>
                <c:pt idx="12">
                  <c:v>ECON 1414 (ECON 4131)</c:v>
                </c:pt>
                <c:pt idx="13">
                  <c:v>ECON 1415 (ECON 4161)</c:v>
                </c:pt>
                <c:pt idx="14">
                  <c:v>ECON 1112 (ECON 1103)</c:v>
                </c:pt>
                <c:pt idx="15">
                  <c:v>ECON 1302 (ECON 3102)</c:v>
                </c:pt>
                <c:pt idx="16">
                  <c:v>ECON 1304 </c:v>
                </c:pt>
                <c:pt idx="17">
                  <c:v>ECON 1410</c:v>
                </c:pt>
                <c:pt idx="18">
                  <c:v>ECON 1108 (EBUSI 1102) </c:v>
                </c:pt>
                <c:pt idx="19">
                  <c:v>ECON 1114 (MATH 1112)</c:v>
                </c:pt>
                <c:pt idx="20">
                  <c:v>ECON 1106</c:v>
                </c:pt>
                <c:pt idx="21">
                  <c:v>ACE 104 (ENGE 102)</c:v>
                </c:pt>
                <c:pt idx="22">
                  <c:v>ECON 1211</c:v>
                </c:pt>
                <c:pt idx="23">
                  <c:v>Ortalama</c:v>
                </c:pt>
              </c:strCache>
            </c:strRef>
          </c:cat>
          <c:val>
            <c:numRef>
              <c:f>'Ders Ortalama'!$D$3:$D$26</c:f>
              <c:numCache>
                <c:formatCode>General</c:formatCode>
                <c:ptCount val="24"/>
                <c:pt idx="0">
                  <c:v>86</c:v>
                </c:pt>
                <c:pt idx="1">
                  <c:v>88</c:v>
                </c:pt>
                <c:pt idx="2">
                  <c:v>95</c:v>
                </c:pt>
                <c:pt idx="3">
                  <c:v>92</c:v>
                </c:pt>
                <c:pt idx="4">
                  <c:v>89</c:v>
                </c:pt>
                <c:pt idx="5">
                  <c:v>94</c:v>
                </c:pt>
                <c:pt idx="6">
                  <c:v>98</c:v>
                </c:pt>
                <c:pt idx="7">
                  <c:v>96</c:v>
                </c:pt>
                <c:pt idx="8">
                  <c:v>94</c:v>
                </c:pt>
                <c:pt idx="9">
                  <c:v>95</c:v>
                </c:pt>
                <c:pt idx="10">
                  <c:v>87</c:v>
                </c:pt>
                <c:pt idx="11">
                  <c:v>94</c:v>
                </c:pt>
                <c:pt idx="12">
                  <c:v>93</c:v>
                </c:pt>
                <c:pt idx="13">
                  <c:v>90</c:v>
                </c:pt>
                <c:pt idx="14">
                  <c:v>88</c:v>
                </c:pt>
                <c:pt idx="15">
                  <c:v>92</c:v>
                </c:pt>
                <c:pt idx="16">
                  <c:v>88</c:v>
                </c:pt>
                <c:pt idx="17">
                  <c:v>93</c:v>
                </c:pt>
                <c:pt idx="18">
                  <c:v>91</c:v>
                </c:pt>
                <c:pt idx="19">
                  <c:v>93</c:v>
                </c:pt>
                <c:pt idx="20">
                  <c:v>84</c:v>
                </c:pt>
                <c:pt idx="21">
                  <c:v>93</c:v>
                </c:pt>
                <c:pt idx="22">
                  <c:v>85</c:v>
                </c:pt>
                <c:pt idx="23" formatCode="0">
                  <c:v>91.217391304347828</c:v>
                </c:pt>
              </c:numCache>
            </c:numRef>
          </c:val>
          <c:extLst>
            <c:ext xmlns:c16="http://schemas.microsoft.com/office/drawing/2014/chart" uri="{C3380CC4-5D6E-409C-BE32-E72D297353CC}">
              <c16:uniqueId val="{00000000-E32D-4559-B820-B11D9619631D}"/>
            </c:ext>
          </c:extLst>
        </c:ser>
        <c:dLbls>
          <c:showLegendKey val="0"/>
          <c:showVal val="0"/>
          <c:showCatName val="0"/>
          <c:showSerName val="0"/>
          <c:showPercent val="0"/>
          <c:showBubbleSize val="0"/>
        </c:dLbls>
        <c:gapWidth val="100"/>
        <c:overlap val="-24"/>
        <c:axId val="902677199"/>
        <c:axId val="315740943"/>
      </c:barChart>
      <c:catAx>
        <c:axId val="90267719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315740943"/>
        <c:crosses val="autoZero"/>
        <c:auto val="1"/>
        <c:lblAlgn val="ctr"/>
        <c:lblOffset val="100"/>
        <c:noMultiLvlLbl val="0"/>
      </c:catAx>
      <c:valAx>
        <c:axId val="315740943"/>
        <c:scaling>
          <c:orientation val="minMax"/>
          <c:max val="100"/>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90267719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23.05.2024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240686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125582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425413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23.05.2024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23.05.2024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23.05.2024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23.05.2024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23.05.2024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23.05.2024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23.05.2024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23.05.2024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23.05.2024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3456384" cy="523220"/>
          </a:xfrm>
          <a:prstGeom prst="rect">
            <a:avLst/>
          </a:prstGeom>
          <a:noFill/>
        </p:spPr>
        <p:txBody>
          <a:bodyPr wrap="square" rtlCol="0">
            <a:spAutoFit/>
          </a:bodyPr>
          <a:lstStyle/>
          <a:p>
            <a:r>
              <a:rPr lang="tr-TR" sz="2800" b="1" dirty="0">
                <a:solidFill>
                  <a:schemeClr val="accent5">
                    <a:lumMod val="50000"/>
                  </a:schemeClr>
                </a:solidFill>
              </a:rPr>
              <a:t>EKONOMİ BÖLÜMÜ</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 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0F6315-2DFC-0170-5F40-199314E5ADAD}"/>
              </a:ext>
            </a:extLst>
          </p:cNvPr>
          <p:cNvSpPr>
            <a:spLocks noGrp="1"/>
          </p:cNvSpPr>
          <p:nvPr>
            <p:ph type="title"/>
          </p:nvPr>
        </p:nvSpPr>
        <p:spPr>
          <a:xfrm>
            <a:off x="711051" y="241942"/>
            <a:ext cx="7055380" cy="1400530"/>
          </a:xfrm>
        </p:spPr>
        <p:txBody>
          <a:bodyPr/>
          <a:lstStyle/>
          <a:p>
            <a:r>
              <a:rPr lang="tr-TR" sz="4400" b="1" dirty="0">
                <a:solidFill>
                  <a:schemeClr val="accent6"/>
                </a:solidFill>
                <a:effectLst>
                  <a:outerShdw blurRad="38100" dist="38100" dir="2700000" algn="tl">
                    <a:srgbClr val="000000">
                      <a:alpha val="43137"/>
                    </a:srgbClr>
                  </a:outerShdw>
                </a:effectLst>
              </a:rPr>
              <a:t>PAYDAŞ BEKLENTİLERİ</a:t>
            </a:r>
            <a:br>
              <a:rPr lang="tr-TR" sz="4400" b="1" dirty="0">
                <a:solidFill>
                  <a:schemeClr val="accent6"/>
                </a:solidFill>
                <a:effectLst>
                  <a:outerShdw blurRad="38100" dist="38100" dir="2700000" algn="tl">
                    <a:srgbClr val="000000">
                      <a:alpha val="43137"/>
                    </a:srgbClr>
                  </a:outerShdw>
                </a:effectLst>
                <a:cs typeface="Calibri"/>
              </a:rPr>
            </a:br>
            <a:endParaRPr lang="tr-TR" dirty="0"/>
          </a:p>
        </p:txBody>
      </p:sp>
      <p:sp>
        <p:nvSpPr>
          <p:cNvPr id="4" name="Slayt Numarası Yer Tutucusu 3">
            <a:extLst>
              <a:ext uri="{FF2B5EF4-FFF2-40B4-BE49-F238E27FC236}">
                <a16:creationId xmlns:a16="http://schemas.microsoft.com/office/drawing/2014/main" id="{685BA28D-5D3B-2016-54A6-461CCBB3B528}"/>
              </a:ext>
            </a:extLst>
          </p:cNvPr>
          <p:cNvSpPr>
            <a:spLocks noGrp="1"/>
          </p:cNvSpPr>
          <p:nvPr>
            <p:ph type="sldNum" sz="quarter" idx="12"/>
          </p:nvPr>
        </p:nvSpPr>
        <p:spPr/>
        <p:txBody>
          <a:bodyPr/>
          <a:lstStyle/>
          <a:p>
            <a:endParaRPr lang="tr-TR" dirty="0"/>
          </a:p>
        </p:txBody>
      </p:sp>
      <p:graphicFrame>
        <p:nvGraphicFramePr>
          <p:cNvPr id="8" name="İçerik Yer Tutucusu 7">
            <a:extLst>
              <a:ext uri="{FF2B5EF4-FFF2-40B4-BE49-F238E27FC236}">
                <a16:creationId xmlns:a16="http://schemas.microsoft.com/office/drawing/2014/main" id="{1161E6BA-5080-D60D-1148-B06A76BA81E6}"/>
              </a:ext>
            </a:extLst>
          </p:cNvPr>
          <p:cNvGraphicFramePr>
            <a:graphicFrameLocks noGrp="1"/>
          </p:cNvGraphicFramePr>
          <p:nvPr>
            <p:ph idx="1"/>
            <p:extLst>
              <p:ext uri="{D42A27DB-BD31-4B8C-83A1-F6EECF244321}">
                <p14:modId xmlns:p14="http://schemas.microsoft.com/office/powerpoint/2010/main" val="3651746538"/>
              </p:ext>
            </p:extLst>
          </p:nvPr>
        </p:nvGraphicFramePr>
        <p:xfrm>
          <a:off x="393290" y="1162066"/>
          <a:ext cx="7923296" cy="5611509"/>
        </p:xfrm>
        <a:graphic>
          <a:graphicData uri="http://schemas.openxmlformats.org/drawingml/2006/table">
            <a:tbl>
              <a:tblPr>
                <a:tableStyleId>{5C22544A-7EE6-4342-B048-85BDC9FD1C3A}</a:tableStyleId>
              </a:tblPr>
              <a:tblGrid>
                <a:gridCol w="2646652">
                  <a:extLst>
                    <a:ext uri="{9D8B030D-6E8A-4147-A177-3AD203B41FA5}">
                      <a16:colId xmlns:a16="http://schemas.microsoft.com/office/drawing/2014/main" val="2041301990"/>
                    </a:ext>
                  </a:extLst>
                </a:gridCol>
                <a:gridCol w="2638322">
                  <a:extLst>
                    <a:ext uri="{9D8B030D-6E8A-4147-A177-3AD203B41FA5}">
                      <a16:colId xmlns:a16="http://schemas.microsoft.com/office/drawing/2014/main" val="376021289"/>
                    </a:ext>
                  </a:extLst>
                </a:gridCol>
                <a:gridCol w="2638322">
                  <a:extLst>
                    <a:ext uri="{9D8B030D-6E8A-4147-A177-3AD203B41FA5}">
                      <a16:colId xmlns:a16="http://schemas.microsoft.com/office/drawing/2014/main" val="1226606263"/>
                    </a:ext>
                  </a:extLst>
                </a:gridCol>
              </a:tblGrid>
              <a:tr h="208518">
                <a:tc>
                  <a:txBody>
                    <a:bodyPr/>
                    <a:lstStyle/>
                    <a:p>
                      <a:pPr algn="l" fontAlgn="ctr"/>
                      <a:r>
                        <a:rPr lang="tr-TR" sz="1000" b="1" u="none" strike="noStrike" dirty="0">
                          <a:solidFill>
                            <a:srgbClr val="0F2303"/>
                          </a:solidFill>
                          <a:effectLst/>
                          <a:highlight>
                            <a:srgbClr val="FFFFFF"/>
                          </a:highlight>
                        </a:rPr>
                        <a:t>AOSB</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dirty="0">
                          <a:solidFill>
                            <a:srgbClr val="0F2303"/>
                          </a:solidFill>
                          <a:effectLst/>
                          <a:highlight>
                            <a:srgbClr val="FFFFFF"/>
                          </a:highlight>
                        </a:rPr>
                        <a:t>Üniversite-Sanayi İşbirliği</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Sürdürülebilir İşbirliği,Problemlere Bilimsel Çözüm,Nitelikli Mezun ve Stajyer </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1330349822"/>
                  </a:ext>
                </a:extLst>
              </a:tr>
              <a:tr h="233098">
                <a:tc>
                  <a:txBody>
                    <a:bodyPr/>
                    <a:lstStyle/>
                    <a:p>
                      <a:pPr algn="l" fontAlgn="ctr"/>
                      <a:r>
                        <a:rPr lang="tr-TR" sz="1000" b="1" u="none" strike="noStrike" dirty="0">
                          <a:solidFill>
                            <a:srgbClr val="0F2303"/>
                          </a:solidFill>
                          <a:effectLst/>
                          <a:highlight>
                            <a:srgbClr val="FFFFFF"/>
                          </a:highlight>
                        </a:rPr>
                        <a:t>Danışmanlar</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İşbirliği</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Mevzuat ve Standartlara Uyum-Güçlü İletişim ve Empati-Düzenli Ödeme-Kurumsal Yapı</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532125619"/>
                  </a:ext>
                </a:extLst>
              </a:tr>
              <a:tr h="233098">
                <a:tc>
                  <a:txBody>
                    <a:bodyPr/>
                    <a:lstStyle/>
                    <a:p>
                      <a:pPr algn="l" fontAlgn="ctr"/>
                      <a:r>
                        <a:rPr lang="tr-TR" sz="1000" b="1" u="none" strike="noStrike" dirty="0">
                          <a:solidFill>
                            <a:srgbClr val="0F2303"/>
                          </a:solidFill>
                          <a:effectLst/>
                          <a:highlight>
                            <a:srgbClr val="FFFFFF"/>
                          </a:highlight>
                        </a:rPr>
                        <a:t>Medya</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Tanıtım ve Reklam</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Doğru ve Zamanında İletilen Bilgi,Güçlü İletişim ve Empati</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173157818"/>
                  </a:ext>
                </a:extLst>
              </a:tr>
              <a:tr h="233098">
                <a:tc>
                  <a:txBody>
                    <a:bodyPr/>
                    <a:lstStyle/>
                    <a:p>
                      <a:pPr algn="l" fontAlgn="ctr"/>
                      <a:r>
                        <a:rPr lang="tr-TR" sz="1000" b="1" u="none" strike="noStrike" dirty="0">
                          <a:solidFill>
                            <a:srgbClr val="0F2303"/>
                          </a:solidFill>
                          <a:effectLst/>
                          <a:highlight>
                            <a:srgbClr val="FFFFFF"/>
                          </a:highlight>
                        </a:rPr>
                        <a:t>Ulusal Uluslararası Destek Kuruluşları</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Hibe  Sağlayıcı</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Katma Değer Yaratan Projeler Üretilerek Bilimin Yaygınlaştırılması</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1422519577"/>
                  </a:ext>
                </a:extLst>
              </a:tr>
              <a:tr h="233098">
                <a:tc>
                  <a:txBody>
                    <a:bodyPr/>
                    <a:lstStyle/>
                    <a:p>
                      <a:pPr algn="l" fontAlgn="ctr"/>
                      <a:r>
                        <a:rPr lang="tr-TR" sz="1000" b="1" u="none" strike="noStrike" dirty="0">
                          <a:solidFill>
                            <a:srgbClr val="0F2303"/>
                          </a:solidFill>
                          <a:effectLst/>
                          <a:highlight>
                            <a:srgbClr val="FFFFFF"/>
                          </a:highlight>
                        </a:rPr>
                        <a:t>Batı Akdeniz Kalkınma Ajansı</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Hibe  Sağlayıcı</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Ortak Projeler,Akademik Jüri Desteği</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3952908137"/>
                  </a:ext>
                </a:extLst>
              </a:tr>
              <a:tr h="233098">
                <a:tc>
                  <a:txBody>
                    <a:bodyPr/>
                    <a:lstStyle/>
                    <a:p>
                      <a:pPr algn="l" fontAlgn="ctr"/>
                      <a:r>
                        <a:rPr lang="tr-TR" sz="1000" b="1" u="none" strike="noStrike" dirty="0">
                          <a:solidFill>
                            <a:srgbClr val="0F2303"/>
                          </a:solidFill>
                          <a:effectLst/>
                          <a:highlight>
                            <a:srgbClr val="FFFFFF"/>
                          </a:highlight>
                        </a:rPr>
                        <a:t>ATSO</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İşbirliği</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Sürdürülebilir İşbirliği,Ortak Proje ve Etkinlikler,Nitelikli Mezun ve Stajyer </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754493679"/>
                  </a:ext>
                </a:extLst>
              </a:tr>
              <a:tr h="233098">
                <a:tc>
                  <a:txBody>
                    <a:bodyPr/>
                    <a:lstStyle/>
                    <a:p>
                      <a:pPr algn="l" fontAlgn="ctr"/>
                      <a:r>
                        <a:rPr lang="tr-TR" sz="1000" b="1" u="none" strike="noStrike" dirty="0">
                          <a:solidFill>
                            <a:srgbClr val="0F2303"/>
                          </a:solidFill>
                          <a:effectLst/>
                          <a:highlight>
                            <a:srgbClr val="FFFFFF"/>
                          </a:highlight>
                        </a:rPr>
                        <a:t>Serbest Bölge</a:t>
                      </a:r>
                      <a:endParaRPr lang="tr-TR" sz="1000" b="1" i="0" u="none" strike="noStrike" dirty="0">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İşbirliği</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Sürdürülebilir İşbirliği,Ortak Proje ve Etkinlikler,Nitelikli Mezun ve Stajyer </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3725375318"/>
                  </a:ext>
                </a:extLst>
              </a:tr>
              <a:tr h="233098">
                <a:tc>
                  <a:txBody>
                    <a:bodyPr/>
                    <a:lstStyle/>
                    <a:p>
                      <a:pPr algn="l" fontAlgn="ctr"/>
                      <a:r>
                        <a:rPr lang="tr-TR" sz="1000" b="1" u="none" strike="noStrike">
                          <a:solidFill>
                            <a:srgbClr val="0F2303"/>
                          </a:solidFill>
                          <a:effectLst/>
                          <a:highlight>
                            <a:srgbClr val="FFFFFF"/>
                          </a:highlight>
                        </a:rPr>
                        <a:t>Hakemli Dergiler</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Akademik Çalışmalar</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Hakemlik Yayınların Yapılması</a:t>
                      </a:r>
                      <a:endParaRPr lang="tr-TR" sz="1000" b="1" i="0" u="none" strike="noStrike">
                        <a:solidFill>
                          <a:srgbClr val="0F2303"/>
                        </a:solidFill>
                        <a:effectLst/>
                        <a:highlight>
                          <a:srgbClr val="FFFFFF"/>
                        </a:highlight>
                        <a:latin typeface="Calibri" panose="020F0502020204030204" pitchFamily="34" charset="0"/>
                      </a:endParaRPr>
                    </a:p>
                  </a:txBody>
                  <a:tcPr marL="2361" marR="2361" marT="2361" marB="0" anchor="ctr"/>
                </a:tc>
                <a:extLst>
                  <a:ext uri="{0D108BD9-81ED-4DB2-BD59-A6C34878D82A}">
                    <a16:rowId xmlns:a16="http://schemas.microsoft.com/office/drawing/2014/main" val="1338468409"/>
                  </a:ext>
                </a:extLst>
              </a:tr>
              <a:tr h="260113">
                <a:tc>
                  <a:txBody>
                    <a:bodyPr/>
                    <a:lstStyle/>
                    <a:p>
                      <a:pPr algn="l" fontAlgn="ctr"/>
                      <a:r>
                        <a:rPr lang="tr-TR" sz="1000" b="1" u="none" strike="noStrike" dirty="0">
                          <a:solidFill>
                            <a:srgbClr val="0F2303"/>
                          </a:solidFill>
                          <a:effectLst/>
                          <a:highlight>
                            <a:srgbClr val="FFFFFF"/>
                          </a:highlight>
                        </a:rPr>
                        <a:t>Yükseköğretim Kalite Kurulu</a:t>
                      </a:r>
                      <a:endParaRPr lang="tr-TR" sz="1000" b="1" i="0" u="none" strike="noStrike" dirty="0">
                        <a:solidFill>
                          <a:srgbClr val="0F2303"/>
                        </a:solidFill>
                        <a:effectLst/>
                        <a:highlight>
                          <a:srgbClr val="FFFFFF"/>
                        </a:highlight>
                        <a:latin typeface="Arial" panose="020B060402020202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ABÜ İç Kalite Güvence Sisteminin oluşturulması ve ABÜ iç kalite güvencesinin artırılması</a:t>
                      </a:r>
                      <a:endParaRPr lang="tr-TR" sz="1000" b="1" i="0" u="none" strike="noStrike">
                        <a:solidFill>
                          <a:srgbClr val="0F2303"/>
                        </a:solidFill>
                        <a:effectLst/>
                        <a:highlight>
                          <a:srgbClr val="FFFFFF"/>
                        </a:highlight>
                        <a:latin typeface="Arial" panose="020B0604020202020204" pitchFamily="34" charset="0"/>
                      </a:endParaRPr>
                    </a:p>
                  </a:txBody>
                  <a:tcPr marL="2361" marR="2361" marT="2361" marB="0" anchor="ctr"/>
                </a:tc>
                <a:tc>
                  <a:txBody>
                    <a:bodyPr/>
                    <a:lstStyle/>
                    <a:p>
                      <a:pPr algn="l" fontAlgn="ctr"/>
                      <a:r>
                        <a:rPr lang="tr-TR" sz="1000" b="1" u="none" strike="noStrike">
                          <a:solidFill>
                            <a:srgbClr val="0F2303"/>
                          </a:solidFill>
                          <a:effectLst/>
                          <a:highlight>
                            <a:srgbClr val="FFFFFF"/>
                          </a:highlight>
                        </a:rPr>
                        <a:t>Düzenli olarak KİDR, Kurumsal Dış Değerlendirme ve Kurumsal Akreditasyon süreçlerinde işbirliği</a:t>
                      </a:r>
                      <a:endParaRPr lang="tr-TR" sz="1000" b="1" i="0" u="none" strike="noStrike">
                        <a:solidFill>
                          <a:srgbClr val="0F2303"/>
                        </a:solidFill>
                        <a:effectLst/>
                        <a:highlight>
                          <a:srgbClr val="FFFFFF"/>
                        </a:highlight>
                        <a:latin typeface="Arial" panose="020B0604020202020204" pitchFamily="34" charset="0"/>
                      </a:endParaRPr>
                    </a:p>
                  </a:txBody>
                  <a:tcPr marL="2361" marR="2361" marT="2361" marB="0" anchor="ctr"/>
                </a:tc>
                <a:extLst>
                  <a:ext uri="{0D108BD9-81ED-4DB2-BD59-A6C34878D82A}">
                    <a16:rowId xmlns:a16="http://schemas.microsoft.com/office/drawing/2014/main" val="817254977"/>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Bağımsız Kalite Denetleme Kurumu</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Kalite Süreci</a:t>
                      </a:r>
                    </a:p>
                  </a:txBody>
                  <a:tcPr marL="2361" marR="2361" marT="2361" marB="0" anchor="ctr"/>
                </a:tc>
                <a:tc>
                  <a:txBody>
                    <a:bodyPr/>
                    <a:lstStyle/>
                    <a:p>
                      <a:pPr algn="l" fontAlgn="ctr"/>
                      <a:r>
                        <a:rPr lang="tr-TR" sz="1000" b="1" u="none" strike="noStrike" dirty="0">
                          <a:solidFill>
                            <a:srgbClr val="0F2303"/>
                          </a:solidFill>
                          <a:effectLst/>
                          <a:highlight>
                            <a:srgbClr val="FFFFFF"/>
                          </a:highlight>
                        </a:rPr>
                        <a:t>Kalite süreci kapsamında izleme, denetleme ve değerlendirme </a:t>
                      </a:r>
                      <a:endParaRPr lang="tr-TR" sz="1000" b="1" i="0" u="none" strike="noStrike" dirty="0">
                        <a:solidFill>
                          <a:srgbClr val="0F2303"/>
                        </a:solidFill>
                        <a:effectLst/>
                        <a:highlight>
                          <a:srgbClr val="FFFFFF"/>
                        </a:highlight>
                        <a:latin typeface="Arial" panose="020B0604020202020204" pitchFamily="34" charset="0"/>
                      </a:endParaRPr>
                    </a:p>
                  </a:txBody>
                  <a:tcPr marL="2361" marR="2361" marT="2361" marB="0" anchor="ctr"/>
                </a:tc>
                <a:extLst>
                  <a:ext uri="{0D108BD9-81ED-4DB2-BD59-A6C34878D82A}">
                    <a16:rowId xmlns:a16="http://schemas.microsoft.com/office/drawing/2014/main" val="2662292622"/>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İşletme Bölümü</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Sürdürülebilir İşbirliği,Ortak Proje ve Etkinlikler,Nitelikli Mezun</a:t>
                      </a:r>
                    </a:p>
                  </a:txBody>
                  <a:tcPr marL="2361" marR="2361" marT="2361" marB="0" anchor="ctr"/>
                </a:tc>
                <a:extLst>
                  <a:ext uri="{0D108BD9-81ED-4DB2-BD59-A6C34878D82A}">
                    <a16:rowId xmlns:a16="http://schemas.microsoft.com/office/drawing/2014/main" val="4094465209"/>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Siyaset Bilimi ve Uluslararası İlişkiler Bölümü</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Sürdürülebilir İşbirliği,Ortak Proje ve Etkinlikler,Nitelikli Mezun</a:t>
                      </a:r>
                    </a:p>
                  </a:txBody>
                  <a:tcPr marL="2361" marR="2361" marT="2361" marB="0" anchor="ctr"/>
                </a:tc>
                <a:extLst>
                  <a:ext uri="{0D108BD9-81ED-4DB2-BD59-A6C34878D82A}">
                    <a16:rowId xmlns:a16="http://schemas.microsoft.com/office/drawing/2014/main" val="1002223634"/>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Turizm İşletmeciliği Bölümü</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Sürdürülebilir </a:t>
                      </a:r>
                      <a:r>
                        <a:rPr lang="tr-TR" sz="1000" b="1" u="none" strike="noStrike" kern="1200" dirty="0" err="1">
                          <a:solidFill>
                            <a:srgbClr val="0F2303"/>
                          </a:solidFill>
                          <a:effectLst/>
                          <a:highlight>
                            <a:srgbClr val="FFFFFF"/>
                          </a:highlight>
                          <a:latin typeface="+mn-lt"/>
                          <a:ea typeface="+mn-ea"/>
                          <a:cs typeface="+mn-cs"/>
                        </a:rPr>
                        <a:t>İşbirliği,Ortak</a:t>
                      </a:r>
                      <a:r>
                        <a:rPr lang="tr-TR" sz="1000" b="1" u="none" strike="noStrike" kern="1200" dirty="0">
                          <a:solidFill>
                            <a:srgbClr val="0F2303"/>
                          </a:solidFill>
                          <a:effectLst/>
                          <a:highlight>
                            <a:srgbClr val="FFFFFF"/>
                          </a:highlight>
                          <a:latin typeface="+mn-lt"/>
                          <a:ea typeface="+mn-ea"/>
                          <a:cs typeface="+mn-cs"/>
                        </a:rPr>
                        <a:t> Proje ve </a:t>
                      </a:r>
                      <a:r>
                        <a:rPr lang="tr-TR" sz="1000" b="1" u="none" strike="noStrike" kern="1200" dirty="0" err="1">
                          <a:solidFill>
                            <a:srgbClr val="0F2303"/>
                          </a:solidFill>
                          <a:effectLst/>
                          <a:highlight>
                            <a:srgbClr val="FFFFFF"/>
                          </a:highlight>
                          <a:latin typeface="+mn-lt"/>
                          <a:ea typeface="+mn-ea"/>
                          <a:cs typeface="+mn-cs"/>
                        </a:rPr>
                        <a:t>Etkinlikler,Nitelikli</a:t>
                      </a:r>
                      <a:r>
                        <a:rPr lang="tr-TR" sz="1000" b="1" u="none" strike="noStrike" kern="1200" dirty="0">
                          <a:solidFill>
                            <a:srgbClr val="0F2303"/>
                          </a:solidFill>
                          <a:effectLst/>
                          <a:highlight>
                            <a:srgbClr val="FFFFFF"/>
                          </a:highlight>
                          <a:latin typeface="+mn-lt"/>
                          <a:ea typeface="+mn-ea"/>
                          <a:cs typeface="+mn-cs"/>
                        </a:rPr>
                        <a:t> Mezun</a:t>
                      </a:r>
                    </a:p>
                  </a:txBody>
                  <a:tcPr marL="2361" marR="2361" marT="2361" marB="0" anchor="ctr"/>
                </a:tc>
                <a:extLst>
                  <a:ext uri="{0D108BD9-81ED-4DB2-BD59-A6C34878D82A}">
                    <a16:rowId xmlns:a16="http://schemas.microsoft.com/office/drawing/2014/main" val="987761967"/>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Hukuk Bölümü</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Sürdürülebilir İşbirliği,Ortak Proje ve Etkinlikler,Nitelikli Mezun</a:t>
                      </a:r>
                    </a:p>
                  </a:txBody>
                  <a:tcPr marL="2361" marR="2361" marT="2361" marB="0" anchor="ctr"/>
                </a:tc>
                <a:extLst>
                  <a:ext uri="{0D108BD9-81ED-4DB2-BD59-A6C34878D82A}">
                    <a16:rowId xmlns:a16="http://schemas.microsoft.com/office/drawing/2014/main" val="3502722741"/>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Endüstri Mühendisliği Bölümü</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Sürdürülebilir İşbirliği,Ortak Proje ve Etkinlikler,Nitelikli Mezun</a:t>
                      </a:r>
                    </a:p>
                  </a:txBody>
                  <a:tcPr marL="2361" marR="2361" marT="2361" marB="0" anchor="ctr"/>
                </a:tc>
                <a:extLst>
                  <a:ext uri="{0D108BD9-81ED-4DB2-BD59-A6C34878D82A}">
                    <a16:rowId xmlns:a16="http://schemas.microsoft.com/office/drawing/2014/main" val="2552315423"/>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Diğer Üniversitelerin Ekonomi Bölümleri</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Sürdürülebilir İşbirliği,Ortak Proje ve Etkinlikler</a:t>
                      </a:r>
                    </a:p>
                  </a:txBody>
                  <a:tcPr marL="2361" marR="2361" marT="2361" marB="0" anchor="ctr"/>
                </a:tc>
                <a:extLst>
                  <a:ext uri="{0D108BD9-81ED-4DB2-BD59-A6C34878D82A}">
                    <a16:rowId xmlns:a16="http://schemas.microsoft.com/office/drawing/2014/main" val="576014192"/>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ABÜ Dahilindeki Araştırma Merkezleri</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a:solidFill>
                            <a:srgbClr val="0F2303"/>
                          </a:solidFill>
                          <a:effectLst/>
                          <a:highlight>
                            <a:srgbClr val="FFFFFF"/>
                          </a:highlight>
                          <a:latin typeface="+mn-lt"/>
                          <a:ea typeface="+mn-ea"/>
                          <a:cs typeface="+mn-cs"/>
                        </a:rPr>
                        <a:t>Katma Değer Yaratan Projeler Üretilerek Bilimin Yaygınlaştırılması, Akademik Başarı, Problemlere Bilimsel Çözüm</a:t>
                      </a:r>
                    </a:p>
                  </a:txBody>
                  <a:tcPr marL="2361" marR="2361" marT="2361" marB="0" anchor="ctr"/>
                </a:tc>
                <a:extLst>
                  <a:ext uri="{0D108BD9-81ED-4DB2-BD59-A6C34878D82A}">
                    <a16:rowId xmlns:a16="http://schemas.microsoft.com/office/drawing/2014/main" val="3077907246"/>
                  </a:ext>
                </a:extLst>
              </a:tr>
              <a:tr h="233098">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Diğer Üniversiteler Dahilindeki Araştırma Merkezleri</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İşbirliği</a:t>
                      </a:r>
                    </a:p>
                  </a:txBody>
                  <a:tcPr marL="2361" marR="2361" marT="2361" marB="0" anchor="ctr"/>
                </a:tc>
                <a:tc>
                  <a:txBody>
                    <a:bodyPr/>
                    <a:lstStyle/>
                    <a:p>
                      <a:pPr marL="0" algn="l" defTabSz="457207" rtl="0" eaLnBrk="1" fontAlgn="ctr" latinLnBrk="0" hangingPunct="1"/>
                      <a:r>
                        <a:rPr lang="tr-TR" sz="1000" b="1" u="none" strike="noStrike" kern="1200" dirty="0">
                          <a:solidFill>
                            <a:srgbClr val="0F2303"/>
                          </a:solidFill>
                          <a:effectLst/>
                          <a:highlight>
                            <a:srgbClr val="FFFFFF"/>
                          </a:highlight>
                          <a:latin typeface="+mn-lt"/>
                          <a:ea typeface="+mn-ea"/>
                          <a:cs typeface="+mn-cs"/>
                        </a:rPr>
                        <a:t>Katma Değer Yaratan Projeler Üretilerek Bilimin Yaygınlaştırılması, Akademik Başarı, Problemlere Bilimsel Çözüm</a:t>
                      </a:r>
                    </a:p>
                  </a:txBody>
                  <a:tcPr marL="2361" marR="2361" marT="2361" marB="0" anchor="ctr"/>
                </a:tc>
                <a:extLst>
                  <a:ext uri="{0D108BD9-81ED-4DB2-BD59-A6C34878D82A}">
                    <a16:rowId xmlns:a16="http://schemas.microsoft.com/office/drawing/2014/main" val="3184512237"/>
                  </a:ext>
                </a:extLst>
              </a:tr>
            </a:tbl>
          </a:graphicData>
        </a:graphic>
      </p:graphicFrame>
    </p:spTree>
    <p:extLst>
      <p:ext uri="{BB962C8B-B14F-4D97-AF65-F5344CB8AC3E}">
        <p14:creationId xmlns:p14="http://schemas.microsoft.com/office/powerpoint/2010/main" val="1595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4F7731-434E-ADA6-83F2-62139CFDEFE5}"/>
              </a:ext>
            </a:extLst>
          </p:cNvPr>
          <p:cNvSpPr>
            <a:spLocks noGrp="1"/>
          </p:cNvSpPr>
          <p:nvPr>
            <p:ph type="title"/>
          </p:nvPr>
        </p:nvSpPr>
        <p:spPr>
          <a:xfrm>
            <a:off x="1025457" y="485003"/>
            <a:ext cx="7055380" cy="1400530"/>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b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b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br>
              <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rPr>
            </a:br>
            <a:endParaRPr lang="en-US" dirty="0"/>
          </a:p>
        </p:txBody>
      </p:sp>
      <p:sp>
        <p:nvSpPr>
          <p:cNvPr id="4" name="Slayt Numarası Yer Tutucusu 3">
            <a:extLst>
              <a:ext uri="{FF2B5EF4-FFF2-40B4-BE49-F238E27FC236}">
                <a16:creationId xmlns:a16="http://schemas.microsoft.com/office/drawing/2014/main" id="{71685F8A-4FE7-C7C2-AD00-E4AFA7CEED0A}"/>
              </a:ext>
            </a:extLst>
          </p:cNvPr>
          <p:cNvSpPr>
            <a:spLocks noGrp="1"/>
          </p:cNvSpPr>
          <p:nvPr>
            <p:ph type="sldNum" sz="quarter" idx="12"/>
          </p:nvPr>
        </p:nvSpPr>
        <p:spPr/>
        <p:txBody>
          <a:bodyPr/>
          <a:lstStyle/>
          <a:p>
            <a:endParaRPr lang="tr-TR" dirty="0"/>
          </a:p>
        </p:txBody>
      </p:sp>
      <p:pic>
        <p:nvPicPr>
          <p:cNvPr id="5" name="Picture 2" descr="https://admin.antalya.edu.tr/files/139/abu-logo-tr-yatay.png">
            <a:extLst>
              <a:ext uri="{FF2B5EF4-FFF2-40B4-BE49-F238E27FC236}">
                <a16:creationId xmlns:a16="http://schemas.microsoft.com/office/drawing/2014/main" id="{150DBFBF-D632-A09E-5AA1-FC0C4161C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 15">
            <a:extLst>
              <a:ext uri="{FF2B5EF4-FFF2-40B4-BE49-F238E27FC236}">
                <a16:creationId xmlns:a16="http://schemas.microsoft.com/office/drawing/2014/main" id="{F0AEAF3E-101F-FF4B-63E6-FA0B3E225494}"/>
              </a:ext>
            </a:extLst>
          </p:cNvPr>
          <p:cNvGrpSpPr/>
          <p:nvPr/>
        </p:nvGrpSpPr>
        <p:grpSpPr>
          <a:xfrm>
            <a:off x="473638" y="5105121"/>
            <a:ext cx="8246069" cy="1229825"/>
            <a:chOff x="263162" y="4711204"/>
            <a:chExt cx="8246069" cy="1229825"/>
          </a:xfrm>
        </p:grpSpPr>
        <p:sp>
          <p:nvSpPr>
            <p:cNvPr id="3" name="Metin kutusu 2">
              <a:extLst>
                <a:ext uri="{FF2B5EF4-FFF2-40B4-BE49-F238E27FC236}">
                  <a16:creationId xmlns:a16="http://schemas.microsoft.com/office/drawing/2014/main" id="{83C2A250-CDA8-90BE-E1F5-9F1DB8CCDE25}"/>
                </a:ext>
              </a:extLst>
            </p:cNvPr>
            <p:cNvSpPr txBox="1"/>
            <p:nvPr/>
          </p:nvSpPr>
          <p:spPr>
            <a:xfrm>
              <a:off x="263162" y="4711204"/>
              <a:ext cx="3751002" cy="1200329"/>
            </a:xfrm>
            <a:prstGeom prst="rect">
              <a:avLst/>
            </a:prstGeom>
            <a:noFill/>
          </p:spPr>
          <p:txBody>
            <a:bodyPr wrap="square" rtlCol="0">
              <a:spAutoFit/>
            </a:bodyPr>
            <a:lstStyle/>
            <a:p>
              <a:pPr algn="ctr"/>
              <a:r>
                <a:rPr lang="tr-TR" b="1" dirty="0">
                  <a:solidFill>
                    <a:srgbClr val="0F2303"/>
                  </a:solidFill>
                </a:rPr>
                <a:t>Bölümümüzde güz döneminde ders veren öğretim üyelerimizin memnuniyet anketi ortalaması %91’dir.</a:t>
              </a:r>
              <a:endParaRPr lang="tr-TR" dirty="0">
                <a:solidFill>
                  <a:srgbClr val="0F2303"/>
                </a:solidFill>
              </a:endParaRPr>
            </a:p>
          </p:txBody>
        </p:sp>
        <p:sp>
          <p:nvSpPr>
            <p:cNvPr id="15" name="Metin kutusu 14">
              <a:extLst>
                <a:ext uri="{FF2B5EF4-FFF2-40B4-BE49-F238E27FC236}">
                  <a16:creationId xmlns:a16="http://schemas.microsoft.com/office/drawing/2014/main" id="{31563201-A25E-DF24-B3BD-A5F841E8F3F5}"/>
                </a:ext>
              </a:extLst>
            </p:cNvPr>
            <p:cNvSpPr txBox="1"/>
            <p:nvPr/>
          </p:nvSpPr>
          <p:spPr>
            <a:xfrm>
              <a:off x="4758229" y="4740700"/>
              <a:ext cx="3751002" cy="1200329"/>
            </a:xfrm>
            <a:prstGeom prst="rect">
              <a:avLst/>
            </a:prstGeom>
            <a:noFill/>
          </p:spPr>
          <p:txBody>
            <a:bodyPr wrap="square" rtlCol="0">
              <a:spAutoFit/>
            </a:bodyPr>
            <a:lstStyle/>
            <a:p>
              <a:pPr algn="ctr"/>
              <a:r>
                <a:rPr lang="tr-TR" b="1" dirty="0">
                  <a:solidFill>
                    <a:srgbClr val="0F2303"/>
                  </a:solidFill>
                </a:rPr>
                <a:t>Bölümümüzde bahar döneminde ders veren öğretim üyelerimizin memnuniyet anketi ortalaması %91’dir.</a:t>
              </a:r>
              <a:endParaRPr lang="tr-TR" dirty="0">
                <a:solidFill>
                  <a:srgbClr val="0F2303"/>
                </a:solidFill>
              </a:endParaRPr>
            </a:p>
          </p:txBody>
        </p:sp>
      </p:grpSp>
      <p:graphicFrame>
        <p:nvGraphicFramePr>
          <p:cNvPr id="6" name="Grafik 5">
            <a:extLst>
              <a:ext uri="{FF2B5EF4-FFF2-40B4-BE49-F238E27FC236}">
                <a16:creationId xmlns:a16="http://schemas.microsoft.com/office/drawing/2014/main" id="{23EB41BC-8443-4386-5ABC-4F2768AF7333}"/>
              </a:ext>
            </a:extLst>
          </p:cNvPr>
          <p:cNvGraphicFramePr>
            <a:graphicFrameLocks/>
          </p:cNvGraphicFramePr>
          <p:nvPr>
            <p:extLst>
              <p:ext uri="{D42A27DB-BD31-4B8C-83A1-F6EECF244321}">
                <p14:modId xmlns:p14="http://schemas.microsoft.com/office/powerpoint/2010/main" val="3312120456"/>
              </p:ext>
            </p:extLst>
          </p:nvPr>
        </p:nvGraphicFramePr>
        <p:xfrm>
          <a:off x="126277" y="2091749"/>
          <a:ext cx="4445724" cy="279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 8">
            <a:extLst>
              <a:ext uri="{FF2B5EF4-FFF2-40B4-BE49-F238E27FC236}">
                <a16:creationId xmlns:a16="http://schemas.microsoft.com/office/drawing/2014/main" id="{3006269C-3C97-5E46-A837-B28FBE27C11D}"/>
              </a:ext>
            </a:extLst>
          </p:cNvPr>
          <p:cNvGraphicFramePr>
            <a:graphicFrameLocks/>
          </p:cNvGraphicFramePr>
          <p:nvPr>
            <p:extLst>
              <p:ext uri="{D42A27DB-BD31-4B8C-83A1-F6EECF244321}">
                <p14:modId xmlns:p14="http://schemas.microsoft.com/office/powerpoint/2010/main" val="1586865157"/>
              </p:ext>
            </p:extLst>
          </p:nvPr>
        </p:nvGraphicFramePr>
        <p:xfrm>
          <a:off x="4689988" y="2091749"/>
          <a:ext cx="4327736" cy="2768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623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4F7731-434E-ADA6-83F2-62139CFDEFE5}"/>
              </a:ext>
            </a:extLst>
          </p:cNvPr>
          <p:cNvSpPr>
            <a:spLocks noGrp="1"/>
          </p:cNvSpPr>
          <p:nvPr>
            <p:ph type="title"/>
          </p:nvPr>
        </p:nvSpPr>
        <p:spPr>
          <a:xfrm>
            <a:off x="1025457" y="485003"/>
            <a:ext cx="7055380" cy="1400530"/>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b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b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br>
              <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rPr>
            </a:br>
            <a:endParaRPr lang="en-US" dirty="0"/>
          </a:p>
        </p:txBody>
      </p:sp>
      <p:pic>
        <p:nvPicPr>
          <p:cNvPr id="5" name="Picture 2" descr="https://admin.antalya.edu.tr/files/139/abu-logo-tr-yatay.png">
            <a:extLst>
              <a:ext uri="{FF2B5EF4-FFF2-40B4-BE49-F238E27FC236}">
                <a16:creationId xmlns:a16="http://schemas.microsoft.com/office/drawing/2014/main" id="{150DBFBF-D632-A09E-5AA1-FC0C4161C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İçerik Yer Tutucusu 11">
            <a:extLst>
              <a:ext uri="{FF2B5EF4-FFF2-40B4-BE49-F238E27FC236}">
                <a16:creationId xmlns:a16="http://schemas.microsoft.com/office/drawing/2014/main" id="{5476B1EE-AA78-72BC-B224-EF8FDBD6221C}"/>
              </a:ext>
            </a:extLst>
          </p:cNvPr>
          <p:cNvGraphicFramePr>
            <a:graphicFrameLocks noGrp="1"/>
          </p:cNvGraphicFramePr>
          <p:nvPr>
            <p:ph idx="1"/>
            <p:extLst>
              <p:ext uri="{D42A27DB-BD31-4B8C-83A1-F6EECF244321}">
                <p14:modId xmlns:p14="http://schemas.microsoft.com/office/powerpoint/2010/main" val="1319489517"/>
              </p:ext>
            </p:extLst>
          </p:nvPr>
        </p:nvGraphicFramePr>
        <p:xfrm>
          <a:off x="126278" y="2124644"/>
          <a:ext cx="4445722" cy="2763114"/>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up 15">
            <a:extLst>
              <a:ext uri="{FF2B5EF4-FFF2-40B4-BE49-F238E27FC236}">
                <a16:creationId xmlns:a16="http://schemas.microsoft.com/office/drawing/2014/main" id="{F0AEAF3E-101F-FF4B-63E6-FA0B3E225494}"/>
              </a:ext>
            </a:extLst>
          </p:cNvPr>
          <p:cNvGrpSpPr/>
          <p:nvPr/>
        </p:nvGrpSpPr>
        <p:grpSpPr>
          <a:xfrm>
            <a:off x="473638" y="2116088"/>
            <a:ext cx="8544086" cy="3941859"/>
            <a:chOff x="263162" y="1722171"/>
            <a:chExt cx="8544086" cy="3941859"/>
          </a:xfrm>
        </p:grpSpPr>
        <p:sp>
          <p:nvSpPr>
            <p:cNvPr id="3" name="Metin kutusu 2">
              <a:extLst>
                <a:ext uri="{FF2B5EF4-FFF2-40B4-BE49-F238E27FC236}">
                  <a16:creationId xmlns:a16="http://schemas.microsoft.com/office/drawing/2014/main" id="{83C2A250-CDA8-90BE-E1F5-9F1DB8CCDE25}"/>
                </a:ext>
              </a:extLst>
            </p:cNvPr>
            <p:cNvSpPr txBox="1"/>
            <p:nvPr/>
          </p:nvSpPr>
          <p:spPr>
            <a:xfrm>
              <a:off x="263162" y="4711204"/>
              <a:ext cx="3751002" cy="923330"/>
            </a:xfrm>
            <a:prstGeom prst="rect">
              <a:avLst/>
            </a:prstGeom>
            <a:noFill/>
          </p:spPr>
          <p:txBody>
            <a:bodyPr wrap="square" rtlCol="0">
              <a:spAutoFit/>
            </a:bodyPr>
            <a:lstStyle/>
            <a:p>
              <a:pPr algn="ctr"/>
              <a:r>
                <a:rPr lang="tr-TR" b="1" dirty="0">
                  <a:solidFill>
                    <a:srgbClr val="0F2303"/>
                  </a:solidFill>
                </a:rPr>
                <a:t>Bölümümüzde güz döneminde verilen tüm derslerin memnuniyet anketi ortalaması %91’dir.</a:t>
              </a:r>
              <a:endParaRPr lang="tr-TR" dirty="0">
                <a:solidFill>
                  <a:srgbClr val="0F2303"/>
                </a:solidFill>
              </a:endParaRPr>
            </a:p>
          </p:txBody>
        </p:sp>
        <p:graphicFrame>
          <p:nvGraphicFramePr>
            <p:cNvPr id="13" name="Grafik 12">
              <a:extLst>
                <a:ext uri="{FF2B5EF4-FFF2-40B4-BE49-F238E27FC236}">
                  <a16:creationId xmlns:a16="http://schemas.microsoft.com/office/drawing/2014/main" id="{B6DB6832-1632-CE63-8E7E-532AB53D0E6E}"/>
                </a:ext>
              </a:extLst>
            </p:cNvPr>
            <p:cNvGraphicFramePr>
              <a:graphicFrameLocks/>
            </p:cNvGraphicFramePr>
            <p:nvPr>
              <p:extLst>
                <p:ext uri="{D42A27DB-BD31-4B8C-83A1-F6EECF244321}">
                  <p14:modId xmlns:p14="http://schemas.microsoft.com/office/powerpoint/2010/main" val="1398872567"/>
                </p:ext>
              </p:extLst>
            </p:nvPr>
          </p:nvGraphicFramePr>
          <p:xfrm>
            <a:off x="4460212" y="1722171"/>
            <a:ext cx="4347036" cy="2780225"/>
          </p:xfrm>
          <a:graphic>
            <a:graphicData uri="http://schemas.openxmlformats.org/drawingml/2006/chart">
              <c:chart xmlns:c="http://schemas.openxmlformats.org/drawingml/2006/chart" xmlns:r="http://schemas.openxmlformats.org/officeDocument/2006/relationships" r:id="rId5"/>
            </a:graphicData>
          </a:graphic>
        </p:graphicFrame>
        <p:sp>
          <p:nvSpPr>
            <p:cNvPr id="15" name="Metin kutusu 14">
              <a:extLst>
                <a:ext uri="{FF2B5EF4-FFF2-40B4-BE49-F238E27FC236}">
                  <a16:creationId xmlns:a16="http://schemas.microsoft.com/office/drawing/2014/main" id="{31563201-A25E-DF24-B3BD-A5F841E8F3F5}"/>
                </a:ext>
              </a:extLst>
            </p:cNvPr>
            <p:cNvSpPr txBox="1"/>
            <p:nvPr/>
          </p:nvSpPr>
          <p:spPr>
            <a:xfrm>
              <a:off x="4758229" y="4740700"/>
              <a:ext cx="3751002" cy="923330"/>
            </a:xfrm>
            <a:prstGeom prst="rect">
              <a:avLst/>
            </a:prstGeom>
            <a:noFill/>
          </p:spPr>
          <p:txBody>
            <a:bodyPr wrap="square" rtlCol="0">
              <a:spAutoFit/>
            </a:bodyPr>
            <a:lstStyle/>
            <a:p>
              <a:pPr algn="ctr"/>
              <a:r>
                <a:rPr lang="tr-TR" b="1" dirty="0">
                  <a:solidFill>
                    <a:srgbClr val="0F2303"/>
                  </a:solidFill>
                </a:rPr>
                <a:t>Bölümümüzde bahar döneminde verilen tüm derslerin memnuniyet anketi ortalaması %91’dir.</a:t>
              </a:r>
              <a:endParaRPr lang="tr-TR" dirty="0">
                <a:solidFill>
                  <a:srgbClr val="0F2303"/>
                </a:solidFill>
              </a:endParaRPr>
            </a:p>
          </p:txBody>
        </p:sp>
      </p:grpSp>
    </p:spTree>
    <p:extLst>
      <p:ext uri="{BB962C8B-B14F-4D97-AF65-F5344CB8AC3E}">
        <p14:creationId xmlns:p14="http://schemas.microsoft.com/office/powerpoint/2010/main" val="393450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815882"/>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ÖĞRENCİ DERS MEMNUNİYET ANKETLERİ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3523925243"/>
              </p:ext>
            </p:extLst>
          </p:nvPr>
        </p:nvGraphicFramePr>
        <p:xfrm>
          <a:off x="357253" y="2658307"/>
          <a:ext cx="8429493" cy="3614675"/>
        </p:xfrm>
        <a:graphic>
          <a:graphicData uri="http://schemas.openxmlformats.org/drawingml/2006/table">
            <a:tbl>
              <a:tblPr>
                <a:tableStyleId>{5C22544A-7EE6-4342-B048-85BDC9FD1C3A}</a:tableStyleId>
              </a:tblPr>
              <a:tblGrid>
                <a:gridCol w="4424175">
                  <a:extLst>
                    <a:ext uri="{9D8B030D-6E8A-4147-A177-3AD203B41FA5}">
                      <a16:colId xmlns:a16="http://schemas.microsoft.com/office/drawing/2014/main" val="20000"/>
                    </a:ext>
                  </a:extLst>
                </a:gridCol>
                <a:gridCol w="3115247">
                  <a:extLst>
                    <a:ext uri="{9D8B030D-6E8A-4147-A177-3AD203B41FA5}">
                      <a16:colId xmlns:a16="http://schemas.microsoft.com/office/drawing/2014/main" val="20001"/>
                    </a:ext>
                  </a:extLst>
                </a:gridCol>
                <a:gridCol w="890071">
                  <a:extLst>
                    <a:ext uri="{9D8B030D-6E8A-4147-A177-3AD203B41FA5}">
                      <a16:colId xmlns:a16="http://schemas.microsoft.com/office/drawing/2014/main" val="20002"/>
                    </a:ext>
                  </a:extLst>
                </a:gridCol>
              </a:tblGrid>
              <a:tr h="353224">
                <a:tc>
                  <a:txBody>
                    <a:bodyPr/>
                    <a:lstStyle/>
                    <a:p>
                      <a:pPr algn="ctr" fontAlgn="ctr"/>
                      <a:r>
                        <a:rPr lang="tr-TR" sz="1200" b="0" i="0" u="none" strike="noStrike" dirty="0">
                          <a:solidFill>
                            <a:srgbClr val="0F2303"/>
                          </a:solidFill>
                          <a:effectLst/>
                          <a:latin typeface="+mn-lt"/>
                        </a:rPr>
                        <a:t>KONUSU</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u="none" strike="noStrike" dirty="0">
                          <a:solidFill>
                            <a:srgbClr val="0F2303"/>
                          </a:solidFill>
                          <a:effectLst/>
                        </a:rPr>
                        <a:t>ÇÖZÜM</a:t>
                      </a:r>
                      <a:endParaRPr lang="tr-TR" sz="1200" b="1" i="0" u="none" strike="noStrike" dirty="0">
                        <a:solidFill>
                          <a:srgbClr val="0F2303"/>
                        </a:solidFill>
                        <a:effectLst/>
                        <a:latin typeface="Calibri" panose="020F0502020204030204" pitchFamily="34" charset="0"/>
                      </a:endParaRPr>
                    </a:p>
                  </a:txBody>
                  <a:tcPr marL="3643" marR="3643" marT="3643" marB="0" anchor="ctr"/>
                </a:tc>
                <a:tc>
                  <a:txBody>
                    <a:bodyPr/>
                    <a:lstStyle/>
                    <a:p>
                      <a:pPr algn="ctr" fontAlgn="ctr"/>
                      <a:r>
                        <a:rPr lang="tr-TR" sz="1200" b="0" i="0" u="none" strike="noStrike" dirty="0">
                          <a:solidFill>
                            <a:srgbClr val="0F2303"/>
                          </a:solidFill>
                          <a:effectLst/>
                          <a:latin typeface="+mn-lt"/>
                        </a:rPr>
                        <a:t>SONUÇ</a:t>
                      </a:r>
                      <a:endParaRPr lang="tr-TR" sz="1200" b="1" i="0" u="none" strike="noStrike" dirty="0">
                        <a:solidFill>
                          <a:srgbClr val="0F2303"/>
                        </a:solidFill>
                        <a:effectLst/>
                        <a:latin typeface="Calibri" panose="020F0502020204030204" pitchFamily="34" charset="0"/>
                      </a:endParaRPr>
                    </a:p>
                  </a:txBody>
                  <a:tcPr marL="3643" marR="3643" marT="3643" marB="0" anchor="ctr"/>
                </a:tc>
                <a:extLst>
                  <a:ext uri="{0D108BD9-81ED-4DB2-BD59-A6C34878D82A}">
                    <a16:rowId xmlns:a16="http://schemas.microsoft.com/office/drawing/2014/main" val="10000"/>
                  </a:ext>
                </a:extLst>
              </a:tr>
              <a:tr h="699549">
                <a:tc>
                  <a:txBody>
                    <a:bodyPr/>
                    <a:lstStyle/>
                    <a:p>
                      <a:pPr algn="l" fontAlgn="b"/>
                      <a:r>
                        <a:rPr lang="tr-TR" sz="1200" u="none" strike="noStrike" dirty="0">
                          <a:solidFill>
                            <a:srgbClr val="0F2303"/>
                          </a:solidFill>
                          <a:effectLst/>
                        </a:rPr>
                        <a:t>Ofis saatlerinde ulaşılabilirdi. </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r>
                        <a:rPr lang="tr-TR" sz="1200" u="none" strike="noStrike" dirty="0">
                          <a:solidFill>
                            <a:srgbClr val="0F2303"/>
                          </a:solidFill>
                          <a:effectLst/>
                        </a:rPr>
                        <a:t>Mail sistemi daha sık kontrol edilmeye başlanmıştır.</a:t>
                      </a:r>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1"/>
                  </a:ext>
                </a:extLst>
              </a:tr>
              <a:tr h="353224">
                <a:tc>
                  <a:txBody>
                    <a:bodyPr/>
                    <a:lstStyle/>
                    <a:p>
                      <a:pPr algn="l" fontAlgn="b"/>
                      <a:r>
                        <a:rPr lang="tr-TR" sz="1200" b="0" i="0" u="none" strike="noStrike" dirty="0">
                          <a:solidFill>
                            <a:srgbClr val="0F2303"/>
                          </a:solidFill>
                          <a:effectLst/>
                          <a:latin typeface="Calibri" panose="020F0502020204030204" pitchFamily="34" charset="0"/>
                        </a:rPr>
                        <a:t>Dersin işlenişi öğretici değildi.</a:t>
                      </a:r>
                    </a:p>
                  </a:txBody>
                  <a:tcPr marL="3643" marR="3643" marT="3643" marB="0" anchor="b"/>
                </a:tc>
                <a:tc>
                  <a:txBody>
                    <a:bodyPr/>
                    <a:lstStyle/>
                    <a:p>
                      <a:pPr algn="l" fontAlgn="b"/>
                      <a:r>
                        <a:rPr lang="tr-TR" sz="1200" b="0" i="0" u="none" strike="noStrike" dirty="0">
                          <a:solidFill>
                            <a:srgbClr val="0F2303"/>
                          </a:solidFill>
                          <a:effectLst/>
                          <a:latin typeface="Calibri" panose="020F0502020204030204" pitchFamily="34" charset="0"/>
                        </a:rPr>
                        <a:t>Ders işlenişinde iyileştirmeler yapılmıştır.</a:t>
                      </a: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2"/>
                  </a:ext>
                </a:extLst>
              </a:tr>
              <a:tr h="353224">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3"/>
                  </a:ext>
                </a:extLst>
              </a:tr>
              <a:tr h="425193">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endParaRPr lang="tr-TR" sz="1200" b="0" i="0" u="none" strike="noStrike">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4"/>
                  </a:ext>
                </a:extLst>
              </a:tr>
              <a:tr h="353224">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5"/>
                  </a:ext>
                </a:extLst>
              </a:tr>
              <a:tr h="353224">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6"/>
                  </a:ext>
                </a:extLst>
              </a:tr>
              <a:tr h="370589">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ctr"/>
                      <a:endParaRPr lang="tr-TR" sz="1200" b="0" i="0" u="none" strike="noStrike" dirty="0">
                        <a:solidFill>
                          <a:srgbClr val="0F2303"/>
                        </a:solidFill>
                        <a:effectLst/>
                        <a:latin typeface="Calibri" panose="020F0502020204030204" pitchFamily="34" charset="0"/>
                      </a:endParaRPr>
                    </a:p>
                  </a:txBody>
                  <a:tcPr marL="3643" marR="3643" marT="3643" marB="0" anchor="ctr"/>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7"/>
                  </a:ext>
                </a:extLst>
              </a:tr>
              <a:tr h="353224">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l" fontAlgn="b"/>
                      <a:endParaRPr lang="tr-TR" sz="1200" b="0" i="0" u="none" strike="noStrike" dirty="0">
                        <a:solidFill>
                          <a:srgbClr val="0F2303"/>
                        </a:solidFill>
                        <a:effectLst/>
                        <a:latin typeface="Calibri" panose="020F0502020204030204" pitchFamily="34" charset="0"/>
                      </a:endParaRPr>
                    </a:p>
                  </a:txBody>
                  <a:tcPr marL="3643" marR="3643" marT="3643" marB="0" anchor="b"/>
                </a:tc>
                <a:tc>
                  <a:txBody>
                    <a:bodyPr/>
                    <a:lstStyle/>
                    <a:p>
                      <a:pPr algn="r" fontAlgn="b"/>
                      <a:endParaRPr lang="tr-TR" sz="1200" b="0" i="0" u="none" strike="noStrike" dirty="0">
                        <a:solidFill>
                          <a:srgbClr val="0F2303"/>
                        </a:solidFill>
                        <a:effectLst/>
                        <a:latin typeface="Calibri" panose="020F0502020204030204" pitchFamily="34" charset="0"/>
                      </a:endParaRPr>
                    </a:p>
                  </a:txBody>
                  <a:tcPr marL="3643" marR="3643" marT="3643" marB="0" anchor="b"/>
                </a:tc>
                <a:extLst>
                  <a:ext uri="{0D108BD9-81ED-4DB2-BD59-A6C34878D82A}">
                    <a16:rowId xmlns:a16="http://schemas.microsoft.com/office/drawing/2014/main" val="10008"/>
                  </a:ext>
                </a:extLst>
              </a:tr>
            </a:tbl>
          </a:graphicData>
        </a:graphic>
      </p:graphicFrame>
      <p:pic>
        <p:nvPicPr>
          <p:cNvPr id="2077" name="Picture 2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lip_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clip_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clip_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55"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dirty="0"/>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nvGraphicFramePr>
        <p:xfrm>
          <a:off x="470388" y="1708821"/>
          <a:ext cx="8203223" cy="1599078"/>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l" fontAlgn="ctr"/>
                      <a:r>
                        <a:rPr lang="tr-TR" sz="1400" b="1" i="0" u="none" strike="noStrike" dirty="0">
                          <a:solidFill>
                            <a:srgbClr val="0F2303"/>
                          </a:solidFill>
                          <a:effectLst/>
                          <a:latin typeface="Calibri Light" panose="020F0302020204030204" pitchFamily="34" charset="0"/>
                        </a:rPr>
                        <a:t>Üniversite öncesi eğitim kalitesinin yetersizliği nedeni ile öğrencilerde kültür, bilgi ve beceri eksikliğinin olması</a:t>
                      </a:r>
                    </a:p>
                  </a:txBody>
                  <a:tcPr marL="7620" marR="7620" marT="76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733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15.04.2024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1" i="0" u="none" strike="noStrike" kern="1200" dirty="0">
                          <a:solidFill>
                            <a:srgbClr val="0F2303"/>
                          </a:solidFill>
                          <a:effectLst/>
                          <a:latin typeface="Calibri Light" panose="020F0302020204030204" pitchFamily="34" charset="0"/>
                          <a:ea typeface="+mn-ea"/>
                          <a:cs typeface="+mn-cs"/>
                        </a:rPr>
                        <a:t>Ekonomi Bölümü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tr-TR" sz="1400" b="1" i="0" u="none" strike="noStrike" kern="1200" dirty="0">
                          <a:solidFill>
                            <a:srgbClr val="0F2303"/>
                          </a:solidFill>
                          <a:effectLst/>
                          <a:latin typeface="Calibri Light" panose="020F0302020204030204" pitchFamily="34" charset="0"/>
                          <a:ea typeface="+mn-ea"/>
                          <a:cs typeface="+mn-cs"/>
                        </a:rPr>
                        <a:t>Müfredatın geliştirilmesi için bölüm toplantıları yapmak ve müfredat komisyonu kurmak.</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39A2FC92-B68D-A487-CD03-49C9C6DB71DF}"/>
              </a:ext>
            </a:extLst>
          </p:cNvPr>
          <p:cNvGraphicFramePr>
            <a:graphicFrameLocks noGrp="1"/>
          </p:cNvGraphicFramePr>
          <p:nvPr/>
        </p:nvGraphicFramePr>
        <p:xfrm>
          <a:off x="470387" y="3400707"/>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Reel sektör ile yeterince sinerji yaratılamaması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30.06.2024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Ekonomi Bölümü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Reel sektördeki firmalar ve ticaret odaları ile görüşmeler gerçekleştirmek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3" name="Tablo 2">
            <a:extLst>
              <a:ext uri="{FF2B5EF4-FFF2-40B4-BE49-F238E27FC236}">
                <a16:creationId xmlns:a16="http://schemas.microsoft.com/office/drawing/2014/main" id="{1230D62E-EFF0-679E-D226-9EA8DB8A7D34}"/>
              </a:ext>
            </a:extLst>
          </p:cNvPr>
          <p:cNvGraphicFramePr>
            <a:graphicFrameLocks noGrp="1"/>
          </p:cNvGraphicFramePr>
          <p:nvPr/>
        </p:nvGraphicFramePr>
        <p:xfrm>
          <a:off x="470386" y="5056209"/>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Uluslararası geçerliliğe sahip akreditasyon ve belgelerin bulunmaması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31.08.2024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Ekonomi Bölümü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7" rtl="0" eaLnBrk="1" fontAlgn="ctr" latinLnBrk="0" hangingPunct="1"/>
                      <a:r>
                        <a:rPr lang="tr-TR" sz="1400" b="1" i="0" u="none" strike="noStrike" kern="1200" dirty="0">
                          <a:solidFill>
                            <a:srgbClr val="0F2303"/>
                          </a:solidFill>
                          <a:effectLst/>
                          <a:latin typeface="Calibri Light" panose="020F0302020204030204" pitchFamily="34" charset="0"/>
                          <a:ea typeface="+mn-ea"/>
                          <a:cs typeface="+mn-cs"/>
                        </a:rPr>
                        <a:t>Gerekli şartları sağlamayı engelleyen faktörlerin ortadan kaldırılması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04481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FF720-379A-D0E1-9FA1-408380D3EA32}"/>
              </a:ext>
            </a:extLst>
          </p:cNvPr>
          <p:cNvSpPr>
            <a:spLocks noGrp="1"/>
          </p:cNvSpPr>
          <p:nvPr>
            <p:ph type="title"/>
          </p:nvPr>
        </p:nvSpPr>
        <p:spPr/>
        <p:txBody>
          <a:bodyPr/>
          <a:lstStyle/>
          <a:p>
            <a:pPr algn="ctr"/>
            <a:r>
              <a:rPr lang="tr-TR" sz="44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4400" b="1" kern="1200" dirty="0">
                <a:solidFill>
                  <a:schemeClr val="accent6"/>
                </a:solidFill>
                <a:effectLst>
                  <a:outerShdw blurRad="38100" dist="38100" dir="2700000" algn="tl">
                    <a:srgbClr val="000000">
                      <a:alpha val="43137"/>
                    </a:srgbClr>
                  </a:outerShdw>
                </a:effectLst>
                <a:ea typeface="+mj-ea"/>
                <a:cs typeface="+mj-cs"/>
              </a:rPr>
              <a:t>RİS</a:t>
            </a:r>
            <a:r>
              <a:rPr lang="tr-TR" sz="4400" b="1" dirty="0">
                <a:solidFill>
                  <a:schemeClr val="accent6"/>
                </a:solidFill>
                <a:effectLst>
                  <a:outerShdw blurRad="38100" dist="38100" dir="2700000" algn="tl">
                    <a:srgbClr val="000000">
                      <a:alpha val="43137"/>
                    </a:srgbClr>
                  </a:outerShdw>
                </a:effectLst>
                <a:ea typeface="+mj-ea"/>
                <a:cs typeface="+mj-cs"/>
              </a:rPr>
              <a:t>KLER</a:t>
            </a:r>
            <a:br>
              <a:rPr lang="en-US" sz="4400" b="1" kern="1200" dirty="0">
                <a:solidFill>
                  <a:schemeClr val="accent6"/>
                </a:solidFill>
                <a:effectLst>
                  <a:outerShdw blurRad="38100" dist="38100" dir="2700000" algn="tl">
                    <a:srgbClr val="000000">
                      <a:alpha val="43137"/>
                    </a:srgbClr>
                  </a:outerShdw>
                </a:effectLst>
                <a:ea typeface="+mj-ea"/>
                <a:cs typeface="+mj-cs"/>
              </a:rPr>
            </a:br>
            <a:endParaRPr lang="tr-TR" dirty="0"/>
          </a:p>
        </p:txBody>
      </p:sp>
      <p:sp>
        <p:nvSpPr>
          <p:cNvPr id="4" name="Slayt Numarası Yer Tutucusu 3">
            <a:extLst>
              <a:ext uri="{FF2B5EF4-FFF2-40B4-BE49-F238E27FC236}">
                <a16:creationId xmlns:a16="http://schemas.microsoft.com/office/drawing/2014/main" id="{9D6A7CE3-EECC-480E-4B51-48F491C7EE6A}"/>
              </a:ext>
            </a:extLst>
          </p:cNvPr>
          <p:cNvSpPr>
            <a:spLocks noGrp="1"/>
          </p:cNvSpPr>
          <p:nvPr>
            <p:ph type="sldNum" sz="quarter" idx="12"/>
          </p:nvPr>
        </p:nvSpPr>
        <p:spPr/>
        <p:txBody>
          <a:bodyPr/>
          <a:lstStyle/>
          <a:p>
            <a:endParaRPr lang="tr-TR" dirty="0"/>
          </a:p>
        </p:txBody>
      </p:sp>
      <p:graphicFrame>
        <p:nvGraphicFramePr>
          <p:cNvPr id="5" name="Tablo 4">
            <a:extLst>
              <a:ext uri="{FF2B5EF4-FFF2-40B4-BE49-F238E27FC236}">
                <a16:creationId xmlns:a16="http://schemas.microsoft.com/office/drawing/2014/main" id="{6394F51B-4893-5404-09DF-C2326CC0EA2D}"/>
              </a:ext>
            </a:extLst>
          </p:cNvPr>
          <p:cNvGraphicFramePr>
            <a:graphicFrameLocks noGrp="1"/>
          </p:cNvGraphicFramePr>
          <p:nvPr/>
        </p:nvGraphicFramePr>
        <p:xfrm>
          <a:off x="470388" y="2328991"/>
          <a:ext cx="8203223" cy="17780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400" b="1" dirty="0">
                          <a:solidFill>
                            <a:schemeClr val="tx2"/>
                          </a:solidFill>
                          <a:latin typeface="+mj-lt"/>
                        </a:rPr>
                        <a:t>Eğitim dilinin İngilizce olması sebebiyle gelecekteki potansiyel öğrenciler üzerinde caydırıcı bir etkiye yol açabilme olasılığı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1" dirty="0">
                          <a:solidFill>
                            <a:schemeClr val="tx2"/>
                          </a:solidFill>
                          <a:latin typeface="+mj-lt"/>
                        </a:rPr>
                        <a:t>25.07.2024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1" dirty="0">
                          <a:solidFill>
                            <a:schemeClr val="tx2"/>
                          </a:solidFill>
                          <a:latin typeface="+mj-lt"/>
                        </a:rPr>
                        <a:t>Ekonomi Bölümü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400" b="1" dirty="0">
                          <a:solidFill>
                            <a:schemeClr val="tx2"/>
                          </a:solidFill>
                          <a:latin typeface="+mj-lt"/>
                        </a:rPr>
                        <a:t>Tanıtım süreçlerinde İngilizce ile ilgili kaygıları olan </a:t>
                      </a:r>
                      <a:r>
                        <a:rPr lang="tr-TR" sz="1400" b="1" dirty="0" err="1">
                          <a:solidFill>
                            <a:schemeClr val="tx2"/>
                          </a:solidFill>
                          <a:latin typeface="+mj-lt"/>
                        </a:rPr>
                        <a:t>öğencilere</a:t>
                      </a:r>
                      <a:r>
                        <a:rPr lang="tr-TR" sz="1400" b="1" dirty="0">
                          <a:solidFill>
                            <a:schemeClr val="tx2"/>
                          </a:solidFill>
                          <a:latin typeface="+mj-lt"/>
                        </a:rPr>
                        <a:t> hazırlık sürecini detaylıca anlatmak.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58855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634193203"/>
              </p:ext>
            </p:extLst>
          </p:nvPr>
        </p:nvGraphicFramePr>
        <p:xfrm>
          <a:off x="470387" y="1420383"/>
          <a:ext cx="8203223" cy="16306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 5.3. Birim bazlı komisyon bulunmamaktadır.</a:t>
                      </a:r>
                      <a:endParaRPr lang="tr-TR" dirty="0">
                        <a:solidFill>
                          <a:srgbClr val="0C0D0D"/>
                        </a:solidFill>
                      </a:endParaRP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31.08.2025</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Birim bazlı komisyon kurulması için bölüm toplantısı yapılarak komisyon kuruluş süreçleri başlatılacaktır.</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Gerekli birim bazlı komisyonlar kurulacaktır.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3533538932"/>
              </p:ext>
            </p:extLst>
          </p:nvPr>
        </p:nvGraphicFramePr>
        <p:xfrm>
          <a:off x="470386" y="3172632"/>
          <a:ext cx="8203223" cy="16306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 8.5.1. İş akışı bulunmamaktadır.</a:t>
                      </a:r>
                      <a:endParaRPr lang="tr-TR" dirty="0">
                        <a:solidFill>
                          <a:srgbClr val="0C0D0D"/>
                        </a:solidFill>
                      </a:endParaRP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31.08.2025</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Bölüm toplantısı yapılarak bölüm içerisinde iş akışının oluşturulmasını gerektiren durumlar belirlenecektir.</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İş akışı oluşturulacaktır.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3" name="Tablo 2">
            <a:extLst>
              <a:ext uri="{FF2B5EF4-FFF2-40B4-BE49-F238E27FC236}">
                <a16:creationId xmlns:a16="http://schemas.microsoft.com/office/drawing/2014/main" id="{69254757-EB03-DCFE-DD0C-DCF2FEB6A24A}"/>
              </a:ext>
            </a:extLst>
          </p:cNvPr>
          <p:cNvGraphicFramePr>
            <a:graphicFrameLocks noGrp="1"/>
          </p:cNvGraphicFramePr>
          <p:nvPr>
            <p:extLst>
              <p:ext uri="{D42A27DB-BD31-4B8C-83A1-F6EECF244321}">
                <p14:modId xmlns:p14="http://schemas.microsoft.com/office/powerpoint/2010/main" val="7696133"/>
              </p:ext>
            </p:extLst>
          </p:nvPr>
        </p:nvGraphicFramePr>
        <p:xfrm>
          <a:off x="470385" y="4893341"/>
          <a:ext cx="8203223" cy="16306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gridSpan="2">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 10.1. – 10.2. Kök neden analizleri tutarlı şekilde yapılmamıştır.</a:t>
                      </a:r>
                      <a:endParaRPr lang="tr-TR" dirty="0">
                        <a:solidFill>
                          <a:srgbClr val="0C0D0D"/>
                        </a:solidFill>
                      </a:endParaRPr>
                    </a:p>
                  </a:txBody>
                  <a:tcPr>
                    <a:solidFill>
                      <a:schemeClr val="accent6">
                        <a:lumMod val="20000"/>
                        <a:lumOff val="80000"/>
                      </a:schemeClr>
                    </a:solidFill>
                  </a:tcPr>
                </a:tc>
                <a:tc hMerge="1">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endParaRPr lang="tr-TR" dirty="0">
                        <a:solidFill>
                          <a:srgbClr val="0C0D0D"/>
                        </a:solidFill>
                      </a:endParaRPr>
                    </a:p>
                  </a:txBody>
                  <a:tcPr>
                    <a:solidFill>
                      <a:schemeClr val="accent6">
                        <a:lumMod val="20000"/>
                        <a:lumOff val="80000"/>
                      </a:schemeClr>
                    </a:solidFill>
                  </a:tcPr>
                </a:tc>
                <a:tc>
                  <a:txBody>
                    <a:bodyPr/>
                    <a:lstStyle/>
                    <a:p>
                      <a:r>
                        <a:rPr lang="tr-TR" dirty="0">
                          <a:solidFill>
                            <a:srgbClr val="0C0D0D"/>
                          </a:solidFill>
                        </a:rPr>
                        <a:t>31.08.2025</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Kök neden analizlerinin tamamı gözden geçirilecektir.</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Yapılmış ve yapılacak kök neden analizleri güncellenmiş formata göre düzenlenecektir.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4ABCB0F-AB3A-0AB7-B93F-630368576887}"/>
              </a:ext>
            </a:extLst>
          </p:cNvPr>
          <p:cNvPicPr>
            <a:picLocks noChangeAspect="1"/>
          </p:cNvPicPr>
          <p:nvPr/>
        </p:nvPicPr>
        <p:blipFill>
          <a:blip r:embed="rId2"/>
          <a:stretch>
            <a:fillRect/>
          </a:stretch>
        </p:blipFill>
        <p:spPr>
          <a:xfrm>
            <a:off x="547508" y="1992505"/>
            <a:ext cx="8169348" cy="2872989"/>
          </a:xfrm>
          <a:prstGeom prst="rect">
            <a:avLst/>
          </a:prstGeom>
        </p:spPr>
      </p:pic>
      <p:sp>
        <p:nvSpPr>
          <p:cNvPr id="9" name="Metin kutusu 4">
            <a:extLst>
              <a:ext uri="{FF2B5EF4-FFF2-40B4-BE49-F238E27FC236}">
                <a16:creationId xmlns:a16="http://schemas.microsoft.com/office/drawing/2014/main" id="{829E1B0D-69C3-FD34-C7C2-AE5968E82DA1}"/>
              </a:ext>
            </a:extLst>
          </p:cNvPr>
          <p:cNvSpPr txBox="1"/>
          <p:nvPr/>
        </p:nvSpPr>
        <p:spPr>
          <a:xfrm>
            <a:off x="1168388" y="628902"/>
            <a:ext cx="6927589"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a:t>
            </a:r>
          </a:p>
        </p:txBody>
      </p:sp>
    </p:spTree>
    <p:extLst>
      <p:ext uri="{BB962C8B-B14F-4D97-AF65-F5344CB8AC3E}">
        <p14:creationId xmlns:p14="http://schemas.microsoft.com/office/powerpoint/2010/main" val="66593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0410AE7-B309-BD8F-FBAC-AF540227824F}"/>
              </a:ext>
            </a:extLst>
          </p:cNvPr>
          <p:cNvSpPr txBox="1"/>
          <p:nvPr/>
        </p:nvSpPr>
        <p:spPr>
          <a:xfrm>
            <a:off x="984738" y="2178137"/>
            <a:ext cx="7410506" cy="3447098"/>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solidFill>
                  <a:srgbClr val="0F2303"/>
                </a:solidFill>
              </a:rPr>
              <a:t>Ekonomi Bölümünde kalite süreci içselleştirilmiştir.</a:t>
            </a:r>
          </a:p>
          <a:p>
            <a:pPr algn="just"/>
            <a:endParaRPr lang="tr-TR" sz="2000" dirty="0">
              <a:solidFill>
                <a:srgbClr val="0F2303"/>
              </a:solidFill>
            </a:endParaRPr>
          </a:p>
          <a:p>
            <a:pPr marL="285750" indent="-285750">
              <a:buFont typeface="Arial" panose="020B0604020202020204" pitchFamily="34" charset="0"/>
              <a:buChar char="•"/>
            </a:pPr>
            <a:r>
              <a:rPr lang="tr-TR" sz="2000" dirty="0">
                <a:solidFill>
                  <a:srgbClr val="0F2303"/>
                </a:solidFill>
              </a:rPr>
              <a:t>Risk analizi tablolarının güncellenmesi, risklerin takibini ve kontrol faaliyetlerinin uygulanmasını kolaylaştırmıştır.</a:t>
            </a:r>
          </a:p>
          <a:p>
            <a:pPr marL="285750" indent="-285750">
              <a:buFont typeface="Arial" panose="020B0604020202020204" pitchFamily="34" charset="0"/>
              <a:buChar char="•"/>
            </a:pPr>
            <a:endParaRPr lang="tr-TR" sz="2000" dirty="0">
              <a:solidFill>
                <a:srgbClr val="0F2303"/>
              </a:solidFill>
            </a:endParaRPr>
          </a:p>
          <a:p>
            <a:pPr marL="285750" indent="-285750">
              <a:buFont typeface="Arial" panose="020B0604020202020204" pitchFamily="34" charset="0"/>
              <a:buChar char="•"/>
            </a:pPr>
            <a:r>
              <a:rPr lang="tr-TR" sz="2000" dirty="0">
                <a:solidFill>
                  <a:srgbClr val="0F2303"/>
                </a:solidFill>
              </a:rPr>
              <a:t>Fırsat analizlerinin güncellenmesi, var olan ve tehditlerden doğabilecek fırsatların daha iyi analiz edilmesine olanak sağlamıştır.</a:t>
            </a:r>
          </a:p>
          <a:p>
            <a:endParaRPr lang="tr-TR" sz="2000" dirty="0">
              <a:solidFill>
                <a:srgbClr val="0F2303"/>
              </a:solidFill>
            </a:endParaRPr>
          </a:p>
          <a:p>
            <a:pPr marL="285750" indent="-285750">
              <a:buFont typeface="Arial" panose="020B0604020202020204" pitchFamily="34" charset="0"/>
              <a:buChar char="•"/>
            </a:pPr>
            <a:endParaRPr lang="tr-TR" sz="2000" dirty="0">
              <a:solidFill>
                <a:srgbClr val="0F2303"/>
              </a:solidFill>
            </a:endParaRPr>
          </a:p>
          <a:p>
            <a:pPr marL="285750" indent="-285750">
              <a:buFont typeface="Arial" panose="020B0604020202020204" pitchFamily="34" charset="0"/>
              <a:buChar char="•"/>
            </a:pPr>
            <a:endParaRPr lang="tr-TR" sz="2000" dirty="0">
              <a:solidFill>
                <a:srgbClr val="0F2303"/>
              </a:solidFill>
            </a:endParaRPr>
          </a:p>
          <a:p>
            <a:endParaRPr lang="tr-TR" dirty="0"/>
          </a:p>
        </p:txBody>
      </p:sp>
    </p:spTree>
    <p:extLst>
      <p:ext uri="{BB962C8B-B14F-4D97-AF65-F5344CB8AC3E}">
        <p14:creationId xmlns:p14="http://schemas.microsoft.com/office/powerpoint/2010/main" val="134635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F9B268B2-11F9-510C-A0E9-B837E344F15C}"/>
              </a:ext>
            </a:extLst>
          </p:cNvPr>
          <p:cNvSpPr txBox="1"/>
          <p:nvPr/>
        </p:nvSpPr>
        <p:spPr>
          <a:xfrm>
            <a:off x="2144688" y="1937743"/>
            <a:ext cx="5616624" cy="4524315"/>
          </a:xfrm>
          <a:prstGeom prst="rect">
            <a:avLst/>
          </a:prstGeom>
          <a:noFill/>
        </p:spPr>
        <p:txBody>
          <a:bodyPr wrap="square" rtlCol="0">
            <a:spAutoFit/>
          </a:bodyPr>
          <a:lstStyle/>
          <a:p>
            <a:pPr marL="285750" indent="-285750" algn="just">
              <a:buFont typeface="Arial" panose="020B0604020202020204" pitchFamily="34" charset="0"/>
              <a:buChar char="•"/>
            </a:pPr>
            <a:r>
              <a:rPr lang="tr-TR" dirty="0">
                <a:solidFill>
                  <a:srgbClr val="0F2303"/>
                </a:solidFill>
              </a:rPr>
              <a:t>İş bulma sürecinde ve çalışma hayatında mezun öğrencilerimize fayda sağlayabilecek şekilde müfredat değişikliği yapılmıştır. Bu bağlamda CFI (Kurumsal Finans Enstitüsü) modülleri baz alınarak  müfredata yeni finans dersleri eklenmiştir.</a:t>
            </a:r>
          </a:p>
          <a:p>
            <a:pPr marL="285750" indent="-285750" algn="just">
              <a:buFont typeface="Arial" panose="020B0604020202020204" pitchFamily="34" charset="0"/>
              <a:buChar char="•"/>
            </a:pPr>
            <a:r>
              <a:rPr lang="tr-TR" dirty="0">
                <a:solidFill>
                  <a:srgbClr val="0F2303"/>
                </a:solidFill>
              </a:rPr>
              <a:t>Ekonomi Bölümü kadrolu öğretim üyelerinden daha önceden Eğiticinin Eğitimi programına katılmamış olan bir hocamız daha programı başarıyla tamamlayıp sertifika almıştır.</a:t>
            </a:r>
          </a:p>
          <a:p>
            <a:pPr marL="285750" indent="-285750" algn="just">
              <a:buFont typeface="Arial" panose="020B0604020202020204" pitchFamily="34" charset="0"/>
              <a:buChar char="•"/>
            </a:pPr>
            <a:r>
              <a:rPr lang="tr-TR" dirty="0">
                <a:solidFill>
                  <a:srgbClr val="0F2303"/>
                </a:solidFill>
              </a:rPr>
              <a:t>2022-2023 eğitim- öğretim yılında mezun öğrencilerimiz ile iletişimi devam ettirmek, güçlendirmek amacıyla «Ekonomi Bölümü Mezun Sayfası» açılmıştır. Aynı zamanda bu çalışmanın tanıtım süreçlerine de katkıda bulunması amaçlanmaktadır.</a:t>
            </a:r>
          </a:p>
          <a:p>
            <a:endParaRPr lang="tr-TR" dirty="0"/>
          </a:p>
          <a:p>
            <a:endParaRPr lang="tr-TR" dirty="0"/>
          </a:p>
        </p:txBody>
      </p:sp>
    </p:spTree>
    <p:extLst>
      <p:ext uri="{BB962C8B-B14F-4D97-AF65-F5344CB8AC3E}">
        <p14:creationId xmlns:p14="http://schemas.microsoft.com/office/powerpoint/2010/main" val="23092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395536" y="3395968"/>
            <a:ext cx="8352928" cy="281256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marL="285750" indent="-285750">
              <a:buFont typeface="Wingdings" panose="05000000000000000000" pitchFamily="2" charset="2"/>
              <a:buChar char="Ø"/>
            </a:pPr>
            <a:r>
              <a:rPr lang="tr-TR" b="1" dirty="0">
                <a:solidFill>
                  <a:srgbClr val="0F2303"/>
                </a:solidFill>
              </a:rPr>
              <a:t>Farklılıkları zenginlik olarak algılayan yapısı ve nitelikli akademik kadrosu ile ait olduğu toplumun değerlerine sahip çıkar, bilimsel ve sosyal gelişmeleri takip eder ve katkıda bulunur.</a:t>
            </a:r>
          </a:p>
          <a:p>
            <a:pPr marL="285750" indent="-285750">
              <a:buFont typeface="Wingdings" panose="05000000000000000000" pitchFamily="2" charset="2"/>
              <a:buChar char="Ø"/>
            </a:pPr>
            <a:r>
              <a:rPr lang="tr-TR" b="1" dirty="0">
                <a:solidFill>
                  <a:srgbClr val="0F2303"/>
                </a:solidFill>
              </a:rPr>
              <a:t>Bireyin ve toplumun gelişmesine katkı sağlayan eğitim ve araştırma hizmetleri sunar.</a:t>
            </a:r>
          </a:p>
          <a:p>
            <a:pPr marL="285750" indent="-285750">
              <a:buFont typeface="Wingdings" panose="05000000000000000000" pitchFamily="2" charset="2"/>
              <a:buChar char="Ø"/>
            </a:pPr>
            <a:r>
              <a:rPr lang="tr-TR" b="1" dirty="0">
                <a:solidFill>
                  <a:srgbClr val="0F2303"/>
                </a:solidFill>
              </a:rPr>
              <a:t>Yenilikçi programlar ile öğrencilerin eleştirel, özgün ve bilimsel düşünmesine olanak sağlar.</a:t>
            </a:r>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2027129"/>
            <a:ext cx="8352928" cy="129586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pPr>
            <a:r>
              <a:rPr lang="tr-TR" b="1" dirty="0">
                <a:solidFill>
                  <a:srgbClr val="0F2303"/>
                </a:solidFill>
              </a:rPr>
              <a:t>Yenilikçi ve uygulama odaklı bilimsel araştırmaları ve eğitimi sayesinde girişimcilikte öncü olmak ve uluslararası platformda rekabet edebilmek.</a:t>
            </a:r>
            <a:endParaRPr lang="tr-TR" b="1" dirty="0">
              <a:solidFill>
                <a:srgbClr val="0F2303"/>
              </a:solidFill>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BE3A285-A94A-311C-9562-A949E60FC3ED}"/>
              </a:ext>
            </a:extLst>
          </p:cNvPr>
          <p:cNvSpPr txBox="1"/>
          <p:nvPr/>
        </p:nvSpPr>
        <p:spPr>
          <a:xfrm>
            <a:off x="1769806" y="1679594"/>
            <a:ext cx="6951407" cy="4801314"/>
          </a:xfrm>
          <a:prstGeom prst="rect">
            <a:avLst/>
          </a:prstGeom>
          <a:noFill/>
        </p:spPr>
        <p:txBody>
          <a:bodyPr wrap="square" rtlCol="0">
            <a:spAutoFit/>
          </a:bodyPr>
          <a:lstStyle/>
          <a:p>
            <a:endParaRPr lang="tr-TR" dirty="0">
              <a:solidFill>
                <a:srgbClr val="0C0D0D"/>
              </a:solidFill>
            </a:endParaRPr>
          </a:p>
          <a:p>
            <a:pPr marL="285750" indent="-285750">
              <a:buFont typeface="Arial" panose="020B0604020202020204" pitchFamily="34" charset="0"/>
              <a:buChar char="•"/>
            </a:pPr>
            <a:r>
              <a:rPr lang="tr-TR" dirty="0">
                <a:solidFill>
                  <a:srgbClr val="0C0D0D"/>
                </a:solidFill>
              </a:rPr>
              <a:t>2023 yılında bölümümüz öğretim üyelerimiz tarafından; </a:t>
            </a:r>
          </a:p>
          <a:p>
            <a:r>
              <a:rPr lang="tr-TR" dirty="0">
                <a:solidFill>
                  <a:srgbClr val="0C0D0D"/>
                </a:solidFill>
              </a:rPr>
              <a:t>	2 SSCI, 3 SCI-E, 1 ESCI, 1 TR Dizin, 1 uluslararası dergide 	yayınlanmış makale ve 1 uluslararası yayınevi tarafından 	basılmış kitap bölümü bulunmaktadır.</a:t>
            </a:r>
          </a:p>
          <a:p>
            <a:endParaRPr lang="tr-TR" dirty="0">
              <a:solidFill>
                <a:srgbClr val="0C0D0D"/>
              </a:solidFill>
            </a:endParaRPr>
          </a:p>
          <a:p>
            <a:pPr marL="285750" indent="-285750">
              <a:buFont typeface="Arial" panose="020B0604020202020204" pitchFamily="34" charset="0"/>
              <a:buChar char="•"/>
            </a:pPr>
            <a:r>
              <a:rPr lang="tr-TR" dirty="0">
                <a:solidFill>
                  <a:srgbClr val="0C0D0D"/>
                </a:solidFill>
              </a:rPr>
              <a:t>Bahsi geçen yılda bölümümüz kadrosunda bulunan bir öğretim üyemiz Antalya Bilim Üniversitesi adına 3 adet Erasmus + projesi yürütmeye başlamıştır. Bu projelerin birinde proje yürütücü iken diğer iki projede partner olarak yer almaktayız.</a:t>
            </a:r>
          </a:p>
          <a:p>
            <a:endParaRPr lang="tr-TR" dirty="0">
              <a:solidFill>
                <a:srgbClr val="0C0D0D"/>
              </a:solidFill>
            </a:endParaRPr>
          </a:p>
          <a:p>
            <a:pPr marL="285750" indent="-285750">
              <a:buFont typeface="Arial" panose="020B0604020202020204" pitchFamily="34" charset="0"/>
              <a:buChar char="•"/>
            </a:pPr>
            <a:r>
              <a:rPr lang="tr-TR" dirty="0">
                <a:solidFill>
                  <a:srgbClr val="0C0D0D"/>
                </a:solidFill>
              </a:rPr>
              <a:t>Bölümde kadrolu bulunan bir öğretim üyemiz de 2.5 yıl süre ile bir Horizon projesinde araştırmacı olarak yer almıştır.</a:t>
            </a:r>
          </a:p>
          <a:p>
            <a:pPr marL="285750" indent="-285750">
              <a:buFont typeface="Arial" panose="020B0604020202020204" pitchFamily="34" charset="0"/>
              <a:buChar char="•"/>
            </a:pPr>
            <a:endParaRPr lang="tr-TR" dirty="0">
              <a:solidFill>
                <a:srgbClr val="0C0D0D"/>
              </a:solidFill>
            </a:endParaRPr>
          </a:p>
          <a:p>
            <a:pPr marL="285750" indent="-285750">
              <a:buFont typeface="Arial" panose="020B0604020202020204" pitchFamily="34" charset="0"/>
              <a:buChar char="•"/>
            </a:pPr>
            <a:r>
              <a:rPr lang="tr-TR" dirty="0">
                <a:solidFill>
                  <a:srgbClr val="0C0D0D"/>
                </a:solidFill>
              </a:rPr>
              <a:t>Bölümde bulunan öğretim üyelerimizden biri «AB Proje Yönetimi Eğitimi» </a:t>
            </a:r>
            <a:r>
              <a:rPr lang="tr-TR" dirty="0" err="1">
                <a:solidFill>
                  <a:srgbClr val="0C0D0D"/>
                </a:solidFill>
              </a:rPr>
              <a:t>ni</a:t>
            </a:r>
            <a:r>
              <a:rPr lang="tr-TR" dirty="0">
                <a:solidFill>
                  <a:srgbClr val="0C0D0D"/>
                </a:solidFill>
              </a:rPr>
              <a:t> tamamlamıştır.</a:t>
            </a:r>
          </a:p>
          <a:p>
            <a:endParaRPr lang="tr-TR" dirty="0">
              <a:solidFill>
                <a:srgbClr val="0C0D0D"/>
              </a:solidFill>
            </a:endParaRPr>
          </a:p>
        </p:txBody>
      </p:sp>
    </p:spTree>
    <p:extLst>
      <p:ext uri="{BB962C8B-B14F-4D97-AF65-F5344CB8AC3E}">
        <p14:creationId xmlns:p14="http://schemas.microsoft.com/office/powerpoint/2010/main" val="217923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939397"/>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F0969567-9DBA-C5C4-43A9-B3B1E3DAF301}"/>
              </a:ext>
            </a:extLst>
          </p:cNvPr>
          <p:cNvSpPr txBox="1"/>
          <p:nvPr/>
        </p:nvSpPr>
        <p:spPr>
          <a:xfrm>
            <a:off x="1022555" y="2505670"/>
            <a:ext cx="7098890" cy="923330"/>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rgbClr val="0F2303"/>
                </a:solidFill>
              </a:rPr>
              <a:t>Bölümümüzde halihazırda yürütülmekte olan Erasmus + projeleri aynı zamanda kırsal kesimde yaşayan bireyleri hedef almaktadır. Bu nedenle projeler toplumsal alanda katkı sağlamaktadır.</a:t>
            </a:r>
          </a:p>
        </p:txBody>
      </p:sp>
    </p:spTree>
    <p:extLst>
      <p:ext uri="{BB962C8B-B14F-4D97-AF65-F5344CB8AC3E}">
        <p14:creationId xmlns:p14="http://schemas.microsoft.com/office/powerpoint/2010/main" val="254425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0B4ED2B7-9767-90EE-9F32-BE8366EF3C63}"/>
              </a:ext>
            </a:extLst>
          </p:cNvPr>
          <p:cNvSpPr txBox="1"/>
          <p:nvPr/>
        </p:nvSpPr>
        <p:spPr>
          <a:xfrm>
            <a:off x="806245" y="1868129"/>
            <a:ext cx="7413523" cy="4247317"/>
          </a:xfrm>
          <a:prstGeom prst="rect">
            <a:avLst/>
          </a:prstGeom>
          <a:noFill/>
        </p:spPr>
        <p:txBody>
          <a:bodyPr wrap="square" rtlCol="0">
            <a:spAutoFit/>
          </a:bodyPr>
          <a:lstStyle/>
          <a:p>
            <a:pPr marL="285750" indent="-285750">
              <a:buFont typeface="Arial" panose="020B0604020202020204" pitchFamily="34" charset="0"/>
              <a:buChar char="•"/>
            </a:pPr>
            <a:r>
              <a:rPr lang="tr-TR" b="1" dirty="0">
                <a:solidFill>
                  <a:srgbClr val="0F2303"/>
                </a:solidFill>
              </a:rPr>
              <a:t>Reel sektör ile iletişimi ve etkileşimi artıran, daha önce de düzenlenmiş webinarların devam ettirilmesi.</a:t>
            </a:r>
          </a:p>
          <a:p>
            <a:pPr marL="285750" indent="-285750">
              <a:buFont typeface="Arial" panose="020B0604020202020204" pitchFamily="34" charset="0"/>
              <a:buChar char="•"/>
            </a:pPr>
            <a:endParaRPr lang="tr-TR" b="1" dirty="0">
              <a:solidFill>
                <a:srgbClr val="0F2303"/>
              </a:solidFill>
            </a:endParaRPr>
          </a:p>
          <a:p>
            <a:pPr marL="285750" indent="-285750" algn="just">
              <a:buFont typeface="Arial" panose="020B0604020202020204" pitchFamily="34" charset="0"/>
              <a:buChar char="•"/>
            </a:pPr>
            <a:r>
              <a:rPr lang="tr-TR" b="1" dirty="0">
                <a:solidFill>
                  <a:srgbClr val="0F2303"/>
                </a:solidFill>
              </a:rPr>
              <a:t>Ekonomi Bölümü kadrolu öğretim üyelerinden daha önceden Eğiticinin Eğitimi ve AB Proje Yönetimi Eğitimi programına katılmamış olanların söz konusu eğitimi almalarını sağlamak</a:t>
            </a:r>
          </a:p>
          <a:p>
            <a:pPr marL="285750" indent="-285750" algn="just">
              <a:buFont typeface="Arial" panose="020B0604020202020204" pitchFamily="34" charset="0"/>
              <a:buChar char="•"/>
            </a:pPr>
            <a:endParaRPr lang="tr-TR" b="1" dirty="0">
              <a:solidFill>
                <a:srgbClr val="0F2303"/>
              </a:solidFill>
            </a:endParaRPr>
          </a:p>
          <a:p>
            <a:pPr marL="285750" indent="-285750" algn="just">
              <a:buFont typeface="Arial" panose="020B0604020202020204" pitchFamily="34" charset="0"/>
              <a:buChar char="•"/>
            </a:pPr>
            <a:r>
              <a:rPr lang="tr-TR" b="1" dirty="0">
                <a:solidFill>
                  <a:srgbClr val="0F2303"/>
                </a:solidFill>
              </a:rPr>
              <a:t>Üniversitemiz bünyesinde faaliyete geçen Uzaktan Eğitim birimi tarafından verilecek olan Uzaktan Eğitim Ders Materyalleri hazırlama eğitimlerine tüm bölüm olarak katılım sağlamak</a:t>
            </a:r>
          </a:p>
          <a:p>
            <a:pPr marL="285750" indent="-285750" algn="just">
              <a:buFont typeface="Arial" panose="020B0604020202020204" pitchFamily="34" charset="0"/>
              <a:buChar char="•"/>
            </a:pPr>
            <a:endParaRPr lang="tr-TR" b="1" dirty="0">
              <a:solidFill>
                <a:srgbClr val="0F2303"/>
              </a:solidFill>
            </a:endParaRPr>
          </a:p>
          <a:p>
            <a:pPr marL="285750" indent="-285750" algn="just">
              <a:buFont typeface="Arial" panose="020B0604020202020204" pitchFamily="34" charset="0"/>
              <a:buChar char="•"/>
            </a:pPr>
            <a:r>
              <a:rPr lang="tr-TR" b="1" dirty="0">
                <a:solidFill>
                  <a:srgbClr val="0F2303"/>
                </a:solidFill>
              </a:rPr>
              <a:t>Ders içeriği ve AKTS formlarının daha sağlıklı hazırlanarak öngörülen ders kazanımlarının öğrenciler tarafından edinilmesini garanti altına almak için bölüm bazında toplantılar düzenleyerek bölüm üyeleriyle fikir alışverişlerinde bulunulmasını sağlamak</a:t>
            </a:r>
            <a:endParaRPr lang="tr-TR" dirty="0"/>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840E-D9DE-5250-E352-63D26E149605}"/>
              </a:ext>
            </a:extLst>
          </p:cNvPr>
          <p:cNvSpPr>
            <a:spLocks noGrp="1"/>
          </p:cNvSpPr>
          <p:nvPr>
            <p:ph type="title"/>
          </p:nvPr>
        </p:nvSpPr>
        <p:spPr/>
        <p:txBody>
          <a:bodyPr/>
          <a:lstStyle/>
          <a:p>
            <a:r>
              <a:rPr lang="tr-TR" b="1" dirty="0">
                <a:solidFill>
                  <a:srgbClr val="FF0000"/>
                </a:solidFill>
                <a:latin typeface="Calibri" panose="020F0502020204030204" pitchFamily="34" charset="0"/>
                <a:ea typeface="Times New Roman" panose="02020603050405020304" pitchFamily="18" charset="0"/>
              </a:rPr>
              <a:t>ÇALIŞMA POLİTİKALARI</a:t>
            </a:r>
            <a:br>
              <a:rPr lang="tr-TR" b="1" dirty="0">
                <a:solidFill>
                  <a:srgbClr val="FF0000"/>
                </a:solidFill>
                <a:latin typeface="Calibri" panose="020F0502020204030204" pitchFamily="34"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38787541-CFF3-E750-2F4C-E5FF382BCFDF}"/>
              </a:ext>
            </a:extLst>
          </p:cNvPr>
          <p:cNvSpPr>
            <a:spLocks noGrp="1"/>
          </p:cNvSpPr>
          <p:nvPr>
            <p:ph idx="1"/>
          </p:nvPr>
        </p:nvSpPr>
        <p:spPr/>
        <p:txBody>
          <a:bodyPr>
            <a:normAutofit fontScale="85000" lnSpcReduction="10000"/>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1. EĞİTİM ÖĞRETİM POLİTİKASI</a:t>
            </a:r>
          </a:p>
          <a:p>
            <a:pPr algn="just" fontAlgn="base">
              <a:lnSpc>
                <a:spcPct val="150000"/>
              </a:lnSpc>
              <a:spcAft>
                <a:spcPts val="0"/>
              </a:spcAft>
            </a:pPr>
            <a:r>
              <a:rPr lang="tr-TR" b="1" dirty="0">
                <a:solidFill>
                  <a:srgbClr val="0F2303"/>
                </a:solidFill>
              </a:rPr>
              <a:t>Öğrencilerimizin eğitimlerini tamamladıktan sonra, gerek iş hayatında gerekse sosyal hayatta toplumun değerlerini sahiplenen, sorumluluk sahibi, özgün ve bilimsel düşünebilen , mesleğini dünyanın her yerinde icra edebilecek yeterlilikte  bireyler olabilmeleri için, her öğrenciye temas eden, öğrencilerin kişisel gelişimlerini destekleyen ve bu bağlamda akademik, sosyal ve sektörel eğitimler sağlayan bir bölüm olmayı hedefler. Öğrencilerinin alanlarında akademik yetkinliğe sahip, özgüveni yüksek, ait olduğu topluma karşı saygılı ve sorumlu bireyler olarak yetişmesi için çaba gösterir.</a:t>
            </a:r>
            <a:endParaRPr lang="tr-TR" b="1" dirty="0">
              <a:solidFill>
                <a:srgbClr val="0F2303"/>
              </a:solidFill>
              <a:latin typeface="Times New Roman" panose="02020603050405020304" pitchFamily="18" charset="0"/>
              <a:ea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2BB3E5F6-4440-221E-EC68-B601F915864D}"/>
              </a:ext>
            </a:extLst>
          </p:cNvPr>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27415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AA5B5-5E1D-7F45-D5C7-184AE15DAA5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5BBDC42-D201-57D9-E657-145651325B5B}"/>
              </a:ext>
            </a:extLst>
          </p:cNvPr>
          <p:cNvSpPr>
            <a:spLocks noGrp="1"/>
          </p:cNvSpPr>
          <p:nvPr>
            <p:ph idx="1"/>
          </p:nvPr>
        </p:nvSpPr>
        <p:spPr/>
        <p:txBody>
          <a:bodyPr>
            <a:normAutofit fontScale="92500" lnSpcReduction="20000"/>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2. ARAŞTIRMA POLİTİKASI</a:t>
            </a:r>
          </a:p>
          <a:p>
            <a:pPr algn="just" fontAlgn="base">
              <a:lnSpc>
                <a:spcPct val="150000"/>
              </a:lnSpc>
              <a:spcAft>
                <a:spcPts val="0"/>
              </a:spcAft>
            </a:pPr>
            <a:r>
              <a:rPr lang="tr-TR" b="1" dirty="0">
                <a:solidFill>
                  <a:srgbClr val="0F2303"/>
                </a:solidFill>
              </a:rPr>
              <a:t>Ülkemizin teknolojik, ekonomik ve sosyal alanlardaki gelişimine katkı sağlayan, uluslararası platformlarda nitelikli ve özgün çalışmalarla ön sıralarda yer alan, diğer ulusal ve uluslararası üniversiteler, sanayi  ve kamu işbirliği ile beşeri ve fiziki kaynaklarını zenginleştirerek araştırmacıların hizmetine sunmayı hedefler. Ulusal, bölgesel ve yerel ihtiyaçları gözeterek toplumsal faydayı amaçlayan temel ve uygulamalı araştırmalar yapar. Yaptığı araştırmalarda evrensel bilimsel değerler, etik ilkeler, düşünce ve ifade özgürlüğünü benimser.</a:t>
            </a:r>
            <a:endParaRPr lang="tr-TR" b="1" dirty="0">
              <a:solidFill>
                <a:srgbClr val="0F2303"/>
              </a:solidFill>
              <a:latin typeface="Times New Roman" panose="02020603050405020304" pitchFamily="18" charset="0"/>
              <a:ea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C770F727-4CE9-B54B-D97C-60D22D50A2D0}"/>
              </a:ext>
            </a:extLst>
          </p:cNvPr>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122891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5733F7-3480-353F-5A38-01A846C0229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E149C4C-4C7B-783C-6BA4-94855D7839BC}"/>
              </a:ext>
            </a:extLst>
          </p:cNvPr>
          <p:cNvSpPr>
            <a:spLocks noGrp="1"/>
          </p:cNvSpPr>
          <p:nvPr>
            <p:ph idx="1"/>
          </p:nvPr>
        </p:nvSpPr>
        <p:spPr/>
        <p:txBody>
          <a:bodyPr>
            <a:norm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3. TOPLUMSAL KATKI POLİTİKASI</a:t>
            </a:r>
          </a:p>
          <a:p>
            <a:pPr algn="just" fontAlgn="base">
              <a:lnSpc>
                <a:spcPct val="150000"/>
              </a:lnSpc>
              <a:spcAft>
                <a:spcPts val="0"/>
              </a:spcAft>
            </a:pPr>
            <a:r>
              <a:rPr lang="tr-TR" b="1" dirty="0">
                <a:solidFill>
                  <a:srgbClr val="0F2303"/>
                </a:solidFill>
              </a:rPr>
              <a:t>Bilgi birikimini ve tecrübelerini dış paydaşlarına aktararak toplumun bilimsel, ekonomik, kültürel, sosyal seviyesini arttıran,  ulusal /uluslararası bilimsel, kültürel etkinlikler düzenleyerek bulunduğu bölgeye katma değer sağlayan ve sorunlarına çözüm üreten, sosyal sorumluluk projeleri ile topluma katkı sağlamayı hedefler. Eğitim ve araştırma faaliyetlerinin toplumsal katkı temelli olmasını benimser.</a:t>
            </a:r>
            <a:endParaRPr lang="tr-TR" b="1" dirty="0">
              <a:solidFill>
                <a:srgbClr val="0F2303"/>
              </a:solidFill>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8248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5CDDA0-5795-051D-D2CE-BEC24AF148D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28F03F9-989A-57FB-E247-595207C64FE3}"/>
              </a:ext>
            </a:extLst>
          </p:cNvPr>
          <p:cNvSpPr>
            <a:spLocks noGrp="1"/>
          </p:cNvSpPr>
          <p:nvPr>
            <p:ph idx="1"/>
          </p:nvPr>
        </p:nvSpPr>
        <p:spPr/>
        <p:txBody>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4. UZAKTAN EĞİTİM POLİTİKASI</a:t>
            </a:r>
          </a:p>
          <a:p>
            <a:pPr algn="just"/>
            <a:r>
              <a:rPr lang="tr-TR" b="1" dirty="0">
                <a:solidFill>
                  <a:srgbClr val="0F2303"/>
                </a:solidFill>
              </a:rPr>
              <a:t>Bilgi ve iletişim teknolojilerini etkili bir şekilde kullanarak,  zaman ve mekan sınırlılığından bağımsız olarak öğrencilerimizin eğitimlerini sürdürmelerini sağlamak. Bilişim teknolojileriyle örgün eğitimi desteklemek suretiyle öğrencilerimizin farklı ve çeşitli bilgi kaynaklarına erişmelerine imkan sağlamak. Fırsat eşitliğini güçlendirmek yoluyla  bilgi birikiminden daha geniş kitleleri faydalandırma</a:t>
            </a:r>
            <a:r>
              <a:rPr lang="tr-TR" dirty="0"/>
              <a:t>k.</a:t>
            </a:r>
          </a:p>
          <a:p>
            <a:endParaRPr lang="tr-TR" dirty="0"/>
          </a:p>
        </p:txBody>
      </p:sp>
      <p:sp>
        <p:nvSpPr>
          <p:cNvPr id="4" name="Slayt Numarası Yer Tutucusu 3">
            <a:extLst>
              <a:ext uri="{FF2B5EF4-FFF2-40B4-BE49-F238E27FC236}">
                <a16:creationId xmlns:a16="http://schemas.microsoft.com/office/drawing/2014/main" id="{3F1D7C60-1BFF-66F2-3AF5-064786AD226F}"/>
              </a:ext>
            </a:extLst>
          </p:cNvPr>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357910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48775" y="1157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 2023</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488225218"/>
              </p:ext>
            </p:extLst>
          </p:nvPr>
        </p:nvGraphicFramePr>
        <p:xfrm>
          <a:off x="88489" y="975287"/>
          <a:ext cx="8875998" cy="5722035"/>
        </p:xfrm>
        <a:graphic>
          <a:graphicData uri="http://schemas.openxmlformats.org/drawingml/2006/table">
            <a:tbl>
              <a:tblPr/>
              <a:tblGrid>
                <a:gridCol w="2118439">
                  <a:extLst>
                    <a:ext uri="{9D8B030D-6E8A-4147-A177-3AD203B41FA5}">
                      <a16:colId xmlns:a16="http://schemas.microsoft.com/office/drawing/2014/main" val="3918363564"/>
                    </a:ext>
                  </a:extLst>
                </a:gridCol>
                <a:gridCol w="2240767">
                  <a:extLst>
                    <a:ext uri="{9D8B030D-6E8A-4147-A177-3AD203B41FA5}">
                      <a16:colId xmlns:a16="http://schemas.microsoft.com/office/drawing/2014/main" val="1683979601"/>
                    </a:ext>
                  </a:extLst>
                </a:gridCol>
                <a:gridCol w="2258396">
                  <a:extLst>
                    <a:ext uri="{9D8B030D-6E8A-4147-A177-3AD203B41FA5}">
                      <a16:colId xmlns:a16="http://schemas.microsoft.com/office/drawing/2014/main" val="2592459544"/>
                    </a:ext>
                  </a:extLst>
                </a:gridCol>
                <a:gridCol w="2258396">
                  <a:extLst>
                    <a:ext uri="{9D8B030D-6E8A-4147-A177-3AD203B41FA5}">
                      <a16:colId xmlns:a16="http://schemas.microsoft.com/office/drawing/2014/main" val="588152821"/>
                    </a:ext>
                  </a:extLst>
                </a:gridCol>
              </a:tblGrid>
              <a:tr h="334695">
                <a:tc>
                  <a:txBody>
                    <a:bodyPr/>
                    <a:lstStyle/>
                    <a:p>
                      <a:pPr algn="ctr" fontAlgn="ctr"/>
                      <a:r>
                        <a:rPr lang="tr-TR" sz="1200" b="1" i="0" u="none" strike="noStrike" dirty="0">
                          <a:solidFill>
                            <a:srgbClr val="0F2303"/>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F2303"/>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F2303"/>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F2303"/>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G1-Antalya ilinde 100% İngilizce eğitim veren tek ekonomi bölümü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Z1- Reel sektör ile yeterince sinerji yaratılamaması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F1-Üniversitenin Organize Sanayi Bölgesi'ne yakın olması nedeni ile reel sektör ile  daha etkin bir şekilde işbirliğine gidilme imkanının olması ve bölüm öğrencilerine staj ve iş imkanlarının sağlanabilecek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T1- Üniversite öncesi eğitim kalitesinin yetersizliği nedeni ile öğrencilerde kültür, bilgi ve beceri eksikliğinin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G2-En önemli paydaşlarımızdan olan öğrencilerimizin bölümde görev yapan tüm akademisyenlere çok rahat ulaşabilmesi.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Z2-Uluslararası geçerliliğe sahip akreditasyon ve belgelerin bulunmaması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F2-Kalkınma ajansları, Teknokentler, TÜBİTAK ve Avrupa Birliği tarafından desteklenen proje ve programların artması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T2- Reel sektör aktörlerinin halihazırda belli başlı üniversitelerin ekonomi bölümü mezunlarını istihdam etmeye devam ediyor olması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G3- Bölümümüzde güçlü akademik backgrounda sahip eğitmenlerimizin yanında reel sektör tecrübesi yüksek seviyede olan eğitmenlere de sahip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Z3- Bölüme ait yüksek lisans ve doktora programının olmaması.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F3- Antalya İl'inin üniversiteler şehri yapılması konusunda siyasi otoritenin istekli olması ve bu nedenle rekabet ortamına bağlı olarak bölüm kalitesinin ve performansının arttırılmasının gerekliliği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T3 - Eğitim dilinin İngilizce olması sebebiyle gelecekteki potansiyel öğrenciler üzerinde caydırıcı bir etkiye yol açabilme olasılığı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G4-Bölümde görev yapan akademisyenlerin çalışma alanlarını çeşitlendirebilme kabiliyet ve imkanına sahip olması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F2303"/>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F4-Bölümün verdiği mezun sayısının artmasına bağlı ve tanınırlığının yükseltilmesine yönelik olarak stratejik planlama yapılmasına olanak vermesi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T4- Enflasyon oranlarının artması sebebiyle ailelerin çocuklarını ikamet ettikleri şehirde okutmayı daha ekonomik bulmaları ve bu nedenle şehir dışından gelebilecek öğrenci sayısının azalma ihtimali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G-5 Bölümün burs seçeneklerinin fazla olması </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F2303"/>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F5-Antalya ilinde İngilizce eğitim veren tek ekonomi bölümü olması nedeni ile yabancı öğrenciler tarafından tercih edilme şansının yüksek olması (tanıtım ve kaliteye bağlı olarak)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G-6 Erasmus programlarına öğrenci gönderme konusunda etkin rol oynaması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F2303"/>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latin typeface="Calibri" panose="020F0502020204030204" pitchFamily="34" charset="0"/>
                        </a:rPr>
                        <a:t>F6 - Antalya'nın son birkaç yılda çok yoğun iç ve dış göçe maruz kalması nedeniyle özellikle yabancı (Rus, Ukraynalı) öğrenci alım potansiyelinin artması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60000">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G7-Uzaktan eğitim için gerekli teknolojik altyapıya sahip olunması</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F2303"/>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F2303"/>
                          </a:solidFill>
                          <a:effectLst/>
                          <a:highlight>
                            <a:srgbClr val="FFFFFF"/>
                          </a:highlight>
                          <a:latin typeface="Calibri" panose="020F0502020204030204" pitchFamily="34" charset="0"/>
                        </a:rPr>
                        <a:t>F7- Son dönemde artmış olan enflasyon sebebiyle Antalya'da ikamet eden ailelerin çocuklarını üniversite eğitimi için şehir dışına göndermek yerine Antalya Bilim Üniversitesi'nde okutmayı görece ekonomik bulma ihtimalleri.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752149-4153-17B3-1E05-CDE5F2DE6347}"/>
              </a:ext>
            </a:extLst>
          </p:cNvPr>
          <p:cNvSpPr>
            <a:spLocks noGrp="1"/>
          </p:cNvSpPr>
          <p:nvPr>
            <p:ph type="title"/>
          </p:nvPr>
        </p:nvSpPr>
        <p:spPr/>
        <p:txBody>
          <a:bodyPr/>
          <a:lstStyle/>
          <a:p>
            <a:pPr algn="ctr"/>
            <a:r>
              <a:rPr lang="tr-TR" b="1" dirty="0">
                <a:latin typeface="Aharoni" panose="02010803020104030203" pitchFamily="2" charset="-79"/>
                <a:cs typeface="Aharoni" panose="02010803020104030203" pitchFamily="2" charset="-79"/>
              </a:rPr>
              <a:t>SWOT ANALİZİ REVİZYONLARIMIZ</a:t>
            </a:r>
            <a:endParaRPr lang="tr-TR" dirty="0"/>
          </a:p>
        </p:txBody>
      </p:sp>
      <p:sp>
        <p:nvSpPr>
          <p:cNvPr id="3" name="İçerik Yer Tutucusu 2">
            <a:extLst>
              <a:ext uri="{FF2B5EF4-FFF2-40B4-BE49-F238E27FC236}">
                <a16:creationId xmlns:a16="http://schemas.microsoft.com/office/drawing/2014/main" id="{C1BB6FBB-7AEB-4785-A27E-018E705F20A4}"/>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tr-TR" b="1" dirty="0">
                <a:solidFill>
                  <a:schemeClr val="tx2"/>
                </a:solidFill>
              </a:rPr>
              <a:t>G-7 Bölümümüzde görev yapan yabancı öğretim üyelerimizin Avrupa Ekolünden gelmesi." maddesi çıkarılmıştır.</a:t>
            </a:r>
          </a:p>
          <a:p>
            <a:pPr>
              <a:buFont typeface="Wingdings" panose="05000000000000000000" pitchFamily="2" charset="2"/>
              <a:buChar char="q"/>
            </a:pPr>
            <a:r>
              <a:rPr lang="tr-TR" b="1" dirty="0">
                <a:solidFill>
                  <a:schemeClr val="tx2"/>
                </a:solidFill>
              </a:rPr>
              <a:t>Z2-Bölüm mezunları ile yeterince ilgilenilmemesi. İlişkilerin bireysel tandanslı olması." maddesi analizden çıkarılmıştır.</a:t>
            </a:r>
          </a:p>
          <a:p>
            <a:pPr>
              <a:buFont typeface="Wingdings" panose="05000000000000000000" pitchFamily="2" charset="2"/>
              <a:buChar char="q"/>
            </a:pPr>
            <a:r>
              <a:rPr lang="tr-TR" b="1" dirty="0">
                <a:solidFill>
                  <a:schemeClr val="tx2"/>
                </a:solidFill>
              </a:rPr>
              <a:t>Z4- Bölüme ait staj yönetmeliğinin olmaması nedeni ile öğrenci taleplerine cevap verilememesi. " maddesi analizden çıkarılmıştır.</a:t>
            </a:r>
          </a:p>
          <a:p>
            <a:pPr>
              <a:buFont typeface="Wingdings" panose="05000000000000000000" pitchFamily="2" charset="2"/>
              <a:buChar char="q"/>
            </a:pPr>
            <a:r>
              <a:rPr lang="tr-TR" b="1" dirty="0">
                <a:solidFill>
                  <a:schemeClr val="tx2"/>
                </a:solidFill>
              </a:rPr>
              <a:t>F6- Özellikle yurtdışı promosyon çalışmalarının efektif bir şekilde yapılması sonucunda, Antalya </a:t>
            </a:r>
            <a:r>
              <a:rPr lang="tr-TR" b="1" dirty="0" err="1">
                <a:solidFill>
                  <a:schemeClr val="tx2"/>
                </a:solidFill>
              </a:rPr>
              <a:t>İli'nin</a:t>
            </a:r>
            <a:r>
              <a:rPr lang="tr-TR" b="1" dirty="0">
                <a:solidFill>
                  <a:schemeClr val="tx2"/>
                </a:solidFill>
              </a:rPr>
              <a:t> konumunun da etkisi ile kontenjan doldurma sorununa çözüm olma olasılığı" maddesi analizden çıkarılmıştır.</a:t>
            </a:r>
          </a:p>
          <a:p>
            <a:pPr>
              <a:buFont typeface="Wingdings" panose="05000000000000000000" pitchFamily="2" charset="2"/>
              <a:buChar char="q"/>
            </a:pPr>
            <a:r>
              <a:rPr lang="tr-TR" b="1" dirty="0">
                <a:solidFill>
                  <a:schemeClr val="tx2"/>
                </a:solidFill>
              </a:rPr>
              <a:t>T3 - Eğitim dilinin İngilizce olması sebebiyle gelecekteki potansiyel öğrenciler üzerinde caydırıcı bir etkiye yol açabilme olasılığı" maddesi analize eklenmiştir. </a:t>
            </a:r>
          </a:p>
          <a:p>
            <a:pPr>
              <a:buFont typeface="Wingdings" panose="05000000000000000000" pitchFamily="2" charset="2"/>
              <a:buChar char="q"/>
            </a:pPr>
            <a:r>
              <a:rPr lang="tr-TR" b="1" dirty="0">
                <a:solidFill>
                  <a:schemeClr val="tx2"/>
                </a:solidFill>
              </a:rPr>
              <a:t>T4- Enflasyon oranlarının artması sebebiyle ailelerin çocuklarını ikamet ettikleri şehirde okutmayı daha ekonomik bulmaları ve bu nedenle şehir dışından gelebilecek öğrenci sayısının azalma ihtimali" maddesi analize eklenmiştir.</a:t>
            </a:r>
          </a:p>
          <a:p>
            <a:endParaRPr lang="tr-TR" dirty="0">
              <a:solidFill>
                <a:schemeClr val="tx2"/>
              </a:solidFill>
            </a:endParaRPr>
          </a:p>
        </p:txBody>
      </p:sp>
      <p:sp>
        <p:nvSpPr>
          <p:cNvPr id="4" name="Slayt Numarası Yer Tutucusu 3">
            <a:extLst>
              <a:ext uri="{FF2B5EF4-FFF2-40B4-BE49-F238E27FC236}">
                <a16:creationId xmlns:a16="http://schemas.microsoft.com/office/drawing/2014/main" id="{C60C9C94-E5B3-FC00-B693-182E7B535B76}"/>
              </a:ext>
            </a:extLst>
          </p:cNvPr>
          <p:cNvSpPr>
            <a:spLocks noGrp="1"/>
          </p:cNvSpPr>
          <p:nvPr>
            <p:ph type="sldNum" sz="quarter" idx="12"/>
          </p:nvPr>
        </p:nvSpPr>
        <p:spPr/>
        <p:txBody>
          <a:bodyPr/>
          <a:lstStyle/>
          <a:p>
            <a:endParaRPr lang="tr-TR" dirty="0"/>
          </a:p>
        </p:txBody>
      </p:sp>
    </p:spTree>
    <p:extLst>
      <p:ext uri="{BB962C8B-B14F-4D97-AF65-F5344CB8AC3E}">
        <p14:creationId xmlns:p14="http://schemas.microsoft.com/office/powerpoint/2010/main" val="385484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5488E8B3-D513-BF99-E873-1645DB6A15C7}"/>
              </a:ext>
            </a:extLst>
          </p:cNvPr>
          <p:cNvGraphicFramePr>
            <a:graphicFrameLocks noGrp="1"/>
          </p:cNvGraphicFramePr>
          <p:nvPr>
            <p:extLst>
              <p:ext uri="{D42A27DB-BD31-4B8C-83A1-F6EECF244321}">
                <p14:modId xmlns:p14="http://schemas.microsoft.com/office/powerpoint/2010/main" val="100653049"/>
              </p:ext>
            </p:extLst>
          </p:nvPr>
        </p:nvGraphicFramePr>
        <p:xfrm>
          <a:off x="323528" y="1089955"/>
          <a:ext cx="8316000" cy="5445125"/>
        </p:xfrm>
        <a:graphic>
          <a:graphicData uri="http://schemas.openxmlformats.org/drawingml/2006/table">
            <a:tbl>
              <a:tblPr>
                <a:tableStyleId>{5C22544A-7EE6-4342-B048-85BDC9FD1C3A}</a:tableStyleId>
              </a:tblPr>
              <a:tblGrid>
                <a:gridCol w="2772000">
                  <a:extLst>
                    <a:ext uri="{9D8B030D-6E8A-4147-A177-3AD203B41FA5}">
                      <a16:colId xmlns:a16="http://schemas.microsoft.com/office/drawing/2014/main" val="579614777"/>
                    </a:ext>
                  </a:extLst>
                </a:gridCol>
                <a:gridCol w="2772000">
                  <a:extLst>
                    <a:ext uri="{9D8B030D-6E8A-4147-A177-3AD203B41FA5}">
                      <a16:colId xmlns:a16="http://schemas.microsoft.com/office/drawing/2014/main" val="1720871404"/>
                    </a:ext>
                  </a:extLst>
                </a:gridCol>
                <a:gridCol w="2772000">
                  <a:extLst>
                    <a:ext uri="{9D8B030D-6E8A-4147-A177-3AD203B41FA5}">
                      <a16:colId xmlns:a16="http://schemas.microsoft.com/office/drawing/2014/main" val="337750454"/>
                    </a:ext>
                  </a:extLst>
                </a:gridCol>
              </a:tblGrid>
              <a:tr h="206658">
                <a:tc>
                  <a:txBody>
                    <a:bodyPr/>
                    <a:lstStyle/>
                    <a:p>
                      <a:pPr algn="l" fontAlgn="ctr"/>
                      <a:r>
                        <a:rPr lang="tr-TR" sz="2000" b="1" u="none" strike="noStrike">
                          <a:solidFill>
                            <a:srgbClr val="0F2303"/>
                          </a:solidFill>
                          <a:effectLst/>
                          <a:highlight>
                            <a:srgbClr val="D9D9D9"/>
                          </a:highlight>
                        </a:rPr>
                        <a:t>PAYDAŞ ADI</a:t>
                      </a:r>
                      <a:endParaRPr lang="tr-TR" sz="2000" b="1" i="0" u="none" strike="noStrike">
                        <a:solidFill>
                          <a:srgbClr val="0F2303"/>
                        </a:solidFill>
                        <a:effectLst/>
                        <a:highlight>
                          <a:srgbClr val="D9D9D9"/>
                        </a:highlight>
                        <a:latin typeface="Calibri" panose="020F0502020204030204" pitchFamily="34" charset="0"/>
                      </a:endParaRPr>
                    </a:p>
                  </a:txBody>
                  <a:tcPr marL="2799" marR="2799" marT="2799" marB="0" anchor="ctr"/>
                </a:tc>
                <a:tc>
                  <a:txBody>
                    <a:bodyPr/>
                    <a:lstStyle/>
                    <a:p>
                      <a:pPr algn="l" fontAlgn="ctr"/>
                      <a:r>
                        <a:rPr lang="tr-TR" sz="2000" b="1" u="none" strike="noStrike">
                          <a:solidFill>
                            <a:srgbClr val="0F2303"/>
                          </a:solidFill>
                          <a:effectLst/>
                          <a:highlight>
                            <a:srgbClr val="D9D9D9"/>
                          </a:highlight>
                        </a:rPr>
                        <a:t>PAYDAŞ NEDENİ</a:t>
                      </a:r>
                      <a:endParaRPr lang="tr-TR" sz="2000" b="1" i="0" u="none" strike="noStrike">
                        <a:solidFill>
                          <a:srgbClr val="0F2303"/>
                        </a:solidFill>
                        <a:effectLst/>
                        <a:highlight>
                          <a:srgbClr val="D9D9D9"/>
                        </a:highlight>
                        <a:latin typeface="Calibri" panose="020F0502020204030204" pitchFamily="34" charset="0"/>
                      </a:endParaRPr>
                    </a:p>
                  </a:txBody>
                  <a:tcPr marL="2799" marR="2799" marT="2799" marB="0" anchor="ctr"/>
                </a:tc>
                <a:tc>
                  <a:txBody>
                    <a:bodyPr/>
                    <a:lstStyle/>
                    <a:p>
                      <a:pPr algn="l" fontAlgn="ctr"/>
                      <a:r>
                        <a:rPr lang="tr-TR" sz="2000" b="1" u="none" strike="noStrike" dirty="0">
                          <a:solidFill>
                            <a:srgbClr val="0F2303"/>
                          </a:solidFill>
                          <a:effectLst/>
                          <a:highlight>
                            <a:srgbClr val="D9D9D9"/>
                          </a:highlight>
                        </a:rPr>
                        <a:t>PAYDAŞ BEKLENTİSİ</a:t>
                      </a:r>
                      <a:endParaRPr lang="tr-TR" sz="2000" b="1" i="0" u="none" strike="noStrike" dirty="0">
                        <a:solidFill>
                          <a:srgbClr val="0F2303"/>
                        </a:solidFill>
                        <a:effectLst/>
                        <a:highlight>
                          <a:srgbClr val="D9D9D9"/>
                        </a:highlight>
                        <a:latin typeface="Calibri" panose="020F0502020204030204" pitchFamily="34" charset="0"/>
                      </a:endParaRPr>
                    </a:p>
                  </a:txBody>
                  <a:tcPr marL="2799" marR="2799" marT="2799" marB="0" anchor="ctr"/>
                </a:tc>
                <a:extLst>
                  <a:ext uri="{0D108BD9-81ED-4DB2-BD59-A6C34878D82A}">
                    <a16:rowId xmlns:a16="http://schemas.microsoft.com/office/drawing/2014/main" val="3878293887"/>
                  </a:ext>
                </a:extLst>
              </a:tr>
              <a:tr h="206658">
                <a:tc>
                  <a:txBody>
                    <a:bodyPr/>
                    <a:lstStyle/>
                    <a:p>
                      <a:pPr algn="l" fontAlgn="ctr"/>
                      <a:r>
                        <a:rPr lang="tr-TR" sz="900" u="none" strike="noStrike" dirty="0">
                          <a:solidFill>
                            <a:srgbClr val="0F2303"/>
                          </a:solidFill>
                          <a:effectLst/>
                        </a:rPr>
                        <a:t> </a:t>
                      </a:r>
                      <a:endParaRPr lang="tr-TR" sz="900" b="1" i="0" u="none" strike="noStrike" dirty="0">
                        <a:solidFill>
                          <a:srgbClr val="0F2303"/>
                        </a:solidFill>
                        <a:effectLs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rPr>
                        <a:t> </a:t>
                      </a:r>
                      <a:endParaRPr lang="tr-TR" sz="900" b="1" i="0" u="none" strike="noStrike">
                        <a:solidFill>
                          <a:srgbClr val="0F2303"/>
                        </a:solidFill>
                        <a:effectLst/>
                        <a:latin typeface="Calibri" panose="020F0502020204030204" pitchFamily="34" charset="0"/>
                      </a:endParaRPr>
                    </a:p>
                  </a:txBody>
                  <a:tcPr marL="2799" marR="2799" marT="2799" marB="0" anchor="ctr"/>
                </a:tc>
                <a:tc>
                  <a:txBody>
                    <a:bodyPr/>
                    <a:lstStyle/>
                    <a:p>
                      <a:pPr algn="l" fontAlgn="ctr"/>
                      <a:r>
                        <a:rPr lang="tr-TR" sz="900" u="none" strike="noStrike" dirty="0">
                          <a:solidFill>
                            <a:srgbClr val="0F2303"/>
                          </a:solidFill>
                          <a:effectLst/>
                        </a:rPr>
                        <a:t> </a:t>
                      </a:r>
                      <a:endParaRPr lang="tr-TR" sz="900" b="1" i="0" u="none" strike="noStrike" dirty="0">
                        <a:solidFill>
                          <a:srgbClr val="0F2303"/>
                        </a:solidFill>
                        <a:effectLst/>
                        <a:latin typeface="Calibri" panose="020F0502020204030204" pitchFamily="34" charset="0"/>
                      </a:endParaRPr>
                    </a:p>
                  </a:txBody>
                  <a:tcPr marL="2799" marR="2799" marT="2799" marB="0" anchor="ctr"/>
                </a:tc>
                <a:extLst>
                  <a:ext uri="{0D108BD9-81ED-4DB2-BD59-A6C34878D82A}">
                    <a16:rowId xmlns:a16="http://schemas.microsoft.com/office/drawing/2014/main" val="171658494"/>
                  </a:ext>
                </a:extLst>
              </a:tr>
              <a:tr h="409184">
                <a:tc>
                  <a:txBody>
                    <a:bodyPr/>
                    <a:lstStyle/>
                    <a:p>
                      <a:pPr algn="l" fontAlgn="ctr"/>
                      <a:r>
                        <a:rPr lang="tr-TR" sz="900" b="1" u="none" strike="noStrike" dirty="0">
                          <a:solidFill>
                            <a:srgbClr val="0F2303"/>
                          </a:solidFill>
                          <a:effectLst/>
                          <a:highlight>
                            <a:srgbClr val="FFFFFF"/>
                          </a:highlight>
                        </a:rPr>
                        <a:t>Akademik Personel</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Eğitim-Öğretim Hizmetini Kaliteli Bir Şekilde Verme Sorumluluğu</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Öğrenci Başarısı-Akademik Çalışmalar İçin Destek-Güçlü İletişim ve Empati-Kurumsal Yapı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4128419285"/>
                  </a:ext>
                </a:extLst>
              </a:tr>
              <a:tr h="206658">
                <a:tc>
                  <a:txBody>
                    <a:bodyPr/>
                    <a:lstStyle/>
                    <a:p>
                      <a:pPr algn="l" fontAlgn="ctr"/>
                      <a:r>
                        <a:rPr lang="tr-TR" sz="900" b="1" u="none" strike="noStrike" dirty="0">
                          <a:solidFill>
                            <a:srgbClr val="0F2303"/>
                          </a:solidFill>
                          <a:effectLst/>
                          <a:highlight>
                            <a:srgbClr val="FFFFFF"/>
                          </a:highlight>
                        </a:rPr>
                        <a:t>İdari Personel</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İdari Hizmet Verme Sorumluluğu</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Güçlü İletişim ve Empati-Kurumsal Yapı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3024957198"/>
                  </a:ext>
                </a:extLst>
              </a:tr>
              <a:tr h="409184">
                <a:tc>
                  <a:txBody>
                    <a:bodyPr/>
                    <a:lstStyle/>
                    <a:p>
                      <a:pPr algn="l" fontAlgn="ctr"/>
                      <a:r>
                        <a:rPr lang="tr-TR" sz="900" b="1" u="none" strike="noStrike" dirty="0">
                          <a:solidFill>
                            <a:srgbClr val="0F2303"/>
                          </a:solidFill>
                          <a:effectLst/>
                          <a:highlight>
                            <a:srgbClr val="FFFFFF"/>
                          </a:highlight>
                        </a:rPr>
                        <a:t>Devam Eden Öğrenci</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Hizmeti kullanan</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Kaliteli Eğitim,Sosyal İmkanlar,Kariyer Planlama,Güçlü İletişim ve Empati,Kurumsal Yapı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081679223"/>
                  </a:ext>
                </a:extLst>
              </a:tr>
              <a:tr h="206658">
                <a:tc>
                  <a:txBody>
                    <a:bodyPr/>
                    <a:lstStyle/>
                    <a:p>
                      <a:pPr algn="l" fontAlgn="ctr"/>
                      <a:r>
                        <a:rPr lang="tr-TR" sz="900" b="1" u="none" strike="noStrike" dirty="0">
                          <a:solidFill>
                            <a:srgbClr val="0F2303"/>
                          </a:solidFill>
                          <a:effectLst/>
                          <a:highlight>
                            <a:srgbClr val="FFFFFF"/>
                          </a:highlight>
                        </a:rPr>
                        <a:t>Mezun Öğrenci</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Hizmetten Faydalanmış Olması,Kurumun Dış Yüzü</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Etkin İletişim,Kariyer Planlaması,Marka Değeri Artışı </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3793316689"/>
                  </a:ext>
                </a:extLst>
              </a:tr>
              <a:tr h="206658">
                <a:tc>
                  <a:txBody>
                    <a:bodyPr/>
                    <a:lstStyle/>
                    <a:p>
                      <a:pPr algn="l" fontAlgn="ctr"/>
                      <a:r>
                        <a:rPr lang="tr-TR" sz="900" b="1" u="none" strike="noStrike" dirty="0">
                          <a:solidFill>
                            <a:srgbClr val="0F2303"/>
                          </a:solidFill>
                          <a:effectLst/>
                          <a:highlight>
                            <a:srgbClr val="FFFFFF"/>
                          </a:highlight>
                        </a:rPr>
                        <a:t>Potansiyel Öğrenci</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Tercih Etme Olasılığı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Etkin İletişim</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639189052"/>
                  </a:ext>
                </a:extLst>
              </a:tr>
              <a:tr h="206658">
                <a:tc>
                  <a:txBody>
                    <a:bodyPr/>
                    <a:lstStyle/>
                    <a:p>
                      <a:pPr algn="l" fontAlgn="ctr"/>
                      <a:r>
                        <a:rPr lang="tr-TR" sz="900" b="1" u="none" strike="noStrike" dirty="0">
                          <a:solidFill>
                            <a:srgbClr val="0F2303"/>
                          </a:solidFill>
                          <a:effectLst/>
                          <a:highlight>
                            <a:srgbClr val="FFFFFF"/>
                          </a:highlight>
                        </a:rPr>
                        <a:t>Rektörlük</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Kurumu Yönetme Sorumluluğu</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Mevzuata Uyum,Akademik Başarı-Öğrenci Memnuniyeti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976189234"/>
                  </a:ext>
                </a:extLst>
              </a:tr>
              <a:tr h="206658">
                <a:tc>
                  <a:txBody>
                    <a:bodyPr/>
                    <a:lstStyle/>
                    <a:p>
                      <a:pPr algn="l" fontAlgn="ctr"/>
                      <a:r>
                        <a:rPr lang="tr-TR" sz="900" b="1" u="none" strike="noStrike" dirty="0">
                          <a:solidFill>
                            <a:srgbClr val="0F2303"/>
                          </a:solidFill>
                          <a:effectLst/>
                          <a:highlight>
                            <a:srgbClr val="FFFFFF"/>
                          </a:highlight>
                        </a:rPr>
                        <a:t>Genel Sekreterlik</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Kurumu Yönetme Sorumluluğu</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Mevzuata Uyum</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4066454350"/>
                  </a:ext>
                </a:extLst>
              </a:tr>
              <a:tr h="206658">
                <a:tc>
                  <a:txBody>
                    <a:bodyPr/>
                    <a:lstStyle/>
                    <a:p>
                      <a:pPr algn="l" fontAlgn="ctr"/>
                      <a:r>
                        <a:rPr lang="tr-TR" sz="900" b="1" u="none" strike="noStrike" dirty="0">
                          <a:solidFill>
                            <a:srgbClr val="0F2303"/>
                          </a:solidFill>
                          <a:effectLst/>
                          <a:highlight>
                            <a:srgbClr val="FFFFFF"/>
                          </a:highlight>
                        </a:rPr>
                        <a:t>YÖK</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Mevzuat Yaratıcı Üst Kurum</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Mevzuata Uyum,Akademik Başarı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3266206046"/>
                  </a:ext>
                </a:extLst>
              </a:tr>
              <a:tr h="206658">
                <a:tc>
                  <a:txBody>
                    <a:bodyPr/>
                    <a:lstStyle/>
                    <a:p>
                      <a:pPr algn="l" fontAlgn="ctr"/>
                      <a:r>
                        <a:rPr lang="tr-TR" sz="900" b="1" u="none" strike="noStrike" dirty="0">
                          <a:solidFill>
                            <a:srgbClr val="0F2303"/>
                          </a:solidFill>
                          <a:effectLst/>
                          <a:highlight>
                            <a:srgbClr val="FFFFFF"/>
                          </a:highlight>
                        </a:rPr>
                        <a:t>Belediyeler</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İşbirliği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Proje ve Destekler</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107918800"/>
                  </a:ext>
                </a:extLst>
              </a:tr>
              <a:tr h="206658">
                <a:tc>
                  <a:txBody>
                    <a:bodyPr/>
                    <a:lstStyle/>
                    <a:p>
                      <a:pPr algn="l" fontAlgn="ctr"/>
                      <a:r>
                        <a:rPr lang="tr-TR" sz="900" b="1" u="none" strike="noStrike" dirty="0">
                          <a:solidFill>
                            <a:srgbClr val="0F2303"/>
                          </a:solidFill>
                          <a:effectLst/>
                          <a:highlight>
                            <a:srgbClr val="FFFFFF"/>
                          </a:highlight>
                        </a:rPr>
                        <a:t>Kamu Kurum ve Kuruluşları</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Mevzuzat Gerekleri ve Ortak Projeler</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Mevzuata Uyum-Ortak Proje ve Destekler</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2912113665"/>
                  </a:ext>
                </a:extLst>
              </a:tr>
              <a:tr h="409184">
                <a:tc>
                  <a:txBody>
                    <a:bodyPr/>
                    <a:lstStyle/>
                    <a:p>
                      <a:pPr algn="l" fontAlgn="ctr"/>
                      <a:r>
                        <a:rPr lang="tr-TR" sz="900" b="1" u="none" strike="noStrike" dirty="0">
                          <a:solidFill>
                            <a:srgbClr val="0F2303"/>
                          </a:solidFill>
                          <a:effectLst/>
                          <a:highlight>
                            <a:srgbClr val="FFFFFF"/>
                          </a:highlight>
                        </a:rPr>
                        <a:t>Akdeniz Üniversitesi Rektörlüğü</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İşbirliği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Sürdürülebilir Bilgi Paylaşımı ,Ortak Projeler,Güçlü İletişim  ve Empati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615646005"/>
                  </a:ext>
                </a:extLst>
              </a:tr>
              <a:tr h="409184">
                <a:tc>
                  <a:txBody>
                    <a:bodyPr/>
                    <a:lstStyle/>
                    <a:p>
                      <a:pPr algn="l" fontAlgn="ctr"/>
                      <a:r>
                        <a:rPr lang="tr-TR" sz="900" b="1" u="none" strike="noStrike" dirty="0">
                          <a:solidFill>
                            <a:srgbClr val="0F2303"/>
                          </a:solidFill>
                          <a:effectLst/>
                          <a:highlight>
                            <a:srgbClr val="FFFFFF"/>
                          </a:highlight>
                        </a:rPr>
                        <a:t>Diğer Üniversitelerin Rektörlükleri</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İşbirliği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Sürdürülebilir Bilgi Paylaşımı,Önlenen Haksız Rekabet,Güçlü İletişim  ve Empati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850992849"/>
                  </a:ext>
                </a:extLst>
              </a:tr>
              <a:tr h="409184">
                <a:tc>
                  <a:txBody>
                    <a:bodyPr/>
                    <a:lstStyle/>
                    <a:p>
                      <a:pPr algn="l" fontAlgn="ctr"/>
                      <a:r>
                        <a:rPr lang="tr-TR" sz="900" b="1" u="none" strike="noStrike" dirty="0">
                          <a:solidFill>
                            <a:srgbClr val="0F2303"/>
                          </a:solidFill>
                          <a:effectLst/>
                          <a:highlight>
                            <a:srgbClr val="FFFFFF"/>
                          </a:highlight>
                        </a:rPr>
                        <a:t>Tedarikçi Firmalar</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Ürün ve Hizmet Satın Alımı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Sürdürülebilir Ticari İlişki,Ödeme Vadelerine Uyum,Doğru Beklenti İletimi,Kurumsal Yapı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685204730"/>
                  </a:ext>
                </a:extLst>
              </a:tr>
              <a:tr h="409184">
                <a:tc>
                  <a:txBody>
                    <a:bodyPr/>
                    <a:lstStyle/>
                    <a:p>
                      <a:pPr algn="l" fontAlgn="ctr"/>
                      <a:r>
                        <a:rPr lang="tr-TR" sz="900" b="1" u="none" strike="noStrike" dirty="0">
                          <a:solidFill>
                            <a:srgbClr val="0F2303"/>
                          </a:solidFill>
                          <a:effectLst/>
                          <a:highlight>
                            <a:srgbClr val="FFFFFF"/>
                          </a:highlight>
                        </a:rPr>
                        <a:t>TÜBİTAK</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Hibe  Sağlayıcı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Katma Değer Yaratan Projeler Üretilerek Bilimin Yaygınlaştırılması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2567038464"/>
                  </a:ext>
                </a:extLst>
              </a:tr>
              <a:tr h="409184">
                <a:tc>
                  <a:txBody>
                    <a:bodyPr/>
                    <a:lstStyle/>
                    <a:p>
                      <a:pPr algn="l" fontAlgn="ctr"/>
                      <a:r>
                        <a:rPr lang="tr-TR" sz="900" b="1" u="none" strike="noStrike" dirty="0">
                          <a:solidFill>
                            <a:srgbClr val="0F2303"/>
                          </a:solidFill>
                          <a:effectLst/>
                          <a:highlight>
                            <a:srgbClr val="FFFFFF"/>
                          </a:highlight>
                        </a:rPr>
                        <a:t>Öğrenci Velileri</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Dolaylı Müşteri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Kaliteli Eğitim,Sosyal İmkanlar,Kariyer Planlama,Güçlü İletişim ve Empati,Kurumsal Yapı</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3177417462"/>
                  </a:ext>
                </a:extLst>
              </a:tr>
              <a:tr h="206658">
                <a:tc>
                  <a:txBody>
                    <a:bodyPr/>
                    <a:lstStyle/>
                    <a:p>
                      <a:pPr algn="l" fontAlgn="ctr"/>
                      <a:r>
                        <a:rPr lang="tr-TR" sz="900" b="1" u="none" strike="noStrike" dirty="0">
                          <a:solidFill>
                            <a:srgbClr val="0F2303"/>
                          </a:solidFill>
                          <a:effectLst/>
                          <a:highlight>
                            <a:srgbClr val="FFFFFF"/>
                          </a:highlight>
                        </a:rPr>
                        <a:t>STK'lar</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İşbirliği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a:solidFill>
                            <a:srgbClr val="0F2303"/>
                          </a:solidFill>
                          <a:effectLst/>
                          <a:highlight>
                            <a:srgbClr val="FFFFFF"/>
                          </a:highlight>
                        </a:rPr>
                        <a:t>Akademik Destek,Sürdürülebilir İşbirliği</a:t>
                      </a:r>
                      <a:endParaRPr lang="tr-TR" sz="900" b="0" i="0" u="none" strike="noStrike">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1454404037"/>
                  </a:ext>
                </a:extLst>
              </a:tr>
              <a:tr h="206658">
                <a:tc>
                  <a:txBody>
                    <a:bodyPr/>
                    <a:lstStyle/>
                    <a:p>
                      <a:pPr algn="l" fontAlgn="ctr"/>
                      <a:r>
                        <a:rPr lang="tr-TR" sz="900" b="1" u="none" strike="noStrike" dirty="0">
                          <a:solidFill>
                            <a:srgbClr val="0F2303"/>
                          </a:solidFill>
                          <a:effectLst/>
                          <a:highlight>
                            <a:srgbClr val="FFFFFF"/>
                          </a:highlight>
                        </a:rPr>
                        <a:t>Antalya Halkı</a:t>
                      </a:r>
                      <a:endParaRPr lang="tr-TR" sz="900" b="1"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dirty="0">
                          <a:solidFill>
                            <a:srgbClr val="0F2303"/>
                          </a:solidFill>
                          <a:effectLst/>
                          <a:highlight>
                            <a:srgbClr val="FFFFFF"/>
                          </a:highlight>
                        </a:rPr>
                        <a:t>Faaliyetlerden </a:t>
                      </a:r>
                      <a:r>
                        <a:rPr lang="tr-TR" sz="900" u="none" strike="noStrike" dirty="0" err="1">
                          <a:solidFill>
                            <a:srgbClr val="0F2303"/>
                          </a:solidFill>
                          <a:effectLst/>
                          <a:highlight>
                            <a:srgbClr val="FFFFFF"/>
                          </a:highlight>
                        </a:rPr>
                        <a:t>Etkileşim,Alanların</a:t>
                      </a:r>
                      <a:r>
                        <a:rPr lang="tr-TR" sz="900" u="none" strike="noStrike" dirty="0">
                          <a:solidFill>
                            <a:srgbClr val="0F2303"/>
                          </a:solidFill>
                          <a:effectLst/>
                          <a:highlight>
                            <a:srgbClr val="FFFFFF"/>
                          </a:highlight>
                        </a:rPr>
                        <a:t> Ortaklığı</a:t>
                      </a:r>
                      <a:endParaRPr lang="tr-TR" sz="900" b="0" i="0" u="none" strike="noStrike" dirty="0">
                        <a:solidFill>
                          <a:srgbClr val="0F2303"/>
                        </a:solidFill>
                        <a:effectLst/>
                        <a:highlight>
                          <a:srgbClr val="FFFFFF"/>
                        </a:highlight>
                        <a:latin typeface="Calibri" panose="020F0502020204030204" pitchFamily="34" charset="0"/>
                      </a:endParaRPr>
                    </a:p>
                  </a:txBody>
                  <a:tcPr marL="2799" marR="2799" marT="2799" marB="0" anchor="ctr"/>
                </a:tc>
                <a:tc>
                  <a:txBody>
                    <a:bodyPr/>
                    <a:lstStyle/>
                    <a:p>
                      <a:pPr algn="l" fontAlgn="ctr"/>
                      <a:r>
                        <a:rPr lang="tr-TR" sz="900" u="none" strike="noStrike" dirty="0">
                          <a:solidFill>
                            <a:srgbClr val="0F2303"/>
                          </a:solidFill>
                          <a:effectLst/>
                          <a:highlight>
                            <a:srgbClr val="FFFFFF"/>
                          </a:highlight>
                        </a:rPr>
                        <a:t>Toplumsal Katkı</a:t>
                      </a:r>
                      <a:endParaRPr lang="tr-TR" sz="900" b="0" i="0" u="none" strike="noStrike" dirty="0">
                        <a:solidFill>
                          <a:srgbClr val="0F2303"/>
                        </a:solidFill>
                        <a:effectLst/>
                        <a:highlight>
                          <a:srgbClr val="FFFFFF"/>
                        </a:highlight>
                        <a:latin typeface="Calibri" panose="020F0502020204030204" pitchFamily="34" charset="0"/>
                      </a:endParaRPr>
                    </a:p>
                  </a:txBody>
                  <a:tcPr marL="2799" marR="2799" marT="2799" marB="0" anchor="ctr"/>
                </a:tc>
                <a:extLst>
                  <a:ext uri="{0D108BD9-81ED-4DB2-BD59-A6C34878D82A}">
                    <a16:rowId xmlns:a16="http://schemas.microsoft.com/office/drawing/2014/main" val="2958324581"/>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4065</TotalTime>
  <Words>2156</Words>
  <Application>Microsoft Office PowerPoint</Application>
  <PresentationFormat>Ekran Gösterisi (4:3)</PresentationFormat>
  <Paragraphs>290</Paragraphs>
  <Slides>22</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Aharoni</vt:lpstr>
      <vt:lpstr>Arial</vt:lpstr>
      <vt:lpstr>Calibri</vt:lpstr>
      <vt:lpstr>Calibri Light</vt:lpstr>
      <vt:lpstr>Times New Roman</vt:lpstr>
      <vt:lpstr>Wingdings</vt:lpstr>
      <vt:lpstr>Wingdings 3</vt:lpstr>
      <vt:lpstr>İyon</vt:lpstr>
      <vt:lpstr>PowerPoint Sunusu</vt:lpstr>
      <vt:lpstr>PowerPoint Sunusu</vt:lpstr>
      <vt:lpstr>ÇALIŞMA POLİTİKALARI </vt:lpstr>
      <vt:lpstr>PowerPoint Sunusu</vt:lpstr>
      <vt:lpstr>PowerPoint Sunusu</vt:lpstr>
      <vt:lpstr>PowerPoint Sunusu</vt:lpstr>
      <vt:lpstr>PowerPoint Sunusu</vt:lpstr>
      <vt:lpstr>SWOT ANALİZİ REVİZYONLARIMIZ</vt:lpstr>
      <vt:lpstr>PowerPoint Sunusu</vt:lpstr>
      <vt:lpstr>PAYDAŞ BEKLENTİLERİ </vt:lpstr>
      <vt:lpstr>PAYDAŞ GERİBİLDİRİMLERİ (ANKET ANALİZLERİ) </vt:lpstr>
      <vt:lpstr>PAYDAŞ GERİBİLDİRİMLERİ (ANKET ANALİZLERİ) </vt:lpstr>
      <vt:lpstr>PowerPoint Sunusu</vt:lpstr>
      <vt:lpstr>PowerPoint Sunusu</vt:lpstr>
      <vt:lpstr>SKORU YÜKSEK OLAN ve AKSİYON GEREKTİREN RİSKLER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cansu yüce</cp:lastModifiedBy>
  <cp:revision>67</cp:revision>
  <dcterms:created xsi:type="dcterms:W3CDTF">2020-01-20T10:44:30Z</dcterms:created>
  <dcterms:modified xsi:type="dcterms:W3CDTF">2024-05-23T13:23:50Z</dcterms:modified>
</cp:coreProperties>
</file>