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8" r:id="rId3"/>
    <p:sldId id="347" r:id="rId4"/>
    <p:sldId id="346" r:id="rId5"/>
    <p:sldId id="365" r:id="rId6"/>
    <p:sldId id="363" r:id="rId7"/>
    <p:sldId id="320" r:id="rId8"/>
    <p:sldId id="364" r:id="rId9"/>
    <p:sldId id="353" r:id="rId10"/>
    <p:sldId id="366" r:id="rId11"/>
    <p:sldId id="368" r:id="rId12"/>
    <p:sldId id="357" r:id="rId13"/>
    <p:sldId id="304" r:id="rId14"/>
    <p:sldId id="359" r:id="rId15"/>
    <p:sldId id="370" r:id="rId16"/>
    <p:sldId id="371" r:id="rId17"/>
    <p:sldId id="373" r:id="rId18"/>
    <p:sldId id="360" r:id="rId19"/>
    <p:sldId id="369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65"/>
            <p14:sldId id="363"/>
            <p14:sldId id="320"/>
            <p14:sldId id="364"/>
            <p14:sldId id="353"/>
            <p14:sldId id="366"/>
            <p14:sldId id="368"/>
            <p14:sldId id="357"/>
            <p14:sldId id="304"/>
            <p14:sldId id="359"/>
            <p14:sldId id="370"/>
            <p14:sldId id="371"/>
            <p14:sldId id="373"/>
            <p14:sldId id="360"/>
            <p14:sldId id="36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D"/>
    <a:srgbClr val="70AD47"/>
    <a:srgbClr val="0F2303"/>
    <a:srgbClr val="001626"/>
    <a:srgbClr val="7AEE32"/>
    <a:srgbClr val="E626AF"/>
    <a:srgbClr val="1F0620"/>
    <a:srgbClr val="020424"/>
    <a:srgbClr val="D9D9D9"/>
    <a:srgbClr val="122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26" autoAdjust="0"/>
  </p:normalViewPr>
  <p:slideViewPr>
    <p:cSldViewPr snapToGrid="0">
      <p:cViewPr varScale="1">
        <p:scale>
          <a:sx n="85" d="100"/>
          <a:sy n="85" d="100"/>
        </p:scale>
        <p:origin x="140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DMINISTRATIVE\Kalite\Kalite\YGG\2023\Ankets_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DMINISTRATIVE\Kalite\Kalite\Ankets_2022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DMINISTRATIVE\Kalite\Kalite\YGG\2023\Ankets_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DMINISTRATIVE\Kalite\Kalite\YGG\2023\Ankets_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202</a:t>
            </a:r>
            <a:r>
              <a:rPr lang="en-US"/>
              <a:t>2</a:t>
            </a:r>
            <a:r>
              <a:rPr lang="tr-TR"/>
              <a:t>-202</a:t>
            </a:r>
            <a:r>
              <a:rPr lang="en-US"/>
              <a:t>3</a:t>
            </a:r>
            <a:r>
              <a:rPr lang="tr-TR"/>
              <a:t> Bahar Akademisyen Memnuniyet</a:t>
            </a:r>
            <a:r>
              <a:rPr lang="tr-TR" baseline="0"/>
              <a:t> Oranı</a:t>
            </a:r>
            <a:r>
              <a:rPr lang="tr-TR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Sheet2!$B$6:$B$27</c:f>
              <c:strCache>
                <c:ptCount val="22"/>
                <c:pt idx="0">
                  <c:v>EE 242</c:v>
                </c:pt>
                <c:pt idx="1">
                  <c:v>PHYL 102</c:v>
                </c:pt>
                <c:pt idx="2">
                  <c:v>PHYS 101</c:v>
                </c:pt>
                <c:pt idx="3">
                  <c:v>PHYS 101L</c:v>
                </c:pt>
                <c:pt idx="4">
                  <c:v>PHYS 102</c:v>
                </c:pt>
                <c:pt idx="5">
                  <c:v>EE 202</c:v>
                </c:pt>
                <c:pt idx="6">
                  <c:v>EE 202L</c:v>
                </c:pt>
                <c:pt idx="7">
                  <c:v>EE 302</c:v>
                </c:pt>
                <c:pt idx="8">
                  <c:v>EE 302L</c:v>
                </c:pt>
                <c:pt idx="9">
                  <c:v>EE 491</c:v>
                </c:pt>
                <c:pt idx="10">
                  <c:v>EE 492</c:v>
                </c:pt>
                <c:pt idx="11">
                  <c:v>EE 112</c:v>
                </c:pt>
                <c:pt idx="12">
                  <c:v>EE 212</c:v>
                </c:pt>
                <c:pt idx="13">
                  <c:v>EE 342</c:v>
                </c:pt>
                <c:pt idx="14">
                  <c:v>EE 431</c:v>
                </c:pt>
                <c:pt idx="15">
                  <c:v>EE 352</c:v>
                </c:pt>
                <c:pt idx="16">
                  <c:v>EE 488</c:v>
                </c:pt>
                <c:pt idx="17">
                  <c:v>EE 291</c:v>
                </c:pt>
                <c:pt idx="18">
                  <c:v>EE 362</c:v>
                </c:pt>
                <c:pt idx="19">
                  <c:v>EE 391</c:v>
                </c:pt>
                <c:pt idx="20">
                  <c:v>EE 332</c:v>
                </c:pt>
                <c:pt idx="21">
                  <c:v>EE 480</c:v>
                </c:pt>
              </c:strCache>
            </c:strRef>
          </c:cat>
          <c:val>
            <c:numRef>
              <c:f>Sheet2!$C$6:$C$27</c:f>
              <c:numCache>
                <c:formatCode>0.0</c:formatCode>
                <c:ptCount val="22"/>
                <c:pt idx="0">
                  <c:v>78.75</c:v>
                </c:pt>
                <c:pt idx="1">
                  <c:v>79.368908486346044</c:v>
                </c:pt>
                <c:pt idx="2">
                  <c:v>78.343023255813904</c:v>
                </c:pt>
                <c:pt idx="3">
                  <c:v>93.75</c:v>
                </c:pt>
                <c:pt idx="4">
                  <c:v>78.34</c:v>
                </c:pt>
                <c:pt idx="5">
                  <c:v>64.572482638888886</c:v>
                </c:pt>
                <c:pt idx="6">
                  <c:v>66.455078125</c:v>
                </c:pt>
                <c:pt idx="7">
                  <c:v>67.307692307692307</c:v>
                </c:pt>
                <c:pt idx="8">
                  <c:v>61.177248677248699</c:v>
                </c:pt>
                <c:pt idx="9">
                  <c:v>100</c:v>
                </c:pt>
                <c:pt idx="10">
                  <c:v>95.17</c:v>
                </c:pt>
                <c:pt idx="11">
                  <c:v>89.999999999999986</c:v>
                </c:pt>
                <c:pt idx="12">
                  <c:v>78.557692307692307</c:v>
                </c:pt>
                <c:pt idx="13">
                  <c:v>85.220306513409966</c:v>
                </c:pt>
                <c:pt idx="14">
                  <c:v>100</c:v>
                </c:pt>
                <c:pt idx="15">
                  <c:v>84.642857142857096</c:v>
                </c:pt>
                <c:pt idx="16">
                  <c:v>81.6666666666667</c:v>
                </c:pt>
                <c:pt idx="17">
                  <c:v>85.75</c:v>
                </c:pt>
                <c:pt idx="18">
                  <c:v>88.6666666666667</c:v>
                </c:pt>
                <c:pt idx="19">
                  <c:v>91.3888888888889</c:v>
                </c:pt>
                <c:pt idx="20">
                  <c:v>75.263157894736807</c:v>
                </c:pt>
                <c:pt idx="21">
                  <c:v>78.0555555555556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0-4266-B49C-3481EFEB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02463"/>
        <c:axId val="1584399103"/>
      </c:barChart>
      <c:catAx>
        <c:axId val="158440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399103"/>
        <c:crosses val="autoZero"/>
        <c:auto val="1"/>
        <c:lblAlgn val="ctr"/>
        <c:lblOffset val="100"/>
        <c:noMultiLvlLbl val="0"/>
      </c:catAx>
      <c:valAx>
        <c:axId val="1584399103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40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dirty="0"/>
              <a:t>202</a:t>
            </a:r>
            <a:r>
              <a:rPr lang="en-US" dirty="0"/>
              <a:t>2</a:t>
            </a:r>
            <a:r>
              <a:rPr lang="tr-TR" dirty="0"/>
              <a:t>-202</a:t>
            </a:r>
            <a:r>
              <a:rPr lang="en-US" dirty="0"/>
              <a:t>3</a:t>
            </a:r>
            <a:r>
              <a:rPr lang="tr-TR" dirty="0"/>
              <a:t> Bahar Ders Memnuniyet</a:t>
            </a:r>
            <a:r>
              <a:rPr lang="tr-TR" baseline="0" dirty="0"/>
              <a:t> Oranı</a:t>
            </a:r>
            <a:r>
              <a:rPr lang="tr-TR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Sheet2!$E$6:$E$28</c:f>
              <c:strCache>
                <c:ptCount val="23"/>
                <c:pt idx="0">
                  <c:v>EE 112</c:v>
                </c:pt>
                <c:pt idx="1">
                  <c:v>EE 212</c:v>
                </c:pt>
                <c:pt idx="2">
                  <c:v>EE 242</c:v>
                </c:pt>
                <c:pt idx="3">
                  <c:v>PHYS 101</c:v>
                </c:pt>
                <c:pt idx="4">
                  <c:v>PHYS 101L</c:v>
                </c:pt>
                <c:pt idx="5">
                  <c:v>PHYS 102L</c:v>
                </c:pt>
                <c:pt idx="6">
                  <c:v>EE 342</c:v>
                </c:pt>
                <c:pt idx="7">
                  <c:v>EE 202</c:v>
                </c:pt>
                <c:pt idx="8">
                  <c:v>EE 202L</c:v>
                </c:pt>
                <c:pt idx="9">
                  <c:v>EE 302</c:v>
                </c:pt>
                <c:pt idx="10">
                  <c:v>EE 302L</c:v>
                </c:pt>
                <c:pt idx="11">
                  <c:v>EE 201</c:v>
                </c:pt>
                <c:pt idx="12">
                  <c:v>EE 331</c:v>
                </c:pt>
                <c:pt idx="13">
                  <c:v>EE 332</c:v>
                </c:pt>
                <c:pt idx="14">
                  <c:v>EE 318</c:v>
                </c:pt>
                <c:pt idx="15">
                  <c:v>EE 352</c:v>
                </c:pt>
                <c:pt idx="16">
                  <c:v>EE 480</c:v>
                </c:pt>
                <c:pt idx="17">
                  <c:v>EE 291</c:v>
                </c:pt>
                <c:pt idx="18">
                  <c:v>EE 362</c:v>
                </c:pt>
                <c:pt idx="19">
                  <c:v>EE 391</c:v>
                </c:pt>
                <c:pt idx="20">
                  <c:v>PHYS 102</c:v>
                </c:pt>
                <c:pt idx="21">
                  <c:v>EE 491</c:v>
                </c:pt>
                <c:pt idx="22">
                  <c:v>EE 492</c:v>
                </c:pt>
              </c:strCache>
            </c:strRef>
          </c:cat>
          <c:val>
            <c:numRef>
              <c:f>Sheet2!$F$6:$F$28</c:f>
              <c:numCache>
                <c:formatCode>General</c:formatCode>
                <c:ptCount val="23"/>
                <c:pt idx="0">
                  <c:v>84.24</c:v>
                </c:pt>
                <c:pt idx="1">
                  <c:v>81.540000000000006</c:v>
                </c:pt>
                <c:pt idx="2">
                  <c:v>73.38</c:v>
                </c:pt>
                <c:pt idx="3">
                  <c:v>81.3</c:v>
                </c:pt>
                <c:pt idx="4">
                  <c:v>83.68</c:v>
                </c:pt>
                <c:pt idx="5">
                  <c:v>80.48</c:v>
                </c:pt>
                <c:pt idx="6">
                  <c:v>92.19</c:v>
                </c:pt>
                <c:pt idx="7">
                  <c:v>80.900000000000006</c:v>
                </c:pt>
                <c:pt idx="8">
                  <c:v>76.38</c:v>
                </c:pt>
                <c:pt idx="9">
                  <c:v>87.56</c:v>
                </c:pt>
                <c:pt idx="10">
                  <c:v>84.57</c:v>
                </c:pt>
                <c:pt idx="11">
                  <c:v>83.5</c:v>
                </c:pt>
                <c:pt idx="12">
                  <c:v>67.150000000000006</c:v>
                </c:pt>
                <c:pt idx="13">
                  <c:v>92.31</c:v>
                </c:pt>
                <c:pt idx="14">
                  <c:v>96.47</c:v>
                </c:pt>
                <c:pt idx="15">
                  <c:v>93.33</c:v>
                </c:pt>
                <c:pt idx="16">
                  <c:v>93.09</c:v>
                </c:pt>
                <c:pt idx="17">
                  <c:v>88.73</c:v>
                </c:pt>
                <c:pt idx="18">
                  <c:v>92.64</c:v>
                </c:pt>
                <c:pt idx="19">
                  <c:v>89.87</c:v>
                </c:pt>
                <c:pt idx="20">
                  <c:v>80.459999999999994</c:v>
                </c:pt>
                <c:pt idx="21">
                  <c:v>89.33</c:v>
                </c:pt>
                <c:pt idx="22">
                  <c:v>90.92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6-4065-823E-479D72B0F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02463"/>
        <c:axId val="1584399103"/>
      </c:barChart>
      <c:catAx>
        <c:axId val="158440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399103"/>
        <c:crosses val="autoZero"/>
        <c:auto val="1"/>
        <c:lblAlgn val="ctr"/>
        <c:lblOffset val="100"/>
        <c:noMultiLvlLbl val="0"/>
      </c:catAx>
      <c:valAx>
        <c:axId val="1584399103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40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202</a:t>
            </a:r>
            <a:r>
              <a:rPr lang="en-US"/>
              <a:t>3</a:t>
            </a:r>
            <a:r>
              <a:rPr lang="tr-TR"/>
              <a:t>-202</a:t>
            </a:r>
            <a:r>
              <a:rPr lang="en-US"/>
              <a:t>4</a:t>
            </a:r>
            <a:r>
              <a:rPr lang="tr-TR"/>
              <a:t> </a:t>
            </a:r>
            <a:r>
              <a:rPr lang="en-US"/>
              <a:t>Güz</a:t>
            </a:r>
            <a:r>
              <a:rPr lang="tr-TR"/>
              <a:t> </a:t>
            </a:r>
            <a:r>
              <a:rPr lang="en-US"/>
              <a:t>Akademisyen</a:t>
            </a:r>
            <a:r>
              <a:rPr lang="tr-TR"/>
              <a:t> Memnuniyet</a:t>
            </a:r>
            <a:r>
              <a:rPr lang="tr-TR" baseline="0"/>
              <a:t> Oranı</a:t>
            </a:r>
            <a:r>
              <a:rPr lang="tr-TR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Sheet3!$E$5:$E$23</c:f>
              <c:strCache>
                <c:ptCount val="19"/>
                <c:pt idx="0">
                  <c:v>EE 441</c:v>
                </c:pt>
                <c:pt idx="1">
                  <c:v>EE 474</c:v>
                </c:pt>
                <c:pt idx="2">
                  <c:v>EE 476</c:v>
                </c:pt>
                <c:pt idx="3">
                  <c:v>PHYS 101</c:v>
                </c:pt>
                <c:pt idx="4">
                  <c:v>EE 432</c:v>
                </c:pt>
                <c:pt idx="5">
                  <c:v>EE 311</c:v>
                </c:pt>
                <c:pt idx="6">
                  <c:v>EE 201L</c:v>
                </c:pt>
                <c:pt idx="7">
                  <c:v>PHYL 101</c:v>
                </c:pt>
                <c:pt idx="8">
                  <c:v>EE 201</c:v>
                </c:pt>
                <c:pt idx="9">
                  <c:v>EE 202</c:v>
                </c:pt>
                <c:pt idx="10">
                  <c:v>EE 331</c:v>
                </c:pt>
                <c:pt idx="11">
                  <c:v>EE 221</c:v>
                </c:pt>
                <c:pt idx="12">
                  <c:v>EE 221L</c:v>
                </c:pt>
                <c:pt idx="13">
                  <c:v>EE 291</c:v>
                </c:pt>
                <c:pt idx="14">
                  <c:v>EE 361</c:v>
                </c:pt>
                <c:pt idx="15">
                  <c:v>EE 391</c:v>
                </c:pt>
                <c:pt idx="16">
                  <c:v>EE 211</c:v>
                </c:pt>
                <c:pt idx="17">
                  <c:v>EE 301</c:v>
                </c:pt>
                <c:pt idx="18">
                  <c:v>EE 321</c:v>
                </c:pt>
              </c:strCache>
            </c:strRef>
          </c:cat>
          <c:val>
            <c:numRef>
              <c:f>Sheet3!$F$5:$F$23</c:f>
              <c:numCache>
                <c:formatCode>[$-10409]#,##0.00;\-#,##0.00</c:formatCode>
                <c:ptCount val="19"/>
                <c:pt idx="0" formatCode="General">
                  <c:v>84.11</c:v>
                </c:pt>
                <c:pt idx="1">
                  <c:v>86.71875</c:v>
                </c:pt>
                <c:pt idx="2">
                  <c:v>84.6875</c:v>
                </c:pt>
                <c:pt idx="3" formatCode="General">
                  <c:v>83.37</c:v>
                </c:pt>
                <c:pt idx="4">
                  <c:v>87.2222222222222</c:v>
                </c:pt>
                <c:pt idx="5">
                  <c:v>80.441176470588204</c:v>
                </c:pt>
                <c:pt idx="6">
                  <c:v>72.66</c:v>
                </c:pt>
                <c:pt idx="7" formatCode="General">
                  <c:v>82.81</c:v>
                </c:pt>
                <c:pt idx="8">
                  <c:v>65.284090909090907</c:v>
                </c:pt>
                <c:pt idx="9">
                  <c:v>84.741379310344797</c:v>
                </c:pt>
                <c:pt idx="10">
                  <c:v>82.770270270270302</c:v>
                </c:pt>
                <c:pt idx="11" formatCode="General">
                  <c:v>73.760000000000005</c:v>
                </c:pt>
                <c:pt idx="12" formatCode="General">
                  <c:v>76.62</c:v>
                </c:pt>
                <c:pt idx="13">
                  <c:v>79.2361111111111</c:v>
                </c:pt>
                <c:pt idx="14">
                  <c:v>84.6388888888889</c:v>
                </c:pt>
                <c:pt idx="15">
                  <c:v>90.921052631578902</c:v>
                </c:pt>
                <c:pt idx="16" formatCode="General">
                  <c:v>73.28</c:v>
                </c:pt>
                <c:pt idx="17" formatCode="General">
                  <c:v>65.260000000000005</c:v>
                </c:pt>
                <c:pt idx="18">
                  <c:v>71.363636363636402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C-4112-AD85-2BCE1CE8A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02463"/>
        <c:axId val="1584399103"/>
      </c:barChart>
      <c:catAx>
        <c:axId val="158440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399103"/>
        <c:crosses val="autoZero"/>
        <c:auto val="1"/>
        <c:lblAlgn val="ctr"/>
        <c:lblOffset val="100"/>
        <c:noMultiLvlLbl val="0"/>
      </c:catAx>
      <c:valAx>
        <c:axId val="1584399103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40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202</a:t>
            </a:r>
            <a:r>
              <a:rPr lang="en-US"/>
              <a:t>3</a:t>
            </a:r>
            <a:r>
              <a:rPr lang="tr-TR"/>
              <a:t>-202</a:t>
            </a:r>
            <a:r>
              <a:rPr lang="en-US"/>
              <a:t>4</a:t>
            </a:r>
            <a:r>
              <a:rPr lang="tr-TR"/>
              <a:t> </a:t>
            </a:r>
            <a:r>
              <a:rPr lang="en-US"/>
              <a:t>Güz</a:t>
            </a:r>
            <a:r>
              <a:rPr lang="tr-TR"/>
              <a:t> </a:t>
            </a:r>
            <a:r>
              <a:rPr lang="en-US"/>
              <a:t>Ders</a:t>
            </a:r>
            <a:r>
              <a:rPr lang="tr-TR"/>
              <a:t> Memnuniyet</a:t>
            </a:r>
            <a:r>
              <a:rPr lang="tr-TR" baseline="0"/>
              <a:t> Oranı</a:t>
            </a:r>
            <a:r>
              <a:rPr lang="tr-TR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Sheet3!$B$5:$B$24</c:f>
              <c:strCache>
                <c:ptCount val="20"/>
                <c:pt idx="0">
                  <c:v>EE 441</c:v>
                </c:pt>
                <c:pt idx="1">
                  <c:v>EE 474</c:v>
                </c:pt>
                <c:pt idx="2">
                  <c:v>EE 476</c:v>
                </c:pt>
                <c:pt idx="3">
                  <c:v>PHYS 101</c:v>
                </c:pt>
                <c:pt idx="4">
                  <c:v>EE 432</c:v>
                </c:pt>
                <c:pt idx="5">
                  <c:v>EE 311</c:v>
                </c:pt>
                <c:pt idx="6">
                  <c:v>EE 201L</c:v>
                </c:pt>
                <c:pt idx="7">
                  <c:v>PHYL 101</c:v>
                </c:pt>
                <c:pt idx="8">
                  <c:v>EE 201</c:v>
                </c:pt>
                <c:pt idx="9">
                  <c:v>EE 491</c:v>
                </c:pt>
                <c:pt idx="10">
                  <c:v>EE 202</c:v>
                </c:pt>
                <c:pt idx="11">
                  <c:v>EE 331</c:v>
                </c:pt>
                <c:pt idx="12">
                  <c:v>EE 221</c:v>
                </c:pt>
                <c:pt idx="13">
                  <c:v>EE 221L</c:v>
                </c:pt>
                <c:pt idx="14">
                  <c:v>EE 291</c:v>
                </c:pt>
                <c:pt idx="15">
                  <c:v>EE 361</c:v>
                </c:pt>
                <c:pt idx="16">
                  <c:v>EE 391</c:v>
                </c:pt>
                <c:pt idx="17">
                  <c:v>EE 211</c:v>
                </c:pt>
                <c:pt idx="18">
                  <c:v>EE 301</c:v>
                </c:pt>
                <c:pt idx="19">
                  <c:v>EE 321</c:v>
                </c:pt>
              </c:strCache>
            </c:strRef>
          </c:cat>
          <c:val>
            <c:numRef>
              <c:f>Sheet3!$C$5:$C$24</c:f>
              <c:numCache>
                <c:formatCode>[$-10409]#,##0.00;\-#,##0.00</c:formatCode>
                <c:ptCount val="20"/>
                <c:pt idx="0">
                  <c:v>83.928571428571402</c:v>
                </c:pt>
                <c:pt idx="1">
                  <c:v>88.125</c:v>
                </c:pt>
                <c:pt idx="2">
                  <c:v>83.75</c:v>
                </c:pt>
                <c:pt idx="3">
                  <c:v>82.6</c:v>
                </c:pt>
                <c:pt idx="4">
                  <c:v>89.4444444444444</c:v>
                </c:pt>
                <c:pt idx="5">
                  <c:v>79.411764705882305</c:v>
                </c:pt>
                <c:pt idx="6">
                  <c:v>71.64</c:v>
                </c:pt>
                <c:pt idx="7" formatCode="General">
                  <c:v>81.698717948717984</c:v>
                </c:pt>
                <c:pt idx="8">
                  <c:v>62.5</c:v>
                </c:pt>
                <c:pt idx="9">
                  <c:v>85.588235294117695</c:v>
                </c:pt>
                <c:pt idx="10">
                  <c:v>85.689655172413794</c:v>
                </c:pt>
                <c:pt idx="11">
                  <c:v>82.027027027027003</c:v>
                </c:pt>
                <c:pt idx="12" formatCode="General">
                  <c:v>73.726445052532043</c:v>
                </c:pt>
                <c:pt idx="13" formatCode="General">
                  <c:v>76.392207439587267</c:v>
                </c:pt>
                <c:pt idx="14">
                  <c:v>78.1944444444444</c:v>
                </c:pt>
                <c:pt idx="15">
                  <c:v>83.7222222222222</c:v>
                </c:pt>
                <c:pt idx="16">
                  <c:v>87.894736842105303</c:v>
                </c:pt>
                <c:pt idx="17" formatCode="General">
                  <c:v>73.31</c:v>
                </c:pt>
                <c:pt idx="18">
                  <c:v>67.56</c:v>
                </c:pt>
                <c:pt idx="19">
                  <c:v>78.181818181818201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7-4D32-B5C7-4297AB0B5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02463"/>
        <c:axId val="1584399103"/>
      </c:barChart>
      <c:catAx>
        <c:axId val="158440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399103"/>
        <c:crosses val="autoZero"/>
        <c:auto val="1"/>
        <c:lblAlgn val="ctr"/>
        <c:lblOffset val="100"/>
        <c:noMultiLvlLbl val="0"/>
      </c:catAx>
      <c:valAx>
        <c:axId val="1584399103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440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3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8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4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7" y="4827213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7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11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430216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6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1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3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95738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34081" y="5590403"/>
            <a:ext cx="4875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chemeClr val="accent5">
                    <a:lumMod val="50000"/>
                  </a:schemeClr>
                </a:solidFill>
              </a:rPr>
              <a:t>ELEKTRİK-ELEKTRONİK MÜHENDİSLİĞİ</a:t>
            </a: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</a:t>
            </a:r>
            <a:r>
              <a:rPr lang="en-US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3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9" y="320822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66A503-1BBD-0FB2-192D-42CACBB9E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8326"/>
              </p:ext>
            </p:extLst>
          </p:nvPr>
        </p:nvGraphicFramePr>
        <p:xfrm>
          <a:off x="1181267" y="1274927"/>
          <a:ext cx="7081065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5FA6A9-FD49-41DC-9074-707E88D49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533041"/>
              </p:ext>
            </p:extLst>
          </p:nvPr>
        </p:nvGraphicFramePr>
        <p:xfrm>
          <a:off x="1181265" y="3977640"/>
          <a:ext cx="7077456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256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9" y="320822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944589-85C5-4971-956C-7A9103727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940546"/>
              </p:ext>
            </p:extLst>
          </p:nvPr>
        </p:nvGraphicFramePr>
        <p:xfrm>
          <a:off x="1508760" y="1274927"/>
          <a:ext cx="61264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596D58-ADC2-4EE4-AE6E-1C35A5146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42835"/>
              </p:ext>
            </p:extLst>
          </p:nvPr>
        </p:nvGraphicFramePr>
        <p:xfrm>
          <a:off x="1508760" y="3977640"/>
          <a:ext cx="61264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599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90" y="628904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D473F-B438-5F63-1D2C-B3728776D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7059"/>
          <a:stretch/>
        </p:blipFill>
        <p:spPr>
          <a:xfrm>
            <a:off x="251520" y="1583011"/>
            <a:ext cx="6000009" cy="5221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8EE92-DB75-D409-C761-51C076CC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29" y="2730425"/>
            <a:ext cx="291084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in hard hats&#10;&#10;Description automatically generated">
            <a:extLst>
              <a:ext uri="{FF2B5EF4-FFF2-40B4-BE49-F238E27FC236}">
                <a16:creationId xmlns:a16="http://schemas.microsoft.com/office/drawing/2014/main" id="{06114B36-590E-AFC3-9CE8-1EBA89C8E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85247"/>
            <a:ext cx="4201584" cy="3151188"/>
          </a:xfrm>
          <a:prstGeom prst="rect">
            <a:avLst/>
          </a:prstGeom>
        </p:spPr>
      </p:pic>
      <p:pic>
        <p:nvPicPr>
          <p:cNvPr id="5" name="Picture 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38BF2AB3-E5CF-D985-A097-C21804FE9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6" y="2885247"/>
            <a:ext cx="4201584" cy="3151188"/>
          </a:xfrm>
          <a:prstGeom prst="rect">
            <a:avLst/>
          </a:prstGeom>
        </p:spPr>
      </p:pic>
      <p:sp>
        <p:nvSpPr>
          <p:cNvPr id="65" name="Metin kutusu 4">
            <a:extLst>
              <a:ext uri="{FF2B5EF4-FFF2-40B4-BE49-F238E27FC236}">
                <a16:creationId xmlns:a16="http://schemas.microsoft.com/office/drawing/2014/main" id="{E2106350-06C1-8801-4FCA-FD8DA7E87C29}"/>
              </a:ext>
            </a:extLst>
          </p:cNvPr>
          <p:cNvSpPr txBox="1"/>
          <p:nvPr/>
        </p:nvSpPr>
        <p:spPr>
          <a:xfrm>
            <a:off x="2894456" y="1981472"/>
            <a:ext cx="3355087" cy="58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CK Akdeniz Teknik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Gezisi</a:t>
            </a:r>
            <a:endParaRPr lang="en-US" sz="1600" dirty="0">
              <a:solidFill>
                <a:srgbClr val="0C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90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C35811E-6EE1-3BBE-F67F-6B7C8669E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7870"/>
              </p:ext>
            </p:extLst>
          </p:nvPr>
        </p:nvGraphicFramePr>
        <p:xfrm>
          <a:off x="2215711" y="2392383"/>
          <a:ext cx="5277728" cy="2710146"/>
        </p:xfrm>
        <a:graphic>
          <a:graphicData uri="http://schemas.openxmlformats.org/drawingml/2006/table">
            <a:tbl>
              <a:tblPr/>
              <a:tblGrid>
                <a:gridCol w="1289319">
                  <a:extLst>
                    <a:ext uri="{9D8B030D-6E8A-4147-A177-3AD203B41FA5}">
                      <a16:colId xmlns:a16="http://schemas.microsoft.com/office/drawing/2014/main" val="1366381233"/>
                    </a:ext>
                  </a:extLst>
                </a:gridCol>
                <a:gridCol w="3988409">
                  <a:extLst>
                    <a:ext uri="{9D8B030D-6E8A-4147-A177-3AD203B41FA5}">
                      <a16:colId xmlns:a16="http://schemas.microsoft.com/office/drawing/2014/main" val="1814862986"/>
                    </a:ext>
                  </a:extLst>
                </a:gridCol>
              </a:tblGrid>
              <a:tr h="243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SCI, SSCI ve AHCI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endeksli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dergilerdeki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ABÜ adresli makale sayısı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72172"/>
                  </a:ext>
                </a:extLst>
              </a:tr>
              <a:tr h="47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SCI, SSCI ve AHCI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endeksli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dergilerdeki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ABÜ adresli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atıf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sayısı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42142"/>
                  </a:ext>
                </a:extLst>
              </a:tr>
              <a:tr h="47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Elemanı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Başına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Düşen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Yayın Sayısı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1.85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6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90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F77B1046-8A4F-92A4-1BDC-364A531BE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5" y="2358624"/>
            <a:ext cx="5369980" cy="4027486"/>
          </a:xfrm>
          <a:prstGeom prst="rect">
            <a:avLst/>
          </a:prstGeom>
        </p:spPr>
      </p:pic>
      <p:sp>
        <p:nvSpPr>
          <p:cNvPr id="65" name="Metin kutusu 4">
            <a:extLst>
              <a:ext uri="{FF2B5EF4-FFF2-40B4-BE49-F238E27FC236}">
                <a16:creationId xmlns:a16="http://schemas.microsoft.com/office/drawing/2014/main" id="{AB012AC1-B113-19CF-2FD2-85CAC8872EA3}"/>
              </a:ext>
            </a:extLst>
          </p:cNvPr>
          <p:cNvSpPr txBox="1"/>
          <p:nvPr/>
        </p:nvSpPr>
        <p:spPr>
          <a:xfrm>
            <a:off x="2894456" y="1594916"/>
            <a:ext cx="3355087" cy="58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Duisburg-Essen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Üniversitesi’nin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Okulumuzu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Ziyareti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72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90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Metin kutusu 4">
            <a:extLst>
              <a:ext uri="{FF2B5EF4-FFF2-40B4-BE49-F238E27FC236}">
                <a16:creationId xmlns:a16="http://schemas.microsoft.com/office/drawing/2014/main" id="{AB012AC1-B113-19CF-2FD2-85CAC8872EA3}"/>
              </a:ext>
            </a:extLst>
          </p:cNvPr>
          <p:cNvSpPr txBox="1"/>
          <p:nvPr/>
        </p:nvSpPr>
        <p:spPr>
          <a:xfrm>
            <a:off x="2894456" y="1594916"/>
            <a:ext cx="3355087" cy="58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Dr.Öğr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Üyesi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Seda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Demirel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Topel’in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EBAT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Konferansı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Katılımı</a:t>
            </a:r>
            <a:endParaRPr lang="en-US" sz="1600" dirty="0">
              <a:solidFill>
                <a:srgbClr val="0C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94157672-59DE-2621-4B77-79CF129DD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91" y="2619829"/>
            <a:ext cx="6546416" cy="36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90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Metin kutusu 4">
            <a:extLst>
              <a:ext uri="{FF2B5EF4-FFF2-40B4-BE49-F238E27FC236}">
                <a16:creationId xmlns:a16="http://schemas.microsoft.com/office/drawing/2014/main" id="{AB012AC1-B113-19CF-2FD2-85CAC8872EA3}"/>
              </a:ext>
            </a:extLst>
          </p:cNvPr>
          <p:cNvSpPr txBox="1"/>
          <p:nvPr/>
        </p:nvSpPr>
        <p:spPr>
          <a:xfrm>
            <a:off x="2894456" y="1594916"/>
            <a:ext cx="3355087" cy="58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Dr.Öğr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Üyesi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Deniz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Gençağa’nın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Carnegie Mellon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sz="1600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Ziyareti</a:t>
            </a:r>
            <a:endParaRPr lang="en-US" sz="1600" dirty="0">
              <a:solidFill>
                <a:srgbClr val="0C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in a field&#10;&#10;Description automatically generated">
            <a:extLst>
              <a:ext uri="{FF2B5EF4-FFF2-40B4-BE49-F238E27FC236}">
                <a16:creationId xmlns:a16="http://schemas.microsoft.com/office/drawing/2014/main" id="{2C757D10-A5DE-D341-DC64-48B56DA19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69" y="2679721"/>
            <a:ext cx="4661461" cy="34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90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" name="Tablo 1">
            <a:extLst>
              <a:ext uri="{FF2B5EF4-FFF2-40B4-BE49-F238E27FC236}">
                <a16:creationId xmlns:a16="http://schemas.microsoft.com/office/drawing/2014/main" id="{EAE20C12-A712-952A-8AAE-4B749DAA6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94295"/>
              </p:ext>
            </p:extLst>
          </p:nvPr>
        </p:nvGraphicFramePr>
        <p:xfrm>
          <a:off x="2214996" y="1679596"/>
          <a:ext cx="4714007" cy="1200042"/>
        </p:xfrm>
        <a:graphic>
          <a:graphicData uri="http://schemas.openxmlformats.org/drawingml/2006/table">
            <a:tbl>
              <a:tblPr/>
              <a:tblGrid>
                <a:gridCol w="2087349">
                  <a:extLst>
                    <a:ext uri="{9D8B030D-6E8A-4147-A177-3AD203B41FA5}">
                      <a16:colId xmlns:a16="http://schemas.microsoft.com/office/drawing/2014/main" val="1366381233"/>
                    </a:ext>
                  </a:extLst>
                </a:gridCol>
                <a:gridCol w="2626658">
                  <a:extLst>
                    <a:ext uri="{9D8B030D-6E8A-4147-A177-3AD203B41FA5}">
                      <a16:colId xmlns:a16="http://schemas.microsoft.com/office/drawing/2014/main" val="1814862986"/>
                    </a:ext>
                  </a:extLst>
                </a:gridCol>
              </a:tblGrid>
              <a:tr h="1200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 kaynaklı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tescilleşen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ticarileşen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lisanslanan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patent sayısı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0" marR="4540" marT="4540" marB="45402" anchor="ctr">
                    <a:lnL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72172"/>
                  </a:ext>
                </a:extLst>
              </a:tr>
            </a:tbl>
          </a:graphicData>
        </a:graphic>
      </p:graphicFrame>
      <p:pic>
        <p:nvPicPr>
          <p:cNvPr id="75" name="Picture 74">
            <a:extLst>
              <a:ext uri="{FF2B5EF4-FFF2-40B4-BE49-F238E27FC236}">
                <a16:creationId xmlns:a16="http://schemas.microsoft.com/office/drawing/2014/main" id="{B0FB7043-3775-AEEC-19C5-5F904B25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9" y="3086013"/>
            <a:ext cx="4432451" cy="32483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4D4E99E-F581-75EC-F414-1A0164E40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575" y="3093949"/>
            <a:ext cx="4301898" cy="32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4E7C9876-801F-CD4D-1AD9-3E5EABA3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44" y="3556776"/>
            <a:ext cx="3928062" cy="2989911"/>
          </a:xfrm>
          <a:prstGeom prst="rect">
            <a:avLst/>
          </a:prstGeom>
        </p:spPr>
      </p:pic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90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B36D1-89F1-DCF8-7A6A-CD7CB91C8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" y="1386727"/>
            <a:ext cx="3523129" cy="23506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CF3E5B-C329-CB90-460C-093A4F396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392" y="1386727"/>
            <a:ext cx="3286976" cy="25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30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490637" y="3886397"/>
            <a:ext cx="8352928" cy="1375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</a:pPr>
            <a:r>
              <a:rPr lang="en-US" sz="1300" b="1" dirty="0" err="1">
                <a:solidFill>
                  <a:srgbClr val="001626"/>
                </a:solidFill>
              </a:rPr>
              <a:t>Bilimsel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araştırma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faaliyetleri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ile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Elektrik</a:t>
            </a:r>
            <a:r>
              <a:rPr lang="en-US" sz="1300" b="1" dirty="0">
                <a:solidFill>
                  <a:srgbClr val="001626"/>
                </a:solidFill>
              </a:rPr>
              <a:t> - </a:t>
            </a:r>
            <a:r>
              <a:rPr lang="en-US" sz="1300" b="1" dirty="0" err="1">
                <a:solidFill>
                  <a:srgbClr val="001626"/>
                </a:solidFill>
              </a:rPr>
              <a:t>Elektronik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Mühendisliği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uygulama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alanlarında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toplum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yararına</a:t>
            </a:r>
            <a:r>
              <a:rPr lang="en-US" sz="1300" b="1" dirty="0">
                <a:solidFill>
                  <a:srgbClr val="001626"/>
                </a:solidFill>
              </a:rPr>
              <a:t> yeni </a:t>
            </a:r>
            <a:r>
              <a:rPr lang="en-US" sz="1300" b="1" dirty="0" err="1">
                <a:solidFill>
                  <a:srgbClr val="001626"/>
                </a:solidFill>
              </a:rPr>
              <a:t>teknolojiler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üreten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bugünün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yarının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yenilikçi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eğitim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anlayışını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benimseyen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kendisini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sürekli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yenileyen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ulusal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uluslararası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bilimsel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platformlarda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başarı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ile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rekabet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eden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bir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bölüm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olmak</a:t>
            </a:r>
            <a:r>
              <a:rPr lang="tr-TR" sz="1300" b="1" dirty="0">
                <a:solidFill>
                  <a:srgbClr val="001626"/>
                </a:solidFill>
              </a:rPr>
              <a:t>.</a:t>
            </a:r>
            <a:endParaRPr lang="tr-TR" sz="1300" b="1" dirty="0">
              <a:solidFill>
                <a:srgbClr val="00162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0637" y="2027129"/>
            <a:ext cx="8352928" cy="238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fontAlgn="base">
              <a:lnSpc>
                <a:spcPct val="150000"/>
              </a:lnSpc>
            </a:pPr>
            <a:r>
              <a:rPr lang="en-US" sz="1300" b="1" dirty="0">
                <a:solidFill>
                  <a:srgbClr val="001626"/>
                </a:solidFill>
              </a:rPr>
              <a:t>ABÜ </a:t>
            </a:r>
            <a:r>
              <a:rPr lang="en-US" sz="1300" b="1" dirty="0" err="1">
                <a:solidFill>
                  <a:srgbClr val="001626"/>
                </a:solidFill>
              </a:rPr>
              <a:t>Elektrik</a:t>
            </a:r>
            <a:r>
              <a:rPr lang="en-US" sz="1300" b="1" dirty="0">
                <a:solidFill>
                  <a:srgbClr val="001626"/>
                </a:solidFill>
              </a:rPr>
              <a:t> - </a:t>
            </a:r>
            <a:r>
              <a:rPr lang="en-US" sz="1300" b="1" dirty="0" err="1">
                <a:solidFill>
                  <a:srgbClr val="001626"/>
                </a:solidFill>
              </a:rPr>
              <a:t>Elektronik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Mühendisliği’nin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temel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misyonu</a:t>
            </a:r>
            <a:r>
              <a:rPr lang="en-US" sz="1300" b="1" dirty="0">
                <a:solidFill>
                  <a:srgbClr val="001626"/>
                </a:solidFill>
              </a:rPr>
              <a:t>, (</a:t>
            </a:r>
            <a:r>
              <a:rPr lang="en-US" sz="1300" b="1" dirty="0" err="1">
                <a:solidFill>
                  <a:srgbClr val="001626"/>
                </a:solidFill>
              </a:rPr>
              <a:t>i</a:t>
            </a:r>
            <a:r>
              <a:rPr lang="en-US" sz="1300" b="1" dirty="0">
                <a:solidFill>
                  <a:srgbClr val="001626"/>
                </a:solidFill>
              </a:rPr>
              <a:t>) </a:t>
            </a:r>
            <a:r>
              <a:rPr lang="en-US" sz="1300" b="1" dirty="0" err="1">
                <a:solidFill>
                  <a:srgbClr val="001626"/>
                </a:solidFill>
              </a:rPr>
              <a:t>güncel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teknolojik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problemlerin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çözümüne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odaklı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bilimsel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çalışmalar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yürütmek</a:t>
            </a:r>
            <a:r>
              <a:rPr lang="en-US" sz="1300" b="1" dirty="0">
                <a:solidFill>
                  <a:srgbClr val="001626"/>
                </a:solidFill>
              </a:rPr>
              <a:t>, (ii) </a:t>
            </a:r>
            <a:r>
              <a:rPr lang="en-US" sz="1300" b="1" dirty="0" err="1">
                <a:solidFill>
                  <a:srgbClr val="001626"/>
                </a:solidFill>
              </a:rPr>
              <a:t>toplumun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bilimin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etik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değerlerini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özümsemiş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sahip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olduğu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analitik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eleştirel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düşünme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yetisi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ile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bilimsel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teknolojik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gelişmelerde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öncülük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yapabilecek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takım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çalışmasına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yatkın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sürekli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öğrenmeye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açık</a:t>
            </a:r>
            <a:r>
              <a:rPr lang="en-US" sz="1300" b="1" dirty="0">
                <a:solidFill>
                  <a:srgbClr val="001626"/>
                </a:solidFill>
              </a:rPr>
              <a:t>, </a:t>
            </a:r>
            <a:r>
              <a:rPr lang="en-US" sz="1300" b="1" dirty="0" err="1">
                <a:solidFill>
                  <a:srgbClr val="001626"/>
                </a:solidFill>
              </a:rPr>
              <a:t>üst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düzey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bilgi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birikimle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donatılmış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lider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mühendisler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yetiştirmek</a:t>
            </a:r>
            <a:r>
              <a:rPr lang="en-US" sz="1300" b="1" dirty="0">
                <a:solidFill>
                  <a:srgbClr val="001626"/>
                </a:solidFill>
              </a:rPr>
              <a:t>, (iii) </a:t>
            </a:r>
            <a:r>
              <a:rPr lang="en-US" sz="1300" b="1" dirty="0" err="1">
                <a:solidFill>
                  <a:srgbClr val="001626"/>
                </a:solidFill>
              </a:rPr>
              <a:t>bilimsel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ve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teknolojik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gelişmelere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karşı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toplumun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tüm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kesiminin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ilgisini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artırmaya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yönelik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gerekli</a:t>
            </a:r>
            <a:r>
              <a:rPr lang="en-US" sz="1300" b="1" dirty="0">
                <a:solidFill>
                  <a:srgbClr val="001626"/>
                </a:solidFill>
              </a:rPr>
              <a:t> </a:t>
            </a:r>
            <a:r>
              <a:rPr lang="en-US" sz="1300" b="1" dirty="0" err="1">
                <a:solidFill>
                  <a:srgbClr val="001626"/>
                </a:solidFill>
              </a:rPr>
              <a:t>faaliyetlerde</a:t>
            </a:r>
            <a:r>
              <a:rPr lang="tr-TR" sz="1300" b="1" dirty="0">
                <a:solidFill>
                  <a:srgbClr val="001626"/>
                </a:solidFill>
              </a:rPr>
              <a:t> bulunmaktır.</a:t>
            </a:r>
            <a:endParaRPr lang="en-US" sz="1300" b="1" dirty="0">
              <a:solidFill>
                <a:srgbClr val="001626"/>
              </a:solidFill>
            </a:endParaRPr>
          </a:p>
          <a:p>
            <a:pPr fontAlgn="base">
              <a:lnSpc>
                <a:spcPct val="150000"/>
              </a:lnSpc>
            </a:pP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11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3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64">
            <a:extLst>
              <a:ext uri="{FF2B5EF4-FFF2-40B4-BE49-F238E27FC236}">
                <a16:creationId xmlns:a16="http://schemas.microsoft.com/office/drawing/2014/main" id="{9FC3621F-482C-3794-6479-1DC6D04ABEAF}"/>
              </a:ext>
            </a:extLst>
          </p:cNvPr>
          <p:cNvSpPr txBox="1"/>
          <p:nvPr/>
        </p:nvSpPr>
        <p:spPr>
          <a:xfrm>
            <a:off x="0" y="183451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b="1" dirty="0" err="1">
                <a:solidFill>
                  <a:srgbClr val="0F2303"/>
                </a:solidFill>
              </a:rPr>
              <a:t>Akademik</a:t>
            </a:r>
            <a:r>
              <a:rPr lang="en-US" b="1" dirty="0">
                <a:solidFill>
                  <a:srgbClr val="0F2303"/>
                </a:solidFill>
              </a:rPr>
              <a:t> performans </a:t>
            </a:r>
            <a:r>
              <a:rPr lang="en-US" b="1" dirty="0" err="1">
                <a:solidFill>
                  <a:srgbClr val="0F2303"/>
                </a:solidFill>
              </a:rPr>
              <a:t>bilgi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sisteminin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kalite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yönetim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sistemi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ile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entegre</a:t>
            </a:r>
            <a:r>
              <a:rPr lang="en-US" b="1" dirty="0">
                <a:solidFill>
                  <a:srgbClr val="0F2303"/>
                </a:solidFill>
              </a:rPr>
              <a:t> olacak şekilde </a:t>
            </a:r>
            <a:r>
              <a:rPr lang="en-US" b="1" dirty="0" err="1">
                <a:solidFill>
                  <a:srgbClr val="0F2303"/>
                </a:solidFill>
              </a:rPr>
              <a:t>çalışması</a:t>
            </a:r>
            <a:r>
              <a:rPr lang="en-US" b="1" dirty="0">
                <a:solidFill>
                  <a:srgbClr val="0F2303"/>
                </a:solidFill>
              </a:rPr>
              <a:t>, </a:t>
            </a:r>
            <a:r>
              <a:rPr lang="en-US" b="1" dirty="0" err="1">
                <a:solidFill>
                  <a:srgbClr val="0F2303"/>
                </a:solidFill>
              </a:rPr>
              <a:t>veri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toplama</a:t>
            </a:r>
            <a:r>
              <a:rPr lang="en-US" b="1" dirty="0">
                <a:solidFill>
                  <a:srgbClr val="0F2303"/>
                </a:solidFill>
              </a:rPr>
              <a:t> açısından </a:t>
            </a:r>
            <a:r>
              <a:rPr lang="en-US" b="1" dirty="0" err="1">
                <a:solidFill>
                  <a:srgbClr val="0F2303"/>
                </a:solidFill>
              </a:rPr>
              <a:t>kaltie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temsilcilerine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kolaylık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sağlayacaktır</a:t>
            </a:r>
            <a:r>
              <a:rPr lang="en-US" b="1" dirty="0">
                <a:solidFill>
                  <a:srgbClr val="0F2303"/>
                </a:solidFill>
              </a:rPr>
              <a:t>. Sistemin tek </a:t>
            </a:r>
            <a:r>
              <a:rPr lang="en-US" b="1" dirty="0" err="1">
                <a:solidFill>
                  <a:srgbClr val="0F2303"/>
                </a:solidFill>
              </a:rPr>
              <a:t>noktadan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kullanılması</a:t>
            </a:r>
            <a:r>
              <a:rPr lang="en-US" b="1" dirty="0">
                <a:solidFill>
                  <a:srgbClr val="0F2303"/>
                </a:solidFill>
              </a:rPr>
              <a:t> açısından </a:t>
            </a:r>
            <a:r>
              <a:rPr lang="en-US" b="1" dirty="0" err="1">
                <a:solidFill>
                  <a:srgbClr val="0F2303"/>
                </a:solidFill>
              </a:rPr>
              <a:t>verimi</a:t>
            </a:r>
            <a:r>
              <a:rPr lang="en-US" b="1" dirty="0">
                <a:solidFill>
                  <a:srgbClr val="0F2303"/>
                </a:solidFill>
              </a:rPr>
              <a:t> </a:t>
            </a:r>
            <a:r>
              <a:rPr lang="en-US" b="1" dirty="0" err="1">
                <a:solidFill>
                  <a:srgbClr val="0F2303"/>
                </a:solidFill>
              </a:rPr>
              <a:t>arttıracaktır</a:t>
            </a:r>
            <a:r>
              <a:rPr lang="en-US" b="1" dirty="0">
                <a:solidFill>
                  <a:srgbClr val="0F2303"/>
                </a:solidFill>
              </a:rPr>
              <a:t>.</a:t>
            </a:r>
            <a:endParaRPr lang="tr-TR" b="1" dirty="0">
              <a:solidFill>
                <a:srgbClr val="0F2303"/>
              </a:solidFill>
            </a:endParaRPr>
          </a:p>
          <a:p>
            <a:pPr marL="342900" indent="-342900" algn="just">
              <a:buAutoNum type="arabicPeriod"/>
            </a:pPr>
            <a:r>
              <a:rPr lang="tr-TR" b="1" dirty="0">
                <a:solidFill>
                  <a:srgbClr val="0F2303"/>
                </a:solidFill>
              </a:rPr>
              <a:t>Öğrenci memnuniyet (ders içeriği değerlendirme, öğretim elemanı değerlendirme) anketlerinin okul bazlı hazırlanması yerine bölüm yada ders bazlı hazırlanması memnuniyet oranlarının daha gerçekçi hesaplanmasını sağlayacaktır.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9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45920"/>
              </p:ext>
            </p:extLst>
          </p:nvPr>
        </p:nvGraphicFramePr>
        <p:xfrm>
          <a:off x="179516" y="1288031"/>
          <a:ext cx="8783999" cy="5292002"/>
        </p:xfrm>
        <a:graphic>
          <a:graphicData uri="http://schemas.openxmlformats.org/drawingml/2006/table">
            <a:tbl>
              <a:tblPr/>
              <a:tblGrid>
                <a:gridCol w="209648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2175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23498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234987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2871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295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dilinin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İngilizce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Z1-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Derslik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laboratuvar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sayısındaki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yetersizlik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F1- Antalya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OSB'ye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yakın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olması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T1-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Ülke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genelinde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çok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fazla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Elektronik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Mühendisliği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bölümü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olması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670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G2-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Akademisyen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kadrosunun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farklı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kültürüne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sahip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üniversitelerden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gelmiş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US" sz="9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Z2-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Bölümde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bulunan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ileri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araştırma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laboratuvarlarının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istenilen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araştırmaları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yapma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olanaklarını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tam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sağlamaması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F2- Özel sektörün ingilizce eğitime olan talebi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T2- Öğrencilerin mühendislik eğitimi için yeterli birikime sahip olmadan üniversiteye gelmesi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823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G3-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Tezli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yüksek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lisans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eğitimi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yapan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programın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(ECE)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bulunması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Z3-Bölüm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uzmanlık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alanlarında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yeterli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sayıda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üyesi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elemanlarının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olmaması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(YÖK Asgari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Kriteri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F3-TÜBİTAK, ASELSAN vb.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kuruluşlar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tarafından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desteklenen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programlarının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artması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kuruluşlar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üniversitemiz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arasında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işbirliği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imkanlarının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olması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T3- Üniversite giriş sınav sıralamasında üst sıralarda olan öğrencilerin bölümü tercih etmemesi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3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G4- Farklı ülke ve kültürlerden gelen öğrencilerin çokluğu ve bu durumun yarattığı küresel etkileşimler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F4-Günümüz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teknolojik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gelişiminde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Elektronik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Mühendisliğinin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öncü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mühendislik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alması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T4-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Yurtdışından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gelecek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öğrencilerin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ülkenin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ekonomik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belirsizliklerinden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dolayı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kararsızlıklar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yaşamaları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3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G5- Bölümde başvurulan veya yürütülen TÜBİTAK, ASELSAN ve benzeri destekli projelerin varlığı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T5-Yatay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geçişle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başka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üniversiteleri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tercih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ederek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giden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295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G6- Müfredatın ihtiyaçlara göre güncellenmesi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T6-Ekonomik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krizin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iş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alanlarını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daraltması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3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G7- Öğrencilerin ders hocalarına veya akademik çalışanlara kolaylıkla ulaşabilmeleri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T7-Ekonomik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durumun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akademisyenlerin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tercihlerini</a:t>
                      </a:r>
                      <a:r>
                        <a:rPr lang="en-US" sz="900" b="0" i="0" u="none" strike="noStrike" kern="1200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etkilemesi</a:t>
                      </a:r>
                      <a:endParaRPr lang="en-US" sz="900" b="0" i="0" u="none" strike="noStrike" kern="1200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5823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G8- Bölümde çalışan akademisyenlerin ileri araştırma çalışmaları için diğer üniversiteler veya araştırma merkezleri laboratuvarlarına erişim imkanına sahip olmaları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3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G9- Mezunların yurtdışı ve yurtiçi iyi üniversitelerde lisansüstü eğitimlere kabul edilmesi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295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G10-Bölümde LAZER, MEMS gibi ileri araştırma labaratuvarlarının var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43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G11-Akademisyenlerin yürüttüğü ileri araştırma projelerinde öğrencilerin araştırmacı olarak dahil edilmesi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295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G12-Bölümde patent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çalışmaları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yapan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akademisyenlerin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70084"/>
              </p:ext>
            </p:extLst>
          </p:nvPr>
        </p:nvGraphicFramePr>
        <p:xfrm>
          <a:off x="792000" y="1380394"/>
          <a:ext cx="7560000" cy="5291996"/>
        </p:xfrm>
        <a:graphic>
          <a:graphicData uri="http://schemas.openxmlformats.org/drawingml/2006/table">
            <a:tbl>
              <a:tblPr/>
              <a:tblGrid>
                <a:gridCol w="242012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5987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58000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6833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 Yönetme Sorumluluğu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Politika ve Mevzuata Uygunluk, Akademik Başarı, İç ve Dış Paydaş Memnuniyeti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Yönetme Sorumluluğu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 Akademik Başarı-Öğrenci Memnuniyeti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72314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Hizmet Verme Sorumluluğu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İlgisi ve Başarısı-Akademik Çalışmalar İçin Kaynak-Güçlü İletişim ve Empati-Kurumsal Yapı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45438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Hizmet Verme Sorumluluğu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İletişim ve Kurumsal Yapı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19139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 eğitim ve araştırma alanlarında Başarı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068375"/>
                  </a:ext>
                </a:extLst>
              </a:tr>
              <a:tr h="563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Eden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kullanan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Eğitim, Sosyal İmkanlar, Kariyer Planlama, Güçlü İletişim , Kurumsal Yapı, Akademik çalışma ortaklığı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57021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Hizmetten Faydalanmış Olması, Kurumun Dış Yüzü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İletişim, Kariyer Planlaması, Marka Değeri Artışı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73383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Potansiyel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Tercih Etme Olasılığı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İletişim, Eğitim, Araştırma olanakları, kültürel ve sosyal olanaklar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96731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Pazarda Rekabet,Bilgi Paylaşımı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araştırma geliştirme faaliyetleri, Sürdürülebilir Bilgi Paylaşımı, Etkili İletişim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49165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TÜBİTAK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 Sağlayıcı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Projeler Üretilerek Bilimin Geliştirilmesi ve Yaygınlaştırılması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626538"/>
                  </a:ext>
                </a:extLst>
              </a:tr>
              <a:tr h="404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Velileri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Dolaylı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Müşteri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İmkanlar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88484"/>
              </p:ext>
            </p:extLst>
          </p:nvPr>
        </p:nvGraphicFramePr>
        <p:xfrm>
          <a:off x="792000" y="1380397"/>
          <a:ext cx="7560000" cy="5291995"/>
        </p:xfrm>
        <a:graphic>
          <a:graphicData uri="http://schemas.openxmlformats.org/drawingml/2006/table">
            <a:tbl>
              <a:tblPr/>
              <a:tblGrid>
                <a:gridCol w="242012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5986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58000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6348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AOSB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Üniversite-Sanayi İşbirliğinin Kurulması Zorunluluğu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Endüstriyel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Problemlere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Çözümler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Stajyer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 ve Reklam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 ve Zamanında İletilen Bilgi, Güçlü İletişim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Kuruluşları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  Sağlayıcı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Katma Değer Yaratan Projeler Üretilerek Bilimin Yaygınlaştırılması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Akdeniz Üniversitesi Teknokenti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Staj imkanlarının verilmesi,  Firmaların konferans desteği, başlangıç firmaları için mekan sağlanması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523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Fakültenin Diğer Bölümleri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Araştırma ve Geliştirme Faaliyetleri, Ders ve Akademik Çalışmalar İçin Destek-Güçlü İletişim ve Empati-Kurumsal Yapı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 Dergiler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Yayınların Yapılması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standardları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belirleme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Müfredat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standardlarının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oluşturulması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akreditasyon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belgelerinin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edinilmesi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Çalışmalar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konferanslar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seminerler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düzenlenmesi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dışı akademisyenler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Hizmet Verme Sorumluluğu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ortamının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Kanunen bağlılık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uygunluk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 (ISO Denetim Kuruluşu)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eğitim standartlarına uyum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kriterlerinin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7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Mühendisleri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Tanıtım, bilgi paylaşımı, diğer meslektaşlarla etkileşim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faliyetlerde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imkanlarının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tartışılması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işbirliği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46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89913"/>
              </p:ext>
            </p:extLst>
          </p:nvPr>
        </p:nvGraphicFramePr>
        <p:xfrm>
          <a:off x="1696178" y="1385083"/>
          <a:ext cx="5901760" cy="1725670"/>
        </p:xfrm>
        <a:graphic>
          <a:graphicData uri="http://schemas.openxmlformats.org/drawingml/2006/table">
            <a:tbl>
              <a:tblPr/>
              <a:tblGrid>
                <a:gridCol w="1122875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8771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9705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97057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97057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2549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470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Üniversite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Bilimlerin’de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Eğitim ve Araştırma için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kullanımı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2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42411"/>
              </p:ext>
            </p:extLst>
          </p:nvPr>
        </p:nvGraphicFramePr>
        <p:xfrm>
          <a:off x="1186961" y="1589358"/>
          <a:ext cx="6770076" cy="3679287"/>
        </p:xfrm>
        <a:graphic>
          <a:graphicData uri="http://schemas.openxmlformats.org/drawingml/2006/table">
            <a:tbl>
              <a:tblPr/>
              <a:tblGrid>
                <a:gridCol w="128808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36246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731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731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3731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6235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Fizik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Temel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Bilim Laboratuvarı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Temel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Elektronik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Laboratuvarı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100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Sayısal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Mantık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Devreleri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Tasarım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Laboratuvarı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1 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Mikro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İşlemci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Laboratuvarı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1 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Kontrol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Laboratuvarı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Haberleşme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Laboratuvarı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Elektrik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Makinaları</a:t>
                      </a:r>
                      <a:r>
                        <a:rPr lang="en-US" sz="1200" dirty="0">
                          <a:solidFill>
                            <a:srgbClr val="001626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1626"/>
                          </a:solidFill>
                          <a:latin typeface="+mn-lt"/>
                        </a:rPr>
                        <a:t>Laboratuvarı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 Elektrik-Elektronik</a:t>
                      </a:r>
                      <a:r>
                        <a:rPr lang="tr-TR" sz="1200" b="0" i="0" u="none" strike="noStrike" baseline="0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Mühendisliği</a:t>
                      </a:r>
                      <a:endParaRPr lang="tr-TR" sz="12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 0 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Yök</a:t>
                      </a:r>
                      <a:r>
                        <a:rPr lang="tr-TR" sz="1200" b="0" i="0" u="none" strike="noStrike" dirty="0">
                          <a:solidFill>
                            <a:srgbClr val="001626"/>
                          </a:solidFill>
                          <a:effectLst/>
                          <a:latin typeface="+mn-lt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2" y="157318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42557"/>
              </p:ext>
            </p:extLst>
          </p:nvPr>
        </p:nvGraphicFramePr>
        <p:xfrm>
          <a:off x="914400" y="1849666"/>
          <a:ext cx="7495311" cy="2275197"/>
        </p:xfrm>
        <a:graphic>
          <a:graphicData uri="http://schemas.openxmlformats.org/drawingml/2006/table">
            <a:tbl>
              <a:tblPr/>
              <a:tblGrid>
                <a:gridCol w="152703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8331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49498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494987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494987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29256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Öğretim Üyesi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Elektrik-Elektronik Mühendisliği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(Kontrol ABD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Elektrik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Makinaları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ABD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Asgari Kriteri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27972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Araştırma Görevlisi</a:t>
                      </a:r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Elektrik-Elektronik Mühendisliği</a:t>
                      </a:r>
                    </a:p>
                    <a:p>
                      <a:pPr marL="0" algn="ctr" defTabSz="457207" rtl="0" eaLnBrk="1" fontAlgn="ctr" latinLnBrk="0" hangingPunct="1"/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5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9" y="320822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CDD8FD-1EC0-E260-E679-56EE574E4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859" y="1484382"/>
            <a:ext cx="7718282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1380</TotalTime>
  <Words>1217</Words>
  <Application>Microsoft Office PowerPoint</Application>
  <PresentationFormat>On-screen Show (4:3)</PresentationFormat>
  <Paragraphs>247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Times New Roman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Zekican ERTÜRK</cp:lastModifiedBy>
  <cp:revision>69</cp:revision>
  <dcterms:created xsi:type="dcterms:W3CDTF">2020-01-20T10:44:30Z</dcterms:created>
  <dcterms:modified xsi:type="dcterms:W3CDTF">2024-05-27T13:21:07Z</dcterms:modified>
</cp:coreProperties>
</file>