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88" r:id="rId3"/>
    <p:sldId id="347" r:id="rId4"/>
    <p:sldId id="346" r:id="rId5"/>
    <p:sldId id="371" r:id="rId6"/>
    <p:sldId id="320" r:id="rId7"/>
    <p:sldId id="364" r:id="rId8"/>
    <p:sldId id="285" r:id="rId9"/>
    <p:sldId id="353" r:id="rId10"/>
    <p:sldId id="372" r:id="rId11"/>
    <p:sldId id="369" r:id="rId12"/>
    <p:sldId id="370" r:id="rId13"/>
    <p:sldId id="358" r:id="rId14"/>
    <p:sldId id="352" r:id="rId15"/>
    <p:sldId id="373" r:id="rId16"/>
    <p:sldId id="357" r:id="rId17"/>
    <p:sldId id="375" r:id="rId18"/>
    <p:sldId id="376" r:id="rId19"/>
    <p:sldId id="278" r:id="rId2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EA70EB5-37B4-4FD2-923D-5284A583AEE6}">
          <p14:sldIdLst>
            <p14:sldId id="256"/>
          </p14:sldIdLst>
        </p14:section>
        <p14:section name="Başlıksız Bölüm" id="{29ED5E7A-0C58-4AF1-A401-2AB9E7D510F4}">
          <p14:sldIdLst>
            <p14:sldId id="288"/>
            <p14:sldId id="347"/>
            <p14:sldId id="346"/>
            <p14:sldId id="371"/>
            <p14:sldId id="320"/>
            <p14:sldId id="364"/>
            <p14:sldId id="285"/>
            <p14:sldId id="353"/>
            <p14:sldId id="372"/>
            <p14:sldId id="369"/>
            <p14:sldId id="370"/>
            <p14:sldId id="358"/>
            <p14:sldId id="352"/>
            <p14:sldId id="373"/>
            <p14:sldId id="357"/>
            <p14:sldId id="375"/>
            <p14:sldId id="376"/>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Engin DORUM" initials="AED" lastIdx="1" clrIdx="0">
    <p:extLst>
      <p:ext uri="{19B8F6BF-5375-455C-9EA6-DF929625EA0E}">
        <p15:presenceInfo xmlns:p15="http://schemas.microsoft.com/office/powerpoint/2012/main" userId="d7838842375f6d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303"/>
    <a:srgbClr val="0C0D0D"/>
    <a:srgbClr val="001626"/>
    <a:srgbClr val="7AEE32"/>
    <a:srgbClr val="E626AF"/>
    <a:srgbClr val="1F0620"/>
    <a:srgbClr val="020424"/>
    <a:srgbClr val="D9D9D9"/>
    <a:srgbClr val="122204"/>
    <a:srgbClr val="122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37"/>
  </p:normalViewPr>
  <p:slideViewPr>
    <p:cSldViewPr snapToGrid="0">
      <p:cViewPr varScale="1">
        <p:scale>
          <a:sx n="112" d="100"/>
          <a:sy n="112" d="100"/>
        </p:scale>
        <p:origin x="183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https://stdaiu-my.sharepoint.com/personal/onur_altay_antalya_edu_tr/Documents/Desktop/YGG%20sunumu/Anketler/2021_2022_DanismanMemnuniyetAnketi.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tdaiu-my.sharepoint.com/personal/onur_altay_antalya_edu_tr/Documents/Desktop/YGG%20sunumu/Anketler/2022%202023%20G&#252;z/Derslerin_Anket_Sonuclari_2022-2023_G&#252;z.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ltay\OneDrive%20-%20Antalya%20Bilim%20University\Desktop\YGG%202024\YGG%20Tutanak\+Derslerin_Anket_Sonuclari_2022-2023_Baha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ltay\OneDrive%20-%20Antalya%20Bilim%20University\Desktop\YGG%202024\YGG%20Tutanak\+Derslerin_Anket_Sonuclari_2022-2023_Bahar.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ltay\OneDrive%20-%20Antalya%20Bilim%20University\Desktop\YGG%202024\YGG%20Tutanak\+Derslerin_Anket_Sonuclari_2022-2023_Bahar.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ozgunakdegirmen\Library\Containers\com.microsoft.Outlook\Data\tmp\Outlook%20Temp\Derslerin_Anket_Sonuclari_2023-2024_Gu&#776;z.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ltay\OneDrive%20-%20Antalya%20Bilim%20University\Desktop\YGG%202024\Derslerin_Anket_Sonuclari_2023-2024_G&#252;z.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ltay\OneDrive%20-%20Antalya%20Bilim%20University\Desktop\YGG%202024\Derslerin_Anket_Sonuclari_2023-2024_G&#252;z.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ozgunakdegirmen\Downloads\Hocalarin_Anket_Sonuclari_2023-2024_Gu&#776;z.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0F2303"/>
                </a:solidFill>
                <a:latin typeface="+mn-lt"/>
                <a:ea typeface="+mn-ea"/>
                <a:cs typeface="+mn-cs"/>
              </a:defRPr>
            </a:pPr>
            <a:r>
              <a:rPr lang="tr-TR">
                <a:solidFill>
                  <a:srgbClr val="0F2303"/>
                </a:solidFill>
              </a:rPr>
              <a:t>Danışman Memnuniyet Anketi</a:t>
            </a:r>
          </a:p>
        </c:rich>
      </c:tx>
      <c:layout>
        <c:manualLayout>
          <c:xMode val="edge"/>
          <c:yMode val="edge"/>
          <c:x val="0.31487626546681663"/>
          <c:y val="3.561162484117278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rgbClr val="0F2303"/>
              </a:solidFill>
              <a:latin typeface="+mn-lt"/>
              <a:ea typeface="+mn-ea"/>
              <a:cs typeface="+mn-cs"/>
            </a:defRPr>
          </a:pPr>
          <a:endParaRPr lang="en-US"/>
        </a:p>
      </c:txPr>
    </c:title>
    <c:autoTitleDeleted val="0"/>
    <c:plotArea>
      <c:layout/>
      <c:barChart>
        <c:barDir val="col"/>
        <c:grouping val="clustered"/>
        <c:varyColors val="0"/>
        <c:ser>
          <c:idx val="0"/>
          <c:order val="0"/>
          <c:tx>
            <c:v>Hedeflenen</c:v>
          </c:tx>
          <c:spPr>
            <a:solidFill>
              <a:schemeClr val="accent1"/>
            </a:solidFill>
            <a:ln>
              <a:noFill/>
            </a:ln>
            <a:effectLst/>
          </c:spPr>
          <c:invertIfNegative val="0"/>
          <c:cat>
            <c:strRef>
              <c:f>'[2021_2022_DanismanMemnuniyetAnketi.xlsx]Sheet1'!$E$8:$E$12</c:f>
              <c:strCache>
                <c:ptCount val="5"/>
                <c:pt idx="0">
                  <c:v>Emre DEMİR</c:v>
                </c:pt>
                <c:pt idx="1">
                  <c:v>Necati AĞIRALİOĞLU</c:v>
                </c:pt>
                <c:pt idx="2">
                  <c:v>Hamid FARROKH GHATTE</c:v>
                </c:pt>
                <c:pt idx="3">
                  <c:v>Fuad ABUTAHA</c:v>
                </c:pt>
                <c:pt idx="4">
                  <c:v>KAZIM BURÇ CİVELEK</c:v>
                </c:pt>
              </c:strCache>
            </c:strRef>
          </c:cat>
          <c:val>
            <c:numRef>
              <c:f>'[2021_2022_DanismanMemnuniyetAnketi.xlsx]Sheet1'!$G$8:$G$12</c:f>
              <c:numCache>
                <c:formatCode>General</c:formatCode>
                <c:ptCount val="5"/>
                <c:pt idx="0">
                  <c:v>80</c:v>
                </c:pt>
                <c:pt idx="1">
                  <c:v>80</c:v>
                </c:pt>
                <c:pt idx="2">
                  <c:v>80</c:v>
                </c:pt>
                <c:pt idx="3">
                  <c:v>80</c:v>
                </c:pt>
                <c:pt idx="4">
                  <c:v>80</c:v>
                </c:pt>
              </c:numCache>
            </c:numRef>
          </c:val>
          <c:extLst>
            <c:ext xmlns:c16="http://schemas.microsoft.com/office/drawing/2014/chart" uri="{C3380CC4-5D6E-409C-BE32-E72D297353CC}">
              <c16:uniqueId val="{00000000-EB4A-49E1-8EDA-BBB507338A6A}"/>
            </c:ext>
          </c:extLst>
        </c:ser>
        <c:ser>
          <c:idx val="1"/>
          <c:order val="1"/>
          <c:tx>
            <c:v>Gerçekleşen</c:v>
          </c:tx>
          <c:spPr>
            <a:solidFill>
              <a:schemeClr val="accent2"/>
            </a:solidFill>
            <a:ln>
              <a:noFill/>
            </a:ln>
            <a:effectLst/>
          </c:spPr>
          <c:invertIfNegative val="0"/>
          <c:cat>
            <c:strRef>
              <c:f>'[2021_2022_DanismanMemnuniyetAnketi.xlsx]Sheet1'!$E$8:$E$12</c:f>
              <c:strCache>
                <c:ptCount val="5"/>
                <c:pt idx="0">
                  <c:v>Emre DEMİR</c:v>
                </c:pt>
                <c:pt idx="1">
                  <c:v>Necati AĞIRALİOĞLU</c:v>
                </c:pt>
                <c:pt idx="2">
                  <c:v>Hamid FARROKH GHATTE</c:v>
                </c:pt>
                <c:pt idx="3">
                  <c:v>Fuad ABUTAHA</c:v>
                </c:pt>
                <c:pt idx="4">
                  <c:v>KAZIM BURÇ CİVELEK</c:v>
                </c:pt>
              </c:strCache>
            </c:strRef>
          </c:cat>
          <c:val>
            <c:numRef>
              <c:f>'[2021_2022_DanismanMemnuniyetAnketi.xlsx]Sheet1'!$F$8:$F$12</c:f>
              <c:numCache>
                <c:formatCode>[$-10409]#,##0.00;\-#,##0.00</c:formatCode>
                <c:ptCount val="5"/>
                <c:pt idx="0">
                  <c:v>80.384615384615401</c:v>
                </c:pt>
                <c:pt idx="1">
                  <c:v>86.181818181818201</c:v>
                </c:pt>
                <c:pt idx="2">
                  <c:v>85.641025641025607</c:v>
                </c:pt>
                <c:pt idx="3">
                  <c:v>83.318385650224201</c:v>
                </c:pt>
                <c:pt idx="4">
                  <c:v>91.6666666666667</c:v>
                </c:pt>
              </c:numCache>
            </c:numRef>
          </c:val>
          <c:extLst>
            <c:ext xmlns:c16="http://schemas.microsoft.com/office/drawing/2014/chart" uri="{C3380CC4-5D6E-409C-BE32-E72D297353CC}">
              <c16:uniqueId val="{00000001-EB4A-49E1-8EDA-BBB507338A6A}"/>
            </c:ext>
          </c:extLst>
        </c:ser>
        <c:dLbls>
          <c:showLegendKey val="0"/>
          <c:showVal val="0"/>
          <c:showCatName val="0"/>
          <c:showSerName val="0"/>
          <c:showPercent val="0"/>
          <c:showBubbleSize val="0"/>
        </c:dLbls>
        <c:gapWidth val="219"/>
        <c:overlap val="-27"/>
        <c:axId val="308947344"/>
        <c:axId val="308948304"/>
      </c:barChart>
      <c:catAx>
        <c:axId val="308947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F2303"/>
                </a:solidFill>
                <a:latin typeface="+mn-lt"/>
                <a:ea typeface="+mn-ea"/>
                <a:cs typeface="+mn-cs"/>
              </a:defRPr>
            </a:pPr>
            <a:endParaRPr lang="en-US"/>
          </a:p>
        </c:txPr>
        <c:crossAx val="308948304"/>
        <c:crosses val="autoZero"/>
        <c:auto val="1"/>
        <c:lblAlgn val="ctr"/>
        <c:lblOffset val="100"/>
        <c:noMultiLvlLbl val="0"/>
      </c:catAx>
      <c:valAx>
        <c:axId val="308948304"/>
        <c:scaling>
          <c:orientation val="minMax"/>
          <c:min val="0"/>
        </c:scaling>
        <c:delete val="0"/>
        <c:axPos val="l"/>
        <c:majorGridlines>
          <c:spPr>
            <a:ln w="9525" cap="flat" cmpd="sng" algn="ctr">
              <a:solidFill>
                <a:srgbClr val="0C0D0D"/>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F2303"/>
                </a:solidFill>
                <a:latin typeface="+mn-lt"/>
                <a:ea typeface="+mn-ea"/>
                <a:cs typeface="+mn-cs"/>
              </a:defRPr>
            </a:pPr>
            <a:endParaRPr lang="en-US"/>
          </a:p>
        </c:txPr>
        <c:crossAx val="308947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0F2303"/>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497752792893772E-2"/>
          <c:y val="3.2641346776827646E-2"/>
          <c:w val="0.92215720807764334"/>
          <c:h val="0.79153295458804762"/>
        </c:manualLayout>
      </c:layout>
      <c:lineChart>
        <c:grouping val="standard"/>
        <c:varyColors val="0"/>
        <c:ser>
          <c:idx val="1"/>
          <c:order val="0"/>
          <c:tx>
            <c:v>Hedeflenen</c:v>
          </c:tx>
          <c:spPr>
            <a:ln w="53975" cap="rnd">
              <a:solidFill>
                <a:srgbClr val="00B050">
                  <a:alpha val="55000"/>
                </a:srgbClr>
              </a:solidFill>
              <a:round/>
            </a:ln>
            <a:effectLst/>
          </c:spPr>
          <c:marker>
            <c:symbol val="none"/>
          </c:marker>
          <c:cat>
            <c:strRef>
              <c:f>'[Derslerin_Anket_Sonuclari_2022-2023_Güz.xlsx]Sheet1'!$F$6:$F$32</c:f>
              <c:strCache>
                <c:ptCount val="27"/>
                <c:pt idx="0">
                  <c:v>CE 112</c:v>
                </c:pt>
                <c:pt idx="1">
                  <c:v>CE 130</c:v>
                </c:pt>
                <c:pt idx="2">
                  <c:v>CE 211</c:v>
                </c:pt>
                <c:pt idx="3">
                  <c:v>CE 241</c:v>
                </c:pt>
                <c:pt idx="4">
                  <c:v>CE 301</c:v>
                </c:pt>
                <c:pt idx="5">
                  <c:v>CE 321</c:v>
                </c:pt>
                <c:pt idx="6">
                  <c:v>CE 323</c:v>
                </c:pt>
                <c:pt idx="7">
                  <c:v>CE 341</c:v>
                </c:pt>
                <c:pt idx="8">
                  <c:v>CE 351</c:v>
                </c:pt>
                <c:pt idx="9">
                  <c:v>CE 402</c:v>
                </c:pt>
                <c:pt idx="10">
                  <c:v>CE 423</c:v>
                </c:pt>
                <c:pt idx="11">
                  <c:v>CE 433</c:v>
                </c:pt>
                <c:pt idx="12">
                  <c:v>CE 453</c:v>
                </c:pt>
                <c:pt idx="13">
                  <c:v>CE 461</c:v>
                </c:pt>
                <c:pt idx="14">
                  <c:v>CE 491</c:v>
                </c:pt>
                <c:pt idx="15">
                  <c:v>CE 492</c:v>
                </c:pt>
                <c:pt idx="16">
                  <c:v>CIVE 321</c:v>
                </c:pt>
                <c:pt idx="17">
                  <c:v>CIVE 323</c:v>
                </c:pt>
                <c:pt idx="18">
                  <c:v>CIVE 343</c:v>
                </c:pt>
                <c:pt idx="19">
                  <c:v>CIVE 402</c:v>
                </c:pt>
                <c:pt idx="20">
                  <c:v>CIVE 412</c:v>
                </c:pt>
                <c:pt idx="21">
                  <c:v>CIVE 423</c:v>
                </c:pt>
                <c:pt idx="22">
                  <c:v>CIVE 433</c:v>
                </c:pt>
                <c:pt idx="23">
                  <c:v>CIVE 444</c:v>
                </c:pt>
                <c:pt idx="24">
                  <c:v>CIVE 463</c:v>
                </c:pt>
                <c:pt idx="25">
                  <c:v>CIVE 471</c:v>
                </c:pt>
                <c:pt idx="26">
                  <c:v>CIVE 492</c:v>
                </c:pt>
              </c:strCache>
            </c:strRef>
          </c:cat>
          <c:val>
            <c:numRef>
              <c:f>'[Derslerin_Anket_Sonuclari_2022-2023_Güz.xlsx]Sheet1'!$K$6:$K$32</c:f>
              <c:numCache>
                <c:formatCode>General</c:formatCode>
                <c:ptCount val="27"/>
                <c:pt idx="0">
                  <c:v>81</c:v>
                </c:pt>
                <c:pt idx="1">
                  <c:v>81</c:v>
                </c:pt>
                <c:pt idx="2">
                  <c:v>81</c:v>
                </c:pt>
                <c:pt idx="3">
                  <c:v>81</c:v>
                </c:pt>
                <c:pt idx="4">
                  <c:v>81</c:v>
                </c:pt>
                <c:pt idx="5">
                  <c:v>81</c:v>
                </c:pt>
                <c:pt idx="6">
                  <c:v>81</c:v>
                </c:pt>
                <c:pt idx="7">
                  <c:v>81</c:v>
                </c:pt>
                <c:pt idx="8">
                  <c:v>81</c:v>
                </c:pt>
                <c:pt idx="9">
                  <c:v>81</c:v>
                </c:pt>
                <c:pt idx="10">
                  <c:v>81</c:v>
                </c:pt>
                <c:pt idx="11">
                  <c:v>81</c:v>
                </c:pt>
                <c:pt idx="12">
                  <c:v>81</c:v>
                </c:pt>
                <c:pt idx="13">
                  <c:v>81</c:v>
                </c:pt>
                <c:pt idx="14">
                  <c:v>81</c:v>
                </c:pt>
                <c:pt idx="15">
                  <c:v>81</c:v>
                </c:pt>
                <c:pt idx="16">
                  <c:v>81</c:v>
                </c:pt>
                <c:pt idx="17">
                  <c:v>81</c:v>
                </c:pt>
                <c:pt idx="18">
                  <c:v>81</c:v>
                </c:pt>
                <c:pt idx="19">
                  <c:v>81</c:v>
                </c:pt>
                <c:pt idx="20">
                  <c:v>81</c:v>
                </c:pt>
                <c:pt idx="21">
                  <c:v>81</c:v>
                </c:pt>
                <c:pt idx="22">
                  <c:v>81</c:v>
                </c:pt>
                <c:pt idx="23">
                  <c:v>81</c:v>
                </c:pt>
                <c:pt idx="24">
                  <c:v>81</c:v>
                </c:pt>
                <c:pt idx="25">
                  <c:v>81</c:v>
                </c:pt>
                <c:pt idx="26">
                  <c:v>81</c:v>
                </c:pt>
              </c:numCache>
            </c:numRef>
          </c:val>
          <c:smooth val="0"/>
          <c:extLst>
            <c:ext xmlns:c16="http://schemas.microsoft.com/office/drawing/2014/chart" uri="{C3380CC4-5D6E-409C-BE32-E72D297353CC}">
              <c16:uniqueId val="{00000001-D607-4B73-B49F-067FCC19D4BD}"/>
            </c:ext>
          </c:extLst>
        </c:ser>
        <c:dLbls>
          <c:showLegendKey val="0"/>
          <c:showVal val="0"/>
          <c:showCatName val="0"/>
          <c:showSerName val="0"/>
          <c:showPercent val="0"/>
          <c:showBubbleSize val="0"/>
        </c:dLbls>
        <c:smooth val="0"/>
        <c:axId val="306994768"/>
        <c:axId val="306995728"/>
      </c:lineChart>
      <c:catAx>
        <c:axId val="306994768"/>
        <c:scaling>
          <c:orientation val="minMax"/>
        </c:scaling>
        <c:delete val="1"/>
        <c:axPos val="b"/>
        <c:numFmt formatCode="General" sourceLinked="1"/>
        <c:majorTickMark val="none"/>
        <c:minorTickMark val="none"/>
        <c:tickLblPos val="nextTo"/>
        <c:crossAx val="306995728"/>
        <c:crosses val="autoZero"/>
        <c:auto val="1"/>
        <c:lblAlgn val="ctr"/>
        <c:lblOffset val="100"/>
        <c:noMultiLvlLbl val="0"/>
      </c:catAx>
      <c:valAx>
        <c:axId val="3069957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F2303"/>
                </a:solidFill>
                <a:latin typeface="+mn-lt"/>
                <a:ea typeface="+mn-ea"/>
                <a:cs typeface="+mn-cs"/>
              </a:defRPr>
            </a:pPr>
            <a:endParaRPr lang="en-US"/>
          </a:p>
        </c:txPr>
        <c:crossAx val="306994768"/>
        <c:crosses val="autoZero"/>
        <c:crossBetween val="between"/>
      </c:valAx>
      <c:spPr>
        <a:noFill/>
        <a:ln>
          <a:noFill/>
        </a:ln>
        <a:effectLst/>
      </c:spPr>
    </c:plotArea>
    <c:legend>
      <c:legendPos val="b"/>
      <c:layout>
        <c:manualLayout>
          <c:xMode val="edge"/>
          <c:yMode val="edge"/>
          <c:x val="0.43336904837998502"/>
          <c:y val="0.87135047146827171"/>
          <c:w val="0.13937691628318433"/>
          <c:h val="5.2486386052463897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0F2303"/>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dirty="0">
                <a:solidFill>
                  <a:srgbClr val="0F2303"/>
                </a:solidFill>
              </a:rPr>
              <a:t>2022-2023</a:t>
            </a:r>
            <a:r>
              <a:rPr lang="tr-TR" baseline="0" dirty="0">
                <a:solidFill>
                  <a:srgbClr val="0F2303"/>
                </a:solidFill>
              </a:rPr>
              <a:t> Bahar Ders Memnuniyet Oranları</a:t>
            </a:r>
            <a:endParaRPr lang="en-US" dirty="0">
              <a:solidFill>
                <a:srgbClr val="0F2303"/>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7399457415917776E-2"/>
          <c:y val="0.12933262716221555"/>
          <c:w val="0.9652010851681645"/>
          <c:h val="0.81474839508580388"/>
        </c:manualLayout>
      </c:layout>
      <c:barChart>
        <c:barDir val="col"/>
        <c:grouping val="clustered"/>
        <c:varyColors val="0"/>
        <c:dLbls>
          <c:showLegendKey val="0"/>
          <c:showVal val="0"/>
          <c:showCatName val="0"/>
          <c:showSerName val="0"/>
          <c:showPercent val="0"/>
          <c:showBubbleSize val="0"/>
        </c:dLbls>
        <c:gapWidth val="219"/>
        <c:overlap val="-27"/>
        <c:axId val="1424437631"/>
        <c:axId val="1424443871"/>
      </c:barChart>
      <c:catAx>
        <c:axId val="1424437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F2303"/>
                </a:solidFill>
                <a:latin typeface="+mn-lt"/>
                <a:ea typeface="+mn-ea"/>
                <a:cs typeface="+mn-cs"/>
              </a:defRPr>
            </a:pPr>
            <a:endParaRPr lang="en-US"/>
          </a:p>
        </c:txPr>
        <c:crossAx val="1424443871"/>
        <c:crosses val="autoZero"/>
        <c:auto val="1"/>
        <c:lblAlgn val="ctr"/>
        <c:lblOffset val="100"/>
        <c:noMultiLvlLbl val="0"/>
      </c:catAx>
      <c:valAx>
        <c:axId val="1424443871"/>
        <c:scaling>
          <c:orientation val="minMax"/>
          <c:max val="100"/>
          <c:min val="0"/>
        </c:scaling>
        <c:delete val="1"/>
        <c:axPos val="l"/>
        <c:numFmt formatCode="[$-10409]#,##0.00;\-#,##0.00" sourceLinked="1"/>
        <c:majorTickMark val="none"/>
        <c:minorTickMark val="none"/>
        <c:tickLblPos val="nextTo"/>
        <c:crossAx val="1424437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6939275892830807E-2"/>
          <c:y val="0.10614125457875459"/>
          <c:w val="0.92550454433188833"/>
          <c:h val="0.79603563677136513"/>
        </c:manualLayout>
      </c:layout>
      <c:barChart>
        <c:barDir val="col"/>
        <c:grouping val="clustered"/>
        <c:varyColors val="0"/>
        <c:dLbls>
          <c:showLegendKey val="0"/>
          <c:showVal val="0"/>
          <c:showCatName val="0"/>
          <c:showSerName val="0"/>
          <c:showPercent val="0"/>
          <c:showBubbleSize val="0"/>
        </c:dLbls>
        <c:gapWidth val="219"/>
        <c:overlap val="-27"/>
        <c:axId val="1424437631"/>
        <c:axId val="1424443871"/>
      </c:barChart>
      <c:catAx>
        <c:axId val="1424437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F2303"/>
                </a:solidFill>
                <a:latin typeface="+mn-lt"/>
                <a:ea typeface="+mn-ea"/>
                <a:cs typeface="+mn-cs"/>
              </a:defRPr>
            </a:pPr>
            <a:endParaRPr lang="en-US"/>
          </a:p>
        </c:txPr>
        <c:crossAx val="1424443871"/>
        <c:crosses val="autoZero"/>
        <c:auto val="1"/>
        <c:lblAlgn val="ctr"/>
        <c:lblOffset val="100"/>
        <c:noMultiLvlLbl val="0"/>
      </c:catAx>
      <c:valAx>
        <c:axId val="1424443871"/>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10409]#,##0.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24437631"/>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600" b="0" dirty="0">
                <a:solidFill>
                  <a:srgbClr val="0F2303"/>
                </a:solidFill>
              </a:rPr>
              <a:t>2022-2023 Bahar Ders Anket Sonuçları</a:t>
            </a:r>
            <a:endParaRPr lang="en-US" sz="1600" b="0" dirty="0">
              <a:solidFill>
                <a:srgbClr val="0F2303"/>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2746409113422492E-2"/>
          <c:y val="7.5864779874213834E-2"/>
          <c:w val="0.91487122337790994"/>
          <c:h val="0.78449048413578204"/>
        </c:manualLayout>
      </c:layout>
      <c:barChart>
        <c:barDir val="col"/>
        <c:grouping val="clustered"/>
        <c:varyColors val="0"/>
        <c:ser>
          <c:idx val="0"/>
          <c:order val="0"/>
          <c:spPr>
            <a:solidFill>
              <a:schemeClr val="accent1"/>
            </a:solidFill>
            <a:ln>
              <a:noFill/>
            </a:ln>
            <a:effectLst/>
          </c:spPr>
          <c:invertIfNegative val="0"/>
          <c:cat>
            <c:strRef>
              <c:f>Sheet3!$I$7:$I$37</c:f>
              <c:strCache>
                <c:ptCount val="31"/>
                <c:pt idx="0">
                  <c:v>CE 114</c:v>
                </c:pt>
                <c:pt idx="1">
                  <c:v>CE 132</c:v>
                </c:pt>
                <c:pt idx="2">
                  <c:v>CE 200</c:v>
                </c:pt>
                <c:pt idx="3">
                  <c:v>CE 202</c:v>
                </c:pt>
                <c:pt idx="4">
                  <c:v>CE 212</c:v>
                </c:pt>
                <c:pt idx="5">
                  <c:v>CE 242</c:v>
                </c:pt>
                <c:pt idx="6">
                  <c:v>CE 244</c:v>
                </c:pt>
                <c:pt idx="7">
                  <c:v>CE 248</c:v>
                </c:pt>
                <c:pt idx="8">
                  <c:v>CE 301</c:v>
                </c:pt>
                <c:pt idx="9">
                  <c:v>CE 322</c:v>
                </c:pt>
                <c:pt idx="10">
                  <c:v>CE 332</c:v>
                </c:pt>
                <c:pt idx="11">
                  <c:v>CE 342</c:v>
                </c:pt>
                <c:pt idx="12">
                  <c:v>CE 352</c:v>
                </c:pt>
                <c:pt idx="13">
                  <c:v>CE 360</c:v>
                </c:pt>
                <c:pt idx="14">
                  <c:v>CE 364</c:v>
                </c:pt>
                <c:pt idx="15">
                  <c:v>CE 368</c:v>
                </c:pt>
                <c:pt idx="16">
                  <c:v>CE 402</c:v>
                </c:pt>
                <c:pt idx="17">
                  <c:v>CE 426</c:v>
                </c:pt>
                <c:pt idx="18">
                  <c:v>CE 446</c:v>
                </c:pt>
                <c:pt idx="19">
                  <c:v>CE 480</c:v>
                </c:pt>
                <c:pt idx="20">
                  <c:v>CE 482</c:v>
                </c:pt>
                <c:pt idx="21">
                  <c:v>CE 484</c:v>
                </c:pt>
                <c:pt idx="22">
                  <c:v>CE 491</c:v>
                </c:pt>
                <c:pt idx="23">
                  <c:v>CE 492</c:v>
                </c:pt>
                <c:pt idx="24">
                  <c:v>CE 492</c:v>
                </c:pt>
                <c:pt idx="25">
                  <c:v>CIVE 332</c:v>
                </c:pt>
                <c:pt idx="26">
                  <c:v>CIVE 342</c:v>
                </c:pt>
                <c:pt idx="27">
                  <c:v>CIVE 352</c:v>
                </c:pt>
                <c:pt idx="28">
                  <c:v>CIVE 401</c:v>
                </c:pt>
                <c:pt idx="29">
                  <c:v>CIVE 480</c:v>
                </c:pt>
                <c:pt idx="30">
                  <c:v>CIVE 492a</c:v>
                </c:pt>
              </c:strCache>
            </c:strRef>
          </c:cat>
          <c:val>
            <c:numRef>
              <c:f>Sheet3!$J$7:$J$37</c:f>
              <c:numCache>
                <c:formatCode>[$-10409]#,##0.00;\-#,##0.00</c:formatCode>
                <c:ptCount val="31"/>
                <c:pt idx="0">
                  <c:v>89.663461538461505</c:v>
                </c:pt>
                <c:pt idx="1">
                  <c:v>88.839285714285694</c:v>
                </c:pt>
                <c:pt idx="2">
                  <c:v>88.068181818181799</c:v>
                </c:pt>
                <c:pt idx="3">
                  <c:v>96.875</c:v>
                </c:pt>
                <c:pt idx="4">
                  <c:v>88.8671875</c:v>
                </c:pt>
                <c:pt idx="5">
                  <c:v>94.021739130434796</c:v>
                </c:pt>
                <c:pt idx="6">
                  <c:v>83.0729166666667</c:v>
                </c:pt>
                <c:pt idx="7">
                  <c:v>96.875</c:v>
                </c:pt>
                <c:pt idx="8">
                  <c:v>88.125</c:v>
                </c:pt>
                <c:pt idx="9">
                  <c:v>85.185185185185205</c:v>
                </c:pt>
                <c:pt idx="10">
                  <c:v>88.786764705882305</c:v>
                </c:pt>
                <c:pt idx="11">
                  <c:v>87.962962962963005</c:v>
                </c:pt>
                <c:pt idx="12">
                  <c:v>88.608870967741893</c:v>
                </c:pt>
                <c:pt idx="13">
                  <c:v>88.5416666666667</c:v>
                </c:pt>
                <c:pt idx="14">
                  <c:v>90.144230769230802</c:v>
                </c:pt>
                <c:pt idx="15">
                  <c:v>100</c:v>
                </c:pt>
                <c:pt idx="16">
                  <c:v>94.921875</c:v>
                </c:pt>
                <c:pt idx="17">
                  <c:v>88.822115384615401</c:v>
                </c:pt>
                <c:pt idx="18">
                  <c:v>84.1666666666667</c:v>
                </c:pt>
                <c:pt idx="19">
                  <c:v>90.992647058823493</c:v>
                </c:pt>
                <c:pt idx="20">
                  <c:v>89.903846153846203</c:v>
                </c:pt>
                <c:pt idx="21">
                  <c:v>100</c:v>
                </c:pt>
                <c:pt idx="22">
                  <c:v>96.875</c:v>
                </c:pt>
                <c:pt idx="23">
                  <c:v>91.6666666666667</c:v>
                </c:pt>
                <c:pt idx="24">
                  <c:v>92.96875</c:v>
                </c:pt>
                <c:pt idx="25">
                  <c:v>94.7916666666667</c:v>
                </c:pt>
                <c:pt idx="26">
                  <c:v>100</c:v>
                </c:pt>
                <c:pt idx="27">
                  <c:v>92.1875</c:v>
                </c:pt>
                <c:pt idx="28">
                  <c:v>93.75</c:v>
                </c:pt>
                <c:pt idx="29">
                  <c:v>95.3125</c:v>
                </c:pt>
                <c:pt idx="30">
                  <c:v>100</c:v>
                </c:pt>
              </c:numCache>
            </c:numRef>
          </c:val>
          <c:extLst>
            <c:ext xmlns:c16="http://schemas.microsoft.com/office/drawing/2014/chart" uri="{C3380CC4-5D6E-409C-BE32-E72D297353CC}">
              <c16:uniqueId val="{00000000-121E-4A30-B267-3B8F0B0C9347}"/>
            </c:ext>
          </c:extLst>
        </c:ser>
        <c:dLbls>
          <c:showLegendKey val="0"/>
          <c:showVal val="0"/>
          <c:showCatName val="0"/>
          <c:showSerName val="0"/>
          <c:showPercent val="0"/>
          <c:showBubbleSize val="0"/>
        </c:dLbls>
        <c:gapWidth val="219"/>
        <c:overlap val="-27"/>
        <c:axId val="1424437631"/>
        <c:axId val="1424443871"/>
      </c:barChart>
      <c:catAx>
        <c:axId val="1424437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F2303"/>
                </a:solidFill>
                <a:latin typeface="+mn-lt"/>
                <a:ea typeface="+mn-ea"/>
                <a:cs typeface="+mn-cs"/>
              </a:defRPr>
            </a:pPr>
            <a:endParaRPr lang="en-US"/>
          </a:p>
        </c:txPr>
        <c:crossAx val="1424443871"/>
        <c:crosses val="autoZero"/>
        <c:auto val="1"/>
        <c:lblAlgn val="ctr"/>
        <c:lblOffset val="100"/>
        <c:noMultiLvlLbl val="0"/>
      </c:catAx>
      <c:valAx>
        <c:axId val="1424443871"/>
        <c:scaling>
          <c:orientation val="minMax"/>
          <c:max val="100"/>
          <c:min val="0"/>
        </c:scaling>
        <c:delete val="1"/>
        <c:axPos val="l"/>
        <c:numFmt formatCode="[$-10409]#,##0.00;\-#,##0.00" sourceLinked="1"/>
        <c:majorTickMark val="none"/>
        <c:minorTickMark val="none"/>
        <c:tickLblPos val="nextTo"/>
        <c:crossAx val="1424437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kern="1200" spc="0" baseline="0" dirty="0">
                <a:solidFill>
                  <a:srgbClr val="0F2303"/>
                </a:solidFill>
              </a:rPr>
              <a:t>202</a:t>
            </a:r>
            <a:r>
              <a:rPr lang="tr-TR" sz="1800" b="0" i="0" u="none" strike="noStrike" kern="1200" spc="0" baseline="0" dirty="0">
                <a:solidFill>
                  <a:srgbClr val="0F2303"/>
                </a:solidFill>
              </a:rPr>
              <a:t>3</a:t>
            </a:r>
            <a:r>
              <a:rPr lang="en-US" sz="1800" b="0" i="0" u="none" strike="noStrike" kern="1200" spc="0" baseline="0" dirty="0">
                <a:solidFill>
                  <a:srgbClr val="0F2303"/>
                </a:solidFill>
              </a:rPr>
              <a:t>-202</a:t>
            </a:r>
            <a:r>
              <a:rPr lang="tr-TR" sz="1800" b="0" i="0" u="none" strike="noStrike" kern="1200" spc="0" baseline="0" dirty="0">
                <a:solidFill>
                  <a:srgbClr val="0F2303"/>
                </a:solidFill>
              </a:rPr>
              <a:t>4</a:t>
            </a:r>
            <a:r>
              <a:rPr lang="en-US" sz="1800" b="0" i="0" u="none" strike="noStrike" kern="1200" spc="0" baseline="0" dirty="0">
                <a:solidFill>
                  <a:srgbClr val="0F2303"/>
                </a:solidFill>
              </a:rPr>
              <a:t> </a:t>
            </a:r>
            <a:r>
              <a:rPr lang="en-US" sz="1800" b="0" i="0" u="none" strike="noStrike" kern="1200" spc="0" baseline="0" dirty="0" err="1">
                <a:solidFill>
                  <a:srgbClr val="0F2303"/>
                </a:solidFill>
              </a:rPr>
              <a:t>Güz</a:t>
            </a:r>
            <a:r>
              <a:rPr lang="en-US" sz="1800" b="0" i="0" u="none" strike="noStrike" kern="1200" spc="0" baseline="0" dirty="0">
                <a:solidFill>
                  <a:srgbClr val="0F2303"/>
                </a:solidFill>
              </a:rPr>
              <a:t> Ders </a:t>
            </a:r>
            <a:r>
              <a:rPr lang="en-US" sz="1800" b="0" i="0" u="none" strike="noStrike" kern="1200" spc="0" baseline="0" dirty="0" err="1">
                <a:solidFill>
                  <a:srgbClr val="0F2303"/>
                </a:solidFill>
              </a:rPr>
              <a:t>Memnuniyet</a:t>
            </a:r>
            <a:r>
              <a:rPr lang="en-US" sz="1800" b="0" i="0" u="none" strike="noStrike" kern="1200" spc="0" baseline="0" dirty="0">
                <a:solidFill>
                  <a:srgbClr val="0F2303"/>
                </a:solidFill>
              </a:rPr>
              <a:t> </a:t>
            </a:r>
            <a:r>
              <a:rPr lang="en-US" sz="1800" b="0" i="0" u="none" strike="noStrike" kern="1200" spc="0" baseline="0" dirty="0" err="1">
                <a:solidFill>
                  <a:srgbClr val="0F2303"/>
                </a:solidFill>
              </a:rPr>
              <a:t>Oranı</a:t>
            </a:r>
            <a:endParaRPr lang="en-US" sz="1800" b="0" i="0" u="none" strike="noStrike" kern="1200" spc="0" baseline="0" dirty="0">
              <a:solidFill>
                <a:srgbClr val="0F2303"/>
              </a:solidFill>
            </a:endParaRPr>
          </a:p>
        </c:rich>
      </c:tx>
      <c:layout>
        <c:manualLayout>
          <c:xMode val="edge"/>
          <c:yMode val="edge"/>
          <c:x val="0.29522384801654544"/>
          <c:y val="1.8557030976780662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v>Hedeflenen</c:v>
          </c:tx>
          <c:spPr>
            <a:ln w="53975" cap="rnd">
              <a:solidFill>
                <a:srgbClr val="00B050">
                  <a:alpha val="55000"/>
                </a:srgbClr>
              </a:solidFill>
              <a:round/>
            </a:ln>
            <a:effectLst/>
          </c:spPr>
          <c:marker>
            <c:symbol val="none"/>
          </c:marker>
          <c:cat>
            <c:numRef>
              <c:f>'Derslerin_Anket_Sonuclari_2023-'!$A$218:$B$245</c:f>
              <c:numCache>
                <c:formatCode>General</c:formatCode>
                <c:ptCount val="28"/>
              </c:numCache>
            </c:numRef>
          </c:cat>
          <c:val>
            <c:numRef>
              <c:f>'Derslerin_Anket_Sonuclari_2023-'!$G$218:$G$245</c:f>
              <c:numCache>
                <c:formatCode>General</c:formatCode>
                <c:ptCount val="28"/>
                <c:pt idx="0">
                  <c:v>80</c:v>
                </c:pt>
                <c:pt idx="1">
                  <c:v>80</c:v>
                </c:pt>
                <c:pt idx="2">
                  <c:v>80</c:v>
                </c:pt>
                <c:pt idx="3">
                  <c:v>80</c:v>
                </c:pt>
                <c:pt idx="4">
                  <c:v>80</c:v>
                </c:pt>
                <c:pt idx="5">
                  <c:v>80</c:v>
                </c:pt>
                <c:pt idx="6">
                  <c:v>80</c:v>
                </c:pt>
                <c:pt idx="7">
                  <c:v>80</c:v>
                </c:pt>
                <c:pt idx="8">
                  <c:v>80</c:v>
                </c:pt>
                <c:pt idx="9">
                  <c:v>80</c:v>
                </c:pt>
                <c:pt idx="10">
                  <c:v>80</c:v>
                </c:pt>
                <c:pt idx="11">
                  <c:v>80</c:v>
                </c:pt>
                <c:pt idx="12">
                  <c:v>80</c:v>
                </c:pt>
                <c:pt idx="13">
                  <c:v>80</c:v>
                </c:pt>
                <c:pt idx="14">
                  <c:v>80</c:v>
                </c:pt>
                <c:pt idx="15">
                  <c:v>80</c:v>
                </c:pt>
                <c:pt idx="16">
                  <c:v>80</c:v>
                </c:pt>
                <c:pt idx="17">
                  <c:v>80</c:v>
                </c:pt>
                <c:pt idx="18">
                  <c:v>80</c:v>
                </c:pt>
                <c:pt idx="19">
                  <c:v>80</c:v>
                </c:pt>
                <c:pt idx="20">
                  <c:v>80</c:v>
                </c:pt>
                <c:pt idx="21">
                  <c:v>80</c:v>
                </c:pt>
                <c:pt idx="22">
                  <c:v>80</c:v>
                </c:pt>
                <c:pt idx="23">
                  <c:v>80</c:v>
                </c:pt>
                <c:pt idx="24">
                  <c:v>80</c:v>
                </c:pt>
                <c:pt idx="25">
                  <c:v>80</c:v>
                </c:pt>
                <c:pt idx="26">
                  <c:v>80</c:v>
                </c:pt>
                <c:pt idx="27">
                  <c:v>80</c:v>
                </c:pt>
              </c:numCache>
            </c:numRef>
          </c:val>
          <c:smooth val="0"/>
          <c:extLst>
            <c:ext xmlns:c16="http://schemas.microsoft.com/office/drawing/2014/chart" uri="{C3380CC4-5D6E-409C-BE32-E72D297353CC}">
              <c16:uniqueId val="{00000001-03DD-A540-892A-BC8AADEC71AC}"/>
            </c:ext>
          </c:extLst>
        </c:ser>
        <c:dLbls>
          <c:showLegendKey val="0"/>
          <c:showVal val="0"/>
          <c:showCatName val="0"/>
          <c:showSerName val="0"/>
          <c:showPercent val="0"/>
          <c:showBubbleSize val="0"/>
        </c:dLbls>
        <c:smooth val="0"/>
        <c:axId val="308951664"/>
        <c:axId val="308955504"/>
      </c:lineChart>
      <c:catAx>
        <c:axId val="3089516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50" b="0" i="0" u="none" strike="noStrike" kern="1200" baseline="0">
                <a:solidFill>
                  <a:schemeClr val="tx1"/>
                </a:solidFill>
                <a:latin typeface="+mn-lt"/>
                <a:ea typeface="+mn-ea"/>
                <a:cs typeface="+mn-cs"/>
              </a:defRPr>
            </a:pPr>
            <a:endParaRPr lang="en-US"/>
          </a:p>
        </c:txPr>
        <c:crossAx val="308955504"/>
        <c:crosses val="autoZero"/>
        <c:auto val="1"/>
        <c:lblAlgn val="ctr"/>
        <c:lblOffset val="100"/>
        <c:noMultiLvlLbl val="0"/>
      </c:catAx>
      <c:valAx>
        <c:axId val="308955504"/>
        <c:scaling>
          <c:orientation val="minMax"/>
          <c:max val="100"/>
        </c:scaling>
        <c:delete val="0"/>
        <c:axPos val="l"/>
        <c:majorGridlines>
          <c:spPr>
            <a:ln w="9525" cap="flat" cmpd="sng" algn="ctr">
              <a:solidFill>
                <a:srgbClr val="0F2303">
                  <a:alpha val="40000"/>
                </a:srgb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F2303"/>
                </a:solidFill>
                <a:latin typeface="+mn-lt"/>
                <a:ea typeface="+mn-ea"/>
                <a:cs typeface="+mn-cs"/>
              </a:defRPr>
            </a:pPr>
            <a:endParaRPr lang="en-US"/>
          </a:p>
        </c:txPr>
        <c:crossAx val="30895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0F2303"/>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2091525951"/>
        <c:axId val="2091519231"/>
      </c:barChart>
      <c:catAx>
        <c:axId val="2091525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F2303"/>
                </a:solidFill>
                <a:latin typeface="+mn-lt"/>
                <a:ea typeface="+mn-ea"/>
                <a:cs typeface="+mn-cs"/>
              </a:defRPr>
            </a:pPr>
            <a:endParaRPr lang="en-US"/>
          </a:p>
        </c:txPr>
        <c:crossAx val="2091519231"/>
        <c:crosses val="autoZero"/>
        <c:auto val="1"/>
        <c:lblAlgn val="ctr"/>
        <c:lblOffset val="100"/>
        <c:noMultiLvlLbl val="0"/>
      </c:catAx>
      <c:valAx>
        <c:axId val="2091519231"/>
        <c:scaling>
          <c:orientation val="minMax"/>
        </c:scaling>
        <c:delete val="1"/>
        <c:axPos val="l"/>
        <c:majorGridlines>
          <c:spPr>
            <a:ln w="9525" cap="flat" cmpd="sng" algn="ctr">
              <a:solidFill>
                <a:schemeClr val="tx1">
                  <a:lumMod val="15000"/>
                  <a:lumOff val="85000"/>
                </a:schemeClr>
              </a:solidFill>
              <a:round/>
            </a:ln>
            <a:effectLst/>
          </c:spPr>
        </c:majorGridlines>
        <c:numFmt formatCode="[$-10409]#,##0.00;\-#,##0.00" sourceLinked="1"/>
        <c:majorTickMark val="none"/>
        <c:minorTickMark val="none"/>
        <c:tickLblPos val="nextTo"/>
        <c:crossAx val="2091525951"/>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569094504318067E-3"/>
          <c:y val="6.4638741616360948E-2"/>
          <c:w val="0.94425268239273041"/>
          <c:h val="0.74137481444020648"/>
        </c:manualLayout>
      </c:layout>
      <c:barChart>
        <c:barDir val="col"/>
        <c:grouping val="clustered"/>
        <c:varyColors val="0"/>
        <c:ser>
          <c:idx val="0"/>
          <c:order val="0"/>
          <c:spPr>
            <a:solidFill>
              <a:schemeClr val="accent1"/>
            </a:solidFill>
            <a:ln>
              <a:noFill/>
            </a:ln>
            <a:effectLst/>
          </c:spPr>
          <c:invertIfNegative val="0"/>
          <c:cat>
            <c:strRef>
              <c:f>Grafik!$K$2:$K$26</c:f>
              <c:strCache>
                <c:ptCount val="25"/>
                <c:pt idx="0">
                  <c:v>CE 114</c:v>
                </c:pt>
                <c:pt idx="1">
                  <c:v>CE 132</c:v>
                </c:pt>
                <c:pt idx="2">
                  <c:v>CE 211</c:v>
                </c:pt>
                <c:pt idx="3">
                  <c:v>CE 221</c:v>
                </c:pt>
                <c:pt idx="4">
                  <c:v>CE 241</c:v>
                </c:pt>
                <c:pt idx="5">
                  <c:v>CE 243</c:v>
                </c:pt>
                <c:pt idx="6">
                  <c:v>CE 301</c:v>
                </c:pt>
                <c:pt idx="7">
                  <c:v>CE 321</c:v>
                </c:pt>
                <c:pt idx="8">
                  <c:v>CE 323</c:v>
                </c:pt>
                <c:pt idx="9">
                  <c:v>CE 333</c:v>
                </c:pt>
                <c:pt idx="10">
                  <c:v>CE 341</c:v>
                </c:pt>
                <c:pt idx="11">
                  <c:v>CE 345</c:v>
                </c:pt>
                <c:pt idx="12">
                  <c:v>CE 351</c:v>
                </c:pt>
                <c:pt idx="13">
                  <c:v>CE 357</c:v>
                </c:pt>
                <c:pt idx="14">
                  <c:v>CE 402</c:v>
                </c:pt>
                <c:pt idx="15">
                  <c:v>CE 433</c:v>
                </c:pt>
                <c:pt idx="16">
                  <c:v>CE 453</c:v>
                </c:pt>
                <c:pt idx="17">
                  <c:v>CE 461</c:v>
                </c:pt>
                <c:pt idx="18">
                  <c:v>CE 491</c:v>
                </c:pt>
                <c:pt idx="19">
                  <c:v>CE 492</c:v>
                </c:pt>
                <c:pt idx="20">
                  <c:v>CIVE 343</c:v>
                </c:pt>
                <c:pt idx="21">
                  <c:v>CIVE 412</c:v>
                </c:pt>
                <c:pt idx="22">
                  <c:v>CIVE 423</c:v>
                </c:pt>
                <c:pt idx="23">
                  <c:v>CIVE 463</c:v>
                </c:pt>
                <c:pt idx="24">
                  <c:v>CIVE 471</c:v>
                </c:pt>
              </c:strCache>
            </c:strRef>
          </c:cat>
          <c:val>
            <c:numRef>
              <c:f>Grafik!$L$2:$L$26</c:f>
              <c:numCache>
                <c:formatCode>[$-10409]#,##0.00;\-#,##0.00</c:formatCode>
                <c:ptCount val="25"/>
                <c:pt idx="0">
                  <c:v>95</c:v>
                </c:pt>
                <c:pt idx="1">
                  <c:v>100</c:v>
                </c:pt>
                <c:pt idx="2">
                  <c:v>100</c:v>
                </c:pt>
                <c:pt idx="3">
                  <c:v>93.8888888888889</c:v>
                </c:pt>
                <c:pt idx="4">
                  <c:v>80</c:v>
                </c:pt>
                <c:pt idx="5">
                  <c:v>88</c:v>
                </c:pt>
                <c:pt idx="6">
                  <c:v>88.8888888888889</c:v>
                </c:pt>
                <c:pt idx="7">
                  <c:v>75.882352941176507</c:v>
                </c:pt>
                <c:pt idx="8">
                  <c:v>76.428571428571402</c:v>
                </c:pt>
                <c:pt idx="9">
                  <c:v>87.5</c:v>
                </c:pt>
                <c:pt idx="10">
                  <c:v>89.210526315789494</c:v>
                </c:pt>
                <c:pt idx="11">
                  <c:v>100</c:v>
                </c:pt>
                <c:pt idx="12">
                  <c:v>89.7222222222222</c:v>
                </c:pt>
                <c:pt idx="13">
                  <c:v>100</c:v>
                </c:pt>
                <c:pt idx="14">
                  <c:v>94.117647058823493</c:v>
                </c:pt>
                <c:pt idx="15">
                  <c:v>82.307692307692307</c:v>
                </c:pt>
                <c:pt idx="16">
                  <c:v>93.3333333333333</c:v>
                </c:pt>
                <c:pt idx="17">
                  <c:v>96.428571428571402</c:v>
                </c:pt>
                <c:pt idx="18">
                  <c:v>94.0625</c:v>
                </c:pt>
                <c:pt idx="19">
                  <c:v>100</c:v>
                </c:pt>
                <c:pt idx="20">
                  <c:v>96.6666666666667</c:v>
                </c:pt>
                <c:pt idx="21">
                  <c:v>97.142857142857096</c:v>
                </c:pt>
                <c:pt idx="22">
                  <c:v>97</c:v>
                </c:pt>
                <c:pt idx="23">
                  <c:v>86</c:v>
                </c:pt>
                <c:pt idx="24">
                  <c:v>99.375</c:v>
                </c:pt>
              </c:numCache>
            </c:numRef>
          </c:val>
          <c:extLst>
            <c:ext xmlns:c16="http://schemas.microsoft.com/office/drawing/2014/chart" uri="{C3380CC4-5D6E-409C-BE32-E72D297353CC}">
              <c16:uniqueId val="{00000000-B94F-4E94-A361-CB501AE35266}"/>
            </c:ext>
          </c:extLst>
        </c:ser>
        <c:dLbls>
          <c:showLegendKey val="0"/>
          <c:showVal val="0"/>
          <c:showCatName val="0"/>
          <c:showSerName val="0"/>
          <c:showPercent val="0"/>
          <c:showBubbleSize val="0"/>
        </c:dLbls>
        <c:gapWidth val="219"/>
        <c:overlap val="-27"/>
        <c:axId val="2091525951"/>
        <c:axId val="2091519231"/>
      </c:barChart>
      <c:catAx>
        <c:axId val="2091525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F2303"/>
                </a:solidFill>
                <a:latin typeface="+mn-lt"/>
                <a:ea typeface="+mn-ea"/>
                <a:cs typeface="+mn-cs"/>
              </a:defRPr>
            </a:pPr>
            <a:endParaRPr lang="en-US"/>
          </a:p>
        </c:txPr>
        <c:crossAx val="2091519231"/>
        <c:crosses val="autoZero"/>
        <c:auto val="1"/>
        <c:lblAlgn val="ctr"/>
        <c:lblOffset val="100"/>
        <c:noMultiLvlLbl val="0"/>
      </c:catAx>
      <c:valAx>
        <c:axId val="2091519231"/>
        <c:scaling>
          <c:orientation val="minMax"/>
        </c:scaling>
        <c:delete val="1"/>
        <c:axPos val="l"/>
        <c:majorGridlines>
          <c:spPr>
            <a:ln w="9525" cap="flat" cmpd="sng" algn="ctr">
              <a:solidFill>
                <a:schemeClr val="tx1">
                  <a:lumMod val="15000"/>
                  <a:lumOff val="85000"/>
                </a:schemeClr>
              </a:solidFill>
              <a:round/>
            </a:ln>
            <a:effectLst/>
          </c:spPr>
        </c:majorGridlines>
        <c:numFmt formatCode="[$-10409]#,##0.00;\-#,##0.00" sourceLinked="1"/>
        <c:majorTickMark val="none"/>
        <c:minorTickMark val="none"/>
        <c:tickLblPos val="nextTo"/>
        <c:crossAx val="20915259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tr-TR" sz="1600" b="0" i="0" u="none" strike="noStrike" kern="1200" spc="0" baseline="0" dirty="0">
                <a:solidFill>
                  <a:sysClr val="windowText" lastClr="000000">
                    <a:lumMod val="65000"/>
                    <a:lumOff val="35000"/>
                  </a:sysClr>
                </a:solidFill>
              </a:rPr>
              <a:t>Öğretim Üyeleri Ortalama Memnuniyet Oranları </a:t>
            </a:r>
            <a:endParaRPr lang="tr-TR" sz="160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6996085469065977E-2"/>
          <c:y val="9.9837395784599783E-2"/>
          <c:w val="0.91234690226142778"/>
          <c:h val="0.75601362294501284"/>
        </c:manualLayout>
      </c:layout>
      <c:barChart>
        <c:barDir val="col"/>
        <c:grouping val="clustered"/>
        <c:varyColors val="0"/>
        <c:ser>
          <c:idx val="0"/>
          <c:order val="0"/>
          <c:tx>
            <c:v>Gerçekleşen</c:v>
          </c:tx>
          <c:spPr>
            <a:solidFill>
              <a:schemeClr val="accent2"/>
            </a:solidFill>
            <a:ln>
              <a:noFill/>
            </a:ln>
            <a:effectLst/>
          </c:spPr>
          <c:invertIfNegative val="0"/>
          <c:cat>
            <c:strRef>
              <c:f>'Hocalarin_Anket_Sonuclari_2023-'!$I$5:$I$9</c:f>
              <c:strCache>
                <c:ptCount val="5"/>
                <c:pt idx="0">
                  <c:v>NECATİ AĞIRALİOĞLU</c:v>
                </c:pt>
                <c:pt idx="1">
                  <c:v>KAZIM BURÇ CİVELEK</c:v>
                </c:pt>
                <c:pt idx="2">
                  <c:v>HAMİD FARROKH GHATTE</c:v>
                </c:pt>
                <c:pt idx="3">
                  <c:v>FUAD ABUTAHA</c:v>
                </c:pt>
                <c:pt idx="4">
                  <c:v>EMRE DEMİR</c:v>
                </c:pt>
              </c:strCache>
            </c:strRef>
          </c:cat>
          <c:val>
            <c:numRef>
              <c:f>'Hocalarin_Anket_Sonuclari_2023-'!$J$5:$J$9</c:f>
              <c:numCache>
                <c:formatCode>General</c:formatCode>
                <c:ptCount val="5"/>
                <c:pt idx="0">
                  <c:v>91</c:v>
                </c:pt>
                <c:pt idx="1">
                  <c:v>95.6</c:v>
                </c:pt>
                <c:pt idx="2">
                  <c:v>98.46</c:v>
                </c:pt>
                <c:pt idx="3">
                  <c:v>93.73</c:v>
                </c:pt>
                <c:pt idx="4">
                  <c:v>96.85</c:v>
                </c:pt>
              </c:numCache>
            </c:numRef>
          </c:val>
          <c:extLst>
            <c:ext xmlns:c16="http://schemas.microsoft.com/office/drawing/2014/chart" uri="{C3380CC4-5D6E-409C-BE32-E72D297353CC}">
              <c16:uniqueId val="{00000000-56B9-6146-80CD-BF1D5D68E21F}"/>
            </c:ext>
          </c:extLst>
        </c:ser>
        <c:ser>
          <c:idx val="1"/>
          <c:order val="1"/>
          <c:tx>
            <c:v>Hedeflenen</c:v>
          </c:tx>
          <c:spPr>
            <a:solidFill>
              <a:schemeClr val="accent1"/>
            </a:solidFill>
            <a:ln>
              <a:noFill/>
            </a:ln>
            <a:effectLst/>
          </c:spPr>
          <c:invertIfNegative val="0"/>
          <c:cat>
            <c:strRef>
              <c:f>'Hocalarin_Anket_Sonuclari_2023-'!$I$5:$I$9</c:f>
              <c:strCache>
                <c:ptCount val="5"/>
                <c:pt idx="0">
                  <c:v>NECATİ AĞIRALİOĞLU</c:v>
                </c:pt>
                <c:pt idx="1">
                  <c:v>KAZIM BURÇ CİVELEK</c:v>
                </c:pt>
                <c:pt idx="2">
                  <c:v>HAMİD FARROKH GHATTE</c:v>
                </c:pt>
                <c:pt idx="3">
                  <c:v>FUAD ABUTAHA</c:v>
                </c:pt>
                <c:pt idx="4">
                  <c:v>EMRE DEMİR</c:v>
                </c:pt>
              </c:strCache>
            </c:strRef>
          </c:cat>
          <c:val>
            <c:numRef>
              <c:f>'Hocalarin_Anket_Sonuclari_2023-'!$K$5:$K$9</c:f>
              <c:numCache>
                <c:formatCode>General</c:formatCode>
                <c:ptCount val="5"/>
                <c:pt idx="0">
                  <c:v>80</c:v>
                </c:pt>
                <c:pt idx="1">
                  <c:v>80</c:v>
                </c:pt>
                <c:pt idx="2">
                  <c:v>80</c:v>
                </c:pt>
                <c:pt idx="3">
                  <c:v>80</c:v>
                </c:pt>
                <c:pt idx="4">
                  <c:v>80</c:v>
                </c:pt>
              </c:numCache>
            </c:numRef>
          </c:val>
          <c:extLst>
            <c:ext xmlns:c16="http://schemas.microsoft.com/office/drawing/2014/chart" uri="{C3380CC4-5D6E-409C-BE32-E72D297353CC}">
              <c16:uniqueId val="{00000001-56B9-6146-80CD-BF1D5D68E21F}"/>
            </c:ext>
          </c:extLst>
        </c:ser>
        <c:dLbls>
          <c:showLegendKey val="0"/>
          <c:showVal val="0"/>
          <c:showCatName val="0"/>
          <c:showSerName val="0"/>
          <c:showPercent val="0"/>
          <c:showBubbleSize val="0"/>
        </c:dLbls>
        <c:gapWidth val="219"/>
        <c:axId val="351124208"/>
        <c:axId val="351113168"/>
      </c:barChart>
      <c:catAx>
        <c:axId val="351124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F2303"/>
                </a:solidFill>
                <a:latin typeface="+mn-lt"/>
                <a:ea typeface="+mn-ea"/>
                <a:cs typeface="+mn-cs"/>
              </a:defRPr>
            </a:pPr>
            <a:endParaRPr lang="en-US"/>
          </a:p>
        </c:txPr>
        <c:crossAx val="351113168"/>
        <c:crosses val="autoZero"/>
        <c:auto val="1"/>
        <c:lblAlgn val="ctr"/>
        <c:lblOffset val="100"/>
        <c:noMultiLvlLbl val="0"/>
      </c:catAx>
      <c:valAx>
        <c:axId val="351113168"/>
        <c:scaling>
          <c:orientation val="minMax"/>
          <c:max val="100"/>
          <c:min val="0"/>
        </c:scaling>
        <c:delete val="0"/>
        <c:axPos val="l"/>
        <c:majorGridlines>
          <c:spPr>
            <a:ln w="9525" cap="flat" cmpd="sng" algn="ctr">
              <a:solidFill>
                <a:srgbClr val="0F2303">
                  <a:alpha val="85000"/>
                </a:srgb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F2303"/>
                </a:solidFill>
                <a:latin typeface="+mn-lt"/>
                <a:ea typeface="+mn-ea"/>
                <a:cs typeface="+mn-cs"/>
              </a:defRPr>
            </a:pPr>
            <a:endParaRPr lang="en-US"/>
          </a:p>
        </c:txPr>
        <c:crossAx val="351124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rgbClr val="0F2303"/>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t>27.05.2024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t>‹#›</a:t>
            </a:fld>
            <a:endParaRPr lang="tr-TR"/>
          </a:p>
        </p:txBody>
      </p:sp>
    </p:spTree>
    <p:extLst>
      <p:ext uri="{BB962C8B-B14F-4D97-AF65-F5344CB8AC3E}">
        <p14:creationId xmlns:p14="http://schemas.microsoft.com/office/powerpoint/2010/main"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468F1CBD-092F-46C9-A4DE-6EE6E628FC19}" type="slidenum">
              <a:rPr lang="tr-TR" smtClean="0"/>
              <a:t>17</a:t>
            </a:fld>
            <a:endParaRPr lang="tr-TR"/>
          </a:p>
        </p:txBody>
      </p:sp>
    </p:spTree>
    <p:extLst>
      <p:ext uri="{BB962C8B-B14F-4D97-AF65-F5344CB8AC3E}">
        <p14:creationId xmlns:p14="http://schemas.microsoft.com/office/powerpoint/2010/main" val="1440491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468F1CBD-092F-46C9-A4DE-6EE6E628FC19}" type="slidenum">
              <a:rPr lang="tr-TR" smtClean="0"/>
              <a:t>18</a:t>
            </a:fld>
            <a:endParaRPr lang="tr-TR"/>
          </a:p>
        </p:txBody>
      </p:sp>
    </p:spTree>
    <p:extLst>
      <p:ext uri="{BB962C8B-B14F-4D97-AF65-F5344CB8AC3E}">
        <p14:creationId xmlns:p14="http://schemas.microsoft.com/office/powerpoint/2010/main" val="2745489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 için tıklatın</a:t>
            </a:r>
            <a:endParaRPr lang="en-US"/>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p>
            <a:fld id="{A7A42CFF-777B-4533-A440-4C456B6A9FEA}"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0984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07C83F0-FC27-43D2-9813-F060C2D9E7A0}" type="datetime1">
              <a:rPr lang="tr-TR" smtClean="0"/>
              <a:t>27.05.2024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4434627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 için tıklatın</a:t>
            </a:r>
            <a:endParaRPr lang="en-US"/>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210928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a:t>Asıl başlık stili için tıklatın</a:t>
            </a:r>
            <a:endParaRPr lang="en-US"/>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4221910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2557841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27.05.2024</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0530340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27.05.2024</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5594203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07C83F0-FC27-43D2-9813-F060C2D9E7A0}"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695333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a:t>Asıl başlık stili için tıklatın</a:t>
            </a:r>
            <a:endParaRPr lang="en-US"/>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2D2059A-8985-41A3-9F35-8DC13894A4E0}"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82548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p>
            <a:fld id="{DCF74D3F-D744-42F9-A266-110B14BD4158}"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381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EC1C8BA-DCDD-4E80-B44D-BB4BDA6BC718}"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3885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D6427ED0-D0FE-4A09-AE62-4103EA8D2926}" type="datetime1">
              <a:rPr lang="tr-TR" smtClean="0"/>
              <a:t>27.05.2024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9833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0E782A1D-A539-4378-A6BA-1AA9F3084D39}" type="datetime1">
              <a:rPr lang="tr-TR" smtClean="0"/>
              <a:t>27.05.2024</a:t>
            </a:fld>
            <a:endParaRPr lang="tr-TR"/>
          </a:p>
        </p:txBody>
      </p:sp>
      <p:sp>
        <p:nvSpPr>
          <p:cNvPr id="8" name="Footer Placeholder 7"/>
          <p:cNvSpPr>
            <a:spLocks noGrp="1"/>
          </p:cNvSpPr>
          <p:nvPr>
            <p:ph type="ftr" sz="quarter" idx="11"/>
          </p:nvPr>
        </p:nvSpPr>
        <p:spPr/>
        <p:txBody>
          <a:bodyPr/>
          <a:lstStyle/>
          <a:p>
            <a:r>
              <a:rPr lang="tr-TR"/>
              <a:t>Kalite bir yaşam tarzıdır.</a:t>
            </a:r>
          </a:p>
        </p:txBody>
      </p:sp>
      <p:sp>
        <p:nvSpPr>
          <p:cNvPr id="9" name="Slide Number Placeholder 8"/>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9843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7" name="Date Placeholder 2"/>
          <p:cNvSpPr>
            <a:spLocks noGrp="1"/>
          </p:cNvSpPr>
          <p:nvPr>
            <p:ph type="dt" sz="half" idx="10"/>
          </p:nvPr>
        </p:nvSpPr>
        <p:spPr/>
        <p:txBody>
          <a:bodyPr/>
          <a:lstStyle/>
          <a:p>
            <a:fld id="{62192C6F-6FA5-45C8-ACE4-E5B3D13F24FA}" type="datetime1">
              <a:rPr lang="tr-TR" smtClean="0"/>
              <a:t>27.05.2024</a:t>
            </a:fld>
            <a:endParaRPr lang="tr-TR"/>
          </a:p>
        </p:txBody>
      </p:sp>
      <p:sp>
        <p:nvSpPr>
          <p:cNvPr id="5" name="Footer Placeholder 3"/>
          <p:cNvSpPr>
            <a:spLocks noGrp="1"/>
          </p:cNvSpPr>
          <p:nvPr>
            <p:ph type="ftr" sz="quarter" idx="11"/>
          </p:nvPr>
        </p:nvSpPr>
        <p:spPr/>
        <p:txBody>
          <a:bodyPr/>
          <a:lstStyle/>
          <a:p>
            <a:r>
              <a:rPr lang="tr-TR"/>
              <a:t>Kalite bir yaşam tarzıdır.</a:t>
            </a:r>
          </a:p>
        </p:txBody>
      </p:sp>
      <p:sp>
        <p:nvSpPr>
          <p:cNvPr id="6" name="Slide Number Placeholder 4"/>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2768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20823A-34F6-4D9A-B72C-4420CCCD8E18}" type="datetime1">
              <a:rPr lang="tr-TR" smtClean="0"/>
              <a:t>27.05.2024</a:t>
            </a:fld>
            <a:endParaRPr lang="tr-TR"/>
          </a:p>
        </p:txBody>
      </p:sp>
      <p:sp>
        <p:nvSpPr>
          <p:cNvPr id="5" name="Footer Placeholder 2"/>
          <p:cNvSpPr>
            <a:spLocks noGrp="1"/>
          </p:cNvSpPr>
          <p:nvPr>
            <p:ph type="ftr" sz="quarter" idx="11"/>
          </p:nvPr>
        </p:nvSpPr>
        <p:spPr/>
        <p:txBody>
          <a:bodyPr/>
          <a:lstStyle/>
          <a:p>
            <a:r>
              <a:rPr lang="tr-TR"/>
              <a:t>Kalite bir yaşam tarzıdır.</a:t>
            </a:r>
          </a:p>
        </p:txBody>
      </p:sp>
      <p:sp>
        <p:nvSpPr>
          <p:cNvPr id="6" name="Slide Number Placeholder 3"/>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8724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B46673C7-9167-4403-8666-44BE39765140}" type="datetime1">
              <a:rPr lang="tr-TR" smtClean="0"/>
              <a:t>27.05.2024</a:t>
            </a:fld>
            <a:endParaRPr lang="tr-TR"/>
          </a:p>
        </p:txBody>
      </p:sp>
      <p:sp>
        <p:nvSpPr>
          <p:cNvPr id="5" name="Footer Placeholder 5"/>
          <p:cNvSpPr>
            <a:spLocks noGrp="1"/>
          </p:cNvSpPr>
          <p:nvPr>
            <p:ph type="ftr" sz="quarter" idx="11"/>
          </p:nvPr>
        </p:nvSpPr>
        <p:spPr/>
        <p:txBody>
          <a:bodyPr/>
          <a:lstStyle/>
          <a:p>
            <a:r>
              <a:rPr lang="tr-TR"/>
              <a:t>Kalite bir yaşam tarzıdır.</a:t>
            </a:r>
          </a:p>
        </p:txBody>
      </p:sp>
      <p:sp>
        <p:nvSpPr>
          <p:cNvPr id="6"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6011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12AA8A1-43D8-4974-AA28-F99EFBEC3B2D}" type="datetime1">
              <a:rPr lang="tr-TR" smtClean="0"/>
              <a:t>27.05.2024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022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 için tıklatın</a:t>
            </a:r>
            <a:endParaRPr lang="en-US"/>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7C83F0-FC27-43D2-9813-F060C2D9E7A0}" type="datetime1">
              <a:rPr lang="tr-TR" smtClean="0"/>
              <a:t>27.05.2024</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tr-TR"/>
              <a:t>Kalite bir yaşam tarzıdır.</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39F893C-C32F-4835-A1E5-850973405C58}" type="slidenum">
              <a:rPr lang="tr-TR" smtClean="0"/>
              <a:t>‹#›</a:t>
            </a:fld>
            <a:endParaRPr lang="tr-TR"/>
          </a:p>
        </p:txBody>
      </p:sp>
    </p:spTree>
    <p:extLst>
      <p:ext uri="{BB962C8B-B14F-4D97-AF65-F5344CB8AC3E}">
        <p14:creationId xmlns:p14="http://schemas.microsoft.com/office/powerpoint/2010/main" val="1522700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chart" Target="../charts/chart8.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3161578" y="5473421"/>
            <a:ext cx="3456384" cy="430887"/>
          </a:xfrm>
          <a:prstGeom prst="rect">
            <a:avLst/>
          </a:prstGeom>
          <a:noFill/>
        </p:spPr>
        <p:txBody>
          <a:bodyPr wrap="square" rtlCol="0">
            <a:spAutoFit/>
          </a:bodyPr>
          <a:lstStyle/>
          <a:p>
            <a:r>
              <a:rPr lang="tr-TR" sz="2200" b="1" dirty="0">
                <a:solidFill>
                  <a:schemeClr val="accent5">
                    <a:lumMod val="50000"/>
                  </a:schemeClr>
                </a:solidFill>
              </a:rPr>
              <a:t>İNŞAAT MÜHENDİSLİĞİ</a:t>
            </a:r>
            <a:endParaRPr lang="tr-TR" sz="2800" b="1" dirty="0">
              <a:solidFill>
                <a:schemeClr val="accent5">
                  <a:lumMod val="50000"/>
                </a:schemeClr>
              </a:solidFill>
            </a:endParaRPr>
          </a:p>
        </p:txBody>
      </p:sp>
      <p:pic>
        <p:nvPicPr>
          <p:cNvPr id="102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836712"/>
            <a:ext cx="2376264" cy="504746"/>
          </a:xfrm>
          <a:prstGeom prst="rect">
            <a:avLst/>
          </a:prstGeom>
          <a:noFill/>
          <a:extLst>
            <a:ext uri="{909E8E84-426E-40DD-AFC4-6F175D3DCCD1}">
              <a14:hiddenFill xmlns:a14="http://schemas.microsoft.com/office/drawing/2010/main">
                <a:solidFill>
                  <a:srgbClr val="FFFFFF"/>
                </a:solidFill>
              </a14:hiddenFill>
            </a:ext>
          </a:extLst>
        </p:spPr>
      </p:pic>
      <p:sp>
        <p:nvSpPr>
          <p:cNvPr id="45" name="Metin kutusu 44"/>
          <p:cNvSpPr txBox="1"/>
          <p:nvPr/>
        </p:nvSpPr>
        <p:spPr>
          <a:xfrm>
            <a:off x="330546" y="2410020"/>
            <a:ext cx="8554916" cy="1569660"/>
          </a:xfrm>
          <a:prstGeom prst="rect">
            <a:avLst/>
          </a:prstGeom>
          <a:solidFill>
            <a:schemeClr val="accent6">
              <a:lumMod val="20000"/>
              <a:lumOff val="80000"/>
            </a:schemeClr>
          </a:solidFill>
        </p:spPr>
        <p:txBody>
          <a:bodyPr wrap="square" lIns="91440" tIns="45720" rIns="91440" bIns="45720" rtlCol="0" anchor="t">
            <a:spAutoFit/>
          </a:bodyPr>
          <a:lstStyle/>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 2024 YILI </a:t>
            </a:r>
            <a:endParaRPr lang="en-US"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endParaRP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YÖNETİMİN GÖZDEN GEÇİRME TOPLANTISI </a:t>
            </a: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(YGG) </a:t>
            </a:r>
            <a:endParaRPr lang="en-US" sz="3200" b="1" spc="50" dirty="0">
              <a:ln w="0"/>
              <a:solidFill>
                <a:schemeClr val="tx2">
                  <a:lumMod val="50000"/>
                </a:schemeClr>
              </a:solidFill>
              <a:effectLst>
                <a:innerShdw blurRad="63500" dist="50800" dir="13500000">
                  <a:srgbClr val="000000">
                    <a:alpha val="50000"/>
                  </a:srgbClr>
                </a:innerShdw>
              </a:effectLst>
              <a:ea typeface="+mj-ea"/>
              <a:cs typeface="Calibri" panose="020F0502020204030204"/>
            </a:endParaRPr>
          </a:p>
        </p:txBody>
      </p:sp>
    </p:spTree>
    <p:extLst>
      <p:ext uri="{BB962C8B-B14F-4D97-AF65-F5344CB8AC3E}">
        <p14:creationId xmlns:p14="http://schemas.microsoft.com/office/powerpoint/2010/main" val="10576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Chart 2">
            <a:extLst>
              <a:ext uri="{FF2B5EF4-FFF2-40B4-BE49-F238E27FC236}">
                <a16:creationId xmlns:a16="http://schemas.microsoft.com/office/drawing/2014/main" id="{2688E988-6C8F-7096-D70E-20720097FB2B}"/>
              </a:ext>
            </a:extLst>
          </p:cNvPr>
          <p:cNvGraphicFramePr>
            <a:graphicFrameLocks/>
          </p:cNvGraphicFramePr>
          <p:nvPr>
            <p:extLst>
              <p:ext uri="{D42A27DB-BD31-4B8C-83A1-F6EECF244321}">
                <p14:modId xmlns:p14="http://schemas.microsoft.com/office/powerpoint/2010/main" val="1219249054"/>
              </p:ext>
            </p:extLst>
          </p:nvPr>
        </p:nvGraphicFramePr>
        <p:xfrm>
          <a:off x="269779" y="1893781"/>
          <a:ext cx="8307423" cy="46689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8661998C-DE70-A328-A4FC-3CBE4368FE00}"/>
              </a:ext>
            </a:extLst>
          </p:cNvPr>
          <p:cNvGraphicFramePr>
            <a:graphicFrameLocks/>
          </p:cNvGraphicFramePr>
          <p:nvPr>
            <p:extLst>
              <p:ext uri="{D42A27DB-BD31-4B8C-83A1-F6EECF244321}">
                <p14:modId xmlns:p14="http://schemas.microsoft.com/office/powerpoint/2010/main" val="1576615781"/>
              </p:ext>
            </p:extLst>
          </p:nvPr>
        </p:nvGraphicFramePr>
        <p:xfrm>
          <a:off x="749808" y="1499616"/>
          <a:ext cx="8028986" cy="41330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8661998C-DE70-A328-A4FC-3CBE4368FE00}"/>
              </a:ext>
            </a:extLst>
          </p:cNvPr>
          <p:cNvGraphicFramePr>
            <a:graphicFrameLocks/>
          </p:cNvGraphicFramePr>
          <p:nvPr>
            <p:extLst>
              <p:ext uri="{D42A27DB-BD31-4B8C-83A1-F6EECF244321}">
                <p14:modId xmlns:p14="http://schemas.microsoft.com/office/powerpoint/2010/main" val="3930518724"/>
              </p:ext>
            </p:extLst>
          </p:nvPr>
        </p:nvGraphicFramePr>
        <p:xfrm>
          <a:off x="280416" y="1578864"/>
          <a:ext cx="8680704" cy="44378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a:extLst>
              <a:ext uri="{FF2B5EF4-FFF2-40B4-BE49-F238E27FC236}">
                <a16:creationId xmlns:a16="http://schemas.microsoft.com/office/drawing/2014/main" id="{8661998C-DE70-A328-A4FC-3CBE4368FE00}"/>
              </a:ext>
            </a:extLst>
          </p:cNvPr>
          <p:cNvGraphicFramePr>
            <a:graphicFrameLocks/>
          </p:cNvGraphicFramePr>
          <p:nvPr>
            <p:extLst>
              <p:ext uri="{D42A27DB-BD31-4B8C-83A1-F6EECF244321}">
                <p14:modId xmlns:p14="http://schemas.microsoft.com/office/powerpoint/2010/main" val="891347260"/>
              </p:ext>
            </p:extLst>
          </p:nvPr>
        </p:nvGraphicFramePr>
        <p:xfrm>
          <a:off x="243840" y="1578864"/>
          <a:ext cx="8345424" cy="486460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92699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Chart 1">
            <a:extLst>
              <a:ext uri="{FF2B5EF4-FFF2-40B4-BE49-F238E27FC236}">
                <a16:creationId xmlns:a16="http://schemas.microsoft.com/office/drawing/2014/main" id="{F10562ED-AAE4-974C-C472-C5C9833652D0}"/>
              </a:ext>
            </a:extLst>
          </p:cNvPr>
          <p:cNvGraphicFramePr>
            <a:graphicFrameLocks/>
          </p:cNvGraphicFramePr>
          <p:nvPr>
            <p:extLst>
              <p:ext uri="{D42A27DB-BD31-4B8C-83A1-F6EECF244321}">
                <p14:modId xmlns:p14="http://schemas.microsoft.com/office/powerpoint/2010/main" val="3003766933"/>
              </p:ext>
            </p:extLst>
          </p:nvPr>
        </p:nvGraphicFramePr>
        <p:xfrm>
          <a:off x="402921" y="1598623"/>
          <a:ext cx="8264268" cy="47180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8D404F95-2701-7F2F-3703-6D44CDDDF7D9}"/>
              </a:ext>
            </a:extLst>
          </p:cNvPr>
          <p:cNvGraphicFramePr>
            <a:graphicFrameLocks/>
          </p:cNvGraphicFramePr>
          <p:nvPr>
            <p:extLst>
              <p:ext uri="{D42A27DB-BD31-4B8C-83A1-F6EECF244321}">
                <p14:modId xmlns:p14="http://schemas.microsoft.com/office/powerpoint/2010/main" val="3343577582"/>
              </p:ext>
            </p:extLst>
          </p:nvPr>
        </p:nvGraphicFramePr>
        <p:xfrm>
          <a:off x="611420" y="3662233"/>
          <a:ext cx="7498080" cy="48425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8D404F95-2701-7F2F-3703-6D44CDDDF7D9}"/>
              </a:ext>
            </a:extLst>
          </p:cNvPr>
          <p:cNvGraphicFramePr>
            <a:graphicFrameLocks/>
          </p:cNvGraphicFramePr>
          <p:nvPr>
            <p:extLst>
              <p:ext uri="{D42A27DB-BD31-4B8C-83A1-F6EECF244321}">
                <p14:modId xmlns:p14="http://schemas.microsoft.com/office/powerpoint/2010/main" val="2892458044"/>
              </p:ext>
            </p:extLst>
          </p:nvPr>
        </p:nvGraphicFramePr>
        <p:xfrm>
          <a:off x="737615" y="1044054"/>
          <a:ext cx="7969657" cy="556828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47423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Chart 2">
            <a:extLst>
              <a:ext uri="{FF2B5EF4-FFF2-40B4-BE49-F238E27FC236}">
                <a16:creationId xmlns:a16="http://schemas.microsoft.com/office/drawing/2014/main" id="{1EDCA604-BC86-275A-485E-D4DE1DE51625}"/>
              </a:ext>
            </a:extLst>
          </p:cNvPr>
          <p:cNvGraphicFramePr>
            <a:graphicFrameLocks/>
          </p:cNvGraphicFramePr>
          <p:nvPr>
            <p:extLst>
              <p:ext uri="{D42A27DB-BD31-4B8C-83A1-F6EECF244321}">
                <p14:modId xmlns:p14="http://schemas.microsoft.com/office/powerpoint/2010/main" val="929467340"/>
              </p:ext>
            </p:extLst>
          </p:nvPr>
        </p:nvGraphicFramePr>
        <p:xfrm>
          <a:off x="883180" y="1734462"/>
          <a:ext cx="7377640" cy="46468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1219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823765" y="476672"/>
            <a:ext cx="7321964" cy="1384995"/>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(HAYATA GEÇİRİLEN ÖNERİLER ve AKSİYON ALINAN ŞİKAYETLER)</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a:extLst>
              <a:ext uri="{FF2B5EF4-FFF2-40B4-BE49-F238E27FC236}">
                <a16:creationId xmlns:a16="http://schemas.microsoft.com/office/drawing/2014/main" id="{3CD9B1D2-31E9-F654-50C5-A7521091AA6C}"/>
              </a:ext>
            </a:extLst>
          </p:cNvPr>
          <p:cNvSpPr txBox="1"/>
          <p:nvPr/>
        </p:nvSpPr>
        <p:spPr>
          <a:xfrm>
            <a:off x="1655064" y="3125462"/>
            <a:ext cx="4992624" cy="369332"/>
          </a:xfrm>
          <a:prstGeom prst="rect">
            <a:avLst/>
          </a:prstGeom>
          <a:noFill/>
        </p:spPr>
        <p:txBody>
          <a:bodyPr wrap="square">
            <a:spAutoFit/>
          </a:bodyPr>
          <a:lstStyle/>
          <a:p>
            <a:r>
              <a:rPr lang="en-US" dirty="0" err="1">
                <a:solidFill>
                  <a:srgbClr val="0F2303"/>
                </a:solidFill>
              </a:rPr>
              <a:t>Birimimize</a:t>
            </a:r>
            <a:r>
              <a:rPr lang="en-US" dirty="0">
                <a:solidFill>
                  <a:srgbClr val="0F2303"/>
                </a:solidFill>
              </a:rPr>
              <a:t> </a:t>
            </a:r>
            <a:r>
              <a:rPr lang="en-US" dirty="0" err="1">
                <a:solidFill>
                  <a:srgbClr val="0F2303"/>
                </a:solidFill>
              </a:rPr>
              <a:t>gelen</a:t>
            </a:r>
            <a:r>
              <a:rPr lang="tr-TR" dirty="0">
                <a:solidFill>
                  <a:srgbClr val="0F2303"/>
                </a:solidFill>
              </a:rPr>
              <a:t> </a:t>
            </a:r>
            <a:r>
              <a:rPr lang="en-US" dirty="0" err="1">
                <a:solidFill>
                  <a:srgbClr val="0F2303"/>
                </a:solidFill>
              </a:rPr>
              <a:t>öneri</a:t>
            </a:r>
            <a:r>
              <a:rPr lang="en-US" dirty="0">
                <a:solidFill>
                  <a:srgbClr val="0F2303"/>
                </a:solidFill>
              </a:rPr>
              <a:t> </a:t>
            </a:r>
            <a:r>
              <a:rPr lang="en-US" dirty="0" err="1">
                <a:solidFill>
                  <a:srgbClr val="0F2303"/>
                </a:solidFill>
              </a:rPr>
              <a:t>ve</a:t>
            </a:r>
            <a:r>
              <a:rPr lang="en-US" dirty="0">
                <a:solidFill>
                  <a:srgbClr val="0F2303"/>
                </a:solidFill>
              </a:rPr>
              <a:t> </a:t>
            </a:r>
            <a:r>
              <a:rPr lang="en-US" dirty="0" err="1">
                <a:solidFill>
                  <a:srgbClr val="0F2303"/>
                </a:solidFill>
              </a:rPr>
              <a:t>şikayet</a:t>
            </a:r>
            <a:r>
              <a:rPr lang="en-US" dirty="0">
                <a:solidFill>
                  <a:srgbClr val="0F2303"/>
                </a:solidFill>
              </a:rPr>
              <a:t> </a:t>
            </a:r>
            <a:r>
              <a:rPr lang="en-US" dirty="0" err="1">
                <a:solidFill>
                  <a:srgbClr val="0F2303"/>
                </a:solidFill>
              </a:rPr>
              <a:t>bulunmamaktadır</a:t>
            </a:r>
            <a:r>
              <a:rPr lang="en-US" dirty="0">
                <a:solidFill>
                  <a:srgbClr val="0F2303"/>
                </a:solidFill>
              </a:rPr>
              <a:t>.</a:t>
            </a:r>
          </a:p>
        </p:txBody>
      </p:sp>
    </p:spTree>
    <p:extLst>
      <p:ext uri="{BB962C8B-B14F-4D97-AF65-F5344CB8AC3E}">
        <p14:creationId xmlns:p14="http://schemas.microsoft.com/office/powerpoint/2010/main" val="3805939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94291" y="481299"/>
            <a:ext cx="5976664" cy="648072"/>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dirty="0">
                <a:solidFill>
                  <a:schemeClr val="accent6"/>
                </a:solidFill>
                <a:effectLst>
                  <a:outerShdw blurRad="38100" dist="38100" dir="2700000" algn="tl">
                    <a:srgbClr val="000000">
                      <a:alpha val="43137"/>
                    </a:srgbClr>
                  </a:outerShdw>
                </a:effectLst>
                <a:ea typeface="+mj-ea"/>
                <a:cs typeface="+mj-cs"/>
              </a:rPr>
              <a:t>DÜZELTİCİ</a:t>
            </a:r>
            <a:r>
              <a:rPr lang="tr-TR" sz="2800" b="1" kern="1200" dirty="0">
                <a:solidFill>
                  <a:schemeClr val="accent6"/>
                </a:solidFill>
                <a:effectLst>
                  <a:outerShdw blurRad="38100" dist="38100" dir="2700000" algn="tl">
                    <a:srgbClr val="000000">
                      <a:alpha val="43137"/>
                    </a:srgbClr>
                  </a:outerShdw>
                </a:effectLst>
                <a:ea typeface="+mj-ea"/>
                <a:cs typeface="+mj-cs"/>
              </a:rPr>
              <a:t>-ÖNLEYİCİ</a:t>
            </a:r>
            <a:r>
              <a:rPr lang="en-US" sz="2800" b="1" kern="1200" dirty="0">
                <a:solidFill>
                  <a:schemeClr val="accent6"/>
                </a:solidFill>
                <a:effectLst>
                  <a:outerShdw blurRad="38100" dist="38100" dir="2700000" algn="tl">
                    <a:srgbClr val="000000">
                      <a:alpha val="43137"/>
                    </a:srgbClr>
                  </a:outerShdw>
                </a:effectLst>
                <a:ea typeface="+mj-ea"/>
                <a:cs typeface="+mj-cs"/>
              </a:rPr>
              <a:t> FAALİYETLER</a:t>
            </a: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4063"/>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o 6"/>
          <p:cNvGraphicFramePr>
            <a:graphicFrameLocks noGrp="1"/>
          </p:cNvGraphicFramePr>
          <p:nvPr>
            <p:extLst>
              <p:ext uri="{D42A27DB-BD31-4B8C-83A1-F6EECF244321}">
                <p14:modId xmlns:p14="http://schemas.microsoft.com/office/powerpoint/2010/main" val="3266318950"/>
              </p:ext>
            </p:extLst>
          </p:nvPr>
        </p:nvGraphicFramePr>
        <p:xfrm>
          <a:off x="470388" y="1366607"/>
          <a:ext cx="8203223" cy="202184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r>
                        <a:rPr lang="tr-TR" dirty="0">
                          <a:solidFill>
                            <a:srgbClr val="0C0D0D"/>
                          </a:solidFill>
                        </a:rPr>
                        <a:t>İç ve dış paydaşların katkıları ve görüşleriyle oluşturulan ders içeriği sayısı (Zorunlu - Seçmeli)</a:t>
                      </a: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 ….</a:t>
                      </a:r>
                      <a:endParaRPr lang="tr-TR" dirty="0">
                        <a:solidFill>
                          <a:srgbClr val="0C0D0D"/>
                        </a:solidFill>
                      </a:endParaRPr>
                    </a:p>
                  </a:txBody>
                  <a:tcPr>
                    <a:solidFill>
                      <a:schemeClr val="accent6">
                        <a:lumMod val="20000"/>
                        <a:lumOff val="80000"/>
                      </a:schemeClr>
                    </a:solidFill>
                  </a:tcPr>
                </a:tc>
                <a:tc>
                  <a:txBody>
                    <a:bodyPr/>
                    <a:lstStyle/>
                    <a:p>
                      <a:r>
                        <a:rPr lang="tr-TR" dirty="0">
                          <a:solidFill>
                            <a:srgbClr val="0C0D0D"/>
                          </a:solidFill>
                        </a:rPr>
                        <a:t> 01.02.2024</a:t>
                      </a: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Bölüm seçmeli ders havuzuna Yapı Bilgi Modellemesi (BIM) dersinin eklenmesi.</a:t>
                      </a: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2" name="Tablo 6">
            <a:extLst>
              <a:ext uri="{FF2B5EF4-FFF2-40B4-BE49-F238E27FC236}">
                <a16:creationId xmlns:a16="http://schemas.microsoft.com/office/drawing/2014/main" id="{C3BEAFA4-6476-C76B-0CC6-AA02E048A703}"/>
              </a:ext>
            </a:extLst>
          </p:cNvPr>
          <p:cNvGraphicFramePr>
            <a:graphicFrameLocks noGrp="1"/>
          </p:cNvGraphicFramePr>
          <p:nvPr>
            <p:extLst>
              <p:ext uri="{D42A27DB-BD31-4B8C-83A1-F6EECF244321}">
                <p14:modId xmlns:p14="http://schemas.microsoft.com/office/powerpoint/2010/main" val="446434617"/>
              </p:ext>
            </p:extLst>
          </p:nvPr>
        </p:nvGraphicFramePr>
        <p:xfrm>
          <a:off x="470388" y="4217384"/>
          <a:ext cx="8203223" cy="229616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r>
                        <a:rPr lang="tr-TR" dirty="0">
                          <a:solidFill>
                            <a:srgbClr val="0C0D0D"/>
                          </a:solidFill>
                        </a:rPr>
                        <a:t>İlgili Yılda Gerçekleştirilen Erasmus Anlaşma Başvuru Sayısı</a:t>
                      </a: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 ….</a:t>
                      </a:r>
                      <a:endParaRPr lang="tr-TR" dirty="0">
                        <a:solidFill>
                          <a:srgbClr val="0C0D0D"/>
                        </a:solidFill>
                      </a:endParaRPr>
                    </a:p>
                  </a:txBody>
                  <a:tcPr>
                    <a:solidFill>
                      <a:schemeClr val="accent6">
                        <a:lumMod val="20000"/>
                        <a:lumOff val="80000"/>
                      </a:schemeClr>
                    </a:solidFill>
                  </a:tcPr>
                </a:tc>
                <a:tc>
                  <a:txBody>
                    <a:bodyPr/>
                    <a:lstStyle/>
                    <a:p>
                      <a:r>
                        <a:rPr lang="tr-TR" dirty="0">
                          <a:solidFill>
                            <a:srgbClr val="0C0D0D"/>
                          </a:solidFill>
                        </a:rPr>
                        <a:t> 01.06.2024</a:t>
                      </a: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Öğrenci değişim komisyonunun Erasmus anlaşmaları hakkında bölüm akademisyenleri bilgilendirmesi ve başvuruları düzenlemesi.</a:t>
                      </a: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1082165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94291" y="481299"/>
            <a:ext cx="5976664" cy="648072"/>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dirty="0">
                <a:solidFill>
                  <a:schemeClr val="accent6"/>
                </a:solidFill>
                <a:effectLst>
                  <a:outerShdw blurRad="38100" dist="38100" dir="2700000" algn="tl">
                    <a:srgbClr val="000000">
                      <a:alpha val="43137"/>
                    </a:srgbClr>
                  </a:outerShdw>
                </a:effectLst>
                <a:ea typeface="+mj-ea"/>
                <a:cs typeface="+mj-cs"/>
              </a:rPr>
              <a:t>DÜZELTİCİ</a:t>
            </a:r>
            <a:r>
              <a:rPr lang="tr-TR" sz="2800" b="1" kern="1200" dirty="0">
                <a:solidFill>
                  <a:schemeClr val="accent6"/>
                </a:solidFill>
                <a:effectLst>
                  <a:outerShdw blurRad="38100" dist="38100" dir="2700000" algn="tl">
                    <a:srgbClr val="000000">
                      <a:alpha val="43137"/>
                    </a:srgbClr>
                  </a:outerShdw>
                </a:effectLst>
                <a:ea typeface="+mj-ea"/>
                <a:cs typeface="+mj-cs"/>
              </a:rPr>
              <a:t>-ÖNLEYİCİ</a:t>
            </a:r>
            <a:r>
              <a:rPr lang="en-US" sz="2800" b="1" kern="1200" dirty="0">
                <a:solidFill>
                  <a:schemeClr val="accent6"/>
                </a:solidFill>
                <a:effectLst>
                  <a:outerShdw blurRad="38100" dist="38100" dir="2700000" algn="tl">
                    <a:srgbClr val="000000">
                      <a:alpha val="43137"/>
                    </a:srgbClr>
                  </a:outerShdw>
                </a:effectLst>
                <a:ea typeface="+mj-ea"/>
                <a:cs typeface="+mj-cs"/>
              </a:rPr>
              <a:t> FAALİYETLER</a:t>
            </a: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4063"/>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o 6"/>
          <p:cNvGraphicFramePr>
            <a:graphicFrameLocks noGrp="1"/>
          </p:cNvGraphicFramePr>
          <p:nvPr>
            <p:extLst>
              <p:ext uri="{D42A27DB-BD31-4B8C-83A1-F6EECF244321}">
                <p14:modId xmlns:p14="http://schemas.microsoft.com/office/powerpoint/2010/main" val="534130179"/>
              </p:ext>
            </p:extLst>
          </p:nvPr>
        </p:nvGraphicFramePr>
        <p:xfrm>
          <a:off x="470388" y="1366607"/>
          <a:ext cx="8203223" cy="148336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r>
                        <a:rPr lang="tr-TR" dirty="0">
                          <a:solidFill>
                            <a:srgbClr val="0C0D0D"/>
                          </a:solidFill>
                        </a:rPr>
                        <a:t>ABÜ adresli atıf sayısı</a:t>
                      </a: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 ….</a:t>
                      </a:r>
                      <a:endParaRPr lang="tr-TR" dirty="0">
                        <a:solidFill>
                          <a:srgbClr val="0C0D0D"/>
                        </a:solidFill>
                      </a:endParaRPr>
                    </a:p>
                  </a:txBody>
                  <a:tcPr>
                    <a:solidFill>
                      <a:schemeClr val="accent6">
                        <a:lumMod val="20000"/>
                        <a:lumOff val="80000"/>
                      </a:schemeClr>
                    </a:solidFill>
                  </a:tcPr>
                </a:tc>
                <a:tc>
                  <a:txBody>
                    <a:bodyPr/>
                    <a:lstStyle/>
                    <a:p>
                      <a:r>
                        <a:rPr lang="tr-TR" dirty="0">
                          <a:solidFill>
                            <a:srgbClr val="0C0D0D"/>
                          </a:solidFill>
                        </a:rPr>
                        <a:t> 30.09.2024</a:t>
                      </a: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Akademik personel alımı.</a:t>
                      </a: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2" name="Tablo 6">
            <a:extLst>
              <a:ext uri="{FF2B5EF4-FFF2-40B4-BE49-F238E27FC236}">
                <a16:creationId xmlns:a16="http://schemas.microsoft.com/office/drawing/2014/main" id="{C3BEAFA4-6476-C76B-0CC6-AA02E048A703}"/>
              </a:ext>
            </a:extLst>
          </p:cNvPr>
          <p:cNvGraphicFramePr>
            <a:graphicFrameLocks noGrp="1"/>
          </p:cNvGraphicFramePr>
          <p:nvPr>
            <p:extLst>
              <p:ext uri="{D42A27DB-BD31-4B8C-83A1-F6EECF244321}">
                <p14:modId xmlns:p14="http://schemas.microsoft.com/office/powerpoint/2010/main" val="514120962"/>
              </p:ext>
            </p:extLst>
          </p:nvPr>
        </p:nvGraphicFramePr>
        <p:xfrm>
          <a:off x="470388" y="3993266"/>
          <a:ext cx="8203223" cy="175260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475749">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r>
                        <a:rPr lang="tr-TR" dirty="0">
                          <a:solidFill>
                            <a:srgbClr val="0C0D0D"/>
                          </a:solidFill>
                        </a:rPr>
                        <a:t>Diğer uluslararası hakemli dergilerde yayınlanmış makale</a:t>
                      </a: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 ….</a:t>
                      </a:r>
                      <a:endParaRPr lang="tr-TR" dirty="0">
                        <a:solidFill>
                          <a:srgbClr val="0C0D0D"/>
                        </a:solidFill>
                      </a:endParaRPr>
                    </a:p>
                  </a:txBody>
                  <a:tcPr>
                    <a:solidFill>
                      <a:schemeClr val="accent6">
                        <a:lumMod val="20000"/>
                        <a:lumOff val="80000"/>
                      </a:schemeClr>
                    </a:solidFill>
                  </a:tcPr>
                </a:tc>
                <a:tc>
                  <a:txBody>
                    <a:bodyPr/>
                    <a:lstStyle/>
                    <a:p>
                      <a:r>
                        <a:rPr lang="tr-TR" dirty="0">
                          <a:solidFill>
                            <a:srgbClr val="0C0D0D"/>
                          </a:solidFill>
                        </a:rPr>
                        <a:t> 30.12.2024</a:t>
                      </a: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Laboratuvar imkanlarının geliştirilmesi.</a:t>
                      </a: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3961661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47846" y="1049724"/>
            <a:ext cx="3623067" cy="1815882"/>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İÇ DENETİM SONUCUNA DAYALI ÖZ DEĞERLENDİRME ve GÖRÜŞLERİNİZ</a:t>
            </a:r>
          </a:p>
        </p:txBody>
      </p:sp>
      <p:pic>
        <p:nvPicPr>
          <p:cNvPr id="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a:extLst>
              <a:ext uri="{FF2B5EF4-FFF2-40B4-BE49-F238E27FC236}">
                <a16:creationId xmlns:a16="http://schemas.microsoft.com/office/drawing/2014/main" id="{E3C0CABA-1C4F-1E81-C958-DFE0496B5B5E}"/>
              </a:ext>
            </a:extLst>
          </p:cNvPr>
          <p:cNvSpPr/>
          <p:nvPr/>
        </p:nvSpPr>
        <p:spPr>
          <a:xfrm>
            <a:off x="251519" y="3117456"/>
            <a:ext cx="3470931" cy="2638992"/>
          </a:xfrm>
          <a:prstGeom prst="rect">
            <a:avLst/>
          </a:prstGeom>
        </p:spPr>
        <p:txBody>
          <a:bodyPr wrap="square">
            <a:spAutoFit/>
          </a:bodyPr>
          <a:lstStyle/>
          <a:p>
            <a:pPr fontAlgn="base">
              <a:lnSpc>
                <a:spcPct val="150000"/>
              </a:lnSpc>
              <a:spcAft>
                <a:spcPts val="0"/>
              </a:spcAft>
            </a:pPr>
            <a:r>
              <a:rPr lang="tr-TR" sz="1400" dirty="0">
                <a:solidFill>
                  <a:srgbClr val="0C0D0D"/>
                </a:solidFill>
                <a:latin typeface="Times New Roman" panose="02020603050405020304" pitchFamily="18" charset="0"/>
                <a:ea typeface="Times New Roman" panose="02020603050405020304" pitchFamily="18" charset="0"/>
              </a:rPr>
              <a:t>Bölümümüz iç denetimini üç adet gözlem ile %97  başarı ile tamamlamıştır. </a:t>
            </a:r>
          </a:p>
          <a:p>
            <a:pPr fontAlgn="base">
              <a:lnSpc>
                <a:spcPct val="150000"/>
              </a:lnSpc>
              <a:spcAft>
                <a:spcPts val="0"/>
              </a:spcAft>
            </a:pPr>
            <a:r>
              <a:rPr lang="tr-TR" sz="1400" dirty="0">
                <a:solidFill>
                  <a:srgbClr val="0C0D0D"/>
                </a:solidFill>
                <a:latin typeface="Times New Roman" panose="02020603050405020304" pitchFamily="18" charset="0"/>
                <a:ea typeface="Times New Roman" panose="02020603050405020304" pitchFamily="18" charset="0"/>
              </a:rPr>
              <a:t>Bölüm akademik kadrosunun ve laboratuvar imkanlarının YÖK asgari şartlarına göre genişletilmesi gelecek yıllarda hedeflenen SPİK hedeflerinin sağlanması ve öğrenci memnuniyetinin arttırılmasında etkili olacaktır.</a:t>
            </a:r>
          </a:p>
        </p:txBody>
      </p:sp>
      <p:pic>
        <p:nvPicPr>
          <p:cNvPr id="7" name="Picture 6">
            <a:extLst>
              <a:ext uri="{FF2B5EF4-FFF2-40B4-BE49-F238E27FC236}">
                <a16:creationId xmlns:a16="http://schemas.microsoft.com/office/drawing/2014/main" id="{BECAB5E8-ED4C-C208-FB04-D45CBE7F92B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49271" y="1046395"/>
            <a:ext cx="4553596" cy="5541696"/>
          </a:xfrm>
          <a:prstGeom prst="rect">
            <a:avLst/>
          </a:prstGeom>
        </p:spPr>
      </p:pic>
    </p:spTree>
    <p:extLst>
      <p:ext uri="{BB962C8B-B14F-4D97-AF65-F5344CB8AC3E}">
        <p14:creationId xmlns:p14="http://schemas.microsoft.com/office/powerpoint/2010/main" val="1346354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Teknik Gezi</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287AB85-C0EE-C29F-3E7C-CAE093CDECF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65018" y="1843540"/>
            <a:ext cx="7961746" cy="5014460"/>
          </a:xfrm>
          <a:prstGeom prst="rect">
            <a:avLst/>
          </a:prstGeom>
        </p:spPr>
      </p:pic>
      <p:sp>
        <p:nvSpPr>
          <p:cNvPr id="3" name="Dikdörtgen 1">
            <a:extLst>
              <a:ext uri="{FF2B5EF4-FFF2-40B4-BE49-F238E27FC236}">
                <a16:creationId xmlns:a16="http://schemas.microsoft.com/office/drawing/2014/main" id="{97B432FC-976A-B9F2-BEEA-B98EE5DFE28E}"/>
              </a:ext>
            </a:extLst>
          </p:cNvPr>
          <p:cNvSpPr/>
          <p:nvPr/>
        </p:nvSpPr>
        <p:spPr>
          <a:xfrm>
            <a:off x="430242" y="1415143"/>
            <a:ext cx="7760297" cy="376834"/>
          </a:xfrm>
          <a:prstGeom prst="rect">
            <a:avLst/>
          </a:prstGeom>
        </p:spPr>
        <p:txBody>
          <a:bodyPr wrap="square">
            <a:spAutoFit/>
          </a:bodyPr>
          <a:lstStyle/>
          <a:p>
            <a:pPr fontAlgn="base">
              <a:lnSpc>
                <a:spcPct val="150000"/>
              </a:lnSpc>
              <a:spcAft>
                <a:spcPts val="0"/>
              </a:spcAft>
            </a:pPr>
            <a:r>
              <a:rPr lang="tr-TR" sz="1400" dirty="0">
                <a:solidFill>
                  <a:srgbClr val="0C0D0D"/>
                </a:solidFill>
                <a:latin typeface="Times New Roman" panose="02020603050405020304" pitchFamily="18" charset="0"/>
                <a:ea typeface="Times New Roman" panose="02020603050405020304" pitchFamily="18" charset="0"/>
              </a:rPr>
              <a:t>Göltaş Hazır beton tesisine teknik gezi düzenlendi. </a:t>
            </a:r>
          </a:p>
        </p:txBody>
      </p:sp>
    </p:spTree>
    <p:extLst>
      <p:ext uri="{BB962C8B-B14F-4D97-AF65-F5344CB8AC3E}">
        <p14:creationId xmlns:p14="http://schemas.microsoft.com/office/powerpoint/2010/main" val="3235176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Teknik Gezi</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287AB85-C0EE-C29F-3E7C-CAE093CDECF9}"/>
              </a:ext>
            </a:extLst>
          </p:cNvPr>
          <p:cNvPicPr>
            <a:picLocks noChangeAspect="1"/>
          </p:cNvPicPr>
          <p:nvPr/>
        </p:nvPicPr>
        <p:blipFill rotWithShape="1">
          <a:blip r:embed="rId4">
            <a:extLst>
              <a:ext uri="{28A0092B-C50C-407E-A947-70E740481C1C}">
                <a14:useLocalDpi xmlns:a14="http://schemas.microsoft.com/office/drawing/2010/main" val="0"/>
              </a:ext>
            </a:extLst>
          </a:blip>
          <a:srcRect t="24633"/>
          <a:stretch/>
        </p:blipFill>
        <p:spPr>
          <a:xfrm>
            <a:off x="249972" y="2164758"/>
            <a:ext cx="8302901" cy="4693242"/>
          </a:xfrm>
          <a:prstGeom prst="rect">
            <a:avLst/>
          </a:prstGeom>
        </p:spPr>
      </p:pic>
      <p:sp>
        <p:nvSpPr>
          <p:cNvPr id="3" name="Dikdörtgen 1">
            <a:extLst>
              <a:ext uri="{FF2B5EF4-FFF2-40B4-BE49-F238E27FC236}">
                <a16:creationId xmlns:a16="http://schemas.microsoft.com/office/drawing/2014/main" id="{97B432FC-976A-B9F2-BEEA-B98EE5DFE28E}"/>
              </a:ext>
            </a:extLst>
          </p:cNvPr>
          <p:cNvSpPr/>
          <p:nvPr/>
        </p:nvSpPr>
        <p:spPr>
          <a:xfrm>
            <a:off x="328642" y="1332015"/>
            <a:ext cx="7760297" cy="700000"/>
          </a:xfrm>
          <a:prstGeom prst="rect">
            <a:avLst/>
          </a:prstGeom>
        </p:spPr>
        <p:txBody>
          <a:bodyPr wrap="square">
            <a:spAutoFit/>
          </a:bodyPr>
          <a:lstStyle/>
          <a:p>
            <a:pPr fontAlgn="base">
              <a:lnSpc>
                <a:spcPct val="150000"/>
              </a:lnSpc>
              <a:spcAft>
                <a:spcPts val="0"/>
              </a:spcAft>
            </a:pPr>
            <a:r>
              <a:rPr lang="tr-TR" sz="1400" dirty="0">
                <a:solidFill>
                  <a:srgbClr val="0C0D0D"/>
                </a:solidFill>
                <a:latin typeface="Times New Roman" panose="02020603050405020304" pitchFamily="18" charset="0"/>
                <a:ea typeface="Times New Roman" panose="02020603050405020304" pitchFamily="18" charset="0"/>
              </a:rPr>
              <a:t>DSİ 13. Bölge Müdürlüğünün katkılarıyla Hidrolik dersi kapsamında Oymapınar Barajı ve </a:t>
            </a:r>
            <a:r>
              <a:rPr lang="tr-TR" sz="1400" dirty="0" err="1">
                <a:solidFill>
                  <a:srgbClr val="0C0D0D"/>
                </a:solidFill>
                <a:latin typeface="Times New Roman" panose="02020603050405020304" pitchFamily="18" charset="0"/>
                <a:ea typeface="Times New Roman" panose="02020603050405020304" pitchFamily="18" charset="0"/>
              </a:rPr>
              <a:t>Köprüçay</a:t>
            </a:r>
            <a:r>
              <a:rPr lang="tr-TR" sz="1400" dirty="0">
                <a:solidFill>
                  <a:srgbClr val="0C0D0D"/>
                </a:solidFill>
                <a:latin typeface="Times New Roman" panose="02020603050405020304" pitchFamily="18" charset="0"/>
                <a:ea typeface="Times New Roman" panose="02020603050405020304" pitchFamily="18" charset="0"/>
              </a:rPr>
              <a:t> Regülatörü ‘ne teknik gezi düzenlemiştir. </a:t>
            </a:r>
          </a:p>
        </p:txBody>
      </p:sp>
    </p:spTree>
    <p:extLst>
      <p:ext uri="{BB962C8B-B14F-4D97-AF65-F5344CB8AC3E}">
        <p14:creationId xmlns:p14="http://schemas.microsoft.com/office/powerpoint/2010/main" val="369525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42309" y="464778"/>
            <a:ext cx="5659381" cy="80528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tr-TR" sz="2400" b="1" kern="1200" dirty="0">
                <a:solidFill>
                  <a:schemeClr val="accent6"/>
                </a:solidFill>
                <a:effectLst>
                  <a:outerShdw blurRad="38100" dist="38100" dir="2700000" algn="tl">
                    <a:srgbClr val="000000">
                      <a:alpha val="43137"/>
                    </a:srgbClr>
                  </a:outerShdw>
                </a:effectLst>
                <a:ea typeface="+mj-ea"/>
                <a:cs typeface="+mj-cs"/>
              </a:rPr>
              <a:t>SÜREKLİ İYİLEŞTİRME ÖNERİLERİ</a:t>
            </a:r>
            <a:endParaRPr lang="en-US" sz="2400" b="1" kern="1200"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a:extLst>
              <a:ext uri="{FF2B5EF4-FFF2-40B4-BE49-F238E27FC236}">
                <a16:creationId xmlns:a16="http://schemas.microsoft.com/office/drawing/2014/main" id="{26DF8496-9CF7-52BE-1377-D27944ACB92A}"/>
              </a:ext>
            </a:extLst>
          </p:cNvPr>
          <p:cNvSpPr/>
          <p:nvPr/>
        </p:nvSpPr>
        <p:spPr>
          <a:xfrm>
            <a:off x="337226" y="2027129"/>
            <a:ext cx="8633037" cy="873572"/>
          </a:xfrm>
          <a:prstGeom prst="rect">
            <a:avLst/>
          </a:prstGeom>
        </p:spPr>
        <p:txBody>
          <a:bodyPr wrap="square">
            <a:spAutoFit/>
          </a:bodyPr>
          <a:lstStyle/>
          <a:p>
            <a:pPr marL="285750" indent="-285750" fontAlgn="base">
              <a:lnSpc>
                <a:spcPct val="150000"/>
              </a:lnSpc>
              <a:spcAft>
                <a:spcPts val="0"/>
              </a:spcAft>
              <a:buFont typeface="Arial" panose="020B0604020202020204" pitchFamily="34" charset="0"/>
              <a:buChar char="•"/>
            </a:pPr>
            <a:r>
              <a:rPr lang="tr-TR" dirty="0">
                <a:solidFill>
                  <a:srgbClr val="0C0D0D"/>
                </a:solidFill>
                <a:latin typeface="Times New Roman" panose="02020603050405020304" pitchFamily="18" charset="0"/>
                <a:ea typeface="Times New Roman" panose="02020603050405020304" pitchFamily="18" charset="0"/>
              </a:rPr>
              <a:t>Akademik performans değerlendirme sürecinde toplanan verilerin SPİK karnelerine bağlanması kalite hedeflerinin takibini kolaylaştıracaktır.</a:t>
            </a:r>
          </a:p>
        </p:txBody>
      </p:sp>
    </p:spTree>
    <p:extLst>
      <p:ext uri="{BB962C8B-B14F-4D97-AF65-F5344CB8AC3E}">
        <p14:creationId xmlns:p14="http://schemas.microsoft.com/office/powerpoint/2010/main" val="2340244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41579" y="649467"/>
            <a:ext cx="5040560"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MİSYON-VİZYON-POLİTİKA</a:t>
            </a: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4" name="Dikdörtgen 3"/>
          <p:cNvSpPr/>
          <p:nvPr/>
        </p:nvSpPr>
        <p:spPr>
          <a:xfrm>
            <a:off x="490637" y="4868885"/>
            <a:ext cx="8352928" cy="788036"/>
          </a:xfrm>
          <a:prstGeom prst="rect">
            <a:avLst/>
          </a:prstGeom>
        </p:spPr>
        <p:txBody>
          <a:bodyPr wrap="square">
            <a:spAutoFit/>
          </a:bodyPr>
          <a:lstStyle/>
          <a:p>
            <a:pPr fontAlgn="base">
              <a:lnSpc>
                <a:spcPct val="150000"/>
              </a:lnSpc>
              <a:spcAft>
                <a:spcPts val="0"/>
              </a:spcAft>
            </a:pPr>
            <a:endParaRPr lang="tr-TR" sz="1400" dirty="0">
              <a:solidFill>
                <a:srgbClr val="0C0D0D"/>
              </a:solidFill>
              <a:highlight>
                <a:srgbClr val="FFFF00"/>
              </a:highlight>
              <a:ea typeface="Times New Roman" panose="02020603050405020304" pitchFamily="18" charset="0"/>
            </a:endParaRPr>
          </a:p>
          <a:p>
            <a:pPr fontAlgn="base">
              <a:lnSpc>
                <a:spcPct val="150000"/>
              </a:lnSpc>
              <a:spcAft>
                <a:spcPts val="0"/>
              </a:spcAft>
            </a:pPr>
            <a:endParaRPr lang="tr-TR" b="1" dirty="0">
              <a:solidFill>
                <a:srgbClr val="0C0D0D"/>
              </a:solidFill>
              <a:latin typeface="Calibri" panose="020F0502020204030204" pitchFamily="34" charset="0"/>
              <a:ea typeface="Times New Roman" panose="02020603050405020304" pitchFamily="18" charset="0"/>
            </a:endParaRPr>
          </a:p>
        </p:txBody>
      </p:sp>
      <p:sp>
        <p:nvSpPr>
          <p:cNvPr id="7" name="Dikdörtgen 6"/>
          <p:cNvSpPr/>
          <p:nvPr/>
        </p:nvSpPr>
        <p:spPr>
          <a:xfrm>
            <a:off x="490636" y="4017883"/>
            <a:ext cx="8352928" cy="1577611"/>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VİZYONU</a:t>
            </a:r>
          </a:p>
          <a:p>
            <a:pPr>
              <a:lnSpc>
                <a:spcPct val="150000"/>
              </a:lnSpc>
              <a:spcAft>
                <a:spcPts val="800"/>
              </a:spcAft>
            </a:pPr>
            <a:r>
              <a:rPr lang="en-US" sz="1600" dirty="0">
                <a:solidFill>
                  <a:srgbClr val="0C0D0D"/>
                </a:solidFill>
                <a:latin typeface="Calibri" panose="020F0502020204030204" pitchFamily="34" charset="0"/>
              </a:rPr>
              <a:t>ABÜ </a:t>
            </a:r>
            <a:r>
              <a:rPr lang="en-US" sz="1600" dirty="0" err="1">
                <a:solidFill>
                  <a:srgbClr val="0C0D0D"/>
                </a:solidFill>
                <a:latin typeface="Calibri" panose="020F0502020204030204" pitchFamily="34" charset="0"/>
              </a:rPr>
              <a:t>İnşaat</a:t>
            </a:r>
            <a:r>
              <a:rPr lang="en-US" sz="1600" dirty="0">
                <a:solidFill>
                  <a:srgbClr val="0C0D0D"/>
                </a:solidFill>
                <a:latin typeface="Calibri" panose="020F0502020204030204" pitchFamily="34" charset="0"/>
              </a:rPr>
              <a:t> </a:t>
            </a:r>
            <a:r>
              <a:rPr lang="en-US" sz="1600" dirty="0" err="1">
                <a:solidFill>
                  <a:srgbClr val="0C0D0D"/>
                </a:solidFill>
                <a:latin typeface="Calibri" panose="020F0502020204030204" pitchFamily="34" charset="0"/>
              </a:rPr>
              <a:t>Mühendisliği</a:t>
            </a:r>
            <a:r>
              <a:rPr lang="en-US" sz="1600" dirty="0">
                <a:solidFill>
                  <a:srgbClr val="0C0D0D"/>
                </a:solidFill>
                <a:latin typeface="Calibri" panose="020F0502020204030204" pitchFamily="34" charset="0"/>
              </a:rPr>
              <a:t>, </a:t>
            </a:r>
            <a:r>
              <a:rPr lang="en-US" sz="1600" dirty="0" err="1">
                <a:solidFill>
                  <a:srgbClr val="0C0D0D"/>
                </a:solidFill>
                <a:latin typeface="Calibri" panose="020F0502020204030204" pitchFamily="34" charset="0"/>
              </a:rPr>
              <a:t>bölgede</a:t>
            </a:r>
            <a:r>
              <a:rPr lang="en-US" sz="1600" dirty="0">
                <a:solidFill>
                  <a:srgbClr val="0C0D0D"/>
                </a:solidFill>
                <a:latin typeface="Calibri" panose="020F0502020204030204" pitchFamily="34" charset="0"/>
              </a:rPr>
              <a:t>, </a:t>
            </a:r>
            <a:r>
              <a:rPr lang="en-US" sz="1600" dirty="0" err="1">
                <a:solidFill>
                  <a:srgbClr val="0C0D0D"/>
                </a:solidFill>
                <a:latin typeface="Calibri" panose="020F0502020204030204" pitchFamily="34" charset="0"/>
              </a:rPr>
              <a:t>ülkede</a:t>
            </a:r>
            <a:r>
              <a:rPr lang="en-US" sz="1600" dirty="0">
                <a:solidFill>
                  <a:srgbClr val="0C0D0D"/>
                </a:solidFill>
                <a:latin typeface="Calibri" panose="020F0502020204030204" pitchFamily="34" charset="0"/>
              </a:rPr>
              <a:t> </a:t>
            </a:r>
            <a:r>
              <a:rPr lang="en-US" sz="1600" dirty="0" err="1">
                <a:solidFill>
                  <a:srgbClr val="0C0D0D"/>
                </a:solidFill>
                <a:latin typeface="Calibri" panose="020F0502020204030204" pitchFamily="34" charset="0"/>
              </a:rPr>
              <a:t>ve</a:t>
            </a:r>
            <a:r>
              <a:rPr lang="en-US" sz="1600" dirty="0">
                <a:solidFill>
                  <a:srgbClr val="0C0D0D"/>
                </a:solidFill>
                <a:latin typeface="Calibri" panose="020F0502020204030204" pitchFamily="34" charset="0"/>
              </a:rPr>
              <a:t> </a:t>
            </a:r>
            <a:r>
              <a:rPr lang="en-US" sz="1600" dirty="0" err="1">
                <a:solidFill>
                  <a:srgbClr val="0C0D0D"/>
                </a:solidFill>
                <a:latin typeface="Calibri" panose="020F0502020204030204" pitchFamily="34" charset="0"/>
              </a:rPr>
              <a:t>dünyada</a:t>
            </a:r>
            <a:r>
              <a:rPr lang="en-US" sz="1600" dirty="0">
                <a:solidFill>
                  <a:srgbClr val="0C0D0D"/>
                </a:solidFill>
                <a:latin typeface="Calibri" panose="020F0502020204030204" pitchFamily="34" charset="0"/>
              </a:rPr>
              <a:t> </a:t>
            </a:r>
            <a:r>
              <a:rPr lang="en-US" sz="1600" dirty="0" err="1">
                <a:solidFill>
                  <a:srgbClr val="0C0D0D"/>
                </a:solidFill>
                <a:latin typeface="Calibri" panose="020F0502020204030204" pitchFamily="34" charset="0"/>
              </a:rPr>
              <a:t>tesislerin</a:t>
            </a:r>
            <a:r>
              <a:rPr lang="en-US" sz="1600" dirty="0">
                <a:solidFill>
                  <a:srgbClr val="0C0D0D"/>
                </a:solidFill>
                <a:latin typeface="Calibri" panose="020F0502020204030204" pitchFamily="34" charset="0"/>
              </a:rPr>
              <a:t> </a:t>
            </a:r>
            <a:r>
              <a:rPr lang="en-US" sz="1600" dirty="0" err="1">
                <a:solidFill>
                  <a:srgbClr val="0C0D0D"/>
                </a:solidFill>
                <a:latin typeface="Calibri" panose="020F0502020204030204" pitchFamily="34" charset="0"/>
              </a:rPr>
              <a:t>altyapı</a:t>
            </a:r>
            <a:r>
              <a:rPr lang="en-US" sz="1600" dirty="0">
                <a:solidFill>
                  <a:srgbClr val="0C0D0D"/>
                </a:solidFill>
                <a:latin typeface="Calibri" panose="020F0502020204030204" pitchFamily="34" charset="0"/>
              </a:rPr>
              <a:t> </a:t>
            </a:r>
            <a:r>
              <a:rPr lang="en-US" sz="1600" dirty="0" err="1">
                <a:solidFill>
                  <a:srgbClr val="0C0D0D"/>
                </a:solidFill>
                <a:latin typeface="Calibri" panose="020F0502020204030204" pitchFamily="34" charset="0"/>
              </a:rPr>
              <a:t>ve</a:t>
            </a:r>
            <a:r>
              <a:rPr lang="en-US" sz="1600" dirty="0">
                <a:solidFill>
                  <a:srgbClr val="0C0D0D"/>
                </a:solidFill>
                <a:latin typeface="Calibri" panose="020F0502020204030204" pitchFamily="34" charset="0"/>
              </a:rPr>
              <a:t> </a:t>
            </a:r>
            <a:r>
              <a:rPr lang="en-US" sz="1600" dirty="0" err="1">
                <a:solidFill>
                  <a:srgbClr val="0C0D0D"/>
                </a:solidFill>
                <a:latin typeface="Calibri" panose="020F0502020204030204" pitchFamily="34" charset="0"/>
              </a:rPr>
              <a:t>üstyapı</a:t>
            </a:r>
            <a:r>
              <a:rPr lang="en-US" sz="1600" dirty="0">
                <a:solidFill>
                  <a:srgbClr val="0C0D0D"/>
                </a:solidFill>
                <a:latin typeface="Calibri" panose="020F0502020204030204" pitchFamily="34" charset="0"/>
              </a:rPr>
              <a:t> </a:t>
            </a:r>
            <a:r>
              <a:rPr lang="en-US" sz="1600" dirty="0" err="1">
                <a:solidFill>
                  <a:srgbClr val="0C0D0D"/>
                </a:solidFill>
                <a:latin typeface="Calibri" panose="020F0502020204030204" pitchFamily="34" charset="0"/>
              </a:rPr>
              <a:t>sistemlerini</a:t>
            </a:r>
            <a:r>
              <a:rPr lang="en-US" sz="1600" dirty="0">
                <a:solidFill>
                  <a:srgbClr val="0C0D0D"/>
                </a:solidFill>
                <a:latin typeface="Calibri" panose="020F0502020204030204" pitchFamily="34" charset="0"/>
              </a:rPr>
              <a:t> </a:t>
            </a:r>
            <a:r>
              <a:rPr lang="en-US" sz="1600" dirty="0" err="1">
                <a:solidFill>
                  <a:srgbClr val="0C0D0D"/>
                </a:solidFill>
                <a:latin typeface="Calibri" panose="020F0502020204030204" pitchFamily="34" charset="0"/>
              </a:rPr>
              <a:t>analiz</a:t>
            </a:r>
            <a:r>
              <a:rPr lang="en-US" sz="1600" dirty="0">
                <a:solidFill>
                  <a:srgbClr val="0C0D0D"/>
                </a:solidFill>
                <a:latin typeface="Calibri" panose="020F0502020204030204" pitchFamily="34" charset="0"/>
              </a:rPr>
              <a:t> </a:t>
            </a:r>
            <a:r>
              <a:rPr lang="en-US" sz="1600" dirty="0" err="1">
                <a:solidFill>
                  <a:srgbClr val="0C0D0D"/>
                </a:solidFill>
                <a:latin typeface="Calibri" panose="020F0502020204030204" pitchFamily="34" charset="0"/>
              </a:rPr>
              <a:t>edip</a:t>
            </a:r>
            <a:r>
              <a:rPr lang="en-US" sz="1600" dirty="0">
                <a:solidFill>
                  <a:srgbClr val="0C0D0D"/>
                </a:solidFill>
                <a:latin typeface="Calibri" panose="020F0502020204030204" pitchFamily="34" charset="0"/>
              </a:rPr>
              <a:t> </a:t>
            </a:r>
            <a:r>
              <a:rPr lang="en-US" sz="1600" dirty="0" err="1">
                <a:solidFill>
                  <a:srgbClr val="0C0D0D"/>
                </a:solidFill>
                <a:latin typeface="Calibri" panose="020F0502020204030204" pitchFamily="34" charset="0"/>
              </a:rPr>
              <a:t>çağdaş</a:t>
            </a:r>
            <a:r>
              <a:rPr lang="en-US" sz="1600" dirty="0">
                <a:solidFill>
                  <a:srgbClr val="0C0D0D"/>
                </a:solidFill>
                <a:latin typeface="Calibri" panose="020F0502020204030204" pitchFamily="34" charset="0"/>
              </a:rPr>
              <a:t> </a:t>
            </a:r>
            <a:r>
              <a:rPr lang="en-US" sz="1600" dirty="0" err="1">
                <a:solidFill>
                  <a:srgbClr val="0C0D0D"/>
                </a:solidFill>
                <a:latin typeface="Calibri" panose="020F0502020204030204" pitchFamily="34" charset="0"/>
              </a:rPr>
              <a:t>metotlarla</a:t>
            </a:r>
            <a:r>
              <a:rPr lang="en-US" sz="1600" dirty="0">
                <a:solidFill>
                  <a:srgbClr val="0C0D0D"/>
                </a:solidFill>
                <a:latin typeface="Calibri" panose="020F0502020204030204" pitchFamily="34" charset="0"/>
              </a:rPr>
              <a:t> </a:t>
            </a:r>
            <a:r>
              <a:rPr lang="en-US" sz="1600" dirty="0" err="1">
                <a:solidFill>
                  <a:srgbClr val="0C0D0D"/>
                </a:solidFill>
                <a:latin typeface="Calibri" panose="020F0502020204030204" pitchFamily="34" charset="0"/>
              </a:rPr>
              <a:t>çözebilen</a:t>
            </a:r>
            <a:r>
              <a:rPr lang="en-US" sz="1600" dirty="0">
                <a:solidFill>
                  <a:srgbClr val="0C0D0D"/>
                </a:solidFill>
                <a:latin typeface="Calibri" panose="020F0502020204030204" pitchFamily="34" charset="0"/>
              </a:rPr>
              <a:t>, </a:t>
            </a:r>
            <a:r>
              <a:rPr lang="en-US" sz="1600" dirty="0" err="1">
                <a:solidFill>
                  <a:srgbClr val="0C0D0D"/>
                </a:solidFill>
                <a:latin typeface="Calibri" panose="020F0502020204030204" pitchFamily="34" charset="0"/>
              </a:rPr>
              <a:t>ürettiği</a:t>
            </a:r>
            <a:r>
              <a:rPr lang="en-US" sz="1600" dirty="0">
                <a:solidFill>
                  <a:srgbClr val="0C0D0D"/>
                </a:solidFill>
                <a:latin typeface="Calibri" panose="020F0502020204030204" pitchFamily="34" charset="0"/>
              </a:rPr>
              <a:t> </a:t>
            </a:r>
            <a:r>
              <a:rPr lang="en-US" sz="1600" dirty="0" err="1">
                <a:solidFill>
                  <a:srgbClr val="0C0D0D"/>
                </a:solidFill>
                <a:latin typeface="Calibri" panose="020F0502020204030204" pitchFamily="34" charset="0"/>
              </a:rPr>
              <a:t>bilim</a:t>
            </a:r>
            <a:r>
              <a:rPr lang="en-US" sz="1600" dirty="0">
                <a:solidFill>
                  <a:srgbClr val="0C0D0D"/>
                </a:solidFill>
                <a:latin typeface="Calibri" panose="020F0502020204030204" pitchFamily="34" charset="0"/>
              </a:rPr>
              <a:t> </a:t>
            </a:r>
            <a:r>
              <a:rPr lang="en-US" sz="1600" dirty="0" err="1">
                <a:solidFill>
                  <a:srgbClr val="0C0D0D"/>
                </a:solidFill>
                <a:latin typeface="Calibri" panose="020F0502020204030204" pitchFamily="34" charset="0"/>
              </a:rPr>
              <a:t>ve</a:t>
            </a:r>
            <a:r>
              <a:rPr lang="en-US" sz="1600" dirty="0">
                <a:solidFill>
                  <a:srgbClr val="0C0D0D"/>
                </a:solidFill>
                <a:latin typeface="Calibri" panose="020F0502020204030204" pitchFamily="34" charset="0"/>
              </a:rPr>
              <a:t> </a:t>
            </a:r>
            <a:r>
              <a:rPr lang="en-US" sz="1600" dirty="0" err="1">
                <a:solidFill>
                  <a:srgbClr val="0C0D0D"/>
                </a:solidFill>
                <a:latin typeface="Calibri" panose="020F0502020204030204" pitchFamily="34" charset="0"/>
              </a:rPr>
              <a:t>teknolojiler</a:t>
            </a:r>
            <a:r>
              <a:rPr lang="en-US" sz="1600" dirty="0">
                <a:solidFill>
                  <a:srgbClr val="0C0D0D"/>
                </a:solidFill>
                <a:latin typeface="Calibri" panose="020F0502020204030204" pitchFamily="34" charset="0"/>
              </a:rPr>
              <a:t> </a:t>
            </a:r>
            <a:r>
              <a:rPr lang="en-US" sz="1600" dirty="0" err="1">
                <a:solidFill>
                  <a:srgbClr val="0C0D0D"/>
                </a:solidFill>
                <a:latin typeface="Calibri" panose="020F0502020204030204" pitchFamily="34" charset="0"/>
              </a:rPr>
              <a:t>ile</a:t>
            </a:r>
            <a:r>
              <a:rPr lang="en-US" sz="1600" dirty="0">
                <a:solidFill>
                  <a:srgbClr val="0C0D0D"/>
                </a:solidFill>
                <a:latin typeface="Calibri" panose="020F0502020204030204" pitchFamily="34" charset="0"/>
              </a:rPr>
              <a:t> </a:t>
            </a:r>
            <a:r>
              <a:rPr lang="en-US" sz="1600" dirty="0" err="1">
                <a:solidFill>
                  <a:srgbClr val="0C0D0D"/>
                </a:solidFill>
                <a:latin typeface="Calibri" panose="020F0502020204030204" pitchFamily="34" charset="0"/>
              </a:rPr>
              <a:t>ulusal</a:t>
            </a:r>
            <a:r>
              <a:rPr lang="en-US" sz="1600" dirty="0">
                <a:solidFill>
                  <a:srgbClr val="0C0D0D"/>
                </a:solidFill>
                <a:latin typeface="Calibri" panose="020F0502020204030204" pitchFamily="34" charset="0"/>
              </a:rPr>
              <a:t> </a:t>
            </a:r>
            <a:r>
              <a:rPr lang="en-US" sz="1600" dirty="0" err="1">
                <a:solidFill>
                  <a:srgbClr val="0C0D0D"/>
                </a:solidFill>
                <a:latin typeface="Calibri" panose="020F0502020204030204" pitchFamily="34" charset="0"/>
              </a:rPr>
              <a:t>ve</a:t>
            </a:r>
            <a:r>
              <a:rPr lang="en-US" sz="1600" dirty="0">
                <a:solidFill>
                  <a:srgbClr val="0C0D0D"/>
                </a:solidFill>
                <a:latin typeface="Calibri" panose="020F0502020204030204" pitchFamily="34" charset="0"/>
              </a:rPr>
              <a:t> </a:t>
            </a:r>
            <a:r>
              <a:rPr lang="en-US" sz="1600" dirty="0" err="1">
                <a:solidFill>
                  <a:srgbClr val="0C0D0D"/>
                </a:solidFill>
                <a:latin typeface="Calibri" panose="020F0502020204030204" pitchFamily="34" charset="0"/>
              </a:rPr>
              <a:t>uluslararası</a:t>
            </a:r>
            <a:r>
              <a:rPr lang="en-US" sz="1600" dirty="0">
                <a:solidFill>
                  <a:srgbClr val="0C0D0D"/>
                </a:solidFill>
                <a:latin typeface="Calibri" panose="020F0502020204030204" pitchFamily="34" charset="0"/>
              </a:rPr>
              <a:t> </a:t>
            </a:r>
            <a:r>
              <a:rPr lang="en-US" sz="1600" dirty="0" err="1">
                <a:solidFill>
                  <a:srgbClr val="0C0D0D"/>
                </a:solidFill>
                <a:latin typeface="Calibri" panose="020F0502020204030204" pitchFamily="34" charset="0"/>
              </a:rPr>
              <a:t>alanlarda</a:t>
            </a:r>
            <a:r>
              <a:rPr lang="en-US" sz="1600" dirty="0">
                <a:solidFill>
                  <a:srgbClr val="0C0D0D"/>
                </a:solidFill>
                <a:latin typeface="Calibri" panose="020F0502020204030204" pitchFamily="34" charset="0"/>
              </a:rPr>
              <a:t> </a:t>
            </a:r>
            <a:r>
              <a:rPr lang="en-US" sz="1600" dirty="0" err="1">
                <a:solidFill>
                  <a:srgbClr val="0C0D0D"/>
                </a:solidFill>
                <a:latin typeface="Calibri" panose="020F0502020204030204" pitchFamily="34" charset="0"/>
              </a:rPr>
              <a:t>yarışabilen</a:t>
            </a:r>
            <a:r>
              <a:rPr lang="en-US" sz="1600" dirty="0">
                <a:solidFill>
                  <a:srgbClr val="0C0D0D"/>
                </a:solidFill>
                <a:latin typeface="Calibri" panose="020F0502020204030204" pitchFamily="34" charset="0"/>
              </a:rPr>
              <a:t> </a:t>
            </a:r>
            <a:r>
              <a:rPr lang="en-US" sz="1600" dirty="0" err="1">
                <a:solidFill>
                  <a:srgbClr val="0C0D0D"/>
                </a:solidFill>
                <a:latin typeface="Calibri" panose="020F0502020204030204" pitchFamily="34" charset="0"/>
              </a:rPr>
              <a:t>mühendisler</a:t>
            </a:r>
            <a:r>
              <a:rPr lang="en-US" sz="1600" dirty="0">
                <a:solidFill>
                  <a:srgbClr val="0C0D0D"/>
                </a:solidFill>
                <a:latin typeface="Calibri" panose="020F0502020204030204" pitchFamily="34" charset="0"/>
              </a:rPr>
              <a:t> </a:t>
            </a:r>
            <a:r>
              <a:rPr lang="en-US" sz="1600" dirty="0" err="1">
                <a:solidFill>
                  <a:srgbClr val="0C0D0D"/>
                </a:solidFill>
                <a:latin typeface="Calibri" panose="020F0502020204030204" pitchFamily="34" charset="0"/>
              </a:rPr>
              <a:t>yetiştirmeyi</a:t>
            </a:r>
            <a:r>
              <a:rPr lang="en-US" sz="1600" dirty="0">
                <a:solidFill>
                  <a:srgbClr val="0C0D0D"/>
                </a:solidFill>
                <a:latin typeface="Calibri" panose="020F0502020204030204" pitchFamily="34" charset="0"/>
              </a:rPr>
              <a:t> </a:t>
            </a:r>
            <a:r>
              <a:rPr lang="en-US" sz="1600" dirty="0" err="1">
                <a:solidFill>
                  <a:srgbClr val="0C0D0D"/>
                </a:solidFill>
                <a:latin typeface="Calibri" panose="020F0502020204030204" pitchFamily="34" charset="0"/>
              </a:rPr>
              <a:t>hedeflemektedir</a:t>
            </a:r>
            <a:r>
              <a:rPr lang="en-US" sz="1600" dirty="0">
                <a:solidFill>
                  <a:srgbClr val="0C0D0D"/>
                </a:solidFill>
                <a:latin typeface="Calibri" panose="020F0502020204030204" pitchFamily="34" charset="0"/>
              </a:rPr>
              <a:t>.</a:t>
            </a:r>
            <a:endParaRPr lang="tr-TR" sz="1600" dirty="0">
              <a:solidFill>
                <a:srgbClr val="0C0D0D"/>
              </a:solidFill>
              <a:latin typeface="Calibri" panose="020F0502020204030204" pitchFamily="34" charset="0"/>
            </a:endParaRPr>
          </a:p>
        </p:txBody>
      </p:sp>
      <p:sp>
        <p:nvSpPr>
          <p:cNvPr id="8" name="Dikdörtgen 7"/>
          <p:cNvSpPr/>
          <p:nvPr/>
        </p:nvSpPr>
        <p:spPr>
          <a:xfrm>
            <a:off x="427287" y="1526612"/>
            <a:ext cx="8479627" cy="2314993"/>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MİSYONU</a:t>
            </a:r>
          </a:p>
          <a:p>
            <a:pPr fontAlgn="base">
              <a:lnSpc>
                <a:spcPct val="150000"/>
              </a:lnSpc>
              <a:spcAft>
                <a:spcPts val="0"/>
              </a:spcAft>
            </a:pPr>
            <a:r>
              <a:rPr lang="tr-TR" sz="1600" dirty="0">
                <a:solidFill>
                  <a:srgbClr val="0C0D0D"/>
                </a:solidFill>
                <a:latin typeface="Calibri" panose="020F0502020204030204" pitchFamily="34" charset="0"/>
                <a:ea typeface="Times New Roman" panose="02020603050405020304" pitchFamily="18" charset="0"/>
              </a:rPr>
              <a:t>ABÜ İnşaat Mühendisliği Matematik, fen bilimleri ve mühendislik bilgilerini kullanarak, inşaat mühendisliği sistemlerini çözümleyen, tasarlayan ve uygulayabilen, sonuçları analitik değerlendirip yorumlayan, mesleki ve etik değerlere saygılı, işçi ve iş güvenliği konularında duyarlı, çevre bilincine sahip, ömür boyu öğrenmeyi, bilgiyi paylaşmayı ve araştırmayı benimseyen toplum ve sanayi ile bütünleşmiş inşaat mühendisleri yetiştirir.</a:t>
            </a:r>
            <a:endParaRPr lang="tr-TR" sz="1600" dirty="0">
              <a:solidFill>
                <a:srgbClr val="0C0D0D"/>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38822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06852" y="268605"/>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417147"/>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a:extLst>
              <a:ext uri="{FF2B5EF4-FFF2-40B4-BE49-F238E27FC236}">
                <a16:creationId xmlns:a16="http://schemas.microsoft.com/office/drawing/2014/main" id="{71D4A1E5-060A-49D3-A943-BEC00AFE7E9A}"/>
              </a:ext>
            </a:extLst>
          </p:cNvPr>
          <p:cNvGraphicFramePr>
            <a:graphicFrameLocks noGrp="1"/>
          </p:cNvGraphicFramePr>
          <p:nvPr>
            <p:extLst>
              <p:ext uri="{D42A27DB-BD31-4B8C-83A1-F6EECF244321}">
                <p14:modId xmlns:p14="http://schemas.microsoft.com/office/powerpoint/2010/main" val="1595317151"/>
              </p:ext>
            </p:extLst>
          </p:nvPr>
        </p:nvGraphicFramePr>
        <p:xfrm>
          <a:off x="181197" y="931414"/>
          <a:ext cx="8781606" cy="5801080"/>
        </p:xfrm>
        <a:graphic>
          <a:graphicData uri="http://schemas.openxmlformats.org/drawingml/2006/table">
            <a:tbl>
              <a:tblPr/>
              <a:tblGrid>
                <a:gridCol w="2176521">
                  <a:extLst>
                    <a:ext uri="{9D8B030D-6E8A-4147-A177-3AD203B41FA5}">
                      <a16:colId xmlns:a16="http://schemas.microsoft.com/office/drawing/2014/main" val="3918363564"/>
                    </a:ext>
                  </a:extLst>
                </a:gridCol>
                <a:gridCol w="2136329">
                  <a:extLst>
                    <a:ext uri="{9D8B030D-6E8A-4147-A177-3AD203B41FA5}">
                      <a16:colId xmlns:a16="http://schemas.microsoft.com/office/drawing/2014/main" val="1683979601"/>
                    </a:ext>
                  </a:extLst>
                </a:gridCol>
                <a:gridCol w="2234378">
                  <a:extLst>
                    <a:ext uri="{9D8B030D-6E8A-4147-A177-3AD203B41FA5}">
                      <a16:colId xmlns:a16="http://schemas.microsoft.com/office/drawing/2014/main" val="2592459544"/>
                    </a:ext>
                  </a:extLst>
                </a:gridCol>
                <a:gridCol w="2234378">
                  <a:extLst>
                    <a:ext uri="{9D8B030D-6E8A-4147-A177-3AD203B41FA5}">
                      <a16:colId xmlns:a16="http://schemas.microsoft.com/office/drawing/2014/main" val="588152821"/>
                    </a:ext>
                  </a:extLst>
                </a:gridCol>
              </a:tblGrid>
              <a:tr h="657314">
                <a:tc>
                  <a:txBody>
                    <a:bodyPr/>
                    <a:lstStyle/>
                    <a:p>
                      <a:pPr algn="ctr" fontAlgn="ctr"/>
                      <a:r>
                        <a:rPr lang="tr-TR" sz="1200" b="1" i="0" u="none" strike="noStrike" dirty="0">
                          <a:solidFill>
                            <a:srgbClr val="000000"/>
                          </a:solidFill>
                          <a:effectLst/>
                          <a:latin typeface="Calibri" panose="020F0502020204030204" pitchFamily="34" charset="0"/>
                        </a:rPr>
                        <a:t>GÜÇLÜ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ZAYIF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FIRSATLAR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TEHDİTLER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898051">
                <a:tc>
                  <a:txBody>
                    <a:bodyPr/>
                    <a:lstStyle/>
                    <a:p>
                      <a:pPr algn="ctr" fontAlgn="ctr"/>
                      <a:r>
                        <a:rPr lang="en-US" sz="1000" b="0" i="0" u="none" strike="noStrike" kern="1200" dirty="0">
                          <a:solidFill>
                            <a:srgbClr val="000000"/>
                          </a:solidFill>
                          <a:effectLst/>
                          <a:latin typeface="Calibri" panose="020F0502020204030204" pitchFamily="34" charset="0"/>
                          <a:ea typeface="+mn-ea"/>
                          <a:cs typeface="+mn-cs"/>
                        </a:rPr>
                        <a:t>G1- %100 </a:t>
                      </a:r>
                      <a:r>
                        <a:rPr lang="en-US" sz="1000" b="0" i="0" u="none" strike="noStrike" kern="1200" dirty="0" err="1">
                          <a:solidFill>
                            <a:srgbClr val="000000"/>
                          </a:solidFill>
                          <a:effectLst/>
                          <a:latin typeface="Calibri" panose="020F0502020204030204" pitchFamily="34" charset="0"/>
                          <a:ea typeface="+mn-ea"/>
                          <a:cs typeface="+mn-cs"/>
                        </a:rPr>
                        <a:t>İngilizce</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eğitim</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verilmesi</a:t>
                      </a:r>
                      <a:endParaRPr lang="en-US" sz="10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en-US" sz="1000" b="0" i="0" u="none" strike="noStrike" kern="1200">
                          <a:solidFill>
                            <a:srgbClr val="000000"/>
                          </a:solidFill>
                          <a:effectLst/>
                          <a:latin typeface="Calibri" panose="020F0502020204030204" pitchFamily="34" charset="0"/>
                          <a:ea typeface="+mn-ea"/>
                          <a:cs typeface="+mn-cs"/>
                        </a:rPr>
                        <a:t>Z1-Akademik  personelin sayıca yetersiz olması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kern="1200">
                          <a:solidFill>
                            <a:srgbClr val="000000"/>
                          </a:solidFill>
                          <a:effectLst/>
                          <a:latin typeface="Calibri" panose="020F0502020204030204" pitchFamily="34" charset="0"/>
                          <a:ea typeface="+mn-ea"/>
                          <a:cs typeface="+mn-cs"/>
                        </a:rPr>
                        <a:t>F1-OSB'ye yakın olunması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kern="1200">
                          <a:solidFill>
                            <a:srgbClr val="000000"/>
                          </a:solidFill>
                          <a:effectLst/>
                          <a:latin typeface="Calibri" panose="020F0502020204030204" pitchFamily="34" charset="0"/>
                          <a:ea typeface="+mn-ea"/>
                          <a:cs typeface="+mn-cs"/>
                        </a:rPr>
                        <a:t>T1- Ülkemizde mezun inşaat mühendisi sayısının son yıllarda çok hızlı şekilde artması, sektörel rekabeti arttırmış ve bölümün tercih edilebilirliğini düşürmüştür.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542388">
                <a:tc>
                  <a:txBody>
                    <a:bodyPr/>
                    <a:lstStyle/>
                    <a:p>
                      <a:pPr algn="ctr" fontAlgn="ctr"/>
                      <a:r>
                        <a:rPr lang="en-US" sz="1000" b="0" i="0" u="none" strike="noStrike" kern="1200" dirty="0">
                          <a:solidFill>
                            <a:srgbClr val="000000"/>
                          </a:solidFill>
                          <a:effectLst/>
                          <a:latin typeface="Calibri" panose="020F0502020204030204" pitchFamily="34" charset="0"/>
                          <a:ea typeface="+mn-ea"/>
                          <a:cs typeface="+mn-cs"/>
                        </a:rPr>
                        <a:t>G2-Deneyimli,farklı </a:t>
                      </a:r>
                      <a:r>
                        <a:rPr lang="en-US" sz="1000" b="0" i="0" u="none" strike="noStrike" kern="1200" dirty="0" err="1">
                          <a:solidFill>
                            <a:srgbClr val="000000"/>
                          </a:solidFill>
                          <a:effectLst/>
                          <a:latin typeface="Calibri" panose="020F0502020204030204" pitchFamily="34" charset="0"/>
                          <a:ea typeface="+mn-ea"/>
                          <a:cs typeface="+mn-cs"/>
                        </a:rPr>
                        <a:t>kültürlerden,genç,dinamik</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ve</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ulaşılabilir</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akademik</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kadro</a:t>
                      </a:r>
                      <a:endParaRPr lang="en-US" sz="10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en-US" sz="1000" b="0" i="0" u="none" strike="noStrike" kern="1200" dirty="0">
                          <a:solidFill>
                            <a:srgbClr val="000000"/>
                          </a:solidFill>
                          <a:effectLst/>
                          <a:latin typeface="Calibri" panose="020F0502020204030204" pitchFamily="34" charset="0"/>
                          <a:ea typeface="+mn-ea"/>
                          <a:cs typeface="+mn-cs"/>
                        </a:rPr>
                        <a:t>Z2-Doktora </a:t>
                      </a:r>
                      <a:r>
                        <a:rPr lang="en-US" sz="1000" b="0" i="0" u="none" strike="noStrike" kern="1200" dirty="0" err="1">
                          <a:solidFill>
                            <a:srgbClr val="000000"/>
                          </a:solidFill>
                          <a:effectLst/>
                          <a:latin typeface="Calibri" panose="020F0502020204030204" pitchFamily="34" charset="0"/>
                          <a:ea typeface="+mn-ea"/>
                          <a:cs typeface="+mn-cs"/>
                        </a:rPr>
                        <a:t>programının</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olmaması</a:t>
                      </a:r>
                      <a:endParaRPr lang="en-US" sz="10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kern="1200">
                          <a:solidFill>
                            <a:srgbClr val="000000"/>
                          </a:solidFill>
                          <a:effectLst/>
                          <a:latin typeface="Calibri" panose="020F0502020204030204" pitchFamily="34" charset="0"/>
                          <a:ea typeface="+mn-ea"/>
                          <a:cs typeface="+mn-cs"/>
                        </a:rPr>
                        <a:t>F2-T3-Antalya ve çevresinde bulunan ve açılması planlanan yeni üniversiteler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kern="1200">
                          <a:solidFill>
                            <a:srgbClr val="000000"/>
                          </a:solidFill>
                          <a:effectLst/>
                          <a:latin typeface="Calibri" panose="020F0502020204030204" pitchFamily="34" charset="0"/>
                          <a:ea typeface="+mn-ea"/>
                          <a:cs typeface="+mn-cs"/>
                        </a:rPr>
                        <a:t>T2-Ekonomik krizin özellikle inşaat sektörünü etkilemesi.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89074">
                <a:tc>
                  <a:txBody>
                    <a:bodyPr/>
                    <a:lstStyle/>
                    <a:p>
                      <a:pPr algn="ctr" fontAlgn="ctr"/>
                      <a:r>
                        <a:rPr lang="en-US" sz="1000" b="0" i="0" u="none" strike="noStrike" kern="1200">
                          <a:solidFill>
                            <a:srgbClr val="000000"/>
                          </a:solidFill>
                          <a:effectLst/>
                          <a:latin typeface="Calibri" panose="020F0502020204030204" pitchFamily="34" charset="0"/>
                          <a:ea typeface="+mn-ea"/>
                          <a:cs typeface="+mn-cs"/>
                        </a:rPr>
                        <a:t>G3-Farklı kültürlerden öğrencilerin birlikte çalışması</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en-US" sz="1000" b="0" i="0" u="none" strike="noStrike" kern="1200" dirty="0">
                          <a:solidFill>
                            <a:srgbClr val="000000"/>
                          </a:solidFill>
                          <a:effectLst/>
                          <a:latin typeface="Calibri" panose="020F0502020204030204" pitchFamily="34" charset="0"/>
                          <a:ea typeface="+mn-ea"/>
                          <a:cs typeface="+mn-cs"/>
                        </a:rPr>
                        <a:t>Z3- </a:t>
                      </a:r>
                      <a:r>
                        <a:rPr lang="en-US" sz="1000" b="0" i="0" u="none" strike="noStrike" kern="1200" dirty="0" err="1">
                          <a:solidFill>
                            <a:srgbClr val="000000"/>
                          </a:solidFill>
                          <a:effectLst/>
                          <a:latin typeface="Calibri" panose="020F0502020204030204" pitchFamily="34" charset="0"/>
                          <a:ea typeface="+mn-ea"/>
                          <a:cs typeface="+mn-cs"/>
                        </a:rPr>
                        <a:t>Laboratuvar</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alanlarının</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yetersiz</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olması</a:t>
                      </a:r>
                      <a:endParaRPr lang="en-US" sz="10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kern="1200">
                          <a:solidFill>
                            <a:srgbClr val="000000"/>
                          </a:solidFill>
                          <a:effectLst/>
                          <a:latin typeface="Calibri" panose="020F0502020204030204" pitchFamily="34" charset="0"/>
                          <a:ea typeface="+mn-ea"/>
                          <a:cs typeface="+mn-cs"/>
                        </a:rPr>
                        <a:t>F3-İş hayatında İngilizce dilinin avantaj sağlaması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kern="1200" dirty="0">
                          <a:solidFill>
                            <a:srgbClr val="000000"/>
                          </a:solidFill>
                          <a:effectLst/>
                          <a:latin typeface="Calibri" panose="020F0502020204030204" pitchFamily="34" charset="0"/>
                          <a:ea typeface="+mn-ea"/>
                          <a:cs typeface="+mn-cs"/>
                        </a:rPr>
                        <a:t>T3-F2 Antalya </a:t>
                      </a:r>
                      <a:r>
                        <a:rPr lang="en-US" sz="1000" b="0" i="0" u="none" strike="noStrike" kern="1200" dirty="0" err="1">
                          <a:solidFill>
                            <a:srgbClr val="000000"/>
                          </a:solidFill>
                          <a:effectLst/>
                          <a:latin typeface="Calibri" panose="020F0502020204030204" pitchFamily="34" charset="0"/>
                          <a:ea typeface="+mn-ea"/>
                          <a:cs typeface="+mn-cs"/>
                        </a:rPr>
                        <a:t>ve</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çevresinde</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açılması</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planlanan</a:t>
                      </a:r>
                      <a:r>
                        <a:rPr lang="en-US" sz="1000" b="0" i="0" u="none" strike="noStrike" kern="1200" dirty="0">
                          <a:solidFill>
                            <a:srgbClr val="000000"/>
                          </a:solidFill>
                          <a:effectLst/>
                          <a:latin typeface="Calibri" panose="020F0502020204030204" pitchFamily="34" charset="0"/>
                          <a:ea typeface="+mn-ea"/>
                          <a:cs typeface="+mn-cs"/>
                        </a:rPr>
                        <a:t> yeni </a:t>
                      </a:r>
                      <a:r>
                        <a:rPr lang="en-US" sz="1000" b="0" i="0" u="none" strike="noStrike" kern="1200" dirty="0" err="1">
                          <a:solidFill>
                            <a:srgbClr val="000000"/>
                          </a:solidFill>
                          <a:effectLst/>
                          <a:latin typeface="Calibri" panose="020F0502020204030204" pitchFamily="34" charset="0"/>
                          <a:ea typeface="+mn-ea"/>
                          <a:cs typeface="+mn-cs"/>
                        </a:rPr>
                        <a:t>üniversiteler</a:t>
                      </a:r>
                      <a:r>
                        <a:rPr lang="en-US" sz="1000" b="0" i="0" u="none" strike="noStrike" kern="1200" dirty="0">
                          <a:solidFill>
                            <a:srgbClr val="000000"/>
                          </a:solidFill>
                          <a:effectLst/>
                          <a:latin typeface="Calibri" panose="020F0502020204030204" pitchFamily="34" charset="0"/>
                          <a:ea typeface="+mn-ea"/>
                          <a:cs typeface="+mn-cs"/>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542388">
                <a:tc>
                  <a:txBody>
                    <a:bodyPr/>
                    <a:lstStyle/>
                    <a:p>
                      <a:pPr algn="ctr" fontAlgn="ctr"/>
                      <a:r>
                        <a:rPr lang="en-US" sz="1000" b="0" i="0" u="none" strike="noStrike" kern="1200">
                          <a:solidFill>
                            <a:srgbClr val="000000"/>
                          </a:solidFill>
                          <a:effectLst/>
                          <a:latin typeface="Calibri" panose="020F0502020204030204" pitchFamily="34" charset="0"/>
                          <a:ea typeface="+mn-ea"/>
                          <a:cs typeface="+mn-cs"/>
                        </a:rPr>
                        <a:t>G4-Müfredatın ihtiyaçlara  uygun olarak güncellenmesi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en-US" sz="1000" b="0" i="0" u="none" strike="noStrike" kern="1200" dirty="0">
                          <a:solidFill>
                            <a:srgbClr val="000000"/>
                          </a:solidFill>
                          <a:effectLst/>
                          <a:latin typeface="Calibri" panose="020F0502020204030204" pitchFamily="34" charset="0"/>
                          <a:ea typeface="+mn-ea"/>
                          <a:cs typeface="+mn-cs"/>
                        </a:rPr>
                        <a:t>Z4-Öğretim </a:t>
                      </a:r>
                      <a:r>
                        <a:rPr lang="en-US" sz="1000" b="0" i="0" u="none" strike="noStrike" kern="1200" dirty="0" err="1">
                          <a:solidFill>
                            <a:srgbClr val="000000"/>
                          </a:solidFill>
                          <a:effectLst/>
                          <a:latin typeface="Calibri" panose="020F0502020204030204" pitchFamily="34" charset="0"/>
                          <a:ea typeface="+mn-ea"/>
                          <a:cs typeface="+mn-cs"/>
                        </a:rPr>
                        <a:t>üyelerinin</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ve</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araştırma</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görevlilerinin</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idari</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yüklerinin</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fazlalığı</a:t>
                      </a:r>
                      <a:endParaRPr lang="en-US" sz="10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kern="1200" dirty="0">
                          <a:solidFill>
                            <a:srgbClr val="000000"/>
                          </a:solidFill>
                          <a:effectLst/>
                          <a:latin typeface="Calibri" panose="020F0502020204030204" pitchFamily="34" charset="0"/>
                          <a:ea typeface="+mn-ea"/>
                          <a:cs typeface="+mn-cs"/>
                        </a:rPr>
                        <a:t>F4-Uluslararası </a:t>
                      </a:r>
                      <a:r>
                        <a:rPr lang="en-US" sz="1000" b="0" i="0" u="none" strike="noStrike" kern="1200" dirty="0" err="1">
                          <a:solidFill>
                            <a:srgbClr val="000000"/>
                          </a:solidFill>
                          <a:effectLst/>
                          <a:latin typeface="Calibri" panose="020F0502020204030204" pitchFamily="34" charset="0"/>
                          <a:ea typeface="+mn-ea"/>
                          <a:cs typeface="+mn-cs"/>
                        </a:rPr>
                        <a:t>akademik</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personelin</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yurtdışı</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bağlantılarının</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öğrenciler</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açısından</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fırsat</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teşkil</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etmesi</a:t>
                      </a:r>
                      <a:r>
                        <a:rPr lang="en-US" sz="1000" b="0" i="0" u="none" strike="noStrike" kern="1200" dirty="0">
                          <a:solidFill>
                            <a:srgbClr val="000000"/>
                          </a:solidFill>
                          <a:effectLst/>
                          <a:latin typeface="Calibri" panose="020F0502020204030204" pitchFamily="34" charset="0"/>
                          <a:ea typeface="+mn-ea"/>
                          <a:cs typeface="+mn-c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kern="1200">
                          <a:solidFill>
                            <a:srgbClr val="000000"/>
                          </a:solidFill>
                          <a:effectLst/>
                          <a:latin typeface="Calibri" panose="020F0502020204030204" pitchFamily="34" charset="0"/>
                          <a:ea typeface="+mn-ea"/>
                          <a:cs typeface="+mn-cs"/>
                        </a:rPr>
                        <a:t>T4-Yatay geçiş yapıp giden öğrenciler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608413">
                <a:tc>
                  <a:txBody>
                    <a:bodyPr/>
                    <a:lstStyle/>
                    <a:p>
                      <a:pPr algn="ctr" fontAlgn="ctr"/>
                      <a:r>
                        <a:rPr lang="en-US" sz="1000" b="0" i="0" u="none" strike="noStrike" kern="1200">
                          <a:solidFill>
                            <a:srgbClr val="000000"/>
                          </a:solidFill>
                          <a:effectLst/>
                          <a:latin typeface="Calibri" panose="020F0502020204030204" pitchFamily="34" charset="0"/>
                          <a:ea typeface="+mn-ea"/>
                          <a:cs typeface="+mn-cs"/>
                        </a:rPr>
                        <a:t>G5-Öğrenci odaklı olunması</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en-US" sz="1000" b="0" i="0" u="none" strike="noStrike" kern="1200" dirty="0">
                          <a:solidFill>
                            <a:srgbClr val="000000"/>
                          </a:solidFill>
                          <a:effectLst/>
                          <a:latin typeface="Calibri" panose="020F0502020204030204" pitchFamily="34" charset="0"/>
                          <a:ea typeface="+mn-ea"/>
                          <a:cs typeface="+mn-cs"/>
                        </a:rPr>
                        <a:t>Z5 - </a:t>
                      </a:r>
                      <a:r>
                        <a:rPr lang="en-US" sz="1000" b="0" i="0" u="none" strike="noStrike" kern="1200" dirty="0" err="1">
                          <a:solidFill>
                            <a:srgbClr val="000000"/>
                          </a:solidFill>
                          <a:effectLst/>
                          <a:latin typeface="Calibri" panose="020F0502020204030204" pitchFamily="34" charset="0"/>
                          <a:ea typeface="+mn-ea"/>
                          <a:cs typeface="+mn-cs"/>
                        </a:rPr>
                        <a:t>Laboratuvar</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ekipmanlarının</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yetersizliği</a:t>
                      </a:r>
                      <a:endParaRPr lang="en-US" sz="10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kern="1200" dirty="0">
                          <a:solidFill>
                            <a:srgbClr val="000000"/>
                          </a:solidFill>
                          <a:effectLst/>
                          <a:latin typeface="Calibri" panose="020F0502020204030204" pitchFamily="34" charset="0"/>
                          <a:ea typeface="+mn-ea"/>
                          <a:cs typeface="+mn-cs"/>
                        </a:rPr>
                        <a:t>F5- </a:t>
                      </a:r>
                      <a:r>
                        <a:rPr lang="en-US" sz="1000" b="0" i="0" u="none" strike="noStrike" kern="1200" dirty="0" err="1">
                          <a:solidFill>
                            <a:srgbClr val="000000"/>
                          </a:solidFill>
                          <a:effectLst/>
                          <a:latin typeface="Calibri" panose="020F0502020204030204" pitchFamily="34" charset="0"/>
                          <a:ea typeface="+mn-ea"/>
                          <a:cs typeface="+mn-cs"/>
                        </a:rPr>
                        <a:t>Antalya'nın</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sosyokültürel</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ve</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ekonomik</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açıdan</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bir</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çok</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büyükşehire</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nazaran</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daha</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yaşanılabilir</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bir</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yer</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olması</a:t>
                      </a:r>
                      <a:r>
                        <a:rPr lang="en-US" sz="1000" b="0" i="0" u="none" strike="noStrike" kern="1200" dirty="0">
                          <a:solidFill>
                            <a:srgbClr val="000000"/>
                          </a:solidFill>
                          <a:effectLst/>
                          <a:latin typeface="Calibri" panose="020F0502020204030204" pitchFamily="34" charset="0"/>
                          <a:ea typeface="+mn-ea"/>
                          <a:cs typeface="+mn-c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kern="1200">
                          <a:solidFill>
                            <a:srgbClr val="000000"/>
                          </a:solidFill>
                          <a:effectLst/>
                          <a:latin typeface="Calibri" panose="020F0502020204030204" pitchFamily="34" charset="0"/>
                          <a:ea typeface="+mn-ea"/>
                          <a:cs typeface="+mn-cs"/>
                        </a:rPr>
                        <a:t>T5 - Mezun istihdamlarında belirli üniversitelerin tercih edilmesi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589767">
                <a:tc>
                  <a:txBody>
                    <a:bodyPr/>
                    <a:lstStyle/>
                    <a:p>
                      <a:pPr algn="ctr" fontAlgn="ctr"/>
                      <a:r>
                        <a:rPr lang="en-US" sz="1000" b="0" i="0" u="none" strike="noStrike" kern="1200">
                          <a:solidFill>
                            <a:srgbClr val="000000"/>
                          </a:solidFill>
                          <a:effectLst/>
                          <a:latin typeface="Calibri" panose="020F0502020204030204" pitchFamily="34" charset="0"/>
                          <a:ea typeface="+mn-ea"/>
                          <a:cs typeface="+mn-cs"/>
                        </a:rPr>
                        <a:t>G6- Öğrencilerin Ulusal ve Uluslararası Yarışmalara katılabilmesi ve başarılı olması</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en-TR" sz="1000" b="0" i="0" u="none" strike="noStrike" kern="1200" dirty="0">
                          <a:solidFill>
                            <a:srgbClr val="000000"/>
                          </a:solidFill>
                          <a:effectLst/>
                          <a:latin typeface="Calibri" panose="020F0502020204030204" pitchFamily="34" charset="0"/>
                          <a:ea typeface="+mn-ea"/>
                          <a:cs typeface="+mn-cs"/>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kern="1200" dirty="0">
                          <a:solidFill>
                            <a:srgbClr val="000000"/>
                          </a:solidFill>
                          <a:effectLst/>
                          <a:latin typeface="Calibri" panose="020F0502020204030204" pitchFamily="34" charset="0"/>
                          <a:ea typeface="+mn-ea"/>
                          <a:cs typeface="+mn-cs"/>
                        </a:rPr>
                        <a:t>F6- </a:t>
                      </a:r>
                      <a:r>
                        <a:rPr lang="en-US" sz="1000" b="0" i="0" u="none" strike="noStrike" kern="1200" dirty="0" err="1">
                          <a:solidFill>
                            <a:srgbClr val="000000"/>
                          </a:solidFill>
                          <a:effectLst/>
                          <a:latin typeface="Calibri" panose="020F0502020204030204" pitchFamily="34" charset="0"/>
                          <a:ea typeface="+mn-ea"/>
                          <a:cs typeface="+mn-cs"/>
                        </a:rPr>
                        <a:t>Yaşanan</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depremlerden</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sonra</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ülke</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çapında</a:t>
                      </a:r>
                      <a:r>
                        <a:rPr lang="en-US" sz="1000" b="0" i="0" u="none" strike="noStrike" kern="1200" dirty="0">
                          <a:solidFill>
                            <a:srgbClr val="000000"/>
                          </a:solidFill>
                          <a:effectLst/>
                          <a:latin typeface="Calibri" panose="020F0502020204030204" pitchFamily="34" charset="0"/>
                          <a:ea typeface="+mn-ea"/>
                          <a:cs typeface="+mn-cs"/>
                        </a:rPr>
                        <a:t> iyi </a:t>
                      </a:r>
                      <a:r>
                        <a:rPr lang="en-US" sz="1000" b="0" i="0" u="none" strike="noStrike" kern="1200" dirty="0" err="1">
                          <a:solidFill>
                            <a:srgbClr val="000000"/>
                          </a:solidFill>
                          <a:effectLst/>
                          <a:latin typeface="Calibri" panose="020F0502020204030204" pitchFamily="34" charset="0"/>
                          <a:ea typeface="+mn-ea"/>
                          <a:cs typeface="+mn-cs"/>
                        </a:rPr>
                        <a:t>yetişmiş</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inşaat</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mühendisi</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ihtiyacında</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oluşacak</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artış</a:t>
                      </a:r>
                      <a:r>
                        <a:rPr lang="en-US" sz="1000" b="0" i="0" u="none" strike="noStrike" kern="1200" dirty="0">
                          <a:solidFill>
                            <a:srgbClr val="000000"/>
                          </a:solidFill>
                          <a:effectLst/>
                          <a:latin typeface="Calibri" panose="020F0502020204030204" pitchFamily="34" charset="0"/>
                          <a:ea typeface="+mn-ea"/>
                          <a:cs typeface="+mn-c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TR" sz="1000" b="0" i="0" u="none" strike="noStrike" kern="1200" dirty="0">
                          <a:solidFill>
                            <a:srgbClr val="000000"/>
                          </a:solidFill>
                          <a:effectLst/>
                          <a:latin typeface="Calibri" panose="020F0502020204030204" pitchFamily="34" charset="0"/>
                          <a:ea typeface="+mn-ea"/>
                          <a:cs typeface="+mn-cs"/>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589767">
                <a:tc>
                  <a:txBody>
                    <a:bodyPr/>
                    <a:lstStyle/>
                    <a:p>
                      <a:pPr algn="ctr" fontAlgn="ctr"/>
                      <a:r>
                        <a:rPr lang="en-US" sz="1000" b="0" i="0" u="none" strike="noStrike" kern="1200">
                          <a:solidFill>
                            <a:srgbClr val="000000"/>
                          </a:solidFill>
                          <a:effectLst/>
                          <a:latin typeface="Calibri" panose="020F0502020204030204" pitchFamily="34" charset="0"/>
                          <a:ea typeface="+mn-ea"/>
                          <a:cs typeface="+mn-cs"/>
                        </a:rPr>
                        <a:t>G8 - Öğrenci versiyonları kullanılarak mesleki bilgisayar programları eğitiminin  öğrencilere verilmesi </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en-TR" sz="1000" b="0" i="0" u="none" strike="noStrike" kern="1200" dirty="0">
                          <a:solidFill>
                            <a:srgbClr val="000000"/>
                          </a:solidFill>
                          <a:effectLst/>
                          <a:latin typeface="Calibri" panose="020F0502020204030204" pitchFamily="34" charset="0"/>
                          <a:ea typeface="+mn-ea"/>
                          <a:cs typeface="+mn-cs"/>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TR" sz="1000" b="0" i="0" u="none" strike="noStrike" kern="1200" dirty="0">
                          <a:solidFill>
                            <a:srgbClr val="000000"/>
                          </a:solidFill>
                          <a:effectLst/>
                          <a:latin typeface="Calibri" panose="020F0502020204030204" pitchFamily="34" charset="0"/>
                          <a:ea typeface="+mn-ea"/>
                          <a:cs typeface="+mn-cs"/>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TR" sz="1000" b="0" i="0" u="none" strike="noStrike" kern="1200" dirty="0">
                          <a:solidFill>
                            <a:srgbClr val="000000"/>
                          </a:solidFill>
                          <a:effectLst/>
                          <a:latin typeface="Calibri" panose="020F0502020204030204" pitchFamily="34" charset="0"/>
                          <a:ea typeface="+mn-ea"/>
                          <a:cs typeface="+mn-cs"/>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589767">
                <a:tc>
                  <a:txBody>
                    <a:bodyPr/>
                    <a:lstStyle/>
                    <a:p>
                      <a:pPr algn="ctr" fontAlgn="ctr"/>
                      <a:r>
                        <a:rPr lang="en-US" sz="1000" b="0" i="0" u="none" strike="noStrike" kern="1200" dirty="0">
                          <a:solidFill>
                            <a:srgbClr val="000000"/>
                          </a:solidFill>
                          <a:effectLst/>
                          <a:latin typeface="Calibri" panose="020F0502020204030204" pitchFamily="34" charset="0"/>
                          <a:ea typeface="+mn-ea"/>
                          <a:cs typeface="+mn-cs"/>
                        </a:rPr>
                        <a:t>G7-Öğrencilerin </a:t>
                      </a:r>
                      <a:r>
                        <a:rPr lang="en-US" sz="1000" b="0" i="0" u="none" strike="noStrike" kern="1200" dirty="0" err="1">
                          <a:solidFill>
                            <a:srgbClr val="000000"/>
                          </a:solidFill>
                          <a:effectLst/>
                          <a:latin typeface="Calibri" panose="020F0502020204030204" pitchFamily="34" charset="0"/>
                          <a:ea typeface="+mn-ea"/>
                          <a:cs typeface="+mn-cs"/>
                        </a:rPr>
                        <a:t>yarışma</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ve</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proje</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aşamalarında</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bölüm</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laboratuvarlarını</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kullanabilmesi</a:t>
                      </a:r>
                      <a:endParaRPr lang="en-US" sz="10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en-TR" sz="1000" b="0" i="0" u="none" strike="noStrike" kern="1200">
                          <a:solidFill>
                            <a:srgbClr val="000000"/>
                          </a:solidFill>
                          <a:effectLst/>
                          <a:latin typeface="Calibri" panose="020F0502020204030204" pitchFamily="34" charset="0"/>
                          <a:ea typeface="+mn-ea"/>
                          <a:cs typeface="+mn-cs"/>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TR" sz="1000" b="0" i="0" u="none" strike="noStrike" kern="1200" dirty="0">
                          <a:solidFill>
                            <a:srgbClr val="000000"/>
                          </a:solidFill>
                          <a:effectLst/>
                          <a:latin typeface="Calibri" panose="020F0502020204030204" pitchFamily="34" charset="0"/>
                          <a:ea typeface="+mn-ea"/>
                          <a:cs typeface="+mn-cs"/>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TR" sz="1000" b="0" i="0" u="none" strike="noStrike" kern="1200" dirty="0">
                          <a:solidFill>
                            <a:srgbClr val="000000"/>
                          </a:solidFill>
                          <a:effectLst/>
                          <a:latin typeface="Calibri" panose="020F0502020204030204" pitchFamily="34" charset="0"/>
                          <a:ea typeface="+mn-ea"/>
                          <a:cs typeface="+mn-cs"/>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94151">
                <a:tc>
                  <a:txBody>
                    <a:bodyPr/>
                    <a:lstStyle/>
                    <a:p>
                      <a:pPr algn="ctr" fontAlgn="ctr"/>
                      <a:r>
                        <a:rPr lang="en-US" sz="1000" b="0" i="0" u="none" strike="noStrike" kern="1200" dirty="0">
                          <a:solidFill>
                            <a:srgbClr val="000000"/>
                          </a:solidFill>
                          <a:effectLst/>
                          <a:latin typeface="Calibri" panose="020F0502020204030204" pitchFamily="34" charset="0"/>
                          <a:ea typeface="+mn-ea"/>
                          <a:cs typeface="+mn-cs"/>
                        </a:rPr>
                        <a:t>G8 - </a:t>
                      </a:r>
                      <a:r>
                        <a:rPr lang="en-US" sz="1000" b="0" i="0" u="none" strike="noStrike" kern="1200" dirty="0" err="1">
                          <a:solidFill>
                            <a:srgbClr val="000000"/>
                          </a:solidFill>
                          <a:effectLst/>
                          <a:latin typeface="Calibri" panose="020F0502020204030204" pitchFamily="34" charset="0"/>
                          <a:ea typeface="+mn-ea"/>
                          <a:cs typeface="+mn-cs"/>
                        </a:rPr>
                        <a:t>Öğrenciler</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açısından</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akademik</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personelin</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kolay</a:t>
                      </a:r>
                      <a:r>
                        <a:rPr lang="en-US" sz="1000" b="0" i="0" u="none" strike="noStrike" kern="1200" dirty="0">
                          <a:solidFill>
                            <a:srgbClr val="000000"/>
                          </a:solidFill>
                          <a:effectLst/>
                          <a:latin typeface="Calibri" panose="020F0502020204030204" pitchFamily="34" charset="0"/>
                          <a:ea typeface="+mn-ea"/>
                          <a:cs typeface="+mn-cs"/>
                        </a:rPr>
                        <a:t> </a:t>
                      </a:r>
                      <a:r>
                        <a:rPr lang="en-US" sz="1000" b="0" i="0" u="none" strike="noStrike" kern="1200" dirty="0" err="1">
                          <a:solidFill>
                            <a:srgbClr val="000000"/>
                          </a:solidFill>
                          <a:effectLst/>
                          <a:latin typeface="Calibri" panose="020F0502020204030204" pitchFamily="34" charset="0"/>
                          <a:ea typeface="+mn-ea"/>
                          <a:cs typeface="+mn-cs"/>
                        </a:rPr>
                        <a:t>erişilebilirliği</a:t>
                      </a:r>
                      <a:r>
                        <a:rPr lang="en-US" sz="1000" b="0" i="0" u="none" strike="noStrike" kern="1200" dirty="0">
                          <a:solidFill>
                            <a:srgbClr val="000000"/>
                          </a:solidFill>
                          <a:effectLst/>
                          <a:latin typeface="Calibri" panose="020F0502020204030204" pitchFamily="34" charset="0"/>
                          <a:ea typeface="+mn-ea"/>
                          <a:cs typeface="+mn-cs"/>
                        </a:rPr>
                        <a:t>.</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en-TR" sz="1000" b="1" i="0" u="none" strike="noStrike" dirty="0">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TR" sz="1000" b="1" i="0" u="none" strike="noStrike" dirty="0">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TR" sz="1000" b="0" i="0" u="none" strike="noStrike" dirty="0">
                          <a:solidFill>
                            <a:srgbClr val="000000"/>
                          </a:solidFill>
                          <a:effectLst/>
                          <a:highlight>
                            <a:srgbClr val="FFFFFF"/>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bl>
          </a:graphicData>
        </a:graphic>
      </p:graphicFrame>
    </p:spTree>
    <p:extLst>
      <p:ext uri="{BB962C8B-B14F-4D97-AF65-F5344CB8AC3E}">
        <p14:creationId xmlns:p14="http://schemas.microsoft.com/office/powerpoint/2010/main" val="2388984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 1/2</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1560883004"/>
              </p:ext>
            </p:extLst>
          </p:nvPr>
        </p:nvGraphicFramePr>
        <p:xfrm>
          <a:off x="914400" y="1096466"/>
          <a:ext cx="7225552" cy="5510522"/>
        </p:xfrm>
        <a:graphic>
          <a:graphicData uri="http://schemas.openxmlformats.org/drawingml/2006/table">
            <a:tbl>
              <a:tblPr/>
              <a:tblGrid>
                <a:gridCol w="2152127">
                  <a:extLst>
                    <a:ext uri="{9D8B030D-6E8A-4147-A177-3AD203B41FA5}">
                      <a16:colId xmlns:a16="http://schemas.microsoft.com/office/drawing/2014/main" val="3918363564"/>
                    </a:ext>
                  </a:extLst>
                </a:gridCol>
                <a:gridCol w="2607554">
                  <a:extLst>
                    <a:ext uri="{9D8B030D-6E8A-4147-A177-3AD203B41FA5}">
                      <a16:colId xmlns:a16="http://schemas.microsoft.com/office/drawing/2014/main" val="1683979601"/>
                    </a:ext>
                  </a:extLst>
                </a:gridCol>
                <a:gridCol w="2465871">
                  <a:extLst>
                    <a:ext uri="{9D8B030D-6E8A-4147-A177-3AD203B41FA5}">
                      <a16:colId xmlns:a16="http://schemas.microsoft.com/office/drawing/2014/main" val="2592459544"/>
                    </a:ext>
                  </a:extLst>
                </a:gridCol>
              </a:tblGrid>
              <a:tr h="717871">
                <a:tc>
                  <a:txBody>
                    <a:bodyPr/>
                    <a:lstStyle/>
                    <a:p>
                      <a:pPr algn="ctr" fontAlgn="ctr"/>
                      <a:r>
                        <a:rPr lang="tr-TR" sz="12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480036">
                <a:tc>
                  <a:txBody>
                    <a:bodyPr/>
                    <a:lstStyle/>
                    <a:p>
                      <a:pPr algn="ctr" fontAlgn="ctr"/>
                      <a:r>
                        <a:rPr lang="tr-TR" sz="1200" b="0" i="0" u="none" strike="noStrike">
                          <a:solidFill>
                            <a:srgbClr val="000000"/>
                          </a:solidFill>
                          <a:effectLst/>
                          <a:latin typeface="Calibri" panose="020F0502020204030204" pitchFamily="34" charset="0"/>
                        </a:rPr>
                        <a:t>Rektörlük</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Kurumu Yönetme Sorumluluğu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Mevzuata Uyum,Akademik Başarı-Öğrenci Memnuniyeti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480036">
                <a:tc>
                  <a:txBody>
                    <a:bodyPr/>
                    <a:lstStyle/>
                    <a:p>
                      <a:pPr algn="ctr" fontAlgn="ctr"/>
                      <a:r>
                        <a:rPr lang="tr-TR" sz="1200" b="0" i="0" u="none" strike="noStrike" dirty="0">
                          <a:solidFill>
                            <a:srgbClr val="000000"/>
                          </a:solidFill>
                          <a:effectLst/>
                          <a:latin typeface="Calibri" panose="020F0502020204030204" pitchFamily="34" charset="0"/>
                        </a:rPr>
                        <a:t>Dekanlık</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Fakülte Yönetme Sorumluluğu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Mevzuata Uyum,Akademik Başarı-Öğrenci Memnuniyeti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715156">
                <a:tc>
                  <a:txBody>
                    <a:bodyPr/>
                    <a:lstStyle/>
                    <a:p>
                      <a:pPr algn="ctr" fontAlgn="ctr"/>
                      <a:r>
                        <a:rPr lang="tr-TR" sz="1200" b="0" i="0" u="none" strike="noStrike">
                          <a:solidFill>
                            <a:srgbClr val="000000"/>
                          </a:solidFill>
                          <a:effectLst/>
                          <a:latin typeface="Calibri" panose="020F0502020204030204" pitchFamily="34" charset="0"/>
                        </a:rPr>
                        <a:t>Bölüm Akademik Personeli</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Akademik Hizmet Verme Sorumluluğu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Öğrenci Başarısı-Akademik Çalışmalar İçin Destek-Güçlü İletişim ve Empati-Kurumsal Yapı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424919">
                <a:tc>
                  <a:txBody>
                    <a:bodyPr/>
                    <a:lstStyle/>
                    <a:p>
                      <a:pPr algn="ctr" fontAlgn="ctr"/>
                      <a:r>
                        <a:rPr lang="tr-TR" sz="1200" b="0" i="0" u="none" strike="noStrike">
                          <a:solidFill>
                            <a:srgbClr val="000000"/>
                          </a:solidFill>
                          <a:effectLst/>
                          <a:latin typeface="Calibri" panose="020F0502020204030204" pitchFamily="34" charset="0"/>
                        </a:rPr>
                        <a:t>İdari Personel</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İdari Hizmet Verme Sorumluluğu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Güçlü İletişim ve Kurumsal Yapı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480036">
                <a:tc>
                  <a:txBody>
                    <a:bodyPr/>
                    <a:lstStyle/>
                    <a:p>
                      <a:pPr algn="ctr" fontAlgn="ctr"/>
                      <a:r>
                        <a:rPr lang="tr-TR" sz="1200" b="0" i="0" u="none" strike="noStrike">
                          <a:solidFill>
                            <a:srgbClr val="000000"/>
                          </a:solidFill>
                          <a:effectLst/>
                          <a:latin typeface="Calibri" panose="020F0502020204030204" pitchFamily="34" charset="0"/>
                        </a:rPr>
                        <a:t>YÖK</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Mevzuat Yaratıcı Üst Kurum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Mevzuata Uyum, Eğitim ve araştırma alanlarında başarı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592357">
                <a:tc>
                  <a:txBody>
                    <a:bodyPr/>
                    <a:lstStyle/>
                    <a:p>
                      <a:pPr algn="ctr" fontAlgn="ctr"/>
                      <a:r>
                        <a:rPr lang="tr-TR" sz="1200" b="0" i="0" u="none" strike="noStrike">
                          <a:solidFill>
                            <a:srgbClr val="000000"/>
                          </a:solidFill>
                          <a:effectLst/>
                          <a:latin typeface="Calibri" panose="020F0502020204030204" pitchFamily="34" charset="0"/>
                        </a:rPr>
                        <a:t>Devam Eden Öğrenci</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Hizmeti kullanan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Kaliteli Eğitim,Kariyer Planlama,Güçlü İletişim, Kurumsal Yapı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480036">
                <a:tc>
                  <a:txBody>
                    <a:bodyPr/>
                    <a:lstStyle/>
                    <a:p>
                      <a:pPr algn="ctr" fontAlgn="ctr"/>
                      <a:r>
                        <a:rPr lang="tr-TR" sz="1200" b="0" i="0" u="none" strike="noStrike">
                          <a:solidFill>
                            <a:srgbClr val="000000"/>
                          </a:solidFill>
                          <a:effectLst/>
                          <a:latin typeface="Calibri" panose="020F0502020204030204" pitchFamily="34" charset="0"/>
                        </a:rPr>
                        <a:t>Mezun Öğrenci</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Hizmetten Faydalanmış Olması,Kurumun Dış Yüzü</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Etkin İletişim,Kariyer Planlaması,Marka Değeri Artışı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424919">
                <a:tc>
                  <a:txBody>
                    <a:bodyPr/>
                    <a:lstStyle/>
                    <a:p>
                      <a:pPr algn="ctr" fontAlgn="ctr"/>
                      <a:r>
                        <a:rPr lang="tr-TR" sz="1200" b="0" i="0" u="none" strike="noStrike">
                          <a:solidFill>
                            <a:srgbClr val="000000"/>
                          </a:solidFill>
                          <a:effectLst/>
                          <a:latin typeface="Calibri" panose="020F0502020204030204" pitchFamily="34" charset="0"/>
                        </a:rPr>
                        <a:t>Potansiyel Öğrenci</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Tercih Etme Olasılığı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Etkin İletişim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715156">
                <a:tc>
                  <a:txBody>
                    <a:bodyPr/>
                    <a:lstStyle/>
                    <a:p>
                      <a:pPr algn="ctr" fontAlgn="ctr"/>
                      <a:r>
                        <a:rPr lang="tr-TR" sz="1200" b="0" i="0" u="none" strike="noStrike">
                          <a:solidFill>
                            <a:srgbClr val="000000"/>
                          </a:solidFill>
                          <a:effectLst/>
                          <a:latin typeface="Calibri" panose="020F0502020204030204" pitchFamily="34" charset="0"/>
                        </a:rPr>
                        <a:t> Üniversiteler</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Ortak Pazarda Rekabet,Bilgi Paylaşımı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Sürdürülebilir Bilgi Paylaşımı, Etkili iletişim, Ortak Araştırma-Geliştirme Faaliyetleri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bl>
          </a:graphicData>
        </a:graphic>
      </p:graphicFrame>
    </p:spTree>
    <p:extLst>
      <p:ext uri="{BB962C8B-B14F-4D97-AF65-F5344CB8AC3E}">
        <p14:creationId xmlns:p14="http://schemas.microsoft.com/office/powerpoint/2010/main" val="459836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 2/2</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2089753632"/>
              </p:ext>
            </p:extLst>
          </p:nvPr>
        </p:nvGraphicFramePr>
        <p:xfrm>
          <a:off x="914400" y="1096466"/>
          <a:ext cx="7225552" cy="5510522"/>
        </p:xfrm>
        <a:graphic>
          <a:graphicData uri="http://schemas.openxmlformats.org/drawingml/2006/table">
            <a:tbl>
              <a:tblPr/>
              <a:tblGrid>
                <a:gridCol w="2152127">
                  <a:extLst>
                    <a:ext uri="{9D8B030D-6E8A-4147-A177-3AD203B41FA5}">
                      <a16:colId xmlns:a16="http://schemas.microsoft.com/office/drawing/2014/main" val="3918363564"/>
                    </a:ext>
                  </a:extLst>
                </a:gridCol>
                <a:gridCol w="2607554">
                  <a:extLst>
                    <a:ext uri="{9D8B030D-6E8A-4147-A177-3AD203B41FA5}">
                      <a16:colId xmlns:a16="http://schemas.microsoft.com/office/drawing/2014/main" val="1683979601"/>
                    </a:ext>
                  </a:extLst>
                </a:gridCol>
                <a:gridCol w="2465871">
                  <a:extLst>
                    <a:ext uri="{9D8B030D-6E8A-4147-A177-3AD203B41FA5}">
                      <a16:colId xmlns:a16="http://schemas.microsoft.com/office/drawing/2014/main" val="2592459544"/>
                    </a:ext>
                  </a:extLst>
                </a:gridCol>
              </a:tblGrid>
              <a:tr h="717871">
                <a:tc>
                  <a:txBody>
                    <a:bodyPr/>
                    <a:lstStyle/>
                    <a:p>
                      <a:pPr algn="ctr" fontAlgn="ctr"/>
                      <a:r>
                        <a:rPr lang="tr-TR" sz="12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480036">
                <a:tc>
                  <a:txBody>
                    <a:bodyPr/>
                    <a:lstStyle/>
                    <a:p>
                      <a:pPr algn="ctr" fontAlgn="ctr"/>
                      <a:r>
                        <a:rPr lang="tr-TR" sz="1200" b="0" i="0" u="none" strike="noStrike" dirty="0">
                          <a:solidFill>
                            <a:srgbClr val="000000"/>
                          </a:solidFill>
                          <a:effectLst/>
                          <a:latin typeface="Calibri" panose="020F0502020204030204" pitchFamily="34" charset="0"/>
                        </a:rPr>
                        <a:t>TÜBİTAK</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Hibe  Sağlayıcı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 Projeler Üretilerek Bilimin Yaygınlaştırılması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480036">
                <a:tc>
                  <a:txBody>
                    <a:bodyPr/>
                    <a:lstStyle/>
                    <a:p>
                      <a:pPr algn="ctr" fontAlgn="ctr"/>
                      <a:r>
                        <a:rPr lang="tr-TR" sz="1200" b="0" i="0" u="none" strike="noStrike" dirty="0">
                          <a:solidFill>
                            <a:srgbClr val="000000"/>
                          </a:solidFill>
                          <a:effectLst/>
                          <a:latin typeface="Calibri" panose="020F0502020204030204" pitchFamily="34" charset="0"/>
                        </a:rPr>
                        <a:t>Öğrenci Velileri</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Dolaylı Müşteri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Kaliteli Eğitim,Sosyal İmkanlar,Kariyer Planlama,Güçlü İletişim, Kurumsal Yapı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715156">
                <a:tc>
                  <a:txBody>
                    <a:bodyPr/>
                    <a:lstStyle/>
                    <a:p>
                      <a:pPr algn="ctr" fontAlgn="ctr"/>
                      <a:r>
                        <a:rPr lang="tr-TR" sz="1200" b="0" i="0" u="none" strike="noStrike">
                          <a:solidFill>
                            <a:srgbClr val="000000"/>
                          </a:solidFill>
                          <a:effectLst/>
                          <a:latin typeface="Calibri" panose="020F0502020204030204" pitchFamily="34" charset="0"/>
                        </a:rPr>
                        <a:t>AOSB</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Üniversite-Sanayi İşbirliği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Sürdürülebilir İşbirliği,Problemlere Bilimsel Çözüm,Nitelikli Mezun ve Stajyer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424919">
                <a:tc>
                  <a:txBody>
                    <a:bodyPr/>
                    <a:lstStyle/>
                    <a:p>
                      <a:pPr algn="ctr" fontAlgn="ctr"/>
                      <a:r>
                        <a:rPr lang="tr-TR" sz="1200" b="0" i="0" u="none" strike="noStrike" dirty="0">
                          <a:solidFill>
                            <a:srgbClr val="000000"/>
                          </a:solidFill>
                          <a:effectLst/>
                          <a:latin typeface="Calibri" panose="020F0502020204030204" pitchFamily="34" charset="0"/>
                        </a:rPr>
                        <a:t>Medya</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Tanıtım ve Reklam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Doğru ve Zamanında İletilen Bilgi,Güçlü İletişim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480036">
                <a:tc>
                  <a:txBody>
                    <a:bodyPr/>
                    <a:lstStyle/>
                    <a:p>
                      <a:pPr algn="ctr" fontAlgn="ctr"/>
                      <a:r>
                        <a:rPr lang="tr-TR" sz="1200" b="0" i="0" u="none" strike="noStrike">
                          <a:solidFill>
                            <a:srgbClr val="000000"/>
                          </a:solidFill>
                          <a:effectLst/>
                          <a:latin typeface="Calibri" panose="020F0502020204030204" pitchFamily="34" charset="0"/>
                        </a:rPr>
                        <a:t>İnşaat Mühendisleri Odası</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İşbirliği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İnşaat Mühendisleri arasında iletişim, seminer vb. işbirlikleri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592357">
                <a:tc>
                  <a:txBody>
                    <a:bodyPr/>
                    <a:lstStyle/>
                    <a:p>
                      <a:pPr algn="ctr" fontAlgn="ctr"/>
                      <a:r>
                        <a:rPr lang="tr-TR" sz="1200" b="0" i="0" u="none" strike="noStrike">
                          <a:solidFill>
                            <a:srgbClr val="000000"/>
                          </a:solidFill>
                          <a:effectLst/>
                          <a:latin typeface="Calibri" panose="020F0502020204030204" pitchFamily="34" charset="0"/>
                        </a:rPr>
                        <a:t>Yapı Topluluğu</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Öğrenci aktiviteleri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Öğrrenci aktivitelerinin oluşturulması, seminer ve konferans düzenlenmesi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480036">
                <a:tc>
                  <a:txBody>
                    <a:bodyPr/>
                    <a:lstStyle/>
                    <a:p>
                      <a:pPr algn="ctr" fontAlgn="ctr"/>
                      <a:r>
                        <a:rPr lang="tr-TR" sz="1200" b="0" i="0" u="none" strike="noStrike">
                          <a:solidFill>
                            <a:srgbClr val="000000"/>
                          </a:solidFill>
                          <a:effectLst/>
                          <a:latin typeface="Calibri" panose="020F0502020204030204" pitchFamily="34" charset="0"/>
                        </a:rPr>
                        <a:t>YÖKAK ve ISO Bağımsız  Dış Denetçi</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Kalite Denetimleri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YÖKAK ve ISO kapsamında kalite çalışmalarının gerçekleştirilmesi.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424919">
                <a:tc>
                  <a:txBody>
                    <a:bodyPr/>
                    <a:lstStyle/>
                    <a:p>
                      <a:pPr algn="ctr" fontAlgn="ctr"/>
                      <a:r>
                        <a:rPr lang="tr-TR" sz="1200" b="0" i="0" u="none" strike="noStrike">
                          <a:solidFill>
                            <a:srgbClr val="000000"/>
                          </a:solidFill>
                          <a:effectLst/>
                          <a:latin typeface="Calibri" panose="020F0502020204030204" pitchFamily="34" charset="0"/>
                        </a:rPr>
                        <a:t>Kısmi zamanlı çalışan öğrenciler</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Hizmet Üretme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Ücret, Verimli Çalışma Ortamı ve İş Üretme, Tecrübe edinme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715156">
                <a:tc>
                  <a:txBody>
                    <a:bodyPr/>
                    <a:lstStyle/>
                    <a:p>
                      <a:pPr algn="ctr" fontAlgn="ctr"/>
                      <a:r>
                        <a:rPr lang="tr-TR" sz="1200" b="0" i="0" u="none" strike="noStrike">
                          <a:solidFill>
                            <a:srgbClr val="000000"/>
                          </a:solidFill>
                          <a:effectLst/>
                          <a:latin typeface="Calibri" panose="020F0502020204030204" pitchFamily="34" charset="0"/>
                        </a:rPr>
                        <a:t>TÜBİTAK</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Hibe  Sağlayıcı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 Projeler Üretilerek Bilimin Yaygınlaştırılması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bl>
          </a:graphicData>
        </a:graphic>
      </p:graphicFrame>
    </p:spTree>
    <p:extLst>
      <p:ext uri="{BB962C8B-B14F-4D97-AF65-F5344CB8AC3E}">
        <p14:creationId xmlns:p14="http://schemas.microsoft.com/office/powerpoint/2010/main" val="3901104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471160" y="761596"/>
            <a:ext cx="8201679" cy="588640"/>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ve </a:t>
            </a:r>
            <a:r>
              <a:rPr lang="en-US" sz="2800" b="1" dirty="0">
                <a:solidFill>
                  <a:schemeClr val="accent6"/>
                </a:solidFill>
                <a:effectLst>
                  <a:outerShdw blurRad="38100" dist="38100" dir="2700000" algn="tl">
                    <a:srgbClr val="000000">
                      <a:alpha val="43137"/>
                    </a:srgbClr>
                  </a:outerShdw>
                </a:effectLst>
                <a:ea typeface="+mj-ea"/>
                <a:cs typeface="+mj-cs"/>
              </a:rPr>
              <a:t> 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(FİZİKİ, MALZEME, TEÇHİZAT, EKİPMAN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89" y="332656"/>
            <a:ext cx="1607689" cy="4289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8304B644-425E-4186-B593-E25613CE91FE}"/>
              </a:ext>
            </a:extLst>
          </p:cNvPr>
          <p:cNvGraphicFramePr>
            <a:graphicFrameLocks noGrp="1"/>
          </p:cNvGraphicFramePr>
          <p:nvPr>
            <p:extLst>
              <p:ext uri="{D42A27DB-BD31-4B8C-83A1-F6EECF244321}">
                <p14:modId xmlns:p14="http://schemas.microsoft.com/office/powerpoint/2010/main" val="96125399"/>
              </p:ext>
            </p:extLst>
          </p:nvPr>
        </p:nvGraphicFramePr>
        <p:xfrm>
          <a:off x="1438656" y="1702454"/>
          <a:ext cx="5963314" cy="4100937"/>
        </p:xfrm>
        <a:graphic>
          <a:graphicData uri="http://schemas.openxmlformats.org/drawingml/2006/table">
            <a:tbl>
              <a:tblPr/>
              <a:tblGrid>
                <a:gridCol w="1319054">
                  <a:extLst>
                    <a:ext uri="{9D8B030D-6E8A-4147-A177-3AD203B41FA5}">
                      <a16:colId xmlns:a16="http://schemas.microsoft.com/office/drawing/2014/main" val="3918363564"/>
                    </a:ext>
                  </a:extLst>
                </a:gridCol>
                <a:gridCol w="1154255">
                  <a:extLst>
                    <a:ext uri="{9D8B030D-6E8A-4147-A177-3AD203B41FA5}">
                      <a16:colId xmlns:a16="http://schemas.microsoft.com/office/drawing/2014/main" val="1683979601"/>
                    </a:ext>
                  </a:extLst>
                </a:gridCol>
                <a:gridCol w="1163335">
                  <a:extLst>
                    <a:ext uri="{9D8B030D-6E8A-4147-A177-3AD203B41FA5}">
                      <a16:colId xmlns:a16="http://schemas.microsoft.com/office/drawing/2014/main" val="2592459544"/>
                    </a:ext>
                  </a:extLst>
                </a:gridCol>
                <a:gridCol w="1163335">
                  <a:extLst>
                    <a:ext uri="{9D8B030D-6E8A-4147-A177-3AD203B41FA5}">
                      <a16:colId xmlns:a16="http://schemas.microsoft.com/office/drawing/2014/main" val="3383282758"/>
                    </a:ext>
                  </a:extLst>
                </a:gridCol>
                <a:gridCol w="1163335">
                  <a:extLst>
                    <a:ext uri="{9D8B030D-6E8A-4147-A177-3AD203B41FA5}">
                      <a16:colId xmlns:a16="http://schemas.microsoft.com/office/drawing/2014/main" val="494559924"/>
                    </a:ext>
                  </a:extLst>
                </a:gridCol>
              </a:tblGrid>
              <a:tr h="804421">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540644">
                <a:tc>
                  <a:txBody>
                    <a:bodyPr/>
                    <a:lstStyle/>
                    <a:p>
                      <a:pPr algn="ctr" rtl="0" fontAlgn="ctr"/>
                      <a:r>
                        <a:rPr lang="tr-TR" sz="1200" u="none" strike="noStrike" dirty="0">
                          <a:solidFill>
                            <a:srgbClr val="000000"/>
                          </a:solidFill>
                          <a:effectLst/>
                          <a:latin typeface="Calibri" panose="020F0502020204030204" pitchFamily="34" charset="0"/>
                        </a:rPr>
                        <a:t>Yapısal Tasarım </a:t>
                      </a:r>
                      <a:r>
                        <a:rPr lang="tr-TR" sz="1200" u="none" strike="noStrike" dirty="0" err="1">
                          <a:solidFill>
                            <a:srgbClr val="000000"/>
                          </a:solidFill>
                          <a:effectLst/>
                          <a:latin typeface="Calibri" panose="020F0502020204030204" pitchFamily="34" charset="0"/>
                        </a:rPr>
                        <a:t>Lab</a:t>
                      </a:r>
                      <a:r>
                        <a:rPr lang="tr-TR" sz="1200" u="none" strike="noStrike" dirty="0">
                          <a:solidFill>
                            <a:srgbClr val="000000"/>
                          </a:solidFill>
                          <a:effectLst/>
                          <a:latin typeface="Calibri" panose="020F0502020204030204" pitchFamily="34" charset="0"/>
                        </a:rPr>
                        <a:t>.</a:t>
                      </a:r>
                    </a:p>
                  </a:txBody>
                  <a:tcPr marL="9525" marR="9525" marT="9525"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rtl="0" fontAlgn="ctr"/>
                      <a:r>
                        <a:rPr lang="tr-TR" sz="1200" u="none" strike="noStrike" dirty="0">
                          <a:solidFill>
                            <a:srgbClr val="000000"/>
                          </a:solidFill>
                          <a:effectLst/>
                          <a:latin typeface="Calibri" panose="020F0502020204030204" pitchFamily="34" charset="0"/>
                        </a:rPr>
                        <a:t>İnşaat Müh.</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YÖK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540644">
                <a:tc>
                  <a:txBody>
                    <a:bodyPr/>
                    <a:lstStyle/>
                    <a:p>
                      <a:pPr algn="ctr" rtl="0" fontAlgn="ctr"/>
                      <a:r>
                        <a:rPr lang="tr-TR" sz="1200" u="none" strike="noStrike" dirty="0">
                          <a:solidFill>
                            <a:srgbClr val="000000"/>
                          </a:solidFill>
                          <a:effectLst/>
                          <a:latin typeface="Calibri" panose="020F0502020204030204" pitchFamily="34" charset="0"/>
                        </a:rPr>
                        <a:t>Malzeme </a:t>
                      </a:r>
                      <a:r>
                        <a:rPr lang="tr-TR" sz="1200" u="none" strike="noStrike" dirty="0" err="1">
                          <a:solidFill>
                            <a:srgbClr val="000000"/>
                          </a:solidFill>
                          <a:effectLst/>
                          <a:latin typeface="Calibri" panose="020F0502020204030204" pitchFamily="34" charset="0"/>
                        </a:rPr>
                        <a:t>Lab</a:t>
                      </a:r>
                      <a:r>
                        <a:rPr lang="tr-TR" sz="1200" u="none" strike="noStrike" dirty="0">
                          <a:solidFill>
                            <a:srgbClr val="000000"/>
                          </a:solidFill>
                          <a:effectLst/>
                          <a:latin typeface="Calibri" panose="020F0502020204030204" pitchFamily="34" charset="0"/>
                        </a:rPr>
                        <a:t>.</a:t>
                      </a:r>
                    </a:p>
                  </a:txBody>
                  <a:tcPr marL="9525" marR="9525" marT="9525"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rtl="0" fontAlgn="ctr"/>
                      <a:r>
                        <a:rPr lang="tr-TR" sz="1200" u="none" strike="noStrike">
                          <a:solidFill>
                            <a:srgbClr val="000000"/>
                          </a:solidFill>
                          <a:effectLst/>
                          <a:latin typeface="Calibri" panose="020F0502020204030204" pitchFamily="34" charset="0"/>
                        </a:rPr>
                        <a:t>İnşaat Müh.</a:t>
                      </a:r>
                      <a:endParaRPr lang="tr-TR" sz="1200" u="none" strike="noStrike" dirty="0">
                        <a:solidFill>
                          <a:srgbClr val="000000"/>
                        </a:solidFill>
                        <a:effectLst/>
                        <a:latin typeface="Calibri" panose="020F0502020204030204" pitchFamily="34" charset="0"/>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YÖK</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540644">
                <a:tc>
                  <a:txBody>
                    <a:bodyPr/>
                    <a:lstStyle/>
                    <a:p>
                      <a:pPr algn="ctr" rtl="0" fontAlgn="ctr"/>
                      <a:r>
                        <a:rPr lang="tr-TR" sz="1200" u="none" strike="noStrike" dirty="0">
                          <a:solidFill>
                            <a:srgbClr val="000000"/>
                          </a:solidFill>
                          <a:effectLst/>
                          <a:latin typeface="Calibri" panose="020F0502020204030204" pitchFamily="34" charset="0"/>
                        </a:rPr>
                        <a:t>Geoteknik </a:t>
                      </a:r>
                      <a:r>
                        <a:rPr lang="tr-TR" sz="1200" u="none" strike="noStrike" dirty="0" err="1">
                          <a:solidFill>
                            <a:srgbClr val="000000"/>
                          </a:solidFill>
                          <a:effectLst/>
                          <a:latin typeface="Calibri" panose="020F0502020204030204" pitchFamily="34" charset="0"/>
                        </a:rPr>
                        <a:t>Lab</a:t>
                      </a:r>
                      <a:r>
                        <a:rPr lang="tr-TR" sz="1200" u="none" strike="noStrike" dirty="0">
                          <a:solidFill>
                            <a:srgbClr val="000000"/>
                          </a:solidFill>
                          <a:effectLst/>
                          <a:latin typeface="Calibri" panose="020F0502020204030204" pitchFamily="34" charset="0"/>
                        </a:rPr>
                        <a:t>.</a:t>
                      </a:r>
                    </a:p>
                  </a:txBody>
                  <a:tcPr marL="9525" marR="9525" marT="9525"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rtl="0" fontAlgn="ctr"/>
                      <a:r>
                        <a:rPr lang="tr-TR" sz="1200" u="none" strike="noStrike">
                          <a:solidFill>
                            <a:srgbClr val="000000"/>
                          </a:solidFill>
                          <a:effectLst/>
                          <a:latin typeface="Calibri" panose="020F0502020204030204" pitchFamily="34" charset="0"/>
                        </a:rPr>
                        <a:t>İnşaat Müh.</a:t>
                      </a:r>
                      <a:endParaRPr lang="tr-TR" sz="1200" u="none" strike="noStrike" dirty="0" err="1">
                        <a:solidFill>
                          <a:srgbClr val="000000"/>
                        </a:solidFill>
                        <a:effectLst/>
                        <a:latin typeface="Calibri" panose="020F0502020204030204" pitchFamily="34" charset="0"/>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YÖK</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79442095"/>
                  </a:ext>
                </a:extLst>
              </a:tr>
              <a:tr h="540644">
                <a:tc>
                  <a:txBody>
                    <a:bodyPr/>
                    <a:lstStyle/>
                    <a:p>
                      <a:pPr algn="ctr" rtl="0" fontAlgn="ctr"/>
                      <a:r>
                        <a:rPr lang="tr-TR" sz="1200" u="none" strike="noStrike" dirty="0">
                          <a:solidFill>
                            <a:srgbClr val="000000"/>
                          </a:solidFill>
                          <a:effectLst/>
                          <a:latin typeface="Calibri" panose="020F0502020204030204" pitchFamily="34" charset="0"/>
                        </a:rPr>
                        <a:t>Mekanik </a:t>
                      </a:r>
                      <a:r>
                        <a:rPr lang="tr-TR" sz="1200" u="none" strike="noStrike" dirty="0" err="1">
                          <a:solidFill>
                            <a:srgbClr val="000000"/>
                          </a:solidFill>
                          <a:effectLst/>
                          <a:latin typeface="Calibri" panose="020F0502020204030204" pitchFamily="34" charset="0"/>
                        </a:rPr>
                        <a:t>Lab</a:t>
                      </a:r>
                      <a:r>
                        <a:rPr lang="tr-TR" sz="1200" u="none" strike="noStrike" dirty="0">
                          <a:solidFill>
                            <a:srgbClr val="000000"/>
                          </a:solidFill>
                          <a:effectLst/>
                          <a:latin typeface="Calibri" panose="020F0502020204030204" pitchFamily="34" charset="0"/>
                        </a:rPr>
                        <a:t>.</a:t>
                      </a:r>
                    </a:p>
                  </a:txBody>
                  <a:tcPr marL="9525" marR="9525" marT="9525"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rtl="0" fontAlgn="ctr"/>
                      <a:r>
                        <a:rPr lang="tr-TR" sz="1200" u="none" strike="noStrike">
                          <a:solidFill>
                            <a:srgbClr val="000000"/>
                          </a:solidFill>
                          <a:effectLst/>
                          <a:latin typeface="Calibri" panose="020F0502020204030204" pitchFamily="34" charset="0"/>
                        </a:rPr>
                        <a:t>İnşaat Müh.</a:t>
                      </a:r>
                      <a:endParaRPr lang="tr-TR" sz="1200" u="none" strike="noStrike" dirty="0" err="1">
                        <a:solidFill>
                          <a:srgbClr val="000000"/>
                        </a:solidFill>
                        <a:effectLst/>
                        <a:latin typeface="Calibri" panose="020F0502020204030204" pitchFamily="34" charset="0"/>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YÖK</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19581972"/>
                  </a:ext>
                </a:extLst>
              </a:tr>
              <a:tr h="593296">
                <a:tc>
                  <a:txBody>
                    <a:bodyPr/>
                    <a:lstStyle/>
                    <a:p>
                      <a:pPr algn="ctr" rtl="0" fontAlgn="ctr"/>
                      <a:r>
                        <a:rPr lang="tr-TR" sz="1200" u="none" strike="noStrike" dirty="0">
                          <a:solidFill>
                            <a:srgbClr val="000000"/>
                          </a:solidFill>
                          <a:effectLst/>
                          <a:latin typeface="Calibri" panose="020F0502020204030204" pitchFamily="34" charset="0"/>
                        </a:rPr>
                        <a:t>Ulaştırma </a:t>
                      </a:r>
                    </a:p>
                  </a:txBody>
                  <a:tcPr marL="9525" marR="9525" marT="9525"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rtl="0" fontAlgn="ctr"/>
                      <a:r>
                        <a:rPr lang="tr-TR" sz="1200" u="none" strike="noStrike">
                          <a:solidFill>
                            <a:srgbClr val="000000"/>
                          </a:solidFill>
                          <a:effectLst/>
                          <a:latin typeface="Calibri" panose="020F0502020204030204" pitchFamily="34" charset="0"/>
                        </a:rPr>
                        <a:t>İnşaat Müh.</a:t>
                      </a:r>
                      <a:endParaRPr lang="tr-TR" sz="1200" u="none" strike="noStrike" dirty="0">
                        <a:solidFill>
                          <a:srgbClr val="000000"/>
                        </a:solidFill>
                        <a:effectLst/>
                        <a:latin typeface="Calibri" panose="020F0502020204030204" pitchFamily="34" charset="0"/>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YÖK</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5266619"/>
                  </a:ext>
                </a:extLst>
              </a:tr>
              <a:tr h="540644">
                <a:tc>
                  <a:txBody>
                    <a:bodyPr/>
                    <a:lstStyle/>
                    <a:p>
                      <a:pPr algn="ctr" rtl="0" fontAlgn="ctr"/>
                      <a:r>
                        <a:rPr lang="tr-TR" sz="1200" u="none" strike="noStrike" dirty="0">
                          <a:solidFill>
                            <a:srgbClr val="000000"/>
                          </a:solidFill>
                          <a:effectLst/>
                          <a:latin typeface="Calibri" panose="020F0502020204030204" pitchFamily="34" charset="0"/>
                        </a:rPr>
                        <a:t>Hidrolik </a:t>
                      </a:r>
                      <a:r>
                        <a:rPr lang="tr-TR" sz="1200" u="none" strike="noStrike" dirty="0" err="1">
                          <a:solidFill>
                            <a:srgbClr val="000000"/>
                          </a:solidFill>
                          <a:effectLst/>
                          <a:latin typeface="Calibri" panose="020F0502020204030204" pitchFamily="34" charset="0"/>
                        </a:rPr>
                        <a:t>Lab</a:t>
                      </a:r>
                      <a:r>
                        <a:rPr lang="tr-TR" sz="1200" u="none" strike="noStrike" dirty="0">
                          <a:solidFill>
                            <a:srgbClr val="000000"/>
                          </a:solidFill>
                          <a:effectLst/>
                          <a:latin typeface="Calibri" panose="020F0502020204030204" pitchFamily="34" charset="0"/>
                        </a:rPr>
                        <a:t>.</a:t>
                      </a:r>
                    </a:p>
                  </a:txBody>
                  <a:tcPr marL="9525" marR="9525" marT="9525"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rtl="0" fontAlgn="ctr"/>
                      <a:r>
                        <a:rPr lang="tr-TR" sz="1200" u="none" strike="noStrike" dirty="0">
                          <a:solidFill>
                            <a:srgbClr val="000000"/>
                          </a:solidFill>
                          <a:effectLst/>
                          <a:latin typeface="Calibri" panose="020F0502020204030204" pitchFamily="34" charset="0"/>
                        </a:rPr>
                        <a:t>İnşaat Müh.</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YÖK</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1251785"/>
                  </a:ext>
                </a:extLst>
              </a:tr>
            </a:tbl>
          </a:graphicData>
        </a:graphic>
      </p:graphicFrame>
    </p:spTree>
    <p:extLst>
      <p:ext uri="{BB962C8B-B14F-4D97-AF65-F5344CB8AC3E}">
        <p14:creationId xmlns:p14="http://schemas.microsoft.com/office/powerpoint/2010/main" val="323894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789470" y="157316"/>
            <a:ext cx="5869859" cy="1079575"/>
          </a:xfrm>
          <a:prstGeom prst="rect">
            <a:avLst/>
          </a:prstGeom>
        </p:spPr>
        <p:txBody>
          <a:bodyPr vert="horz" lIns="91440" tIns="45720" rIns="91440" bIns="45720" rtlCol="0" anchor="b">
            <a:noAutofit/>
          </a:bodyPr>
          <a:lstStyle/>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ve </a:t>
            </a:r>
            <a:r>
              <a:rPr lang="en-US" sz="2800" b="1" dirty="0">
                <a:solidFill>
                  <a:schemeClr val="accent6"/>
                </a:solidFill>
                <a:effectLst>
                  <a:outerShdw blurRad="38100" dist="38100" dir="2700000" algn="tl">
                    <a:srgbClr val="000000">
                      <a:alpha val="43137"/>
                    </a:srgbClr>
                  </a:outerShdw>
                </a:effectLst>
                <a:ea typeface="+mj-ea"/>
                <a:cs typeface="+mj-cs"/>
              </a:rPr>
              <a:t> 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(İŞ GÜCÜ-İNSAN KAYNAĞI)</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78" y="304675"/>
            <a:ext cx="1690292" cy="3590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0F23ED71-2D0A-4A91-BB06-5711D160085E}"/>
              </a:ext>
            </a:extLst>
          </p:cNvPr>
          <p:cNvGraphicFramePr>
            <a:graphicFrameLocks noGrp="1"/>
          </p:cNvGraphicFramePr>
          <p:nvPr>
            <p:extLst>
              <p:ext uri="{D42A27DB-BD31-4B8C-83A1-F6EECF244321}">
                <p14:modId xmlns:p14="http://schemas.microsoft.com/office/powerpoint/2010/main" val="1278291880"/>
              </p:ext>
            </p:extLst>
          </p:nvPr>
        </p:nvGraphicFramePr>
        <p:xfrm>
          <a:off x="359664" y="1385080"/>
          <a:ext cx="8394198" cy="5113255"/>
        </p:xfrm>
        <a:graphic>
          <a:graphicData uri="http://schemas.openxmlformats.org/drawingml/2006/table">
            <a:tbl>
              <a:tblPr/>
              <a:tblGrid>
                <a:gridCol w="1597087">
                  <a:extLst>
                    <a:ext uri="{9D8B030D-6E8A-4147-A177-3AD203B41FA5}">
                      <a16:colId xmlns:a16="http://schemas.microsoft.com/office/drawing/2014/main" val="3918363564"/>
                    </a:ext>
                  </a:extLst>
                </a:gridCol>
                <a:gridCol w="1689311">
                  <a:extLst>
                    <a:ext uri="{9D8B030D-6E8A-4147-A177-3AD203B41FA5}">
                      <a16:colId xmlns:a16="http://schemas.microsoft.com/office/drawing/2014/main" val="1683979601"/>
                    </a:ext>
                  </a:extLst>
                </a:gridCol>
                <a:gridCol w="1702600">
                  <a:extLst>
                    <a:ext uri="{9D8B030D-6E8A-4147-A177-3AD203B41FA5}">
                      <a16:colId xmlns:a16="http://schemas.microsoft.com/office/drawing/2014/main" val="2592459544"/>
                    </a:ext>
                  </a:extLst>
                </a:gridCol>
                <a:gridCol w="1702600">
                  <a:extLst>
                    <a:ext uri="{9D8B030D-6E8A-4147-A177-3AD203B41FA5}">
                      <a16:colId xmlns:a16="http://schemas.microsoft.com/office/drawing/2014/main" val="3383282758"/>
                    </a:ext>
                  </a:extLst>
                </a:gridCol>
                <a:gridCol w="1702600">
                  <a:extLst>
                    <a:ext uri="{9D8B030D-6E8A-4147-A177-3AD203B41FA5}">
                      <a16:colId xmlns:a16="http://schemas.microsoft.com/office/drawing/2014/main" val="494559924"/>
                    </a:ext>
                  </a:extLst>
                </a:gridCol>
              </a:tblGrid>
              <a:tr h="751941">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860270">
                <a:tc>
                  <a:txBody>
                    <a:bodyPr/>
                    <a:lstStyle/>
                    <a:p>
                      <a:pPr marL="0" algn="ctr" defTabSz="457207" rtl="0" eaLnBrk="1" fontAlgn="ctr" latinLnBrk="0" hangingPunct="1"/>
                      <a:r>
                        <a:rPr lang="tr-TR" sz="1400" u="none" strike="noStrike" kern="1200" dirty="0">
                          <a:solidFill>
                            <a:srgbClr val="000000"/>
                          </a:solidFill>
                          <a:effectLst/>
                          <a:latin typeface="Calibri" panose="020F0502020204030204" pitchFamily="34" charset="0"/>
                          <a:ea typeface="+mn-ea"/>
                          <a:cs typeface="+mn-cs"/>
                        </a:rPr>
                        <a:t>Hidroloji ABD</a:t>
                      </a:r>
                    </a:p>
                  </a:txBody>
                  <a:tcPr marL="9525" marR="9525" marT="9525"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400" u="none" strike="noStrike" kern="1200">
                          <a:solidFill>
                            <a:srgbClr val="000000"/>
                          </a:solidFill>
                          <a:effectLst/>
                          <a:latin typeface="Calibri" panose="020F0502020204030204" pitchFamily="34" charset="0"/>
                          <a:ea typeface="+mn-ea"/>
                          <a:cs typeface="+mn-cs"/>
                        </a:rPr>
                        <a:t>İnşaat Müh.</a:t>
                      </a:r>
                      <a:endParaRPr lang="tr-TR" sz="1400" u="none" strike="noStrike" kern="1200" dirty="0">
                        <a:solidFill>
                          <a:srgbClr val="000000"/>
                        </a:solidFill>
                        <a:effectLst/>
                        <a:latin typeface="Calibri" panose="020F0502020204030204" pitchFamily="34" charset="0"/>
                        <a:ea typeface="+mn-ea"/>
                        <a:cs typeface="+mn-cs"/>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200" u="none" strike="noStrike" dirty="0">
                          <a:solidFill>
                            <a:srgbClr val="000000"/>
                          </a:solidFill>
                          <a:effectLst/>
                          <a:latin typeface="Calibri" panose="020F0502020204030204" pitchFamily="34" charset="0"/>
                        </a:rPr>
                        <a:t>0</a:t>
                      </a:r>
                      <a:endParaRPr lang="pt-BR" sz="1200" u="none" strike="noStrike" dirty="0">
                        <a:solidFill>
                          <a:srgbClr val="000000"/>
                        </a:solidFill>
                        <a:effectLst/>
                        <a:latin typeface="Calibri" panose="020F0502020204030204" pitchFamily="34" charset="0"/>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endParaRPr lang="pt-BR" sz="140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572953">
                <a:tc>
                  <a:txBody>
                    <a:bodyPr/>
                    <a:lstStyle/>
                    <a:p>
                      <a:pPr algn="ctr" rtl="0" fontAlgn="ctr"/>
                      <a:r>
                        <a:rPr lang="tr-TR" sz="1400" u="none" strike="noStrike" dirty="0">
                          <a:solidFill>
                            <a:srgbClr val="000000"/>
                          </a:solidFill>
                          <a:effectLst/>
                          <a:latin typeface="Calibri" panose="020F0502020204030204" pitchFamily="34" charset="0"/>
                        </a:rPr>
                        <a:t>Yapı ABD</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400" u="none" strike="noStrike">
                          <a:solidFill>
                            <a:srgbClr val="000000"/>
                          </a:solidFill>
                          <a:effectLst/>
                          <a:latin typeface="Calibri" panose="020F0502020204030204" pitchFamily="34" charset="0"/>
                        </a:rPr>
                        <a:t>İnşaat Müh.</a:t>
                      </a:r>
                      <a:endParaRPr lang="tr-TR" sz="140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2</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572953">
                <a:tc>
                  <a:txBody>
                    <a:bodyPr/>
                    <a:lstStyle/>
                    <a:p>
                      <a:pPr algn="ctr" rtl="0" fontAlgn="ctr"/>
                      <a:r>
                        <a:rPr lang="tr-TR" sz="1400" u="none" strike="noStrike" dirty="0">
                          <a:solidFill>
                            <a:srgbClr val="000000"/>
                          </a:solidFill>
                          <a:effectLst/>
                          <a:latin typeface="Calibri" panose="020F0502020204030204" pitchFamily="34" charset="0"/>
                        </a:rPr>
                        <a:t>Ulaştırma ABD</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400" u="none" strike="noStrike">
                          <a:solidFill>
                            <a:srgbClr val="000000"/>
                          </a:solidFill>
                          <a:effectLst/>
                          <a:latin typeface="Calibri" panose="020F0502020204030204" pitchFamily="34" charset="0"/>
                        </a:rPr>
                        <a:t>İnşaat Müh.</a:t>
                      </a:r>
                      <a:endParaRPr lang="tr-TR" sz="140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6296688"/>
                  </a:ext>
                </a:extLst>
              </a:tr>
              <a:tr h="572953">
                <a:tc>
                  <a:txBody>
                    <a:bodyPr/>
                    <a:lstStyle/>
                    <a:p>
                      <a:pPr algn="ctr" rtl="0" fontAlgn="ctr"/>
                      <a:r>
                        <a:rPr lang="tr-TR" sz="1400" u="none" strike="noStrike" dirty="0">
                          <a:solidFill>
                            <a:srgbClr val="000000"/>
                          </a:solidFill>
                          <a:effectLst/>
                          <a:latin typeface="Calibri" panose="020F0502020204030204" pitchFamily="34" charset="0"/>
                        </a:rPr>
                        <a:t>Malzeme ABD</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400" u="none" strike="noStrike" dirty="0">
                          <a:solidFill>
                            <a:srgbClr val="000000"/>
                          </a:solidFill>
                          <a:effectLst/>
                          <a:latin typeface="Calibri" panose="020F0502020204030204" pitchFamily="34" charset="0"/>
                        </a:rPr>
                        <a:t>İnşaat Müh.</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49525891"/>
                  </a:ext>
                </a:extLst>
              </a:tr>
              <a:tr h="635612">
                <a:tc>
                  <a:txBody>
                    <a:bodyPr/>
                    <a:lstStyle/>
                    <a:p>
                      <a:pPr algn="ctr" rtl="0" fontAlgn="ctr"/>
                      <a:r>
                        <a:rPr lang="tr-TR" sz="1400" u="none" strike="noStrike" dirty="0">
                          <a:solidFill>
                            <a:srgbClr val="000000"/>
                          </a:solidFill>
                          <a:effectLst/>
                          <a:latin typeface="Calibri" panose="020F0502020204030204" pitchFamily="34" charset="0"/>
                        </a:rPr>
                        <a:t>Zemin Mekaniği ABD</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a:solidFill>
                            <a:srgbClr val="000000"/>
                          </a:solidFill>
                          <a:effectLst/>
                          <a:latin typeface="Calibri" panose="020F0502020204030204" pitchFamily="34" charset="0"/>
                        </a:rPr>
                        <a:t>İnşaat Müh.</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400" u="none" strike="noStrike" dirty="0">
                          <a:solidFill>
                            <a:srgbClr val="000000"/>
                          </a:solidFill>
                          <a:effectLst/>
                          <a:latin typeface="Calibri" panose="020F0502020204030204" pitchFamily="34" charset="0"/>
                        </a:rPr>
                        <a:t>YÖK Asgari Kriterlerini Sağlama</a:t>
                      </a:r>
                      <a:endParaRPr lang="pt-BR" sz="140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686597">
                <a:tc>
                  <a:txBody>
                    <a:bodyPr/>
                    <a:lstStyle/>
                    <a:p>
                      <a:pPr algn="ctr" rtl="0" fontAlgn="ctr"/>
                      <a:r>
                        <a:rPr lang="tr-TR" sz="1400" u="none" strike="noStrike" dirty="0">
                          <a:solidFill>
                            <a:srgbClr val="000000"/>
                          </a:solidFill>
                          <a:effectLst/>
                          <a:latin typeface="Calibri" panose="020F0502020204030204" pitchFamily="34" charset="0"/>
                        </a:rPr>
                        <a:t>Mekanik ABD</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400" u="none" strike="noStrike">
                          <a:solidFill>
                            <a:srgbClr val="000000"/>
                          </a:solidFill>
                          <a:effectLst/>
                          <a:latin typeface="Calibri" panose="020F0502020204030204" pitchFamily="34" charset="0"/>
                        </a:rPr>
                        <a:t>İnşaat Müh.</a:t>
                      </a:r>
                      <a:endParaRPr lang="tr-TR" sz="140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400" u="none" strike="noStrike" dirty="0">
                          <a:solidFill>
                            <a:srgbClr val="000000"/>
                          </a:solidFill>
                          <a:effectLst/>
                          <a:latin typeface="Calibri" panose="020F0502020204030204" pitchFamily="34" charset="0"/>
                        </a:rPr>
                        <a:t>YÖK Asgari Kriterlerini Sağlama</a:t>
                      </a:r>
                      <a:endParaRPr lang="pt-BR" sz="1400" u="none" strike="noStrike" dirty="0">
                        <a:solidFill>
                          <a:srgbClr val="000000"/>
                        </a:solidFill>
                        <a:effectLst/>
                        <a:latin typeface="Calibri" panose="020F0502020204030204" pitchFamily="34" charset="0"/>
                      </a:endParaRPr>
                    </a:p>
                    <a:p>
                      <a:pPr marL="0" marR="0" lvl="0" indent="0" algn="ctr" defTabSz="457207" rtl="0" eaLnBrk="1" fontAlgn="ctr" latinLnBrk="0" hangingPunct="1">
                        <a:lnSpc>
                          <a:spcPct val="100000"/>
                        </a:lnSpc>
                        <a:spcBef>
                          <a:spcPts val="0"/>
                        </a:spcBef>
                        <a:spcAft>
                          <a:spcPts val="0"/>
                        </a:spcAft>
                        <a:buClrTx/>
                        <a:buSzTx/>
                        <a:buFontTx/>
                        <a:buNone/>
                        <a:tabLst/>
                        <a:defRPr/>
                      </a:pPr>
                      <a:endParaRPr lang="pt-BR" sz="1400" b="1"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39783485"/>
                  </a:ext>
                </a:extLst>
              </a:tr>
              <a:tr h="459976">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rPr>
                        <a:t>Araştırma Görevlisi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rPr>
                        <a:t>İnşaat Müh.</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3</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0589346"/>
                  </a:ext>
                </a:extLst>
              </a:tr>
            </a:tbl>
          </a:graphicData>
        </a:graphic>
      </p:graphicFrame>
    </p:spTree>
    <p:extLst>
      <p:ext uri="{BB962C8B-B14F-4D97-AF65-F5344CB8AC3E}">
        <p14:creationId xmlns:p14="http://schemas.microsoft.com/office/powerpoint/2010/main" val="449389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ve AKSİYON 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0000" lnSpcReduction="20000"/>
          </a:bodyPr>
          <a:lstStyle/>
          <a:p>
            <a:pPr>
              <a:spcAft>
                <a:spcPts val="600"/>
              </a:spcAft>
            </a:pPr>
            <a:endParaRPr lang="en-US"/>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2809469588"/>
              </p:ext>
            </p:extLst>
          </p:nvPr>
        </p:nvGraphicFramePr>
        <p:xfrm>
          <a:off x="400050" y="1386833"/>
          <a:ext cx="8203223" cy="147828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270656">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dirty="0">
                          <a:solidFill>
                            <a:srgbClr val="0F2303"/>
                          </a:solidFill>
                        </a:rPr>
                        <a:t>Akademik personelin sayıca yetersiz olması. (YÖK Asgari Kriteri)</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a:solidFill>
                            <a:srgbClr val="0F2303"/>
                          </a:solidFill>
                        </a:rPr>
                        <a:t>30.09.2024</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a:solidFill>
                            <a:srgbClr val="0F2303"/>
                          </a:solidFill>
                        </a:rPr>
                        <a:t>Rektörlük</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dirty="0">
                          <a:solidFill>
                            <a:srgbClr val="0F2303"/>
                          </a:solidFill>
                        </a:rPr>
                        <a:t>Akademik personel alınması.</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4" name="Tablo 9">
            <a:extLst>
              <a:ext uri="{FF2B5EF4-FFF2-40B4-BE49-F238E27FC236}">
                <a16:creationId xmlns:a16="http://schemas.microsoft.com/office/drawing/2014/main" id="{C3669D08-081E-CDF4-FC3D-13D91F5EAAB6}"/>
              </a:ext>
            </a:extLst>
          </p:cNvPr>
          <p:cNvGraphicFramePr>
            <a:graphicFrameLocks noGrp="1"/>
          </p:cNvGraphicFramePr>
          <p:nvPr>
            <p:extLst>
              <p:ext uri="{D42A27DB-BD31-4B8C-83A1-F6EECF244321}">
                <p14:modId xmlns:p14="http://schemas.microsoft.com/office/powerpoint/2010/main" val="3122976767"/>
              </p:ext>
            </p:extLst>
          </p:nvPr>
        </p:nvGraphicFramePr>
        <p:xfrm>
          <a:off x="400049" y="3132451"/>
          <a:ext cx="8203223" cy="147828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06548">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dirty="0">
                          <a:solidFill>
                            <a:srgbClr val="0F2303"/>
                          </a:solidFill>
                        </a:rPr>
                        <a:t>Laboratuvar ekipmanlarının yetersizliği (YÖK Asgari Kriteri)</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a:solidFill>
                            <a:srgbClr val="0F2303"/>
                          </a:solidFill>
                        </a:rPr>
                        <a:t>29.12.2024</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a:solidFill>
                            <a:srgbClr val="0F2303"/>
                          </a:solidFill>
                        </a:rPr>
                        <a:t>Rektörlük</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dirty="0">
                          <a:solidFill>
                            <a:srgbClr val="0F2303"/>
                          </a:solidFill>
                        </a:rPr>
                        <a:t>Laboratuvar ekipmanlarının artırılması.</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6" name="Tablo 9">
            <a:extLst>
              <a:ext uri="{FF2B5EF4-FFF2-40B4-BE49-F238E27FC236}">
                <a16:creationId xmlns:a16="http://schemas.microsoft.com/office/drawing/2014/main" id="{DC83E90E-FF9E-C638-214E-3B66F67EC38A}"/>
              </a:ext>
            </a:extLst>
          </p:cNvPr>
          <p:cNvGraphicFramePr>
            <a:graphicFrameLocks noGrp="1"/>
          </p:cNvGraphicFramePr>
          <p:nvPr>
            <p:extLst>
              <p:ext uri="{D42A27DB-BD31-4B8C-83A1-F6EECF244321}">
                <p14:modId xmlns:p14="http://schemas.microsoft.com/office/powerpoint/2010/main" val="447149388"/>
              </p:ext>
            </p:extLst>
          </p:nvPr>
        </p:nvGraphicFramePr>
        <p:xfrm>
          <a:off x="400048" y="4952286"/>
          <a:ext cx="8203223" cy="147828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06548">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dirty="0">
                          <a:solidFill>
                            <a:srgbClr val="0F2303"/>
                          </a:solidFill>
                        </a:rPr>
                        <a:t>Laboratuvar alanlarının yetersiz olması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a:solidFill>
                            <a:srgbClr val="0F2303"/>
                          </a:solidFill>
                        </a:rPr>
                        <a:t>29.12.2024</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a:solidFill>
                            <a:srgbClr val="0F2303"/>
                          </a:solidFill>
                        </a:rPr>
                        <a:t>Rektörlük</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dirty="0">
                          <a:solidFill>
                            <a:srgbClr val="0F2303"/>
                          </a:solidFill>
                        </a:rPr>
                        <a:t>Laboratuvarlar alanlarının artırılması.</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3238730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Chart 1">
            <a:extLst>
              <a:ext uri="{FF2B5EF4-FFF2-40B4-BE49-F238E27FC236}">
                <a16:creationId xmlns:a16="http://schemas.microsoft.com/office/drawing/2014/main" id="{9968FD09-AFAF-E14C-6445-4648EBD8A2A9}"/>
              </a:ext>
            </a:extLst>
          </p:cNvPr>
          <p:cNvGraphicFramePr>
            <a:graphicFrameLocks/>
          </p:cNvGraphicFramePr>
          <p:nvPr>
            <p:extLst>
              <p:ext uri="{D42A27DB-BD31-4B8C-83A1-F6EECF244321}">
                <p14:modId xmlns:p14="http://schemas.microsoft.com/office/powerpoint/2010/main" val="2486526229"/>
              </p:ext>
            </p:extLst>
          </p:nvPr>
        </p:nvGraphicFramePr>
        <p:xfrm>
          <a:off x="731967" y="1448136"/>
          <a:ext cx="7479703" cy="4755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67005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Özel 2">
      <a:dk1>
        <a:srgbClr val="8AD0D5"/>
      </a:dk1>
      <a:lt1>
        <a:sysClr val="window" lastClr="FFFFFF"/>
      </a:lt1>
      <a:dk2>
        <a:srgbClr val="1E5155"/>
      </a:dk2>
      <a:lt2>
        <a:srgbClr val="BFBFBF"/>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4099</TotalTime>
  <Words>1163</Words>
  <Application>Microsoft Office PowerPoint</Application>
  <PresentationFormat>On-screen Show (4:3)</PresentationFormat>
  <Paragraphs>271</Paragraphs>
  <Slides>19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Times New Roman</vt:lpstr>
      <vt:lpstr>Wingdings 3</vt:lpstr>
      <vt:lpstr>İyon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YILI  YGG SUNUMU  MEZUNLAR OFİSİ ve KARİYER GELİŞTİRME KOORDİNATÖRLÜĞÜ SÜRECİ  30/12/2019</dc:title>
  <dc:creator>Ali Engin DORUM</dc:creator>
  <cp:lastModifiedBy>Onur ALTAY</cp:lastModifiedBy>
  <cp:revision>61</cp:revision>
  <dcterms:created xsi:type="dcterms:W3CDTF">2020-01-20T10:44:30Z</dcterms:created>
  <dcterms:modified xsi:type="dcterms:W3CDTF">2024-05-27T11:13:48Z</dcterms:modified>
</cp:coreProperties>
</file>