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6" r:id="rId2"/>
    <p:sldId id="365" r:id="rId3"/>
    <p:sldId id="405" r:id="rId4"/>
    <p:sldId id="347" r:id="rId5"/>
    <p:sldId id="406" r:id="rId6"/>
    <p:sldId id="401" r:id="rId7"/>
    <p:sldId id="398" r:id="rId8"/>
    <p:sldId id="400" r:id="rId9"/>
    <p:sldId id="396" r:id="rId10"/>
    <p:sldId id="397" r:id="rId11"/>
    <p:sldId id="346" r:id="rId12"/>
    <p:sldId id="368" r:id="rId13"/>
    <p:sldId id="402" r:id="rId14"/>
    <p:sldId id="320" r:id="rId15"/>
    <p:sldId id="369" r:id="rId16"/>
    <p:sldId id="363" r:id="rId17"/>
    <p:sldId id="364" r:id="rId18"/>
    <p:sldId id="285" r:id="rId19"/>
    <p:sldId id="370" r:id="rId20"/>
    <p:sldId id="403" r:id="rId21"/>
    <p:sldId id="358" r:id="rId22"/>
    <p:sldId id="352" r:id="rId23"/>
    <p:sldId id="357" r:id="rId24"/>
    <p:sldId id="304" r:id="rId25"/>
    <p:sldId id="394" r:id="rId26"/>
    <p:sldId id="395" r:id="rId27"/>
    <p:sldId id="359" r:id="rId28"/>
    <p:sldId id="407" r:id="rId29"/>
    <p:sldId id="379" r:id="rId30"/>
    <p:sldId id="384" r:id="rId31"/>
    <p:sldId id="385" r:id="rId32"/>
    <p:sldId id="386" r:id="rId33"/>
    <p:sldId id="360" r:id="rId34"/>
    <p:sldId id="387" r:id="rId35"/>
    <p:sldId id="361" r:id="rId36"/>
    <p:sldId id="362" r:id="rId37"/>
    <p:sldId id="278" r:id="rId3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BEA70EB5-37B4-4FD2-923D-5284A583AEE6}">
          <p14:sldIdLst>
            <p14:sldId id="256"/>
          </p14:sldIdLst>
        </p14:section>
        <p14:section name="Başlıksız Bölüm" id="{29ED5E7A-0C58-4AF1-A401-2AB9E7D510F4}">
          <p14:sldIdLst>
            <p14:sldId id="365"/>
            <p14:sldId id="405"/>
            <p14:sldId id="347"/>
            <p14:sldId id="406"/>
            <p14:sldId id="401"/>
            <p14:sldId id="398"/>
            <p14:sldId id="400"/>
            <p14:sldId id="396"/>
            <p14:sldId id="397"/>
            <p14:sldId id="346"/>
            <p14:sldId id="368"/>
            <p14:sldId id="402"/>
            <p14:sldId id="320"/>
            <p14:sldId id="369"/>
            <p14:sldId id="363"/>
            <p14:sldId id="364"/>
            <p14:sldId id="285"/>
            <p14:sldId id="370"/>
            <p14:sldId id="403"/>
            <p14:sldId id="358"/>
            <p14:sldId id="352"/>
            <p14:sldId id="357"/>
            <p14:sldId id="304"/>
            <p14:sldId id="394"/>
            <p14:sldId id="395"/>
            <p14:sldId id="359"/>
            <p14:sldId id="407"/>
            <p14:sldId id="379"/>
            <p14:sldId id="384"/>
            <p14:sldId id="385"/>
            <p14:sldId id="386"/>
            <p14:sldId id="360"/>
            <p14:sldId id="387"/>
            <p14:sldId id="361"/>
            <p14:sldId id="362"/>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Engin DORUM" initials="AED" lastIdx="1" clrIdx="0">
    <p:extLst>
      <p:ext uri="{19B8F6BF-5375-455C-9EA6-DF929625EA0E}">
        <p15:presenceInfo xmlns:p15="http://schemas.microsoft.com/office/powerpoint/2012/main" userId="d7838842375f6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60000"/>
    <a:srgbClr val="CC0000"/>
    <a:srgbClr val="B2ECB2"/>
    <a:srgbClr val="5FD75F"/>
    <a:srgbClr val="7AEE32"/>
    <a:srgbClr val="020424"/>
    <a:srgbClr val="122204"/>
    <a:srgbClr val="122454"/>
    <a:srgbClr val="0F2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368" y="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FC953-42AA-4EE9-BF6A-0E981C5F3E5C}" type="datetimeFigureOut">
              <a:rPr lang="tr-TR" smtClean="0"/>
              <a:t>11.06.2024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8F1CBD-092F-46C9-A4DE-6EE6E628FC19}" type="slidenum">
              <a:rPr lang="tr-TR" smtClean="0"/>
              <a:t>‹#›</a:t>
            </a:fld>
            <a:endParaRPr lang="tr-TR"/>
          </a:p>
        </p:txBody>
      </p:sp>
    </p:spTree>
    <p:extLst>
      <p:ext uri="{BB962C8B-B14F-4D97-AF65-F5344CB8AC3E}">
        <p14:creationId xmlns:p14="http://schemas.microsoft.com/office/powerpoint/2010/main" val="187761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tr-TR"/>
              <a:t>Asıl başlık stili için tıklatın</a:t>
            </a:r>
            <a:endParaRPr lang="en-US"/>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a:p>
        </p:txBody>
      </p:sp>
      <p:sp>
        <p:nvSpPr>
          <p:cNvPr id="4" name="Date Placeholder 3"/>
          <p:cNvSpPr>
            <a:spLocks noGrp="1"/>
          </p:cNvSpPr>
          <p:nvPr>
            <p:ph type="dt" sz="half" idx="10"/>
          </p:nvPr>
        </p:nvSpPr>
        <p:spPr/>
        <p:txBody>
          <a:bodyPr/>
          <a:lstStyle/>
          <a:p>
            <a:fld id="{A7A42CFF-777B-4533-A440-4C456B6A9FEA}"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0984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C07C83F0-FC27-43D2-9813-F060C2D9E7A0}" type="datetime1">
              <a:rPr lang="tr-TR" smtClean="0"/>
              <a:t>11.06.2024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4434627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tr-TR"/>
              <a:t>Asıl başlık stili için tıklatın</a:t>
            </a:r>
            <a:endParaRPr lang="en-US"/>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210928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tr-TR"/>
              <a:t>Asıl başlık stili için tıklatın</a:t>
            </a:r>
            <a:endParaRPr lang="en-US"/>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42219107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25578411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7C83F0-FC27-43D2-9813-F060C2D9E7A0}" type="datetime1">
              <a:rPr lang="tr-TR" smtClean="0"/>
              <a:t>11.06.2024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05303407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7C83F0-FC27-43D2-9813-F060C2D9E7A0}" type="datetime1">
              <a:rPr lang="tr-TR" smtClean="0"/>
              <a:t>11.06.2024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55942038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nchor="t" anchorCtr="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C07C83F0-FC27-43D2-9813-F060C2D9E7A0}"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36953334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tr-TR"/>
              <a:t>Asıl başlık stili için tıklatın</a:t>
            </a:r>
            <a:endParaRPr lang="en-US"/>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E2D2059A-8985-41A3-9F35-8DC13894A4E0}"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82548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3"/>
          <p:cNvSpPr>
            <a:spLocks noGrp="1"/>
          </p:cNvSpPr>
          <p:nvPr>
            <p:ph type="dt" sz="half" idx="10"/>
          </p:nvPr>
        </p:nvSpPr>
        <p:spPr/>
        <p:txBody>
          <a:bodyPr/>
          <a:lstStyle/>
          <a:p>
            <a:fld id="{DCF74D3F-D744-42F9-A266-110B14BD4158}"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3814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EC1C8BA-DCDD-4E80-B44D-BB4BDA6BC718}"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3885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fld id="{D6427ED0-D0FE-4A09-AE62-4103EA8D2926}" type="datetime1">
              <a:rPr lang="tr-TR" smtClean="0"/>
              <a:t>11.06.2024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9833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0E782A1D-A539-4378-A6BA-1AA9F3084D39}" type="datetime1">
              <a:rPr lang="tr-TR" smtClean="0"/>
              <a:t>11.06.2024</a:t>
            </a:fld>
            <a:endParaRPr lang="tr-TR"/>
          </a:p>
        </p:txBody>
      </p:sp>
      <p:sp>
        <p:nvSpPr>
          <p:cNvPr id="8" name="Footer Placeholder 7"/>
          <p:cNvSpPr>
            <a:spLocks noGrp="1"/>
          </p:cNvSpPr>
          <p:nvPr>
            <p:ph type="ftr" sz="quarter" idx="11"/>
          </p:nvPr>
        </p:nvSpPr>
        <p:spPr/>
        <p:txBody>
          <a:bodyPr/>
          <a:lstStyle/>
          <a:p>
            <a:r>
              <a:rPr lang="tr-TR"/>
              <a:t>Kalite bir yaşam tarzıdır.</a:t>
            </a:r>
          </a:p>
        </p:txBody>
      </p:sp>
      <p:sp>
        <p:nvSpPr>
          <p:cNvPr id="9" name="Slide Number Placeholder 8"/>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984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7" name="Date Placeholder 2"/>
          <p:cNvSpPr>
            <a:spLocks noGrp="1"/>
          </p:cNvSpPr>
          <p:nvPr>
            <p:ph type="dt" sz="half" idx="10"/>
          </p:nvPr>
        </p:nvSpPr>
        <p:spPr/>
        <p:txBody>
          <a:bodyPr/>
          <a:lstStyle/>
          <a:p>
            <a:fld id="{62192C6F-6FA5-45C8-ACE4-E5B3D13F24FA}" type="datetime1">
              <a:rPr lang="tr-TR" smtClean="0"/>
              <a:t>11.06.2024</a:t>
            </a:fld>
            <a:endParaRPr lang="tr-TR"/>
          </a:p>
        </p:txBody>
      </p:sp>
      <p:sp>
        <p:nvSpPr>
          <p:cNvPr id="5" name="Footer Placeholder 3"/>
          <p:cNvSpPr>
            <a:spLocks noGrp="1"/>
          </p:cNvSpPr>
          <p:nvPr>
            <p:ph type="ftr" sz="quarter" idx="11"/>
          </p:nvPr>
        </p:nvSpPr>
        <p:spPr/>
        <p:txBody>
          <a:bodyPr/>
          <a:lstStyle/>
          <a:p>
            <a:r>
              <a:rPr lang="tr-TR"/>
              <a:t>Kalite bir yaşam tarzıdır.</a:t>
            </a:r>
          </a:p>
        </p:txBody>
      </p:sp>
      <p:sp>
        <p:nvSpPr>
          <p:cNvPr id="6" name="Slide Number Placeholder 4"/>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27682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E20823A-34F6-4D9A-B72C-4420CCCD8E18}" type="datetime1">
              <a:rPr lang="tr-TR" smtClean="0"/>
              <a:t>11.06.2024</a:t>
            </a:fld>
            <a:endParaRPr lang="tr-TR"/>
          </a:p>
        </p:txBody>
      </p:sp>
      <p:sp>
        <p:nvSpPr>
          <p:cNvPr id="5" name="Footer Placeholder 2"/>
          <p:cNvSpPr>
            <a:spLocks noGrp="1"/>
          </p:cNvSpPr>
          <p:nvPr>
            <p:ph type="ftr" sz="quarter" idx="11"/>
          </p:nvPr>
        </p:nvSpPr>
        <p:spPr/>
        <p:txBody>
          <a:bodyPr/>
          <a:lstStyle/>
          <a:p>
            <a:r>
              <a:rPr lang="tr-TR"/>
              <a:t>Kalite bir yaşam tarzıdır.</a:t>
            </a:r>
          </a:p>
        </p:txBody>
      </p:sp>
      <p:sp>
        <p:nvSpPr>
          <p:cNvPr id="6" name="Slide Number Placeholder 3"/>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8724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7" name="Date Placeholder 4"/>
          <p:cNvSpPr>
            <a:spLocks noGrp="1"/>
          </p:cNvSpPr>
          <p:nvPr>
            <p:ph type="dt" sz="half" idx="10"/>
          </p:nvPr>
        </p:nvSpPr>
        <p:spPr/>
        <p:txBody>
          <a:bodyPr/>
          <a:lstStyle/>
          <a:p>
            <a:fld id="{B46673C7-9167-4403-8666-44BE39765140}" type="datetime1">
              <a:rPr lang="tr-TR" smtClean="0"/>
              <a:t>11.06.2024</a:t>
            </a:fld>
            <a:endParaRPr lang="tr-TR"/>
          </a:p>
        </p:txBody>
      </p:sp>
      <p:sp>
        <p:nvSpPr>
          <p:cNvPr id="5" name="Footer Placeholder 5"/>
          <p:cNvSpPr>
            <a:spLocks noGrp="1"/>
          </p:cNvSpPr>
          <p:nvPr>
            <p:ph type="ftr" sz="quarter" idx="11"/>
          </p:nvPr>
        </p:nvSpPr>
        <p:spPr/>
        <p:txBody>
          <a:bodyPr/>
          <a:lstStyle/>
          <a:p>
            <a:r>
              <a:rPr lang="tr-TR"/>
              <a:t>Kalite bir yaşam tarzıdır.</a:t>
            </a:r>
          </a:p>
        </p:txBody>
      </p:sp>
      <p:sp>
        <p:nvSpPr>
          <p:cNvPr id="6"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60115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A12AA8A1-43D8-4974-AA28-F99EFBEC3B2D}" type="datetime1">
              <a:rPr lang="tr-TR" smtClean="0"/>
              <a:t>11.06.2024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0223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tr-TR"/>
              <a:t>Asıl başlık stili için tıklatın</a:t>
            </a:r>
            <a:endParaRPr lang="en-US"/>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07C83F0-FC27-43D2-9813-F060C2D9E7A0}" type="datetime1">
              <a:rPr lang="tr-TR" smtClean="0"/>
              <a:t>11.06.2024</a:t>
            </a:fld>
            <a:endParaRPr lang="tr-T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tr-TR"/>
              <a:t>Kalite bir yaşam tarzıdır.</a:t>
            </a: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439F893C-C32F-4835-A1E5-850973405C58}" type="slidenum">
              <a:rPr lang="tr-TR" smtClean="0"/>
              <a:t>‹#›</a:t>
            </a:fld>
            <a:endParaRPr lang="tr-TR"/>
          </a:p>
        </p:txBody>
      </p:sp>
    </p:spTree>
    <p:extLst>
      <p:ext uri="{BB962C8B-B14F-4D97-AF65-F5344CB8AC3E}">
        <p14:creationId xmlns:p14="http://schemas.microsoft.com/office/powerpoint/2010/main" val="1522700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836712"/>
            <a:ext cx="2376264" cy="504746"/>
          </a:xfrm>
          <a:prstGeom prst="rect">
            <a:avLst/>
          </a:prstGeom>
          <a:noFill/>
          <a:extLst>
            <a:ext uri="{909E8E84-426E-40DD-AFC4-6F175D3DCCD1}">
              <a14:hiddenFill xmlns:a14="http://schemas.microsoft.com/office/drawing/2010/main">
                <a:solidFill>
                  <a:srgbClr val="FFFFFF"/>
                </a:solidFill>
              </a14:hiddenFill>
            </a:ext>
          </a:extLst>
        </p:spPr>
      </p:pic>
      <p:sp>
        <p:nvSpPr>
          <p:cNvPr id="45" name="Metin kutusu 44"/>
          <p:cNvSpPr txBox="1"/>
          <p:nvPr/>
        </p:nvSpPr>
        <p:spPr>
          <a:xfrm>
            <a:off x="330546" y="2410020"/>
            <a:ext cx="8554916" cy="1569660"/>
          </a:xfrm>
          <a:prstGeom prst="rect">
            <a:avLst/>
          </a:prstGeom>
          <a:solidFill>
            <a:schemeClr val="accent6">
              <a:lumMod val="20000"/>
              <a:lumOff val="80000"/>
            </a:schemeClr>
          </a:solidFill>
        </p:spPr>
        <p:txBody>
          <a:bodyPr wrap="square" lIns="91440" tIns="45720" rIns="91440" bIns="45720" rtlCol="0" anchor="t">
            <a:spAutoFit/>
          </a:bodyPr>
          <a:lstStyle/>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 2022-2023 YILI </a:t>
            </a:r>
            <a:endParaRPr lang="en-US"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endParaRPr>
          </a:p>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YÖNETİMİN GÖZDEN GEÇİRME TOPLANTISI </a:t>
            </a:r>
          </a:p>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(YGG) </a:t>
            </a:r>
            <a:endParaRPr lang="en-US" sz="3200" b="1" spc="50" dirty="0">
              <a:ln w="0"/>
              <a:solidFill>
                <a:schemeClr val="tx2">
                  <a:lumMod val="50000"/>
                </a:schemeClr>
              </a:solidFill>
              <a:effectLst>
                <a:innerShdw blurRad="63500" dist="50800" dir="13500000">
                  <a:srgbClr val="000000">
                    <a:alpha val="50000"/>
                  </a:srgbClr>
                </a:innerShdw>
              </a:effectLst>
              <a:ea typeface="+mj-ea"/>
              <a:cs typeface="Calibri" panose="020F0502020204030204"/>
            </a:endParaRPr>
          </a:p>
        </p:txBody>
      </p:sp>
      <p:sp>
        <p:nvSpPr>
          <p:cNvPr id="2" name="Metin kutusu 1">
            <a:extLst>
              <a:ext uri="{FF2B5EF4-FFF2-40B4-BE49-F238E27FC236}">
                <a16:creationId xmlns:a16="http://schemas.microsoft.com/office/drawing/2014/main" id="{F73423C8-B997-2826-758F-150109C309F4}"/>
              </a:ext>
            </a:extLst>
          </p:cNvPr>
          <p:cNvSpPr txBox="1"/>
          <p:nvPr/>
        </p:nvSpPr>
        <p:spPr>
          <a:xfrm>
            <a:off x="771468" y="5251847"/>
            <a:ext cx="7836310" cy="769441"/>
          </a:xfrm>
          <a:prstGeom prst="rect">
            <a:avLst/>
          </a:prstGeom>
          <a:noFill/>
        </p:spPr>
        <p:txBody>
          <a:bodyPr wrap="square" rtlCol="0">
            <a:spAutoFit/>
          </a:bodyPr>
          <a:lstStyle/>
          <a:p>
            <a:pPr algn="ctr"/>
            <a:r>
              <a:rPr lang="tr-TR" sz="2200" b="1" dirty="0">
                <a:solidFill>
                  <a:schemeClr val="accent5">
                    <a:lumMod val="50000"/>
                  </a:schemeClr>
                </a:solidFill>
              </a:rPr>
              <a:t>SAĞLIK BİLİMLERİ FAKÜLTESİ </a:t>
            </a:r>
          </a:p>
          <a:p>
            <a:pPr algn="ctr"/>
            <a:r>
              <a:rPr lang="tr-TR" sz="2200" b="1" dirty="0">
                <a:solidFill>
                  <a:schemeClr val="accent5">
                    <a:lumMod val="50000"/>
                  </a:schemeClr>
                </a:solidFill>
              </a:rPr>
              <a:t>BESLENME VE DİYETETİK BÖLÜMÜ</a:t>
            </a:r>
          </a:p>
        </p:txBody>
      </p:sp>
    </p:spTree>
    <p:extLst>
      <p:ext uri="{BB962C8B-B14F-4D97-AF65-F5344CB8AC3E}">
        <p14:creationId xmlns:p14="http://schemas.microsoft.com/office/powerpoint/2010/main" val="105766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9DBBE27B-B974-3435-AA55-ED64CDC5EF3E}"/>
              </a:ext>
            </a:extLst>
          </p:cNvPr>
          <p:cNvSpPr>
            <a:spLocks noGrp="1"/>
          </p:cNvSpPr>
          <p:nvPr>
            <p:ph type="sldNum" sz="quarter" idx="12"/>
          </p:nvPr>
        </p:nvSpPr>
        <p:spPr/>
        <p:txBody>
          <a:bodyPr/>
          <a:lstStyle/>
          <a:p>
            <a:fld id="{439F893C-C32F-4835-A1E5-850973405C58}" type="slidenum">
              <a:rPr lang="tr-TR" smtClean="0"/>
              <a:t>10</a:t>
            </a:fld>
            <a:endParaRPr lang="tr-TR"/>
          </a:p>
        </p:txBody>
      </p:sp>
      <p:sp>
        <p:nvSpPr>
          <p:cNvPr id="5" name="Metin kutusu 4">
            <a:extLst>
              <a:ext uri="{FF2B5EF4-FFF2-40B4-BE49-F238E27FC236}">
                <a16:creationId xmlns:a16="http://schemas.microsoft.com/office/drawing/2014/main" id="{7F358B7E-1C3F-B346-4509-9A115106D7F4}"/>
              </a:ext>
            </a:extLst>
          </p:cNvPr>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graphicFrame>
        <p:nvGraphicFramePr>
          <p:cNvPr id="6" name="Tablo 5">
            <a:extLst>
              <a:ext uri="{FF2B5EF4-FFF2-40B4-BE49-F238E27FC236}">
                <a16:creationId xmlns:a16="http://schemas.microsoft.com/office/drawing/2014/main" id="{FF179B73-8A0B-9E8B-7F82-A1B7FBFD536D}"/>
              </a:ext>
            </a:extLst>
          </p:cNvPr>
          <p:cNvGraphicFramePr>
            <a:graphicFrameLocks noGrp="1"/>
          </p:cNvGraphicFramePr>
          <p:nvPr>
            <p:extLst>
              <p:ext uri="{D42A27DB-BD31-4B8C-83A1-F6EECF244321}">
                <p14:modId xmlns:p14="http://schemas.microsoft.com/office/powerpoint/2010/main" val="152547031"/>
              </p:ext>
            </p:extLst>
          </p:nvPr>
        </p:nvGraphicFramePr>
        <p:xfrm>
          <a:off x="497305" y="1920951"/>
          <a:ext cx="8229600" cy="2496379"/>
        </p:xfrm>
        <a:graphic>
          <a:graphicData uri="http://schemas.openxmlformats.org/drawingml/2006/table">
            <a:tbl>
              <a:tblPr>
                <a:tableStyleId>{5DA37D80-6434-44D0-A028-1B22A696006F}</a:tableStyleId>
              </a:tblPr>
              <a:tblGrid>
                <a:gridCol w="8229600">
                  <a:extLst>
                    <a:ext uri="{9D8B030D-6E8A-4147-A177-3AD203B41FA5}">
                      <a16:colId xmlns:a16="http://schemas.microsoft.com/office/drawing/2014/main" val="588152821"/>
                    </a:ext>
                  </a:extLst>
                </a:gridCol>
              </a:tblGrid>
              <a:tr h="391674">
                <a:tc>
                  <a:txBody>
                    <a:bodyPr/>
                    <a:lstStyle/>
                    <a:p>
                      <a:pPr algn="ctr" fontAlgn="ctr">
                        <a:lnSpc>
                          <a:spcPct val="150000"/>
                        </a:lnSpc>
                      </a:pPr>
                      <a:r>
                        <a:rPr lang="tr-TR" sz="1800" b="1" u="none" strike="noStrike" dirty="0">
                          <a:solidFill>
                            <a:srgbClr val="0F2303"/>
                          </a:solidFill>
                          <a:effectLst/>
                        </a:rPr>
                        <a:t>TEHDİTLER</a:t>
                      </a:r>
                      <a:endParaRPr lang="tr-TR" sz="1800" b="1" i="0" u="none" strike="noStrike" dirty="0">
                        <a:solidFill>
                          <a:srgbClr val="0F2303"/>
                        </a:solidFill>
                        <a:effectLst/>
                        <a:latin typeface="Calibri" panose="020F0502020204030204" pitchFamily="34" charset="0"/>
                      </a:endParaRPr>
                    </a:p>
                  </a:txBody>
                  <a:tcPr marL="2503" marR="2503" marT="2503" marB="0" anchor="ctr">
                    <a:solidFill>
                      <a:srgbClr val="E60000"/>
                    </a:solidFill>
                  </a:tcPr>
                </a:tc>
                <a:extLst>
                  <a:ext uri="{0D108BD9-81ED-4DB2-BD59-A6C34878D82A}">
                    <a16:rowId xmlns:a16="http://schemas.microsoft.com/office/drawing/2014/main" val="2080355102"/>
                  </a:ext>
                </a:extLst>
              </a:tr>
              <a:tr h="467197">
                <a:tc>
                  <a:txBody>
                    <a:bodyPr/>
                    <a:lstStyle/>
                    <a:p>
                      <a:pPr algn="l" fontAlgn="t">
                        <a:lnSpc>
                          <a:spcPct val="150000"/>
                        </a:lnSpc>
                      </a:pPr>
                      <a:r>
                        <a:rPr lang="tr-TR" sz="1700" b="0" u="none" strike="noStrike" dirty="0">
                          <a:solidFill>
                            <a:srgbClr val="0F2303"/>
                          </a:solidFill>
                          <a:effectLst/>
                        </a:rPr>
                        <a:t>T1-F10- Yatay geçiş ile öğrencilerin gidebilmesi</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3563968908"/>
                  </a:ext>
                </a:extLst>
              </a:tr>
              <a:tr h="678194">
                <a:tc>
                  <a:txBody>
                    <a:bodyPr/>
                    <a:lstStyle/>
                    <a:p>
                      <a:pPr algn="l" fontAlgn="t">
                        <a:lnSpc>
                          <a:spcPct val="150000"/>
                        </a:lnSpc>
                      </a:pPr>
                      <a:r>
                        <a:rPr lang="tr-TR" sz="1700" b="0" u="none" strike="noStrike" dirty="0">
                          <a:solidFill>
                            <a:srgbClr val="0F2303"/>
                          </a:solidFill>
                          <a:effectLst/>
                        </a:rPr>
                        <a:t>T2- Açılan Beslenme ve Diyetetik Bölümü sayısındaki artış</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3815462751"/>
                  </a:ext>
                </a:extLst>
              </a:tr>
              <a:tr h="937005">
                <a:tc>
                  <a:txBody>
                    <a:bodyPr/>
                    <a:lstStyle/>
                    <a:p>
                      <a:pPr algn="l" fontAlgn="ctr">
                        <a:lnSpc>
                          <a:spcPct val="150000"/>
                        </a:lnSpc>
                      </a:pPr>
                      <a:r>
                        <a:rPr lang="tr-TR" sz="1700" b="0" u="none" strike="noStrike" dirty="0">
                          <a:solidFill>
                            <a:srgbClr val="0F2303"/>
                          </a:solidFill>
                          <a:effectLst/>
                        </a:rPr>
                        <a:t>T3-Mesleki uygulama yapılan kurumlarda, öğrenci kontenjanlarının sınırlı olması</a:t>
                      </a:r>
                      <a:endParaRPr lang="tr-TR" sz="1700" b="0" i="0" u="none" strike="noStrike" dirty="0">
                        <a:solidFill>
                          <a:srgbClr val="0F2303"/>
                        </a:solidFill>
                        <a:effectLst/>
                        <a:latin typeface="Calibri" panose="020F0502020204030204" pitchFamily="34" charset="0"/>
                      </a:endParaRPr>
                    </a:p>
                  </a:txBody>
                  <a:tcPr marL="2503" marR="2503" marT="2503" marB="0"/>
                </a:tc>
                <a:extLst>
                  <a:ext uri="{0D108BD9-81ED-4DB2-BD59-A6C34878D82A}">
                    <a16:rowId xmlns:a16="http://schemas.microsoft.com/office/drawing/2014/main" val="1782415262"/>
                  </a:ext>
                </a:extLst>
              </a:tr>
            </a:tbl>
          </a:graphicData>
        </a:graphic>
      </p:graphicFrame>
    </p:spTree>
    <p:extLst>
      <p:ext uri="{BB962C8B-B14F-4D97-AF65-F5344CB8AC3E}">
        <p14:creationId xmlns:p14="http://schemas.microsoft.com/office/powerpoint/2010/main" val="2893489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BEKLENTİLERİ</a:t>
            </a:r>
            <a:endParaRPr lang="tr-TR" sz="2800" b="1" dirty="0">
              <a:solidFill>
                <a:schemeClr val="accent6"/>
              </a:solidFill>
              <a:effectLst>
                <a:outerShdw blurRad="38100" dist="38100" dir="2700000" algn="tl">
                  <a:srgbClr val="000000">
                    <a:alpha val="43137"/>
                  </a:srgbClr>
                </a:outerShdw>
              </a:effectLst>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1259980150"/>
              </p:ext>
            </p:extLst>
          </p:nvPr>
        </p:nvGraphicFramePr>
        <p:xfrm>
          <a:off x="323528" y="1288030"/>
          <a:ext cx="8499630" cy="4949282"/>
        </p:xfrm>
        <a:graphic>
          <a:graphicData uri="http://schemas.openxmlformats.org/drawingml/2006/table">
            <a:tbl>
              <a:tblPr/>
              <a:tblGrid>
                <a:gridCol w="2720918">
                  <a:extLst>
                    <a:ext uri="{9D8B030D-6E8A-4147-A177-3AD203B41FA5}">
                      <a16:colId xmlns:a16="http://schemas.microsoft.com/office/drawing/2014/main" val="3918363564"/>
                    </a:ext>
                  </a:extLst>
                </a:gridCol>
                <a:gridCol w="2878036">
                  <a:extLst>
                    <a:ext uri="{9D8B030D-6E8A-4147-A177-3AD203B41FA5}">
                      <a16:colId xmlns:a16="http://schemas.microsoft.com/office/drawing/2014/main" val="1683979601"/>
                    </a:ext>
                  </a:extLst>
                </a:gridCol>
                <a:gridCol w="2900676">
                  <a:extLst>
                    <a:ext uri="{9D8B030D-6E8A-4147-A177-3AD203B41FA5}">
                      <a16:colId xmlns:a16="http://schemas.microsoft.com/office/drawing/2014/main" val="2592459544"/>
                    </a:ext>
                  </a:extLst>
                </a:gridCol>
              </a:tblGrid>
              <a:tr h="857712">
                <a:tc>
                  <a:txBody>
                    <a:bodyPr/>
                    <a:lstStyle/>
                    <a:p>
                      <a:pPr algn="ctr" fontAlgn="ctr"/>
                      <a:r>
                        <a:rPr lang="tr-TR" sz="14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1020634">
                <a:tc>
                  <a:txBody>
                    <a:bodyPr/>
                    <a:lstStyle/>
                    <a:p>
                      <a:pPr algn="ctr" fontAlgn="ctr"/>
                      <a:r>
                        <a:rPr lang="tr-TR" sz="1400" b="0" i="0" u="none" strike="noStrike">
                          <a:solidFill>
                            <a:srgbClr val="000000"/>
                          </a:solidFill>
                          <a:effectLst/>
                          <a:latin typeface="Calibri" panose="020F0502020204030204" pitchFamily="34" charset="0"/>
                        </a:rPr>
                        <a:t>Fakültenin Diğer Bölümleri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İşbirliği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 Ders ve Akademik Çalışmalar İçin Destek-Güçlü İletişim, Ortak Araştırma ve Geliştirme Faaliyetleri ve Empati-Kurumsal Yapı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2409110"/>
                  </a:ext>
                </a:extLst>
              </a:tr>
              <a:tr h="767734">
                <a:tc>
                  <a:txBody>
                    <a:bodyPr/>
                    <a:lstStyle/>
                    <a:p>
                      <a:pPr algn="ctr" fontAlgn="ctr"/>
                      <a:r>
                        <a:rPr lang="tr-TR" sz="1400" b="0" i="0" u="none" strike="noStrike" dirty="0">
                          <a:solidFill>
                            <a:srgbClr val="000000"/>
                          </a:solidFill>
                          <a:effectLst/>
                          <a:latin typeface="Calibri" panose="020F0502020204030204" pitchFamily="34" charset="0"/>
                        </a:rPr>
                        <a:t>YÖK</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Yükseköğretim kurumlarının bağlı olduğu en üst kuruluş, Mevzuat Oluşturucu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Mevzuata Uyum, Eğitim ve Araştırma Alanlarında Başarı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7738203"/>
                  </a:ext>
                </a:extLst>
              </a:tr>
              <a:tr h="767734">
                <a:tc>
                  <a:txBody>
                    <a:bodyPr/>
                    <a:lstStyle/>
                    <a:p>
                      <a:pPr algn="ctr" fontAlgn="ctr"/>
                      <a:r>
                        <a:rPr lang="tr-TR" sz="1400" b="0" i="0" u="none" strike="noStrike" dirty="0">
                          <a:solidFill>
                            <a:srgbClr val="000000"/>
                          </a:solidFill>
                          <a:effectLst/>
                          <a:latin typeface="Calibri" panose="020F0502020204030204" pitchFamily="34" charset="0"/>
                        </a:rPr>
                        <a:t>T.C. Cumhurbaşkanlığı Kariyer Ofisi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Staj seferberliği ve benzeri konuların takip edilmesi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Öğrencileri bilgilendirmek ve staj (mesleki uygulama) yerleri bulmalarına yardımcı olmak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529262"/>
                  </a:ext>
                </a:extLst>
              </a:tr>
              <a:tr h="767734">
                <a:tc>
                  <a:txBody>
                    <a:bodyPr/>
                    <a:lstStyle/>
                    <a:p>
                      <a:pPr algn="ctr" fontAlgn="ctr"/>
                      <a:r>
                        <a:rPr lang="tr-TR" sz="1400" b="0" i="0" u="none" strike="noStrike" dirty="0">
                          <a:solidFill>
                            <a:srgbClr val="000000"/>
                          </a:solidFill>
                          <a:effectLst/>
                          <a:latin typeface="Calibri" panose="020F0502020204030204" pitchFamily="34" charset="0"/>
                        </a:rPr>
                        <a:t>Devam Eden Öğrenci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Hizmeti kullanan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Kaliteli Eğitim, Sosyal İmkanlar, Kariyer Planlama, Güçlü İletişim , Kurumsal Yapı, Akademik Çalışma Ortaklığı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8300749"/>
                  </a:ext>
                </a:extLst>
              </a:tr>
              <a:tr h="767734">
                <a:tc>
                  <a:txBody>
                    <a:bodyPr/>
                    <a:lstStyle/>
                    <a:p>
                      <a:pPr algn="ctr" fontAlgn="ctr"/>
                      <a:r>
                        <a:rPr lang="tr-TR" sz="1400" b="0" i="0" u="none" strike="noStrike">
                          <a:solidFill>
                            <a:srgbClr val="000000"/>
                          </a:solidFill>
                          <a:effectLst/>
                          <a:latin typeface="Calibri" panose="020F0502020204030204" pitchFamily="34" charset="0"/>
                        </a:rPr>
                        <a:t>Mezun Öğrenci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Üniversite tanıtımı/program çıktısı/potansiyel mesleki destek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Etkin İletişim, Kariyer Planlaması, Marka Değeri Artışı, İş Olanağı Sunması, Mezuniyet Sonrası Destek/İlgi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6431289"/>
                  </a:ext>
                </a:extLst>
              </a:tr>
            </a:tbl>
          </a:graphicData>
        </a:graphic>
      </p:graphicFrame>
      <p:sp>
        <p:nvSpPr>
          <p:cNvPr id="2" name="Slayt Numarası Yer Tutucusu 3">
            <a:extLst>
              <a:ext uri="{FF2B5EF4-FFF2-40B4-BE49-F238E27FC236}">
                <a16:creationId xmlns:a16="http://schemas.microsoft.com/office/drawing/2014/main" id="{66528442-7DF2-26C7-1E58-0D368C71B37E}"/>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11</a:t>
            </a:fld>
            <a:endParaRPr lang="tr-TR"/>
          </a:p>
        </p:txBody>
      </p:sp>
    </p:spTree>
    <p:extLst>
      <p:ext uri="{BB962C8B-B14F-4D97-AF65-F5344CB8AC3E}">
        <p14:creationId xmlns:p14="http://schemas.microsoft.com/office/powerpoint/2010/main" val="459836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BEKLENTİLERİ</a:t>
            </a:r>
            <a:endParaRPr lang="tr-TR" sz="2800" b="1" dirty="0">
              <a:solidFill>
                <a:schemeClr val="accent6"/>
              </a:solidFill>
              <a:effectLst>
                <a:outerShdw blurRad="38100" dist="38100" dir="2700000" algn="tl">
                  <a:srgbClr val="000000">
                    <a:alpha val="43137"/>
                  </a:srgbClr>
                </a:outerShdw>
              </a:effectLst>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2729583272"/>
              </p:ext>
            </p:extLst>
          </p:nvPr>
        </p:nvGraphicFramePr>
        <p:xfrm>
          <a:off x="323528" y="1288031"/>
          <a:ext cx="8547756" cy="5401526"/>
        </p:xfrm>
        <a:graphic>
          <a:graphicData uri="http://schemas.openxmlformats.org/drawingml/2006/table">
            <a:tbl>
              <a:tblPr/>
              <a:tblGrid>
                <a:gridCol w="2736324">
                  <a:extLst>
                    <a:ext uri="{9D8B030D-6E8A-4147-A177-3AD203B41FA5}">
                      <a16:colId xmlns:a16="http://schemas.microsoft.com/office/drawing/2014/main" val="3918363564"/>
                    </a:ext>
                  </a:extLst>
                </a:gridCol>
                <a:gridCol w="2894332">
                  <a:extLst>
                    <a:ext uri="{9D8B030D-6E8A-4147-A177-3AD203B41FA5}">
                      <a16:colId xmlns:a16="http://schemas.microsoft.com/office/drawing/2014/main" val="1683979601"/>
                    </a:ext>
                  </a:extLst>
                </a:gridCol>
                <a:gridCol w="2917100">
                  <a:extLst>
                    <a:ext uri="{9D8B030D-6E8A-4147-A177-3AD203B41FA5}">
                      <a16:colId xmlns:a16="http://schemas.microsoft.com/office/drawing/2014/main" val="2592459544"/>
                    </a:ext>
                  </a:extLst>
                </a:gridCol>
              </a:tblGrid>
              <a:tr h="1162938">
                <a:tc>
                  <a:txBody>
                    <a:bodyPr/>
                    <a:lstStyle/>
                    <a:p>
                      <a:pPr algn="ctr" fontAlgn="ctr"/>
                      <a:r>
                        <a:rPr lang="tr-TR" sz="14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715467">
                <a:tc>
                  <a:txBody>
                    <a:bodyPr/>
                    <a:lstStyle/>
                    <a:p>
                      <a:pPr algn="ctr" fontAlgn="ctr"/>
                      <a:r>
                        <a:rPr lang="tr-TR" sz="1400" b="0" i="0" u="none" strike="noStrike" dirty="0">
                          <a:solidFill>
                            <a:srgbClr val="000000"/>
                          </a:solidFill>
                          <a:effectLst/>
                          <a:latin typeface="Calibri" panose="020F0502020204030204" pitchFamily="34" charset="0"/>
                        </a:rPr>
                        <a:t>Potansiyel Öğrenci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Tercih Etme Olasılığı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Etkin İletişim, Eğitim, Araştırma Olanakları, Kültürel ve Sosyal Olanaklar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715467">
                <a:tc>
                  <a:txBody>
                    <a:bodyPr/>
                    <a:lstStyle/>
                    <a:p>
                      <a:pPr algn="ctr" fontAlgn="ctr"/>
                      <a:r>
                        <a:rPr lang="tr-TR" sz="1400" b="0" i="0" u="none" strike="noStrike" dirty="0">
                          <a:solidFill>
                            <a:srgbClr val="000000"/>
                          </a:solidFill>
                          <a:effectLst/>
                          <a:latin typeface="Calibri" panose="020F0502020204030204" pitchFamily="34" charset="0"/>
                        </a:rPr>
                        <a:t>Öğrenci Velileri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Dolaylı Müşteri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Kaliteli Eğitim, Sosyal ve Kültürel İmkanlar, Kariyer Planlama, Güçlü İletişim, Kurumsal Yapı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8742700"/>
                  </a:ext>
                </a:extLst>
              </a:tr>
              <a:tr h="688360">
                <a:tc>
                  <a:txBody>
                    <a:bodyPr/>
                    <a:lstStyle/>
                    <a:p>
                      <a:pPr algn="ctr" fontAlgn="ctr"/>
                      <a:r>
                        <a:rPr lang="tr-TR" sz="1400" b="0" i="0" u="none" strike="noStrike" dirty="0">
                          <a:solidFill>
                            <a:srgbClr val="000000"/>
                          </a:solidFill>
                          <a:effectLst/>
                          <a:latin typeface="Calibri" panose="020F0502020204030204" pitchFamily="34" charset="0"/>
                        </a:rPr>
                        <a:t>Akdeniz Üniversitesi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Bilgi paylaşımı ve ortak çalışmalar, rekabet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İş birliği, eğitim ve araştırmada paylaşım ve ortaklık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26690819"/>
                  </a:ext>
                </a:extLst>
              </a:tr>
              <a:tr h="715467">
                <a:tc>
                  <a:txBody>
                    <a:bodyPr/>
                    <a:lstStyle/>
                    <a:p>
                      <a:pPr algn="ctr" fontAlgn="ctr"/>
                      <a:r>
                        <a:rPr lang="tr-TR" sz="1400" b="0" i="0" u="none" strike="noStrike" dirty="0">
                          <a:solidFill>
                            <a:srgbClr val="000000"/>
                          </a:solidFill>
                          <a:effectLst/>
                          <a:latin typeface="Calibri" panose="020F0502020204030204" pitchFamily="34" charset="0"/>
                        </a:rPr>
                        <a:t>Diğer Üniversiteler</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Bilgi paylaşımı ve ortak çalışmalar, rekabet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Ortak Araştırma Geliştirme Faaliyetleri, Sürdürülebilir Bilgi Paylaşımı, Etkili İletişim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1839606"/>
                  </a:ext>
                </a:extLst>
              </a:tr>
              <a:tr h="688360">
                <a:tc>
                  <a:txBody>
                    <a:bodyPr/>
                    <a:lstStyle/>
                    <a:p>
                      <a:pPr algn="ctr" fontAlgn="ctr"/>
                      <a:r>
                        <a:rPr lang="tr-TR" sz="1400" b="0" i="0" u="none" strike="noStrike">
                          <a:solidFill>
                            <a:srgbClr val="000000"/>
                          </a:solidFill>
                          <a:effectLst/>
                          <a:latin typeface="Calibri" panose="020F0502020204030204" pitchFamily="34" charset="0"/>
                        </a:rPr>
                        <a:t>TÜBİTAK</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Hibe Sağlayıcı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 Projeler Üretilerek Bilimin Geliştirilmesi ve Yaygınlaştırılması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5847079"/>
                  </a:ext>
                </a:extLst>
              </a:tr>
              <a:tr h="715467">
                <a:tc>
                  <a:txBody>
                    <a:bodyPr/>
                    <a:lstStyle/>
                    <a:p>
                      <a:pPr algn="ctr" fontAlgn="ctr"/>
                      <a:r>
                        <a:rPr lang="tr-TR" sz="1400" b="0" i="0" u="none" strike="noStrike" dirty="0">
                          <a:solidFill>
                            <a:srgbClr val="000000"/>
                          </a:solidFill>
                          <a:effectLst/>
                          <a:latin typeface="Calibri" panose="020F0502020204030204" pitchFamily="34" charset="0"/>
                        </a:rPr>
                        <a:t>Sağlık Bakanlığı</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Türkiye Cumhuriyeti Cumhurbaşkanlığına Bağlı Olarak Sağlık İşlerinin Yönetilmesi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Diploma Onayları ve Klinik Uygulamalar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26376823"/>
                  </a:ext>
                </a:extLst>
              </a:tr>
            </a:tbl>
          </a:graphicData>
        </a:graphic>
      </p:graphicFrame>
      <p:sp>
        <p:nvSpPr>
          <p:cNvPr id="2" name="Slayt Numarası Yer Tutucusu 3">
            <a:extLst>
              <a:ext uri="{FF2B5EF4-FFF2-40B4-BE49-F238E27FC236}">
                <a16:creationId xmlns:a16="http://schemas.microsoft.com/office/drawing/2014/main" id="{271D54D1-8D57-BAB8-8E23-6AE09374CC66}"/>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12</a:t>
            </a:fld>
            <a:endParaRPr lang="tr-TR"/>
          </a:p>
        </p:txBody>
      </p:sp>
    </p:spTree>
    <p:extLst>
      <p:ext uri="{BB962C8B-B14F-4D97-AF65-F5344CB8AC3E}">
        <p14:creationId xmlns:p14="http://schemas.microsoft.com/office/powerpoint/2010/main" val="134866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9EDD378-B346-B083-C2FD-01ABC57C175D}"/>
              </a:ext>
            </a:extLst>
          </p:cNvPr>
          <p:cNvSpPr>
            <a:spLocks noGrp="1"/>
          </p:cNvSpPr>
          <p:nvPr>
            <p:ph type="sldNum" sz="quarter" idx="12"/>
          </p:nvPr>
        </p:nvSpPr>
        <p:spPr/>
        <p:txBody>
          <a:bodyPr/>
          <a:lstStyle/>
          <a:p>
            <a:fld id="{439F893C-C32F-4835-A1E5-850973405C58}" type="slidenum">
              <a:rPr lang="tr-TR" smtClean="0"/>
              <a:t>13</a:t>
            </a:fld>
            <a:endParaRPr lang="tr-TR" dirty="0"/>
          </a:p>
        </p:txBody>
      </p:sp>
      <p:sp>
        <p:nvSpPr>
          <p:cNvPr id="5" name="Metin kutusu 4">
            <a:extLst>
              <a:ext uri="{FF2B5EF4-FFF2-40B4-BE49-F238E27FC236}">
                <a16:creationId xmlns:a16="http://schemas.microsoft.com/office/drawing/2014/main" id="{A97F587E-59EA-E721-EE2B-A6AA1FB8541E}"/>
              </a:ext>
            </a:extLst>
          </p:cNvPr>
          <p:cNvSpPr txBox="1"/>
          <p:nvPr/>
        </p:nvSpPr>
        <p:spPr>
          <a:xfrm>
            <a:off x="2076429" y="423861"/>
            <a:ext cx="5076628"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BEKLENTİLERİ</a:t>
            </a:r>
            <a:endParaRPr lang="tr-TR" sz="2800" b="1" dirty="0">
              <a:solidFill>
                <a:schemeClr val="accent6"/>
              </a:solidFill>
              <a:effectLst>
                <a:outerShdw blurRad="38100" dist="38100" dir="2700000" algn="tl">
                  <a:srgbClr val="000000">
                    <a:alpha val="43137"/>
                  </a:srgbClr>
                </a:outerShdw>
              </a:effectLst>
              <a:cs typeface="Calibri"/>
            </a:endParaRPr>
          </a:p>
        </p:txBody>
      </p:sp>
      <p:graphicFrame>
        <p:nvGraphicFramePr>
          <p:cNvPr id="6" name="Tablo 5">
            <a:extLst>
              <a:ext uri="{FF2B5EF4-FFF2-40B4-BE49-F238E27FC236}">
                <a16:creationId xmlns:a16="http://schemas.microsoft.com/office/drawing/2014/main" id="{0DB9751F-D084-5EB5-994A-C597BE92C59F}"/>
              </a:ext>
            </a:extLst>
          </p:cNvPr>
          <p:cNvGraphicFramePr>
            <a:graphicFrameLocks noGrp="1"/>
          </p:cNvGraphicFramePr>
          <p:nvPr>
            <p:extLst>
              <p:ext uri="{D42A27DB-BD31-4B8C-83A1-F6EECF244321}">
                <p14:modId xmlns:p14="http://schemas.microsoft.com/office/powerpoint/2010/main" val="249298248"/>
              </p:ext>
            </p:extLst>
          </p:nvPr>
        </p:nvGraphicFramePr>
        <p:xfrm>
          <a:off x="240632" y="1288031"/>
          <a:ext cx="8646693" cy="5274234"/>
        </p:xfrm>
        <a:graphic>
          <a:graphicData uri="http://schemas.openxmlformats.org/drawingml/2006/table">
            <a:tbl>
              <a:tblPr/>
              <a:tblGrid>
                <a:gridCol w="2767996">
                  <a:extLst>
                    <a:ext uri="{9D8B030D-6E8A-4147-A177-3AD203B41FA5}">
                      <a16:colId xmlns:a16="http://schemas.microsoft.com/office/drawing/2014/main" val="3918363564"/>
                    </a:ext>
                  </a:extLst>
                </a:gridCol>
                <a:gridCol w="2927833">
                  <a:extLst>
                    <a:ext uri="{9D8B030D-6E8A-4147-A177-3AD203B41FA5}">
                      <a16:colId xmlns:a16="http://schemas.microsoft.com/office/drawing/2014/main" val="1683979601"/>
                    </a:ext>
                  </a:extLst>
                </a:gridCol>
                <a:gridCol w="2950864">
                  <a:extLst>
                    <a:ext uri="{9D8B030D-6E8A-4147-A177-3AD203B41FA5}">
                      <a16:colId xmlns:a16="http://schemas.microsoft.com/office/drawing/2014/main" val="2592459544"/>
                    </a:ext>
                  </a:extLst>
                </a:gridCol>
              </a:tblGrid>
              <a:tr h="924373">
                <a:tc>
                  <a:txBody>
                    <a:bodyPr/>
                    <a:lstStyle/>
                    <a:p>
                      <a:pPr algn="ctr" fontAlgn="ctr"/>
                      <a:r>
                        <a:rPr lang="tr-TR" sz="14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547151">
                <a:tc>
                  <a:txBody>
                    <a:bodyPr/>
                    <a:lstStyle/>
                    <a:p>
                      <a:pPr algn="ctr" fontAlgn="ctr"/>
                      <a:r>
                        <a:rPr lang="tr-TR" sz="1400" b="0" i="0" u="none" strike="noStrike">
                          <a:solidFill>
                            <a:srgbClr val="000000"/>
                          </a:solidFill>
                          <a:effectLst/>
                          <a:latin typeface="Calibri" panose="020F0502020204030204" pitchFamily="34" charset="0"/>
                        </a:rPr>
                        <a:t>Antalya İl Sağlık Müdürlüğü</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Öğrencilere mesleki uygulama imkanı sağlamak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Mesleki uygulamalar kapsamında iş birliği yapılması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3334044"/>
                  </a:ext>
                </a:extLst>
              </a:tr>
              <a:tr h="1213882">
                <a:tc>
                  <a:txBody>
                    <a:bodyPr/>
                    <a:lstStyle/>
                    <a:p>
                      <a:pPr algn="ctr" fontAlgn="ctr"/>
                      <a:r>
                        <a:rPr lang="tr-TR" sz="1400" b="1" i="0" u="none" strike="noStrike" dirty="0">
                          <a:solidFill>
                            <a:srgbClr val="000000"/>
                          </a:solidFill>
                          <a:effectLst/>
                          <a:latin typeface="Calibri" panose="020F0502020204030204" pitchFamily="34" charset="0"/>
                        </a:rPr>
                        <a:t>Mesleki Dernekler (Türkiye </a:t>
                      </a:r>
                      <a:r>
                        <a:rPr lang="tr-TR" sz="1400" b="1" i="0" u="none" strike="noStrike" dirty="0" err="1">
                          <a:solidFill>
                            <a:srgbClr val="000000"/>
                          </a:solidFill>
                          <a:effectLst/>
                          <a:latin typeface="Calibri" panose="020F0502020204030204" pitchFamily="34" charset="0"/>
                        </a:rPr>
                        <a:t>Diyestisyenler</a:t>
                      </a:r>
                      <a:r>
                        <a:rPr lang="tr-TR" sz="1400" b="1" i="0" u="none" strike="noStrike" dirty="0">
                          <a:solidFill>
                            <a:srgbClr val="000000"/>
                          </a:solidFill>
                          <a:effectLst/>
                          <a:latin typeface="Calibri" panose="020F0502020204030204" pitchFamily="34" charset="0"/>
                        </a:rPr>
                        <a:t> Derneği) </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İşbirliği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Beslenme ve Diyetetik İle İlgili Teknik ve Sosyal Alanlardaki Çalışma, Yenilik, Gelişme ve Yayınları İzlemek, Ülkemizde Diyetisyenlerin Bilimsel Araştırmalarını Teşvik Etmek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6133885"/>
                  </a:ext>
                </a:extLst>
              </a:tr>
              <a:tr h="547151">
                <a:tc>
                  <a:txBody>
                    <a:bodyPr/>
                    <a:lstStyle/>
                    <a:p>
                      <a:pPr algn="ctr" fontAlgn="ctr"/>
                      <a:r>
                        <a:rPr lang="tr-TR" sz="1400" b="0" i="0" u="none" strike="noStrike">
                          <a:solidFill>
                            <a:srgbClr val="000000"/>
                          </a:solidFill>
                          <a:effectLst/>
                          <a:latin typeface="Calibri" panose="020F0502020204030204" pitchFamily="34" charset="0"/>
                        </a:rPr>
                        <a:t>Mesleki Yayın Organları </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Akademik Çalışmalar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Yayınların yapılması, Hakemlik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4512962"/>
                  </a:ext>
                </a:extLst>
              </a:tr>
              <a:tr h="762754">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Kamu ve Özel Sağlık Kuruluşları (Kamu ve Özel Hastaneler, Sağlık Ocakları, Aile Sağlığı Merkezleri vb.)</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Öğrencilere Mesleki Uygulama İmkanı, Mezunlara İstihdam Olanağı Sağlamak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Öğrencilerin İyi Bir Mesleki Uygulama Eğitimi Alması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3766873"/>
                  </a:ext>
                </a:extLst>
              </a:tr>
              <a:tr h="731772">
                <a:tc>
                  <a:txBody>
                    <a:bodyPr/>
                    <a:lstStyle/>
                    <a:p>
                      <a:pPr algn="ctr" fontAlgn="ctr"/>
                      <a:r>
                        <a:rPr lang="tr-TR" sz="1400" b="0" i="0" u="none" strike="noStrike">
                          <a:solidFill>
                            <a:srgbClr val="000000"/>
                          </a:solidFill>
                          <a:effectLst/>
                          <a:latin typeface="Calibri" panose="020F0502020204030204" pitchFamily="34" charset="0"/>
                        </a:rPr>
                        <a:t>Beslenme ve Diyetetik Alanında Danışmanlık Hizmeti Veren  Diyetisyen Klinikleri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Öğrencilere Mesleki Uygulama İmkanı, Mezunlara İstihdam Olanağı Sağlamak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Öğrencilerin İyi Bir Mesleki Uygulama Eğitimi Alması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35996581"/>
                  </a:ext>
                </a:extLst>
              </a:tr>
              <a:tr h="547151">
                <a:tc>
                  <a:txBody>
                    <a:bodyPr/>
                    <a:lstStyle/>
                    <a:p>
                      <a:pPr algn="ctr" fontAlgn="ctr"/>
                      <a:r>
                        <a:rPr lang="tr-TR" sz="1400" b="0" i="0" u="none" strike="noStrike" dirty="0">
                          <a:solidFill>
                            <a:srgbClr val="000000"/>
                          </a:solidFill>
                          <a:effectLst/>
                          <a:latin typeface="Calibri" panose="020F0502020204030204" pitchFamily="34" charset="0"/>
                        </a:rPr>
                        <a:t>Öğrenci Kulüpleri</a:t>
                      </a:r>
                    </a:p>
                  </a:txBody>
                  <a:tcPr marL="7620" marR="7620" marT="762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Öğrenci Aktiviteleri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Öğrenci Aktivitelerinin Oluşturulması, Konferans Düzenlenmesi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8068267"/>
                  </a:ext>
                </a:extLst>
              </a:tr>
            </a:tbl>
          </a:graphicData>
        </a:graphic>
      </p:graphicFrame>
    </p:spTree>
    <p:extLst>
      <p:ext uri="{BB962C8B-B14F-4D97-AF65-F5344CB8AC3E}">
        <p14:creationId xmlns:p14="http://schemas.microsoft.com/office/powerpoint/2010/main" val="110860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471160" y="761596"/>
            <a:ext cx="8201679" cy="588640"/>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(FİZİKİ, MALZEME, TEÇHİZAT, EKİPMAN vb.)</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89" y="332656"/>
            <a:ext cx="1607689" cy="428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a:extLst>
              <a:ext uri="{FF2B5EF4-FFF2-40B4-BE49-F238E27FC236}">
                <a16:creationId xmlns:a16="http://schemas.microsoft.com/office/drawing/2014/main" id="{898C52AA-0422-9175-2212-8367CF05AADB}"/>
              </a:ext>
            </a:extLst>
          </p:cNvPr>
          <p:cNvGraphicFramePr>
            <a:graphicFrameLocks noGrp="1"/>
          </p:cNvGraphicFramePr>
          <p:nvPr>
            <p:extLst>
              <p:ext uri="{D42A27DB-BD31-4B8C-83A1-F6EECF244321}">
                <p14:modId xmlns:p14="http://schemas.microsoft.com/office/powerpoint/2010/main" val="1058824290"/>
              </p:ext>
            </p:extLst>
          </p:nvPr>
        </p:nvGraphicFramePr>
        <p:xfrm>
          <a:off x="320842" y="1764436"/>
          <a:ext cx="8502316" cy="4761563"/>
        </p:xfrm>
        <a:graphic>
          <a:graphicData uri="http://schemas.openxmlformats.org/drawingml/2006/table">
            <a:tbl>
              <a:tblPr/>
              <a:tblGrid>
                <a:gridCol w="1617661">
                  <a:extLst>
                    <a:ext uri="{9D8B030D-6E8A-4147-A177-3AD203B41FA5}">
                      <a16:colId xmlns:a16="http://schemas.microsoft.com/office/drawing/2014/main" val="3918363564"/>
                    </a:ext>
                  </a:extLst>
                </a:gridCol>
                <a:gridCol w="1711068">
                  <a:extLst>
                    <a:ext uri="{9D8B030D-6E8A-4147-A177-3AD203B41FA5}">
                      <a16:colId xmlns:a16="http://schemas.microsoft.com/office/drawing/2014/main" val="1683979601"/>
                    </a:ext>
                  </a:extLst>
                </a:gridCol>
                <a:gridCol w="1724529">
                  <a:extLst>
                    <a:ext uri="{9D8B030D-6E8A-4147-A177-3AD203B41FA5}">
                      <a16:colId xmlns:a16="http://schemas.microsoft.com/office/drawing/2014/main" val="2592459544"/>
                    </a:ext>
                  </a:extLst>
                </a:gridCol>
                <a:gridCol w="1724529">
                  <a:extLst>
                    <a:ext uri="{9D8B030D-6E8A-4147-A177-3AD203B41FA5}">
                      <a16:colId xmlns:a16="http://schemas.microsoft.com/office/drawing/2014/main" val="3383282758"/>
                    </a:ext>
                  </a:extLst>
                </a:gridCol>
                <a:gridCol w="1724529">
                  <a:extLst>
                    <a:ext uri="{9D8B030D-6E8A-4147-A177-3AD203B41FA5}">
                      <a16:colId xmlns:a16="http://schemas.microsoft.com/office/drawing/2014/main" val="494559924"/>
                    </a:ext>
                  </a:extLst>
                </a:gridCol>
              </a:tblGrid>
              <a:tr h="871700">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994371">
                <a:tc>
                  <a:txBody>
                    <a:bodyPr/>
                    <a:lstStyle/>
                    <a:p>
                      <a:pPr algn="ctr" fontAlgn="ctr">
                        <a:lnSpc>
                          <a:spcPct val="150000"/>
                        </a:lnSpc>
                      </a:pPr>
                      <a:r>
                        <a:rPr lang="tr-TR" sz="1600" b="0" i="0" dirty="0">
                          <a:solidFill>
                            <a:srgbClr val="000000"/>
                          </a:solidFill>
                          <a:effectLst/>
                          <a:latin typeface="+mn-lt"/>
                        </a:rPr>
                        <a:t>Besin Kimyası Analizleri Laboratuvarı</a:t>
                      </a:r>
                      <a:endParaRPr lang="tr-TR" sz="1600" b="0" i="0" u="none" strike="noStrike" dirty="0">
                        <a:solidFill>
                          <a:srgbClr val="000000"/>
                        </a:solidFill>
                        <a:effectLst/>
                        <a:latin typeface="+mn-lt"/>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Beslenme ve Diyetetik/SHMYO</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YÖK asgari kriteri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1021743">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 </a:t>
                      </a:r>
                      <a:r>
                        <a:rPr lang="tr-TR" sz="1600" b="0" i="0" u="none" strike="noStrike" dirty="0" err="1">
                          <a:solidFill>
                            <a:srgbClr val="000000"/>
                          </a:solidFill>
                          <a:effectLst/>
                          <a:latin typeface="Calibri" panose="020F0502020204030204" pitchFamily="34" charset="0"/>
                        </a:rPr>
                        <a:t>Antropometri</a:t>
                      </a:r>
                      <a:r>
                        <a:rPr lang="tr-TR" sz="1600" b="0" i="0" u="none" strike="noStrike" dirty="0">
                          <a:solidFill>
                            <a:srgbClr val="000000"/>
                          </a:solidFill>
                          <a:effectLst/>
                          <a:latin typeface="Calibri" panose="020F0502020204030204" pitchFamily="34" charset="0"/>
                        </a:rPr>
                        <a:t> Laboratuvarı</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 Beslenme ve Diyetetik/Fizyoterapi ve Rehabilitasyon</a:t>
                      </a:r>
                    </a:p>
                    <a:p>
                      <a:pPr algn="ctr" fontAlgn="ctr">
                        <a:lnSpc>
                          <a:spcPct val="150000"/>
                        </a:lnSpc>
                      </a:pP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1 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YÖK asgari kriteri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1324537">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Beslenme İlkeleri Laboratuvarı</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a:solidFill>
                            <a:srgbClr val="000000"/>
                          </a:solidFill>
                          <a:effectLst/>
                          <a:latin typeface="Calibri" panose="020F0502020204030204" pitchFamily="34" charset="0"/>
                        </a:rPr>
                        <a:t>Gastronomi </a:t>
                      </a:r>
                      <a:r>
                        <a:rPr lang="tr-TR" sz="1600" b="0" i="0" u="none" strike="noStrike" dirty="0">
                          <a:solidFill>
                            <a:srgbClr val="000000"/>
                          </a:solidFill>
                          <a:effectLst/>
                          <a:latin typeface="Calibri" panose="020F0502020204030204" pitchFamily="34" charset="0"/>
                        </a:rPr>
                        <a:t>ve Mutfak Sanatları</a:t>
                      </a:r>
                    </a:p>
                    <a:p>
                      <a:pPr algn="ctr" fontAlgn="ctr">
                        <a:lnSpc>
                          <a:spcPct val="150000"/>
                        </a:lnSpc>
                      </a:pPr>
                      <a:r>
                        <a:rPr lang="tr-TR" sz="16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 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YÖK asgari kriteri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bl>
          </a:graphicData>
        </a:graphic>
      </p:graphicFrame>
      <p:sp>
        <p:nvSpPr>
          <p:cNvPr id="3" name="Slayt Numarası Yer Tutucusu 3">
            <a:extLst>
              <a:ext uri="{FF2B5EF4-FFF2-40B4-BE49-F238E27FC236}">
                <a16:creationId xmlns:a16="http://schemas.microsoft.com/office/drawing/2014/main" id="{3BAB1846-B829-E4B5-9035-20E9A399FBD4}"/>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14</a:t>
            </a:fld>
            <a:endParaRPr lang="tr-TR" dirty="0"/>
          </a:p>
        </p:txBody>
      </p:sp>
    </p:spTree>
    <p:extLst>
      <p:ext uri="{BB962C8B-B14F-4D97-AF65-F5344CB8AC3E}">
        <p14:creationId xmlns:p14="http://schemas.microsoft.com/office/powerpoint/2010/main" val="32389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471160" y="761596"/>
            <a:ext cx="8201679" cy="588640"/>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(FİZİKİ, MALZEME, TEÇHİZAT, EKİPMAN vb.)</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89" y="332656"/>
            <a:ext cx="1607689" cy="42894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4697C1F7-40E4-40E3-7BE1-981BF00D6D1C}"/>
              </a:ext>
            </a:extLst>
          </p:cNvPr>
          <p:cNvPicPr>
            <a:picLocks noChangeAspect="1"/>
          </p:cNvPicPr>
          <p:nvPr/>
        </p:nvPicPr>
        <p:blipFill rotWithShape="1">
          <a:blip r:embed="rId3"/>
          <a:srcRect t="4104"/>
          <a:stretch/>
        </p:blipFill>
        <p:spPr>
          <a:xfrm>
            <a:off x="349026" y="1759810"/>
            <a:ext cx="4159429" cy="2728571"/>
          </a:xfrm>
          <a:prstGeom prst="rect">
            <a:avLst/>
          </a:prstGeom>
        </p:spPr>
      </p:pic>
      <p:pic>
        <p:nvPicPr>
          <p:cNvPr id="4" name="Resim 3">
            <a:extLst>
              <a:ext uri="{FF2B5EF4-FFF2-40B4-BE49-F238E27FC236}">
                <a16:creationId xmlns:a16="http://schemas.microsoft.com/office/drawing/2014/main" id="{C57F5BC4-2978-EE36-1204-59D3E7A5C5C5}"/>
              </a:ext>
            </a:extLst>
          </p:cNvPr>
          <p:cNvPicPr>
            <a:picLocks noChangeAspect="1"/>
          </p:cNvPicPr>
          <p:nvPr/>
        </p:nvPicPr>
        <p:blipFill rotWithShape="1">
          <a:blip r:embed="rId4"/>
          <a:srcRect t="40965"/>
          <a:stretch/>
        </p:blipFill>
        <p:spPr>
          <a:xfrm>
            <a:off x="4572000" y="1751094"/>
            <a:ext cx="4379574" cy="2720422"/>
          </a:xfrm>
          <a:prstGeom prst="rect">
            <a:avLst/>
          </a:prstGeom>
        </p:spPr>
      </p:pic>
      <p:pic>
        <p:nvPicPr>
          <p:cNvPr id="66" name="Resim 65">
            <a:extLst>
              <a:ext uri="{FF2B5EF4-FFF2-40B4-BE49-F238E27FC236}">
                <a16:creationId xmlns:a16="http://schemas.microsoft.com/office/drawing/2014/main" id="{53CFD3F8-F301-D318-E108-75374F53A389}"/>
              </a:ext>
            </a:extLst>
          </p:cNvPr>
          <p:cNvPicPr>
            <a:picLocks noChangeAspect="1"/>
          </p:cNvPicPr>
          <p:nvPr/>
        </p:nvPicPr>
        <p:blipFill rotWithShape="1">
          <a:blip r:embed="rId5"/>
          <a:srcRect t="42162" b="14911"/>
          <a:stretch/>
        </p:blipFill>
        <p:spPr>
          <a:xfrm>
            <a:off x="1089183" y="4524893"/>
            <a:ext cx="6838545" cy="2201684"/>
          </a:xfrm>
          <a:prstGeom prst="rect">
            <a:avLst/>
          </a:prstGeom>
        </p:spPr>
      </p:pic>
      <p:sp>
        <p:nvSpPr>
          <p:cNvPr id="2" name="Slayt Numarası Yer Tutucusu 3">
            <a:extLst>
              <a:ext uri="{FF2B5EF4-FFF2-40B4-BE49-F238E27FC236}">
                <a16:creationId xmlns:a16="http://schemas.microsoft.com/office/drawing/2014/main" id="{BD5DCF0A-4D18-47ED-22B7-3030E5CC7541}"/>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15</a:t>
            </a:fld>
            <a:endParaRPr lang="tr-TR" dirty="0"/>
          </a:p>
        </p:txBody>
      </p:sp>
    </p:spTree>
    <p:extLst>
      <p:ext uri="{BB962C8B-B14F-4D97-AF65-F5344CB8AC3E}">
        <p14:creationId xmlns:p14="http://schemas.microsoft.com/office/powerpoint/2010/main" val="246271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1570007" y="344252"/>
            <a:ext cx="5901761" cy="922105"/>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(TEKNOLOJİK, YAZILIM, DONANIM vb.)</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78" y="245892"/>
            <a:ext cx="1569900" cy="3334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 name="Tablo 65">
            <a:extLst>
              <a:ext uri="{FF2B5EF4-FFF2-40B4-BE49-F238E27FC236}">
                <a16:creationId xmlns:a16="http://schemas.microsoft.com/office/drawing/2014/main" id="{4E4BC37B-8B6C-4421-8472-B24C6619D2F1}"/>
              </a:ext>
            </a:extLst>
          </p:cNvPr>
          <p:cNvGraphicFramePr>
            <a:graphicFrameLocks noGrp="1"/>
          </p:cNvGraphicFramePr>
          <p:nvPr>
            <p:extLst>
              <p:ext uri="{D42A27DB-BD31-4B8C-83A1-F6EECF244321}">
                <p14:modId xmlns:p14="http://schemas.microsoft.com/office/powerpoint/2010/main" val="958917022"/>
              </p:ext>
            </p:extLst>
          </p:nvPr>
        </p:nvGraphicFramePr>
        <p:xfrm>
          <a:off x="401054" y="2041056"/>
          <a:ext cx="8309809" cy="3750142"/>
        </p:xfrm>
        <a:graphic>
          <a:graphicData uri="http://schemas.openxmlformats.org/drawingml/2006/table">
            <a:tbl>
              <a:tblPr/>
              <a:tblGrid>
                <a:gridCol w="1581032">
                  <a:extLst>
                    <a:ext uri="{9D8B030D-6E8A-4147-A177-3AD203B41FA5}">
                      <a16:colId xmlns:a16="http://schemas.microsoft.com/office/drawing/2014/main" val="3918363564"/>
                    </a:ext>
                  </a:extLst>
                </a:gridCol>
                <a:gridCol w="1672328">
                  <a:extLst>
                    <a:ext uri="{9D8B030D-6E8A-4147-A177-3AD203B41FA5}">
                      <a16:colId xmlns:a16="http://schemas.microsoft.com/office/drawing/2014/main" val="1683979601"/>
                    </a:ext>
                  </a:extLst>
                </a:gridCol>
                <a:gridCol w="1685483">
                  <a:extLst>
                    <a:ext uri="{9D8B030D-6E8A-4147-A177-3AD203B41FA5}">
                      <a16:colId xmlns:a16="http://schemas.microsoft.com/office/drawing/2014/main" val="2592459544"/>
                    </a:ext>
                  </a:extLst>
                </a:gridCol>
                <a:gridCol w="1685483">
                  <a:extLst>
                    <a:ext uri="{9D8B030D-6E8A-4147-A177-3AD203B41FA5}">
                      <a16:colId xmlns:a16="http://schemas.microsoft.com/office/drawing/2014/main" val="3383282758"/>
                    </a:ext>
                  </a:extLst>
                </a:gridCol>
                <a:gridCol w="1685483">
                  <a:extLst>
                    <a:ext uri="{9D8B030D-6E8A-4147-A177-3AD203B41FA5}">
                      <a16:colId xmlns:a16="http://schemas.microsoft.com/office/drawing/2014/main" val="494559924"/>
                    </a:ext>
                  </a:extLst>
                </a:gridCol>
              </a:tblGrid>
              <a:tr h="1024569">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600" b="1" i="0" u="none" strike="noStrike" dirty="0">
                          <a:solidFill>
                            <a:srgbClr val="000000"/>
                          </a:solidFill>
                          <a:effectLst/>
                          <a:latin typeface="Calibri" panose="020F0502020204030204" pitchFamily="34" charset="0"/>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1556819">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BEBİS Beslenme Bilgi Sistemleri</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Beslenme ve Diyetetik</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5</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Lisans eğitimi İçin</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1168754">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Bilgisayar</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50000"/>
                        </a:lnSpc>
                        <a:spcBef>
                          <a:spcPts val="0"/>
                        </a:spcBef>
                        <a:spcAft>
                          <a:spcPts val="0"/>
                        </a:spcAft>
                        <a:buClrTx/>
                        <a:buSzTx/>
                        <a:buFontTx/>
                        <a:buNone/>
                        <a:tabLst/>
                        <a:defRPr/>
                      </a:pPr>
                      <a:r>
                        <a:rPr lang="tr-TR" sz="1600" b="0" i="0" u="none" strike="noStrike" dirty="0">
                          <a:solidFill>
                            <a:srgbClr val="000000"/>
                          </a:solidFill>
                          <a:effectLst/>
                          <a:latin typeface="Calibri" panose="020F0502020204030204" pitchFamily="34" charset="0"/>
                        </a:rPr>
                        <a:t>Beslenme ve Diyetetik</a:t>
                      </a:r>
                    </a:p>
                    <a:p>
                      <a:pPr algn="ctr" fontAlgn="ctr">
                        <a:lnSpc>
                          <a:spcPct val="150000"/>
                        </a:lnSpc>
                      </a:pP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3</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2</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600" b="0" i="0" u="none" strike="noStrike" dirty="0">
                          <a:solidFill>
                            <a:srgbClr val="000000"/>
                          </a:solidFill>
                          <a:effectLst/>
                          <a:latin typeface="Calibri" panose="020F0502020204030204" pitchFamily="34" charset="0"/>
                        </a:rPr>
                        <a:t>Akademik personelin kullanımı için</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2412701"/>
                  </a:ext>
                </a:extLst>
              </a:tr>
            </a:tbl>
          </a:graphicData>
        </a:graphic>
      </p:graphicFrame>
      <p:sp>
        <p:nvSpPr>
          <p:cNvPr id="2" name="Slayt Numarası Yer Tutucusu 3">
            <a:extLst>
              <a:ext uri="{FF2B5EF4-FFF2-40B4-BE49-F238E27FC236}">
                <a16:creationId xmlns:a16="http://schemas.microsoft.com/office/drawing/2014/main" id="{8C084AB9-44BD-5E2C-0991-5F65E301CE06}"/>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16</a:t>
            </a:fld>
            <a:endParaRPr lang="tr-TR" dirty="0"/>
          </a:p>
        </p:txBody>
      </p:sp>
    </p:spTree>
    <p:extLst>
      <p:ext uri="{BB962C8B-B14F-4D97-AF65-F5344CB8AC3E}">
        <p14:creationId xmlns:p14="http://schemas.microsoft.com/office/powerpoint/2010/main" val="159016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1789470" y="157316"/>
            <a:ext cx="5869859" cy="1079575"/>
          </a:xfrm>
          <a:prstGeom prst="rect">
            <a:avLst/>
          </a:prstGeom>
        </p:spPr>
        <p:txBody>
          <a:bodyPr vert="horz" lIns="91440" tIns="45720" rIns="91440" bIns="45720" rtlCol="0" anchor="b">
            <a:noAutofit/>
          </a:bodyPr>
          <a:lstStyle/>
          <a:p>
            <a:pPr algn="ctr">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(İŞ GÜCÜ-İNSAN KAYNAĞI)</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78" y="304675"/>
            <a:ext cx="1690292" cy="359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a:extLst>
              <a:ext uri="{FF2B5EF4-FFF2-40B4-BE49-F238E27FC236}">
                <a16:creationId xmlns:a16="http://schemas.microsoft.com/office/drawing/2014/main" id="{24453FEB-9DE0-577C-DF52-A379EDAF9C20}"/>
              </a:ext>
            </a:extLst>
          </p:cNvPr>
          <p:cNvGraphicFramePr>
            <a:graphicFrameLocks noGrp="1"/>
          </p:cNvGraphicFramePr>
          <p:nvPr>
            <p:extLst>
              <p:ext uri="{D42A27DB-BD31-4B8C-83A1-F6EECF244321}">
                <p14:modId xmlns:p14="http://schemas.microsoft.com/office/powerpoint/2010/main" val="136188044"/>
              </p:ext>
            </p:extLst>
          </p:nvPr>
        </p:nvGraphicFramePr>
        <p:xfrm>
          <a:off x="449179" y="2163991"/>
          <a:ext cx="8229599" cy="4219775"/>
        </p:xfrm>
        <a:graphic>
          <a:graphicData uri="http://schemas.openxmlformats.org/drawingml/2006/table">
            <a:tbl>
              <a:tblPr/>
              <a:tblGrid>
                <a:gridCol w="1565771">
                  <a:extLst>
                    <a:ext uri="{9D8B030D-6E8A-4147-A177-3AD203B41FA5}">
                      <a16:colId xmlns:a16="http://schemas.microsoft.com/office/drawing/2014/main" val="3918363564"/>
                    </a:ext>
                  </a:extLst>
                </a:gridCol>
                <a:gridCol w="1656186">
                  <a:extLst>
                    <a:ext uri="{9D8B030D-6E8A-4147-A177-3AD203B41FA5}">
                      <a16:colId xmlns:a16="http://schemas.microsoft.com/office/drawing/2014/main" val="1683979601"/>
                    </a:ext>
                  </a:extLst>
                </a:gridCol>
                <a:gridCol w="1669214">
                  <a:extLst>
                    <a:ext uri="{9D8B030D-6E8A-4147-A177-3AD203B41FA5}">
                      <a16:colId xmlns:a16="http://schemas.microsoft.com/office/drawing/2014/main" val="2592459544"/>
                    </a:ext>
                  </a:extLst>
                </a:gridCol>
                <a:gridCol w="1669214">
                  <a:extLst>
                    <a:ext uri="{9D8B030D-6E8A-4147-A177-3AD203B41FA5}">
                      <a16:colId xmlns:a16="http://schemas.microsoft.com/office/drawing/2014/main" val="3383282758"/>
                    </a:ext>
                  </a:extLst>
                </a:gridCol>
                <a:gridCol w="1669214">
                  <a:extLst>
                    <a:ext uri="{9D8B030D-6E8A-4147-A177-3AD203B41FA5}">
                      <a16:colId xmlns:a16="http://schemas.microsoft.com/office/drawing/2014/main" val="494559924"/>
                    </a:ext>
                  </a:extLst>
                </a:gridCol>
              </a:tblGrid>
              <a:tr h="1165935">
                <a:tc>
                  <a:txBody>
                    <a:bodyPr/>
                    <a:lstStyle/>
                    <a:p>
                      <a:pPr algn="ctr" fontAlgn="ctr">
                        <a:lnSpc>
                          <a:spcPct val="150000"/>
                        </a:lnSpc>
                      </a:pPr>
                      <a:r>
                        <a:rPr lang="tr-TR" sz="1800" b="1" i="0" u="none" strike="noStrike" dirty="0">
                          <a:solidFill>
                            <a:srgbClr val="000000"/>
                          </a:solidFill>
                          <a:effectLst/>
                          <a:latin typeface="+mn-lt"/>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lnSpc>
                          <a:spcPct val="150000"/>
                        </a:lnSpc>
                      </a:pPr>
                      <a:r>
                        <a:rPr lang="tr-TR" sz="1800" b="1" i="0" u="none" strike="noStrike" dirty="0">
                          <a:solidFill>
                            <a:srgbClr val="000000"/>
                          </a:solidFill>
                          <a:effectLst/>
                          <a:latin typeface="+mn-lt"/>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800" b="1" i="0" u="none" strike="noStrike" dirty="0">
                          <a:solidFill>
                            <a:srgbClr val="000000"/>
                          </a:solidFill>
                          <a:effectLst/>
                          <a:latin typeface="+mn-lt"/>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800" b="1" i="0" u="none" strike="noStrike" dirty="0">
                          <a:solidFill>
                            <a:srgbClr val="000000"/>
                          </a:solidFill>
                          <a:effectLst/>
                          <a:latin typeface="+mn-lt"/>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50000"/>
                        </a:lnSpc>
                      </a:pPr>
                      <a:r>
                        <a:rPr lang="tr-TR" sz="1800" b="1" i="0" u="none" strike="noStrike" dirty="0">
                          <a:solidFill>
                            <a:srgbClr val="000000"/>
                          </a:solidFill>
                          <a:effectLst/>
                          <a:latin typeface="+mn-lt"/>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762227">
                <a:tc>
                  <a:txBody>
                    <a:bodyPr/>
                    <a:lstStyle/>
                    <a:p>
                      <a:pPr algn="ctr" fontAlgn="ctr">
                        <a:lnSpc>
                          <a:spcPct val="150000"/>
                        </a:lnSpc>
                      </a:pPr>
                      <a:r>
                        <a:rPr lang="tr-TR" sz="1800" b="0" i="0" u="none" strike="noStrike" dirty="0">
                          <a:solidFill>
                            <a:srgbClr val="000000"/>
                          </a:solidFill>
                          <a:effectLst/>
                          <a:latin typeface="+mn-lt"/>
                        </a:rPr>
                        <a:t>Doçent doktor veya profesör</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5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mn-lt"/>
                          <a:ea typeface="+mn-ea"/>
                          <a:cs typeface="+mn-cs"/>
                        </a:rPr>
                        <a:t>Öğretim elemanı</a:t>
                      </a:r>
                    </a:p>
                    <a:p>
                      <a:pPr algn="ctr" fontAlgn="ctr">
                        <a:lnSpc>
                          <a:spcPct val="150000"/>
                        </a:lnSpc>
                      </a:pPr>
                      <a:r>
                        <a:rPr lang="tr-TR" sz="1800" b="0" i="0" u="none" strike="noStrike" dirty="0">
                          <a:solidFill>
                            <a:srgbClr val="000000"/>
                          </a:solidFill>
                          <a:effectLst/>
                          <a:latin typeface="+mn-lt"/>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Lisansüstü eğitim için</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1140750">
                <a:tc>
                  <a:txBody>
                    <a:bodyPr/>
                    <a:lstStyle/>
                    <a:p>
                      <a:pPr algn="ctr" fontAlgn="ctr">
                        <a:lnSpc>
                          <a:spcPct val="150000"/>
                        </a:lnSpc>
                      </a:pPr>
                      <a:r>
                        <a:rPr lang="tr-TR" sz="1800" b="0" i="0" u="none" strike="noStrike" dirty="0">
                          <a:solidFill>
                            <a:srgbClr val="000000"/>
                          </a:solidFill>
                          <a:effectLst/>
                          <a:latin typeface="+mn-lt"/>
                        </a:rPr>
                        <a:t>Doktor öğretim üyesi</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5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mn-lt"/>
                          <a:ea typeface="+mn-ea"/>
                          <a:cs typeface="+mn-cs"/>
                        </a:rPr>
                        <a:t>Öğretim elemanı</a:t>
                      </a:r>
                    </a:p>
                    <a:p>
                      <a:pPr algn="ctr" fontAlgn="ctr">
                        <a:lnSpc>
                          <a:spcPct val="150000"/>
                        </a:lnSpc>
                      </a:pPr>
                      <a:r>
                        <a:rPr lang="tr-TR" sz="1800" b="0" i="0" u="none" strike="noStrike" dirty="0">
                          <a:solidFill>
                            <a:srgbClr val="000000"/>
                          </a:solidFill>
                          <a:effectLst/>
                          <a:latin typeface="+mn-lt"/>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4</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3</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Lisans ve lisansüstü  eğitim için</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991434">
                <a:tc>
                  <a:txBody>
                    <a:bodyPr/>
                    <a:lstStyle/>
                    <a:p>
                      <a:pPr algn="ctr" fontAlgn="ctr">
                        <a:lnSpc>
                          <a:spcPct val="150000"/>
                        </a:lnSpc>
                      </a:pPr>
                      <a:r>
                        <a:rPr lang="tr-TR" sz="1800" b="0" i="0" u="none" strike="noStrike" dirty="0">
                          <a:solidFill>
                            <a:srgbClr val="000000"/>
                          </a:solidFill>
                          <a:effectLst/>
                          <a:latin typeface="+mn-lt"/>
                        </a:rPr>
                        <a:t>Araştırma görevlisi</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5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mn-lt"/>
                          <a:ea typeface="+mn-ea"/>
                          <a:cs typeface="+mn-cs"/>
                        </a:rPr>
                        <a:t>Öğretim elemanı</a:t>
                      </a:r>
                    </a:p>
                    <a:p>
                      <a:pPr algn="ctr" fontAlgn="ctr">
                        <a:lnSpc>
                          <a:spcPct val="150000"/>
                        </a:lnSpc>
                      </a:pPr>
                      <a:endParaRPr lang="tr-TR" sz="18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50000"/>
                        </a:lnSpc>
                      </a:pPr>
                      <a:r>
                        <a:rPr lang="tr-TR" sz="1800" b="0" i="0" u="none" strike="noStrike" dirty="0">
                          <a:solidFill>
                            <a:srgbClr val="000000"/>
                          </a:solidFill>
                          <a:effectLst/>
                          <a:latin typeface="+mn-lt"/>
                        </a:rPr>
                        <a:t>2</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5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mn-lt"/>
                          <a:ea typeface="+mn-ea"/>
                          <a:cs typeface="+mn-cs"/>
                        </a:rPr>
                        <a:t>Lisans eğitimi için </a:t>
                      </a:r>
                    </a:p>
                    <a:p>
                      <a:pPr algn="ctr" fontAlgn="ctr">
                        <a:lnSpc>
                          <a:spcPct val="150000"/>
                        </a:lnSpc>
                      </a:pPr>
                      <a:endParaRPr lang="tr-TR" sz="18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4544069"/>
                  </a:ext>
                </a:extLst>
              </a:tr>
            </a:tbl>
          </a:graphicData>
        </a:graphic>
      </p:graphicFrame>
      <p:sp>
        <p:nvSpPr>
          <p:cNvPr id="3" name="Slayt Numarası Yer Tutucusu 3">
            <a:extLst>
              <a:ext uri="{FF2B5EF4-FFF2-40B4-BE49-F238E27FC236}">
                <a16:creationId xmlns:a16="http://schemas.microsoft.com/office/drawing/2014/main" id="{FFEE7215-FDB5-CF8E-0F32-E2E6A86CCE22}"/>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17</a:t>
            </a:fld>
            <a:endParaRPr lang="tr-TR" dirty="0"/>
          </a:p>
        </p:txBody>
      </p:sp>
    </p:spTree>
    <p:extLst>
      <p:ext uri="{BB962C8B-B14F-4D97-AF65-F5344CB8AC3E}">
        <p14:creationId xmlns:p14="http://schemas.microsoft.com/office/powerpoint/2010/main" val="449389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dirty="0">
                <a:solidFill>
                  <a:schemeClr val="accent6"/>
                </a:solidFill>
                <a:effectLst>
                  <a:outerShdw blurRad="38100" dist="38100" dir="2700000" algn="tl">
                    <a:srgbClr val="000000">
                      <a:alpha val="43137"/>
                    </a:srgbClr>
                  </a:outerShdw>
                </a:effectLst>
                <a:ea typeface="+mj-ea"/>
                <a:cs typeface="+mj-cs"/>
              </a:rPr>
              <a:t>RİS</a:t>
            </a:r>
            <a:r>
              <a:rPr lang="tr-TR" sz="2800" b="1" dirty="0">
                <a:solidFill>
                  <a:schemeClr val="accent6"/>
                </a:solidFill>
                <a:effectLst>
                  <a:outerShdw blurRad="38100" dist="38100" dir="2700000" algn="tl">
                    <a:srgbClr val="000000">
                      <a:alpha val="43137"/>
                    </a:srgbClr>
                  </a:outerShdw>
                </a:effectLst>
                <a:ea typeface="+mj-ea"/>
                <a:cs typeface="+mj-cs"/>
              </a:rPr>
              <a:t>KLER</a:t>
            </a:r>
            <a:endParaRPr lang="en-US" sz="2800" b="1" kern="1200" dirty="0">
              <a:solidFill>
                <a:schemeClr val="accent6"/>
              </a:solidFill>
              <a:effectLst>
                <a:outerShdw blurRad="38100" dist="38100" dir="2700000" algn="tl">
                  <a:srgbClr val="000000">
                    <a:alpha val="43137"/>
                  </a:srgbClr>
                </a:outerShdw>
              </a:effectLst>
              <a:ea typeface="+mj-ea"/>
              <a:cs typeface="+mj-cs"/>
            </a:endParaRPr>
          </a:p>
        </p:txBody>
      </p:sp>
      <p:sp>
        <p:nvSpPr>
          <p:cNvPr id="7" name="Slayt Numarası Yer Tutucusu 6"/>
          <p:cNvSpPr>
            <a:spLocks noGrp="1"/>
          </p:cNvSpPr>
          <p:nvPr>
            <p:ph type="sldNum" sz="quarter" idx="12"/>
          </p:nvPr>
        </p:nvSpPr>
        <p:spPr>
          <a:xfrm>
            <a:off x="6457950" y="6356350"/>
            <a:ext cx="2057400" cy="365125"/>
          </a:xfrm>
        </p:spPr>
        <p:txBody>
          <a:bodyPr vert="horz" lIns="91440" tIns="45720" rIns="91440" bIns="45720" rtlCol="0" anchor="ctr">
            <a:normAutofit fontScale="77500" lnSpcReduction="20000"/>
          </a:bodyPr>
          <a:lstStyle/>
          <a:p>
            <a:pPr>
              <a:spcAft>
                <a:spcPts val="600"/>
              </a:spcAft>
            </a:pPr>
            <a:endParaRPr lang="en-US"/>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a:extLst>
              <a:ext uri="{FF2B5EF4-FFF2-40B4-BE49-F238E27FC236}">
                <a16:creationId xmlns:a16="http://schemas.microsoft.com/office/drawing/2014/main" id="{34D7061D-FAA6-9B9B-BDC7-FE785933B311}"/>
              </a:ext>
            </a:extLst>
          </p:cNvPr>
          <p:cNvGraphicFramePr>
            <a:graphicFrameLocks noGrp="1"/>
          </p:cNvGraphicFramePr>
          <p:nvPr>
            <p:extLst>
              <p:ext uri="{D42A27DB-BD31-4B8C-83A1-F6EECF244321}">
                <p14:modId xmlns:p14="http://schemas.microsoft.com/office/powerpoint/2010/main" val="4111002217"/>
              </p:ext>
            </p:extLst>
          </p:nvPr>
        </p:nvGraphicFramePr>
        <p:xfrm>
          <a:off x="470388" y="1713227"/>
          <a:ext cx="8203223" cy="1661160"/>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Riskin</a:t>
                      </a:r>
                      <a:r>
                        <a:rPr lang="tr-TR" sz="1500" baseline="0" dirty="0">
                          <a:solidFill>
                            <a:srgbClr val="0C0D0D"/>
                          </a:solidFill>
                        </a:rPr>
                        <a:t> Tanımı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sz="1500" dirty="0">
                          <a:solidFill>
                            <a:srgbClr val="001626"/>
                          </a:solidFill>
                        </a:rPr>
                        <a:t>Z1-Meslek alanında akademik personelin sayıca yetersiz olması ve akademik yapılanmanın tamamlanmamış olması</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Termin Tarihi </a:t>
                      </a:r>
                      <a:r>
                        <a:rPr lang="tr-TR" sz="1500" baseline="0" dirty="0">
                          <a:solidFill>
                            <a:srgbClr val="0C0D0D"/>
                          </a:solidFill>
                        </a:rPr>
                        <a:t>:</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F2303"/>
                          </a:solidFill>
                        </a:rPr>
                        <a:t>30.09.2024</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Sorumlu</a:t>
                      </a:r>
                      <a:r>
                        <a:rPr lang="tr-TR" sz="1500" baseline="0" dirty="0">
                          <a:solidFill>
                            <a:srgbClr val="0C0D0D"/>
                          </a:solidFill>
                        </a:rPr>
                        <a:t> Birim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01626"/>
                          </a:solidFill>
                        </a:rPr>
                        <a:t>Rektörlük</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sz="1500" dirty="0">
                          <a:solidFill>
                            <a:srgbClr val="001626"/>
                          </a:solidFill>
                        </a:rPr>
                        <a:t>Alandan akademik personel sayısının arttırılması</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graphicFrame>
        <p:nvGraphicFramePr>
          <p:cNvPr id="3" name="Tablo 2">
            <a:extLst>
              <a:ext uri="{FF2B5EF4-FFF2-40B4-BE49-F238E27FC236}">
                <a16:creationId xmlns:a16="http://schemas.microsoft.com/office/drawing/2014/main" id="{B97004C7-14F4-D340-6DC9-EDD925E93030}"/>
              </a:ext>
            </a:extLst>
          </p:cNvPr>
          <p:cNvGraphicFramePr>
            <a:graphicFrameLocks noGrp="1"/>
          </p:cNvGraphicFramePr>
          <p:nvPr>
            <p:extLst>
              <p:ext uri="{D42A27DB-BD31-4B8C-83A1-F6EECF244321}">
                <p14:modId xmlns:p14="http://schemas.microsoft.com/office/powerpoint/2010/main" val="3300673892"/>
              </p:ext>
            </p:extLst>
          </p:nvPr>
        </p:nvGraphicFramePr>
        <p:xfrm>
          <a:off x="470388" y="3732178"/>
          <a:ext cx="8203223" cy="1805940"/>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Riskin</a:t>
                      </a:r>
                      <a:r>
                        <a:rPr lang="tr-TR" sz="1500" baseline="0" dirty="0">
                          <a:solidFill>
                            <a:srgbClr val="0C0D0D"/>
                          </a:solidFill>
                        </a:rPr>
                        <a:t> Tanımı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ctr"/>
                      <a:r>
                        <a:rPr lang="tr-TR" sz="1500" b="1" i="0" u="none" strike="noStrike" dirty="0">
                          <a:solidFill>
                            <a:srgbClr val="000000"/>
                          </a:solidFill>
                          <a:effectLst/>
                          <a:latin typeface="Calibri "/>
                        </a:rPr>
                        <a:t>Z2- Beslenme İlkeleri, Besin Kimyası ve Antropometri Laboratuvarlarının diğer bölümlerle ortak kullanılıyor olması, laboratuvarlardaki sarf malzeme ve cihaz eksikliğinin olması</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Termin Tarihi </a:t>
                      </a:r>
                      <a:r>
                        <a:rPr lang="tr-TR" sz="1500" baseline="0" dirty="0">
                          <a:solidFill>
                            <a:srgbClr val="0C0D0D"/>
                          </a:solidFill>
                        </a:rPr>
                        <a:t>:</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F2303"/>
                          </a:solidFill>
                        </a:rPr>
                        <a:t>30.09.2024</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Sorumlu</a:t>
                      </a:r>
                      <a:r>
                        <a:rPr lang="tr-TR" sz="1500" baseline="0" dirty="0">
                          <a:solidFill>
                            <a:srgbClr val="0C0D0D"/>
                          </a:solidFill>
                        </a:rPr>
                        <a:t> Birim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01626"/>
                          </a:solidFill>
                        </a:rPr>
                        <a:t>Rektörlük</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sz="1500" dirty="0">
                          <a:solidFill>
                            <a:srgbClr val="001626"/>
                          </a:solidFill>
                        </a:rPr>
                        <a:t>Bütçe ve ekipman talebi</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
        <p:nvSpPr>
          <p:cNvPr id="4" name="Slayt Numarası Yer Tutucusu 3">
            <a:extLst>
              <a:ext uri="{FF2B5EF4-FFF2-40B4-BE49-F238E27FC236}">
                <a16:creationId xmlns:a16="http://schemas.microsoft.com/office/drawing/2014/main" id="{5133C0DE-D300-C8E2-B499-0403947A7064}"/>
              </a:ext>
            </a:extLst>
          </p:cNvPr>
          <p:cNvSpPr txBox="1">
            <a:spLocks/>
          </p:cNvSpPr>
          <p:nvPr/>
        </p:nvSpPr>
        <p:spPr bwMode="gray">
          <a:xfrm>
            <a:off x="7766431" y="295736"/>
            <a:ext cx="628813" cy="767687"/>
          </a:xfrm>
          <a:prstGeom prst="rect">
            <a:avLst/>
          </a:prstGeom>
        </p:spPr>
        <p:txBody>
          <a:bodyPr vert="horz" lIns="91440" tIns="45720" rIns="91440" bIns="45720" rtlCol="0" anchor="b"/>
          <a:lstStyle>
            <a:defPPr>
              <a:defRPr lang="tr-TR"/>
            </a:defPPr>
            <a:lvl1pPr marL="0" algn="ctr" defTabSz="914400" rtl="0" eaLnBrk="1" latinLnBrk="0" hangingPunct="1">
              <a:defRPr sz="2801" b="0" i="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9F893C-C32F-4835-A1E5-850973405C58}" type="slidenum">
              <a:rPr lang="tr-TR" smtClean="0"/>
              <a:pPr/>
              <a:t>18</a:t>
            </a:fld>
            <a:endParaRPr lang="tr-TR" dirty="0"/>
          </a:p>
        </p:txBody>
      </p:sp>
    </p:spTree>
    <p:extLst>
      <p:ext uri="{BB962C8B-B14F-4D97-AF65-F5344CB8AC3E}">
        <p14:creationId xmlns:p14="http://schemas.microsoft.com/office/powerpoint/2010/main" val="323873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dirty="0">
                <a:solidFill>
                  <a:schemeClr val="accent6"/>
                </a:solidFill>
                <a:effectLst>
                  <a:outerShdw blurRad="38100" dist="38100" dir="2700000" algn="tl">
                    <a:srgbClr val="000000">
                      <a:alpha val="43137"/>
                    </a:srgbClr>
                  </a:outerShdw>
                </a:effectLst>
                <a:ea typeface="+mj-ea"/>
                <a:cs typeface="+mj-cs"/>
              </a:rPr>
              <a:t>RİS</a:t>
            </a:r>
            <a:r>
              <a:rPr lang="tr-TR" sz="2800" b="1" dirty="0">
                <a:solidFill>
                  <a:schemeClr val="accent6"/>
                </a:solidFill>
                <a:effectLst>
                  <a:outerShdw blurRad="38100" dist="38100" dir="2700000" algn="tl">
                    <a:srgbClr val="000000">
                      <a:alpha val="43137"/>
                    </a:srgbClr>
                  </a:outerShdw>
                </a:effectLst>
                <a:ea typeface="+mj-ea"/>
                <a:cs typeface="+mj-cs"/>
              </a:rPr>
              <a:t>KLER</a:t>
            </a:r>
            <a:endParaRPr lang="en-US" sz="2800" b="1" kern="1200" dirty="0">
              <a:solidFill>
                <a:schemeClr val="accent6"/>
              </a:solidFill>
              <a:effectLst>
                <a:outerShdw blurRad="38100" dist="38100" dir="2700000" algn="tl">
                  <a:srgbClr val="000000">
                    <a:alpha val="43137"/>
                  </a:srgbClr>
                </a:outerShdw>
              </a:effectLst>
              <a:ea typeface="+mj-ea"/>
              <a:cs typeface="+mj-cs"/>
            </a:endParaRPr>
          </a:p>
        </p:txBody>
      </p:sp>
      <p:sp>
        <p:nvSpPr>
          <p:cNvPr id="7" name="Slayt Numarası Yer Tutucusu 6"/>
          <p:cNvSpPr>
            <a:spLocks noGrp="1"/>
          </p:cNvSpPr>
          <p:nvPr>
            <p:ph type="sldNum" sz="quarter" idx="12"/>
          </p:nvPr>
        </p:nvSpPr>
        <p:spPr>
          <a:xfrm>
            <a:off x="6457950" y="6356350"/>
            <a:ext cx="2057400" cy="365125"/>
          </a:xfrm>
        </p:spPr>
        <p:txBody>
          <a:bodyPr vert="horz" lIns="91440" tIns="45720" rIns="91440" bIns="45720" rtlCol="0" anchor="ctr">
            <a:normAutofit fontScale="77500" lnSpcReduction="20000"/>
          </a:bodyPr>
          <a:lstStyle/>
          <a:p>
            <a:pPr>
              <a:spcAft>
                <a:spcPts val="600"/>
              </a:spcAft>
            </a:pPr>
            <a:endParaRPr lang="en-US"/>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A734E8B0-1950-6F46-F2C5-0A8715594313}"/>
              </a:ext>
            </a:extLst>
          </p:cNvPr>
          <p:cNvGraphicFramePr>
            <a:graphicFrameLocks noGrp="1"/>
          </p:cNvGraphicFramePr>
          <p:nvPr>
            <p:extLst>
              <p:ext uri="{D42A27DB-BD31-4B8C-83A1-F6EECF244321}">
                <p14:modId xmlns:p14="http://schemas.microsoft.com/office/powerpoint/2010/main" val="667415358"/>
              </p:ext>
            </p:extLst>
          </p:nvPr>
        </p:nvGraphicFramePr>
        <p:xfrm>
          <a:off x="470388" y="1885034"/>
          <a:ext cx="8203223" cy="1661160"/>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Riskin</a:t>
                      </a:r>
                      <a:r>
                        <a:rPr lang="tr-TR" sz="1500" baseline="0" dirty="0">
                          <a:solidFill>
                            <a:srgbClr val="0C0D0D"/>
                          </a:solidFill>
                        </a:rPr>
                        <a:t> Tanımı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sz="1500" dirty="0">
                          <a:solidFill>
                            <a:srgbClr val="001626"/>
                          </a:solidFill>
                        </a:rPr>
                        <a:t>Z43Yüksek lisans ve doktora programlarının henüz  olmaması</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Termin Tarihi </a:t>
                      </a:r>
                      <a:r>
                        <a:rPr lang="tr-TR" sz="1500" baseline="0" dirty="0">
                          <a:solidFill>
                            <a:srgbClr val="0C0D0D"/>
                          </a:solidFill>
                        </a:rPr>
                        <a:t>:</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01626"/>
                          </a:solidFill>
                        </a:rPr>
                        <a:t>31.12.2025</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Sorumlu</a:t>
                      </a:r>
                      <a:r>
                        <a:rPr lang="tr-TR" sz="1500" baseline="0" dirty="0">
                          <a:solidFill>
                            <a:srgbClr val="0C0D0D"/>
                          </a:solidFill>
                        </a:rPr>
                        <a:t> Birim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01626"/>
                          </a:solidFill>
                        </a:rPr>
                        <a:t>Beslenme </a:t>
                      </a:r>
                      <a:r>
                        <a:rPr lang="tr-TR" sz="1500">
                          <a:solidFill>
                            <a:srgbClr val="001626"/>
                          </a:solidFill>
                        </a:rPr>
                        <a:t>ve Diyetetik Bölümü</a:t>
                      </a:r>
                      <a:endParaRPr lang="tr-TR" sz="1500" dirty="0">
                        <a:solidFill>
                          <a:srgbClr val="001626"/>
                        </a:solidFill>
                      </a:endParaRP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sz="1500" dirty="0">
                          <a:solidFill>
                            <a:srgbClr val="001626"/>
                          </a:solidFill>
                        </a:rPr>
                        <a:t>Lisansüstü programları için gerekli koşulların sağlanıp program başvurusunun yapılması</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graphicFrame>
        <p:nvGraphicFramePr>
          <p:cNvPr id="6" name="Tablo 5">
            <a:extLst>
              <a:ext uri="{FF2B5EF4-FFF2-40B4-BE49-F238E27FC236}">
                <a16:creationId xmlns:a16="http://schemas.microsoft.com/office/drawing/2014/main" id="{A15C9183-CD92-EA0C-03A3-7FDA48D7780F}"/>
              </a:ext>
            </a:extLst>
          </p:cNvPr>
          <p:cNvGraphicFramePr>
            <a:graphicFrameLocks noGrp="1"/>
          </p:cNvGraphicFramePr>
          <p:nvPr>
            <p:extLst>
              <p:ext uri="{D42A27DB-BD31-4B8C-83A1-F6EECF244321}">
                <p14:modId xmlns:p14="http://schemas.microsoft.com/office/powerpoint/2010/main" val="3014372361"/>
              </p:ext>
            </p:extLst>
          </p:nvPr>
        </p:nvGraphicFramePr>
        <p:xfrm>
          <a:off x="470388" y="3949736"/>
          <a:ext cx="8203223" cy="2067560"/>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Riskin</a:t>
                      </a:r>
                      <a:r>
                        <a:rPr lang="tr-TR" sz="1500" baseline="0" dirty="0">
                          <a:solidFill>
                            <a:srgbClr val="0C0D0D"/>
                          </a:solidFill>
                        </a:rPr>
                        <a:t> Tanımı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sz="1500" dirty="0">
                          <a:solidFill>
                            <a:srgbClr val="001626"/>
                          </a:solidFill>
                        </a:rPr>
                        <a:t>Z4-Mesleki uygulamalı dersler için  üniversitenin kendisine ait bir hastanesinin olmaması ve öğrencilerin mesleki uygulama derslerini sadece dış paydaşlar ile yapabilmesi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Termin Tarihi </a:t>
                      </a:r>
                      <a:r>
                        <a:rPr lang="tr-TR" sz="1500" baseline="0" dirty="0">
                          <a:solidFill>
                            <a:srgbClr val="0C0D0D"/>
                          </a:solidFill>
                        </a:rPr>
                        <a:t>:</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01626"/>
                          </a:solidFill>
                        </a:rPr>
                        <a:t>20.09.2024</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Sorumlu</a:t>
                      </a:r>
                      <a:r>
                        <a:rPr lang="tr-TR" sz="1500" baseline="0" dirty="0">
                          <a:solidFill>
                            <a:srgbClr val="0C0D0D"/>
                          </a:solidFill>
                        </a:rPr>
                        <a:t> Birim :</a:t>
                      </a:r>
                      <a:endParaRPr lang="tr-TR" sz="1500"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sz="1500" dirty="0">
                          <a:solidFill>
                            <a:srgbClr val="001626"/>
                          </a:solidFill>
                        </a:rPr>
                        <a:t>Beslenme </a:t>
                      </a:r>
                      <a:r>
                        <a:rPr lang="tr-TR" sz="1500">
                          <a:solidFill>
                            <a:srgbClr val="001626"/>
                          </a:solidFill>
                        </a:rPr>
                        <a:t>ve Diyetetik Bölümü</a:t>
                      </a:r>
                      <a:endParaRPr lang="tr-TR" sz="1500" dirty="0">
                        <a:solidFill>
                          <a:srgbClr val="001626"/>
                        </a:solidFill>
                      </a:endParaRP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sz="1500"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sz="1500" dirty="0">
                          <a:solidFill>
                            <a:srgbClr val="001626"/>
                          </a:solidFill>
                        </a:rPr>
                        <a:t>Hastaneler ile özel protokol ve kurumlararası işbirliğinin yapılarak mesleki uygulamaların yapılmasının sağlanması</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
        <p:nvSpPr>
          <p:cNvPr id="2" name="Slayt Numarası Yer Tutucusu 3">
            <a:extLst>
              <a:ext uri="{FF2B5EF4-FFF2-40B4-BE49-F238E27FC236}">
                <a16:creationId xmlns:a16="http://schemas.microsoft.com/office/drawing/2014/main" id="{132B5BC3-0129-0A40-ACC1-A71BDCFC656F}"/>
              </a:ext>
            </a:extLst>
          </p:cNvPr>
          <p:cNvSpPr txBox="1">
            <a:spLocks/>
          </p:cNvSpPr>
          <p:nvPr/>
        </p:nvSpPr>
        <p:spPr bwMode="gray">
          <a:xfrm>
            <a:off x="7766431" y="295736"/>
            <a:ext cx="628813" cy="767687"/>
          </a:xfrm>
          <a:prstGeom prst="rect">
            <a:avLst/>
          </a:prstGeom>
        </p:spPr>
        <p:txBody>
          <a:bodyPr vert="horz" lIns="91440" tIns="45720" rIns="91440" bIns="45720" rtlCol="0" anchor="b"/>
          <a:lstStyle>
            <a:defPPr>
              <a:defRPr lang="tr-TR"/>
            </a:defPPr>
            <a:lvl1pPr marL="0" algn="ctr" defTabSz="914400" rtl="0" eaLnBrk="1" latinLnBrk="0" hangingPunct="1">
              <a:defRPr sz="2801" b="0" i="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9F893C-C32F-4835-A1E5-850973405C58}" type="slidenum">
              <a:rPr lang="tr-TR" smtClean="0"/>
              <a:pPr/>
              <a:t>19</a:t>
            </a:fld>
            <a:endParaRPr lang="tr-TR" dirty="0"/>
          </a:p>
        </p:txBody>
      </p:sp>
    </p:spTree>
    <p:extLst>
      <p:ext uri="{BB962C8B-B14F-4D97-AF65-F5344CB8AC3E}">
        <p14:creationId xmlns:p14="http://schemas.microsoft.com/office/powerpoint/2010/main" val="247138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241579" y="649467"/>
            <a:ext cx="5040560"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MİSYON-VİZYON-POLİTİKA</a:t>
            </a: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72" y="450628"/>
            <a:ext cx="1872208" cy="39767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90637" y="1291399"/>
            <a:ext cx="4189482" cy="369332"/>
          </a:xfrm>
          <a:prstGeom prst="rect">
            <a:avLst/>
          </a:prstGeom>
        </p:spPr>
        <p:txBody>
          <a:bodyPr wrap="square" lIns="91440" tIns="45720" rIns="91440" bIns="45720" anchor="t">
            <a:spAutoFit/>
          </a:bodyPr>
          <a:lstStyle/>
          <a:p>
            <a:r>
              <a:rPr lang="tr-TR" b="1" dirty="0">
                <a:solidFill>
                  <a:srgbClr val="000000"/>
                </a:solidFill>
                <a:latin typeface="Calibri"/>
                <a:ea typeface="Times New Roman" panose="02020603050405020304" pitchFamily="18" charset="0"/>
                <a:cs typeface="Calibri"/>
              </a:rPr>
              <a:t>  </a:t>
            </a:r>
            <a:endParaRPr lang="tr-TR" b="1" dirty="0"/>
          </a:p>
        </p:txBody>
      </p:sp>
      <p:sp>
        <p:nvSpPr>
          <p:cNvPr id="8" name="Dikdörtgen 7"/>
          <p:cNvSpPr/>
          <p:nvPr/>
        </p:nvSpPr>
        <p:spPr>
          <a:xfrm>
            <a:off x="490637" y="1615779"/>
            <a:ext cx="8352928" cy="3373359"/>
          </a:xfrm>
          <a:prstGeom prst="rect">
            <a:avLst/>
          </a:prstGeom>
        </p:spPr>
        <p:txBody>
          <a:bodyPr wrap="square">
            <a:spAutoFit/>
          </a:bodyPr>
          <a:lstStyle/>
          <a:p>
            <a:pPr fontAlgn="base">
              <a:lnSpc>
                <a:spcPct val="150000"/>
              </a:lnSpc>
              <a:spcAft>
                <a:spcPts val="0"/>
              </a:spcAft>
            </a:pPr>
            <a:r>
              <a:rPr lang="tr-TR" b="1" dirty="0">
                <a:solidFill>
                  <a:srgbClr val="020424"/>
                </a:solidFill>
                <a:latin typeface="Calibri" panose="020F0502020204030204" pitchFamily="34" charset="0"/>
                <a:ea typeface="Times New Roman" panose="02020603050405020304" pitchFamily="18" charset="0"/>
              </a:rPr>
              <a:t>ÖZGÖREV (MİSYON)</a:t>
            </a:r>
          </a:p>
          <a:p>
            <a:pPr algn="just">
              <a:lnSpc>
                <a:spcPct val="150000"/>
              </a:lnSpc>
            </a:pPr>
            <a:r>
              <a:rPr lang="tr-TR" b="0" dirty="0">
                <a:solidFill>
                  <a:srgbClr val="000000"/>
                </a:solidFill>
                <a:effectLst/>
              </a:rPr>
              <a:t>Yeterli ve dengeli beslenme ile toplum sağlığının yaşam boyu korunması, iyileştirilmesi, geliştirilmesi ve yaşam kalitesinin artırılması amacıyla, uluslararası standartlara uygun nitelikte, evrensel düşünce ve değerlere sahip, ülke ve dünya kültürüne saygılı, Atatürk ilke ve devrimlerine bağlı üstün nitelikli “Diyetisyen” yetiştirmek, bilim ve teknolojiye dayalı, uluslararası standartlarda eğitim-öğretim, araştırma ve danışmanlık hizmetleri sunmak ve toplumun sağlık politikalarının belirlenmesinde Beslenme ve Diyetetik alanında öncü olmaktır.</a:t>
            </a:r>
            <a:endParaRPr lang="tr-TR" b="0" dirty="0">
              <a:solidFill>
                <a:srgbClr val="757575"/>
              </a:solidFill>
              <a:effectLst/>
            </a:endParaRPr>
          </a:p>
        </p:txBody>
      </p:sp>
      <p:sp>
        <p:nvSpPr>
          <p:cNvPr id="2" name="Slide Number Placeholder 3">
            <a:extLst>
              <a:ext uri="{FF2B5EF4-FFF2-40B4-BE49-F238E27FC236}">
                <a16:creationId xmlns:a16="http://schemas.microsoft.com/office/drawing/2014/main" id="{C2280B43-DF89-198B-5C86-9AF1024EDE9E}"/>
              </a:ext>
            </a:extLst>
          </p:cNvPr>
          <p:cNvSpPr>
            <a:spLocks noGrp="1"/>
          </p:cNvSpPr>
          <p:nvPr>
            <p:ph type="sldNum" sz="quarter" idx="12"/>
          </p:nvPr>
        </p:nvSpPr>
        <p:spPr>
          <a:xfrm>
            <a:off x="7764405" y="295729"/>
            <a:ext cx="628649" cy="767687"/>
          </a:xfrm>
        </p:spPr>
        <p:txBody>
          <a:bodyPr>
            <a:normAutofit/>
          </a:bodyPr>
          <a:lstStyle/>
          <a:p>
            <a:pPr>
              <a:spcAft>
                <a:spcPts val="600"/>
              </a:spcAft>
            </a:pPr>
            <a:fld id="{439F893C-C32F-4835-A1E5-850973405C58}" type="slidenum">
              <a:rPr lang="tr-TR"/>
              <a:pPr>
                <a:spcAft>
                  <a:spcPts val="600"/>
                </a:spcAft>
              </a:pPr>
              <a:t>2</a:t>
            </a:fld>
            <a:endParaRPr lang="tr-TR" dirty="0"/>
          </a:p>
        </p:txBody>
      </p:sp>
    </p:spTree>
    <p:extLst>
      <p:ext uri="{BB962C8B-B14F-4D97-AF65-F5344CB8AC3E}">
        <p14:creationId xmlns:p14="http://schemas.microsoft.com/office/powerpoint/2010/main" val="177152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0B81FB1-7DED-AAFB-2361-CEE90AD1AA6B}"/>
              </a:ext>
            </a:extLst>
          </p:cNvPr>
          <p:cNvSpPr>
            <a:spLocks noGrp="1"/>
          </p:cNvSpPr>
          <p:nvPr>
            <p:ph type="sldNum" sz="quarter" idx="12"/>
          </p:nvPr>
        </p:nvSpPr>
        <p:spPr/>
        <p:txBody>
          <a:bodyPr/>
          <a:lstStyle/>
          <a:p>
            <a:fld id="{439F893C-C32F-4835-A1E5-850973405C58}" type="slidenum">
              <a:rPr lang="tr-TR" smtClean="0"/>
              <a:t>20</a:t>
            </a:fld>
            <a:endParaRPr lang="tr-TR" dirty="0"/>
          </a:p>
        </p:txBody>
      </p:sp>
      <p:graphicFrame>
        <p:nvGraphicFramePr>
          <p:cNvPr id="5" name="Tablo 4">
            <a:extLst>
              <a:ext uri="{FF2B5EF4-FFF2-40B4-BE49-F238E27FC236}">
                <a16:creationId xmlns:a16="http://schemas.microsoft.com/office/drawing/2014/main" id="{8239F580-6159-16DF-B69B-D6584D629ED6}"/>
              </a:ext>
            </a:extLst>
          </p:cNvPr>
          <p:cNvGraphicFramePr>
            <a:graphicFrameLocks noGrp="1"/>
          </p:cNvGraphicFramePr>
          <p:nvPr>
            <p:extLst>
              <p:ext uri="{D42A27DB-BD31-4B8C-83A1-F6EECF244321}">
                <p14:modId xmlns:p14="http://schemas.microsoft.com/office/powerpoint/2010/main" val="2513689431"/>
              </p:ext>
            </p:extLst>
          </p:nvPr>
        </p:nvGraphicFramePr>
        <p:xfrm>
          <a:off x="328337" y="2561690"/>
          <a:ext cx="8487325" cy="2037544"/>
        </p:xfrm>
        <a:graphic>
          <a:graphicData uri="http://schemas.openxmlformats.org/drawingml/2006/table">
            <a:tbl>
              <a:tblPr firstRow="1" bandRow="1">
                <a:tableStyleId>{5C22544A-7EE6-4342-B048-85BDC9FD1C3A}</a:tableStyleId>
              </a:tblPr>
              <a:tblGrid>
                <a:gridCol w="6898670">
                  <a:extLst>
                    <a:ext uri="{9D8B030D-6E8A-4147-A177-3AD203B41FA5}">
                      <a16:colId xmlns:a16="http://schemas.microsoft.com/office/drawing/2014/main" val="1287334854"/>
                    </a:ext>
                  </a:extLst>
                </a:gridCol>
                <a:gridCol w="1588655">
                  <a:extLst>
                    <a:ext uri="{9D8B030D-6E8A-4147-A177-3AD203B41FA5}">
                      <a16:colId xmlns:a16="http://schemas.microsoft.com/office/drawing/2014/main" val="1616968034"/>
                    </a:ext>
                  </a:extLst>
                </a:gridCol>
              </a:tblGrid>
              <a:tr h="509386">
                <a:tc>
                  <a:txBody>
                    <a:bodyPr/>
                    <a:lstStyle/>
                    <a:p>
                      <a:r>
                        <a:rPr lang="tr-TR" dirty="0"/>
                        <a:t>YAPILAN</a:t>
                      </a:r>
                      <a:r>
                        <a:rPr lang="tr-TR" baseline="0" dirty="0"/>
                        <a:t> ANKET</a:t>
                      </a:r>
                      <a:endParaRPr lang="tr-TR" dirty="0"/>
                    </a:p>
                  </a:txBody>
                  <a:tcPr/>
                </a:tc>
                <a:tc>
                  <a:txBody>
                    <a:bodyPr/>
                    <a:lstStyle/>
                    <a:p>
                      <a:r>
                        <a:rPr lang="tr-TR"/>
                        <a:t>SONUÇ</a:t>
                      </a:r>
                    </a:p>
                  </a:txBody>
                  <a:tcPr/>
                </a:tc>
                <a:extLst>
                  <a:ext uri="{0D108BD9-81ED-4DB2-BD59-A6C34878D82A}">
                    <a16:rowId xmlns:a16="http://schemas.microsoft.com/office/drawing/2014/main" val="4010664393"/>
                  </a:ext>
                </a:extLst>
              </a:tr>
              <a:tr h="509386">
                <a:tc>
                  <a:txBody>
                    <a:bodyPr/>
                    <a:lstStyle/>
                    <a:p>
                      <a:r>
                        <a:rPr lang="tr-TR">
                          <a:solidFill>
                            <a:sysClr val="windowText" lastClr="000000"/>
                          </a:solidFill>
                        </a:rPr>
                        <a:t>DERSLERİN MEMNUNİYET SONUÇ ORTALAMALARI</a:t>
                      </a:r>
                    </a:p>
                  </a:txBody>
                  <a:tcPr/>
                </a:tc>
                <a:tc>
                  <a:txBody>
                    <a:bodyPr/>
                    <a:lstStyle/>
                    <a:p>
                      <a:r>
                        <a:rPr lang="tr-TR" dirty="0">
                          <a:solidFill>
                            <a:sysClr val="windowText" lastClr="000000"/>
                          </a:solidFill>
                        </a:rPr>
                        <a:t>%87</a:t>
                      </a:r>
                    </a:p>
                  </a:txBody>
                  <a:tcPr/>
                </a:tc>
                <a:extLst>
                  <a:ext uri="{0D108BD9-81ED-4DB2-BD59-A6C34878D82A}">
                    <a16:rowId xmlns:a16="http://schemas.microsoft.com/office/drawing/2014/main" val="2611618378"/>
                  </a:ext>
                </a:extLst>
              </a:tr>
              <a:tr h="509386">
                <a:tc>
                  <a:txBody>
                    <a:bodyPr/>
                    <a:lstStyle/>
                    <a:p>
                      <a:r>
                        <a:rPr lang="tr-TR">
                          <a:solidFill>
                            <a:sysClr val="windowText" lastClr="000000"/>
                          </a:solidFill>
                        </a:rPr>
                        <a:t>HOCALARIN MEMNUNİYET SONUÇ ORTALAMALARI</a:t>
                      </a:r>
                    </a:p>
                  </a:txBody>
                  <a:tcPr/>
                </a:tc>
                <a:tc>
                  <a:txBody>
                    <a:bodyPr/>
                    <a:lstStyle/>
                    <a:p>
                      <a:r>
                        <a:rPr lang="tr-TR" dirty="0">
                          <a:solidFill>
                            <a:sysClr val="windowText" lastClr="000000"/>
                          </a:solidFill>
                        </a:rPr>
                        <a:t>%87</a:t>
                      </a:r>
                    </a:p>
                  </a:txBody>
                  <a:tcPr/>
                </a:tc>
                <a:extLst>
                  <a:ext uri="{0D108BD9-81ED-4DB2-BD59-A6C34878D82A}">
                    <a16:rowId xmlns:a16="http://schemas.microsoft.com/office/drawing/2014/main" val="1025125080"/>
                  </a:ext>
                </a:extLst>
              </a:tr>
              <a:tr h="509386">
                <a:tc>
                  <a:txBody>
                    <a:bodyPr/>
                    <a:lstStyle/>
                    <a:p>
                      <a:r>
                        <a:rPr lang="tr-TR">
                          <a:solidFill>
                            <a:sysClr val="windowText" lastClr="000000"/>
                          </a:solidFill>
                        </a:rPr>
                        <a:t>ORYANTASYON MEMNUNİYET ANKETİ SONUCU</a:t>
                      </a:r>
                    </a:p>
                  </a:txBody>
                  <a:tcPr/>
                </a:tc>
                <a:tc>
                  <a:txBody>
                    <a:bodyPr/>
                    <a:lstStyle/>
                    <a:p>
                      <a:r>
                        <a:rPr lang="tr-TR" dirty="0">
                          <a:solidFill>
                            <a:sysClr val="windowText" lastClr="000000"/>
                          </a:solidFill>
                        </a:rPr>
                        <a:t>%88</a:t>
                      </a:r>
                    </a:p>
                  </a:txBody>
                  <a:tcPr/>
                </a:tc>
                <a:extLst>
                  <a:ext uri="{0D108BD9-81ED-4DB2-BD59-A6C34878D82A}">
                    <a16:rowId xmlns:a16="http://schemas.microsoft.com/office/drawing/2014/main" val="1364256796"/>
                  </a:ext>
                </a:extLst>
              </a:tr>
            </a:tbl>
          </a:graphicData>
        </a:graphic>
      </p:graphicFrame>
      <p:sp>
        <p:nvSpPr>
          <p:cNvPr id="6" name="Metin kutusu 4">
            <a:extLst>
              <a:ext uri="{FF2B5EF4-FFF2-40B4-BE49-F238E27FC236}">
                <a16:creationId xmlns:a16="http://schemas.microsoft.com/office/drawing/2014/main" id="{1E75B5BC-F6A8-E71C-4C2F-7C76AF2B9EC3}"/>
              </a:ext>
            </a:extLst>
          </p:cNvPr>
          <p:cNvSpPr txBox="1"/>
          <p:nvPr/>
        </p:nvSpPr>
        <p:spPr>
          <a:xfrm>
            <a:off x="1986117" y="388914"/>
            <a:ext cx="5471363" cy="954107"/>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GERİBİLDİRİMLERİ</a:t>
            </a:r>
          </a:p>
          <a:p>
            <a:pPr algn="ctr"/>
            <a:r>
              <a:rPr lang="tr-TR" sz="2800" b="1" dirty="0">
                <a:solidFill>
                  <a:schemeClr val="accent6"/>
                </a:solidFill>
                <a:effectLst>
                  <a:outerShdw blurRad="38100" dist="38100" dir="2700000" algn="tl">
                    <a:srgbClr val="000000">
                      <a:alpha val="43137"/>
                    </a:srgbClr>
                  </a:outerShdw>
                </a:effectLst>
              </a:rPr>
              <a:t>(ANKET ANALİZLERİ)</a:t>
            </a:r>
            <a:endParaRPr lang="en-US" sz="2800" dirty="0">
              <a:solidFill>
                <a:schemeClr val="accent6"/>
              </a:solidFill>
              <a:cs typeface="Calibri" panose="020F0502020204030204"/>
            </a:endParaRPr>
          </a:p>
        </p:txBody>
      </p:sp>
    </p:spTree>
    <p:extLst>
      <p:ext uri="{BB962C8B-B14F-4D97-AF65-F5344CB8AC3E}">
        <p14:creationId xmlns:p14="http://schemas.microsoft.com/office/powerpoint/2010/main" val="2139947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823765" y="476672"/>
            <a:ext cx="7321964" cy="1384995"/>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PAYDAŞ GERİBİLDİRİMLERİ</a:t>
            </a:r>
          </a:p>
          <a:p>
            <a:pPr algn="ctr"/>
            <a:r>
              <a:rPr lang="tr-TR" sz="2800" b="1">
                <a:solidFill>
                  <a:schemeClr val="accent6"/>
                </a:solidFill>
                <a:effectLst>
                  <a:outerShdw blurRad="38100" dist="38100" dir="2700000" algn="tl">
                    <a:srgbClr val="000000">
                      <a:alpha val="43137"/>
                    </a:srgbClr>
                  </a:outerShdw>
                </a:effectLst>
              </a:rPr>
              <a:t>(HAYATA GEÇİRİLEN ÖNERİLER ve AKSİYON ALINAN ŞİKAYETLER)</a:t>
            </a:r>
            <a:endParaRPr lang="en-US" sz="2800">
              <a:solidFill>
                <a:schemeClr val="accent6"/>
              </a:solidFill>
              <a:cs typeface="Calibri" panose="020F0502020204030204"/>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439F893C-C32F-4835-A1E5-850973405C58}" type="slidenum">
              <a:rPr lang="tr-TR" smtClean="0"/>
              <a:t>21</a:t>
            </a:fld>
            <a:endParaRPr lang="tr-TR" dirty="0"/>
          </a:p>
        </p:txBody>
      </p:sp>
      <p:sp>
        <p:nvSpPr>
          <p:cNvPr id="3" name="Rectangle 2"/>
          <p:cNvSpPr/>
          <p:nvPr/>
        </p:nvSpPr>
        <p:spPr>
          <a:xfrm>
            <a:off x="1007604" y="2952017"/>
            <a:ext cx="7665442" cy="1295868"/>
          </a:xfrm>
          <a:prstGeom prst="rect">
            <a:avLst/>
          </a:prstGeom>
        </p:spPr>
        <p:txBody>
          <a:bodyPr wrap="square">
            <a:spAutoFit/>
          </a:bodyPr>
          <a:lstStyle/>
          <a:p>
            <a:pPr marL="285750" indent="-285750">
              <a:lnSpc>
                <a:spcPct val="150000"/>
              </a:lnSpc>
              <a:buFont typeface="Arial" panose="020B0604020202020204" pitchFamily="34" charset="0"/>
              <a:buChar char="•"/>
            </a:pPr>
            <a:r>
              <a:rPr lang="tr-TR" dirty="0">
                <a:solidFill>
                  <a:srgbClr val="0F2303"/>
                </a:solidFill>
              </a:rPr>
              <a:t>Birimimize şikayet sistemi üzerinden gelen öneri şikayet bulunmamaktadır.</a:t>
            </a:r>
          </a:p>
          <a:p>
            <a:pPr>
              <a:lnSpc>
                <a:spcPct val="150000"/>
              </a:lnSpc>
            </a:pPr>
            <a:endParaRPr lang="tr-TR" dirty="0">
              <a:solidFill>
                <a:srgbClr val="0F2303"/>
              </a:solidFill>
            </a:endParaRPr>
          </a:p>
          <a:p>
            <a:pPr marL="285750" indent="-285750">
              <a:lnSpc>
                <a:spcPct val="150000"/>
              </a:lnSpc>
              <a:buFont typeface="Arial" panose="020B0604020202020204" pitchFamily="34" charset="0"/>
              <a:buChar char="•"/>
            </a:pPr>
            <a:r>
              <a:rPr lang="tr-TR" dirty="0">
                <a:solidFill>
                  <a:srgbClr val="0F2303"/>
                </a:solidFill>
              </a:rPr>
              <a:t>Anketlere gelen yorumlar neticesinde ilgili anket aksiyon planları yapılmıştır.</a:t>
            </a:r>
            <a:endParaRPr lang="tr-TR" dirty="0"/>
          </a:p>
        </p:txBody>
      </p:sp>
    </p:spTree>
    <p:extLst>
      <p:ext uri="{BB962C8B-B14F-4D97-AF65-F5344CB8AC3E}">
        <p14:creationId xmlns:p14="http://schemas.microsoft.com/office/powerpoint/2010/main" val="3805939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694291" y="481299"/>
            <a:ext cx="5976664" cy="648072"/>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2800" b="1" kern="1200" dirty="0">
                <a:solidFill>
                  <a:schemeClr val="accent6"/>
                </a:solidFill>
                <a:effectLst>
                  <a:outerShdw blurRad="38100" dist="38100" dir="2700000" algn="tl">
                    <a:srgbClr val="000000">
                      <a:alpha val="43137"/>
                    </a:srgbClr>
                  </a:outerShdw>
                </a:effectLst>
                <a:ea typeface="+mj-ea"/>
                <a:cs typeface="+mj-cs"/>
              </a:rPr>
              <a:t>DÜZELTİCİ</a:t>
            </a:r>
            <a:r>
              <a:rPr lang="tr-TR" sz="2800" b="1" kern="1200" dirty="0">
                <a:solidFill>
                  <a:schemeClr val="accent6"/>
                </a:solidFill>
                <a:effectLst>
                  <a:outerShdw blurRad="38100" dist="38100" dir="2700000" algn="tl">
                    <a:srgbClr val="000000">
                      <a:alpha val="43137"/>
                    </a:srgbClr>
                  </a:outerShdw>
                </a:effectLst>
                <a:ea typeface="+mj-ea"/>
                <a:cs typeface="+mj-cs"/>
              </a:rPr>
              <a:t>-ÖNLEYİCİ</a:t>
            </a:r>
            <a:r>
              <a:rPr lang="en-US" sz="2800" b="1" kern="1200" dirty="0">
                <a:solidFill>
                  <a:schemeClr val="accent6"/>
                </a:solidFill>
                <a:effectLst>
                  <a:outerShdw blurRad="38100" dist="38100" dir="2700000" algn="tl">
                    <a:srgbClr val="000000">
                      <a:alpha val="43137"/>
                    </a:srgbClr>
                  </a:outerShdw>
                </a:effectLst>
                <a:ea typeface="+mj-ea"/>
                <a:cs typeface="+mj-cs"/>
              </a:rPr>
              <a:t> FAALİYETLER</a:t>
            </a: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4063"/>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241665695"/>
              </p:ext>
            </p:extLst>
          </p:nvPr>
        </p:nvGraphicFramePr>
        <p:xfrm>
          <a:off x="581011" y="2327297"/>
          <a:ext cx="8203223" cy="1483360"/>
        </p:xfrm>
        <a:graphic>
          <a:graphicData uri="http://schemas.openxmlformats.org/drawingml/2006/table">
            <a:tbl>
              <a:tblPr firstRow="1" bandRow="1">
                <a:tableStyleId>{08FB837D-C827-4EFA-A057-4D05807E0F7C}</a:tableStyleId>
              </a:tblPr>
              <a:tblGrid>
                <a:gridCol w="2971801">
                  <a:extLst>
                    <a:ext uri="{9D8B030D-6E8A-4147-A177-3AD203B41FA5}">
                      <a16:colId xmlns:a16="http://schemas.microsoft.com/office/drawing/2014/main" val="3521804200"/>
                    </a:ext>
                  </a:extLst>
                </a:gridCol>
                <a:gridCol w="5231422">
                  <a:extLst>
                    <a:ext uri="{9D8B030D-6E8A-4147-A177-3AD203B41FA5}">
                      <a16:colId xmlns:a16="http://schemas.microsoft.com/office/drawing/2014/main" val="2784112581"/>
                    </a:ext>
                  </a:extLst>
                </a:gridCol>
              </a:tblGrid>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Bulgu (DF</a:t>
                      </a:r>
                      <a:r>
                        <a:rPr lang="tr-TR" baseline="0" dirty="0">
                          <a:solidFill>
                            <a:srgbClr val="0C0D0D"/>
                          </a:solidFill>
                        </a:rPr>
                        <a:t>) </a:t>
                      </a:r>
                      <a:r>
                        <a:rPr lang="tr-TR" dirty="0">
                          <a:solidFill>
                            <a:srgbClr val="0C0D0D"/>
                          </a:solidFill>
                        </a:rPr>
                        <a:t>Tanımı </a:t>
                      </a:r>
                      <a:r>
                        <a:rPr lang="tr-TR" baseline="0" dirty="0">
                          <a:solidFill>
                            <a:srgbClr val="0C0D0D"/>
                          </a:solidFill>
                        </a:rPr>
                        <a:t>:….</a:t>
                      </a:r>
                      <a:endParaRPr lang="tr-TR" dirty="0">
                        <a:solidFill>
                          <a:srgbClr val="0C0D0D"/>
                        </a:solidFill>
                      </a:endParaRPr>
                    </a:p>
                  </a:txBody>
                  <a:tcPr>
                    <a:solidFill>
                      <a:schemeClr val="accent6">
                        <a:lumMod val="20000"/>
                        <a:lumOff val="80000"/>
                      </a:schemeClr>
                    </a:solidFill>
                  </a:tcPr>
                </a:tc>
                <a:tc>
                  <a:txBody>
                    <a:bodyPr/>
                    <a:lstStyle/>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2463863686"/>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Termin Tarihi</a:t>
                      </a:r>
                      <a:r>
                        <a:rPr lang="tr-TR" baseline="0" dirty="0">
                          <a:solidFill>
                            <a:srgbClr val="0C0D0D"/>
                          </a:solidFill>
                        </a:rPr>
                        <a:t> : ….</a:t>
                      </a:r>
                      <a:endParaRPr lang="tr-TR" dirty="0">
                        <a:solidFill>
                          <a:srgbClr val="0C0D0D"/>
                        </a:solidFill>
                      </a:endParaRPr>
                    </a:p>
                  </a:txBody>
                  <a:tcPr>
                    <a:solidFill>
                      <a:schemeClr val="accent6">
                        <a:lumMod val="20000"/>
                        <a:lumOff val="80000"/>
                      </a:schemeClr>
                    </a:solidFill>
                  </a:tcPr>
                </a:tc>
                <a:tc>
                  <a:txBody>
                    <a:bodyPr/>
                    <a:lstStyle/>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3702495391"/>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Yapılan Geçici</a:t>
                      </a:r>
                      <a:r>
                        <a:rPr lang="tr-TR" baseline="0" dirty="0">
                          <a:solidFill>
                            <a:srgbClr val="0C0D0D"/>
                          </a:solidFill>
                        </a:rPr>
                        <a:t> Faaliyet :….</a:t>
                      </a:r>
                      <a:endParaRPr lang="tr-TR" dirty="0">
                        <a:solidFill>
                          <a:srgbClr val="0C0D0D"/>
                        </a:solidFill>
                      </a:endParaRPr>
                    </a:p>
                  </a:txBody>
                  <a:tcPr>
                    <a:solidFill>
                      <a:schemeClr val="accent6">
                        <a:lumMod val="20000"/>
                        <a:lumOff val="80000"/>
                      </a:schemeClr>
                    </a:solidFill>
                  </a:tcPr>
                </a:tc>
                <a:tc>
                  <a:txBody>
                    <a:bodyPr/>
                    <a:lstStyle/>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2571400847"/>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Yapılan Kalıcı</a:t>
                      </a:r>
                      <a:r>
                        <a:rPr lang="tr-TR" baseline="0" dirty="0">
                          <a:solidFill>
                            <a:srgbClr val="0C0D0D"/>
                          </a:solidFill>
                        </a:rPr>
                        <a:t> Faaliyet :…..</a:t>
                      </a:r>
                      <a:endParaRPr lang="tr-TR" dirty="0">
                        <a:solidFill>
                          <a:srgbClr val="0C0D0D"/>
                        </a:solidFill>
                      </a:endParaRPr>
                    </a:p>
                  </a:txBody>
                  <a:tcPr>
                    <a:solidFill>
                      <a:schemeClr val="accent6">
                        <a:lumMod val="20000"/>
                        <a:lumOff val="80000"/>
                      </a:schemeClr>
                    </a:solidFill>
                  </a:tcPr>
                </a:tc>
                <a:tc>
                  <a:txBody>
                    <a:bodyPr/>
                    <a:lstStyle/>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
        <p:nvSpPr>
          <p:cNvPr id="2" name="Slayt Numarası Yer Tutucusu 1">
            <a:extLst>
              <a:ext uri="{FF2B5EF4-FFF2-40B4-BE49-F238E27FC236}">
                <a16:creationId xmlns:a16="http://schemas.microsoft.com/office/drawing/2014/main" id="{014C4A9C-7240-C2A8-7F4B-0F29FDF1509C}"/>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22</a:t>
            </a:fld>
            <a:endParaRPr lang="tr-TR" dirty="0"/>
          </a:p>
        </p:txBody>
      </p:sp>
    </p:spTree>
    <p:extLst>
      <p:ext uri="{BB962C8B-B14F-4D97-AF65-F5344CB8AC3E}">
        <p14:creationId xmlns:p14="http://schemas.microsoft.com/office/powerpoint/2010/main" val="1082165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249763" y="214313"/>
            <a:ext cx="6927589" cy="861774"/>
          </a:xfrm>
          <a:prstGeom prst="rect">
            <a:avLst/>
          </a:prstGeom>
          <a:noFill/>
        </p:spPr>
        <p:txBody>
          <a:bodyPr wrap="square" lIns="91440" tIns="45720" rIns="91440" bIns="45720" rtlCol="0" anchor="t">
            <a:spAutoFit/>
          </a:bodyPr>
          <a:lstStyle/>
          <a:p>
            <a:pPr algn="ctr"/>
            <a:r>
              <a:rPr lang="tr-TR" sz="2500" b="1" dirty="0">
                <a:solidFill>
                  <a:schemeClr val="accent6"/>
                </a:solidFill>
                <a:effectLst>
                  <a:outerShdw blurRad="38100" dist="38100" dir="2700000" algn="tl">
                    <a:srgbClr val="000000">
                      <a:alpha val="43137"/>
                    </a:srgbClr>
                  </a:outerShdw>
                </a:effectLst>
              </a:rPr>
              <a:t>İÇ DENETİM SONUCUNA DAYALI ÖZ DEĞERLENDİRME ve GÖRÜŞLERİNİZ</a:t>
            </a:r>
          </a:p>
        </p:txBody>
      </p:sp>
      <p:pic>
        <p:nvPicPr>
          <p:cNvPr id="5" name="Picture 2" descr="https://admin.antalya.edu.tr/files/139/abu-logo-tr-yat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8E8DB280-0E78-FABC-E478-AE2C8B5F5778}"/>
              </a:ext>
            </a:extLst>
          </p:cNvPr>
          <p:cNvSpPr txBox="1"/>
          <p:nvPr/>
        </p:nvSpPr>
        <p:spPr>
          <a:xfrm>
            <a:off x="7351492" y="3165061"/>
            <a:ext cx="165172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r-TR" dirty="0">
                <a:solidFill>
                  <a:srgbClr val="001626"/>
                </a:solidFill>
              </a:rPr>
              <a:t>KYS İç Denetim Başarı Puanı %98</a:t>
            </a:r>
          </a:p>
        </p:txBody>
      </p:sp>
      <p:sp>
        <p:nvSpPr>
          <p:cNvPr id="3" name="Slayt Numarası Yer Tutucusu 1">
            <a:extLst>
              <a:ext uri="{FF2B5EF4-FFF2-40B4-BE49-F238E27FC236}">
                <a16:creationId xmlns:a16="http://schemas.microsoft.com/office/drawing/2014/main" id="{F9F7E913-8E84-0629-DDE0-0395900BF156}"/>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23</a:t>
            </a:fld>
            <a:endParaRPr lang="tr-TR" dirty="0"/>
          </a:p>
        </p:txBody>
      </p:sp>
      <p:pic>
        <p:nvPicPr>
          <p:cNvPr id="10" name="Resim 9"/>
          <p:cNvPicPr>
            <a:picLocks noChangeAspect="1"/>
          </p:cNvPicPr>
          <p:nvPr/>
        </p:nvPicPr>
        <p:blipFill>
          <a:blip r:embed="rId4"/>
          <a:stretch>
            <a:fillRect/>
          </a:stretch>
        </p:blipFill>
        <p:spPr>
          <a:xfrm>
            <a:off x="415345" y="1032549"/>
            <a:ext cx="6799229" cy="5751819"/>
          </a:xfrm>
          <a:prstGeom prst="rect">
            <a:avLst/>
          </a:prstGeom>
        </p:spPr>
      </p:pic>
    </p:spTree>
    <p:extLst>
      <p:ext uri="{BB962C8B-B14F-4D97-AF65-F5344CB8AC3E}">
        <p14:creationId xmlns:p14="http://schemas.microsoft.com/office/powerpoint/2010/main" val="1346354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EĞİTİM-ÖĞRETİM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1F0A1D93-4A65-6482-3F04-AFE675564326}"/>
              </a:ext>
            </a:extLst>
          </p:cNvPr>
          <p:cNvSpPr txBox="1"/>
          <p:nvPr/>
        </p:nvSpPr>
        <p:spPr>
          <a:xfrm>
            <a:off x="128337" y="2140943"/>
            <a:ext cx="8726905" cy="295786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srgbClr val="001626"/>
                </a:solidFill>
                <a:effectLst/>
                <a:uLnTx/>
                <a:uFillTx/>
                <a:latin typeface="Calibri" panose="020F0502020204030204"/>
                <a:ea typeface="+mn-ea"/>
                <a:cs typeface="+mn-cs"/>
              </a:rPr>
              <a:t>Müfredat revize edilirken, diğer üniversitelerin akademisyenlerinin görüşleri alındı.</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srgbClr val="001626"/>
                </a:solidFill>
                <a:effectLst/>
                <a:uLnTx/>
                <a:uFillTx/>
                <a:latin typeface="Calibri" panose="020F0502020204030204"/>
                <a:ea typeface="+mn-ea"/>
                <a:cs typeface="+mn-cs"/>
              </a:rPr>
              <a:t>Müfredat </a:t>
            </a:r>
            <a:r>
              <a:rPr lang="tr-TR" dirty="0">
                <a:solidFill>
                  <a:srgbClr val="001626"/>
                </a:solidFill>
                <a:latin typeface="Calibri" panose="020F0502020204030204"/>
              </a:rPr>
              <a:t>revize edilirken</a:t>
            </a:r>
            <a:r>
              <a:rPr kumimoji="0" lang="tr-TR" b="0" i="0" u="none" strike="noStrike" kern="1200" cap="none" spc="0" normalizeH="0" baseline="0" noProof="0" dirty="0">
                <a:ln>
                  <a:noFill/>
                </a:ln>
                <a:solidFill>
                  <a:srgbClr val="001626"/>
                </a:solidFill>
                <a:effectLst/>
                <a:uLnTx/>
                <a:uFillTx/>
                <a:latin typeface="Calibri" panose="020F0502020204030204"/>
                <a:ea typeface="+mn-ea"/>
                <a:cs typeface="+mn-cs"/>
              </a:rPr>
              <a:t>, ABÜ SBF Beslenme ve Diyetetik öğrencilerinin görüşleri alındı.</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srgbClr val="001626"/>
                </a:solidFill>
                <a:effectLst/>
                <a:uLnTx/>
                <a:uFillTx/>
                <a:latin typeface="Calibri" panose="020F0502020204030204"/>
                <a:ea typeface="+mn-ea"/>
                <a:cs typeface="+mn-cs"/>
              </a:rPr>
              <a:t>Mevcut dersler kapsamında öğrencilerin araştırma becerileri kazanabilmeleri için araştırma ve sunum yapmaları sağlandı.</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srgbClr val="001626"/>
                </a:solidFill>
                <a:effectLst/>
                <a:uLnTx/>
                <a:uFillTx/>
                <a:latin typeface="Calibri" panose="020F0502020204030204"/>
                <a:ea typeface="+mn-ea"/>
                <a:cs typeface="+mn-cs"/>
              </a:rPr>
              <a:t>Öğrencilerle </a:t>
            </a:r>
            <a:r>
              <a:rPr lang="tr-TR" dirty="0">
                <a:solidFill>
                  <a:srgbClr val="001626"/>
                </a:solidFill>
                <a:latin typeface="Calibri" panose="020F0502020204030204"/>
              </a:rPr>
              <a:t>birlikte </a:t>
            </a:r>
            <a:r>
              <a:rPr kumimoji="0" lang="tr-TR" b="0" i="0" u="none" strike="noStrike" kern="1200" cap="none" spc="0" normalizeH="0" baseline="0" noProof="0" dirty="0">
                <a:ln>
                  <a:noFill/>
                </a:ln>
                <a:solidFill>
                  <a:srgbClr val="001626"/>
                </a:solidFill>
                <a:effectLst/>
                <a:uLnTx/>
                <a:uFillTx/>
                <a:latin typeface="Calibri" panose="020F0502020204030204"/>
                <a:ea typeface="+mn-ea"/>
                <a:cs typeface="+mn-cs"/>
              </a:rPr>
              <a:t>projeler yürütülmektedir (Tübitak vb.).</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srgbClr val="001626"/>
                </a:solidFill>
                <a:effectLst/>
                <a:uLnTx/>
                <a:uFillTx/>
                <a:latin typeface="Calibri" panose="020F0502020204030204"/>
                <a:ea typeface="+mn-ea"/>
                <a:cs typeface="+mn-cs"/>
              </a:rPr>
              <a:t>Eğitim-öğretim alanında farklı ve iyi uygulama örnekleri planlanmaya devam edilmektedir.</a:t>
            </a:r>
          </a:p>
        </p:txBody>
      </p:sp>
      <p:sp>
        <p:nvSpPr>
          <p:cNvPr id="3" name="Slayt Numarası Yer Tutucusu 1">
            <a:extLst>
              <a:ext uri="{FF2B5EF4-FFF2-40B4-BE49-F238E27FC236}">
                <a16:creationId xmlns:a16="http://schemas.microsoft.com/office/drawing/2014/main" id="{A59FBE46-D079-1B4B-8370-5B32A7A1F5CE}"/>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24</a:t>
            </a:fld>
            <a:endParaRPr lang="tr-TR" dirty="0"/>
          </a:p>
        </p:txBody>
      </p:sp>
    </p:spTree>
    <p:extLst>
      <p:ext uri="{BB962C8B-B14F-4D97-AF65-F5344CB8AC3E}">
        <p14:creationId xmlns:p14="http://schemas.microsoft.com/office/powerpoint/2010/main" val="2309275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EĞİTİM-ÖĞRETİM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1F0A1D93-4A65-6482-3F04-AFE675564326}"/>
              </a:ext>
            </a:extLst>
          </p:cNvPr>
          <p:cNvSpPr txBox="1"/>
          <p:nvPr/>
        </p:nvSpPr>
        <p:spPr>
          <a:xfrm>
            <a:off x="3093917" y="1333832"/>
            <a:ext cx="3521316" cy="46487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rPr>
              <a:t>LABORATUVAR UYGULAMALARIMIZ</a:t>
            </a:r>
          </a:p>
        </p:txBody>
      </p:sp>
      <p:pic>
        <p:nvPicPr>
          <p:cNvPr id="4" name="Resim 3" descr="metin, iç mekan, tıbbi cihazlar, duvar içeren bir resim&#10;&#10;Açıklama otomatik olarak oluşturuldu">
            <a:extLst>
              <a:ext uri="{FF2B5EF4-FFF2-40B4-BE49-F238E27FC236}">
                <a16:creationId xmlns:a16="http://schemas.microsoft.com/office/drawing/2014/main" id="{052E6304-7EBE-F5AC-2A23-64E0DE3C4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57" y="1823634"/>
            <a:ext cx="2746303" cy="3960747"/>
          </a:xfrm>
          <a:prstGeom prst="rect">
            <a:avLst/>
          </a:prstGeom>
        </p:spPr>
      </p:pic>
      <p:pic>
        <p:nvPicPr>
          <p:cNvPr id="65" name="Resim 64" descr="iç mekan, duvar, kişi, şahıs, giyim içeren bir resim&#10;&#10;Açıklama otomatik olarak oluşturuldu">
            <a:extLst>
              <a:ext uri="{FF2B5EF4-FFF2-40B4-BE49-F238E27FC236}">
                <a16:creationId xmlns:a16="http://schemas.microsoft.com/office/drawing/2014/main" id="{B420C5F2-BDA9-7650-DBC0-55FC6B7E5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72746" y="2345692"/>
            <a:ext cx="3960748" cy="2882645"/>
          </a:xfrm>
          <a:prstGeom prst="rect">
            <a:avLst/>
          </a:prstGeom>
        </p:spPr>
      </p:pic>
      <p:pic>
        <p:nvPicPr>
          <p:cNvPr id="69" name="Resim 68" descr="iç mekan, duvar, kişi, şahıs, giyim içeren bir resim&#10;&#10;Açıklama otomatik olarak oluşturuldu">
            <a:extLst>
              <a:ext uri="{FF2B5EF4-FFF2-40B4-BE49-F238E27FC236}">
                <a16:creationId xmlns:a16="http://schemas.microsoft.com/office/drawing/2014/main" id="{D003DD07-04EC-A9F3-A75D-546488F08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39740" y="2303480"/>
            <a:ext cx="3977742" cy="2984063"/>
          </a:xfrm>
          <a:prstGeom prst="rect">
            <a:avLst/>
          </a:prstGeom>
        </p:spPr>
      </p:pic>
      <p:sp>
        <p:nvSpPr>
          <p:cNvPr id="3" name="Slayt Numarası Yer Tutucusu 1">
            <a:extLst>
              <a:ext uri="{FF2B5EF4-FFF2-40B4-BE49-F238E27FC236}">
                <a16:creationId xmlns:a16="http://schemas.microsoft.com/office/drawing/2014/main" id="{658A6AC2-AF2E-EAFF-A7D7-6E0291D2F0FB}"/>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25</a:t>
            </a:fld>
            <a:endParaRPr lang="tr-TR" dirty="0"/>
          </a:p>
        </p:txBody>
      </p:sp>
    </p:spTree>
    <p:extLst>
      <p:ext uri="{BB962C8B-B14F-4D97-AF65-F5344CB8AC3E}">
        <p14:creationId xmlns:p14="http://schemas.microsoft.com/office/powerpoint/2010/main" val="399256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EĞİTİM-ÖĞRETİM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1F0A1D93-4A65-6482-3F04-AFE675564326}"/>
              </a:ext>
            </a:extLst>
          </p:cNvPr>
          <p:cNvSpPr txBox="1"/>
          <p:nvPr/>
        </p:nvSpPr>
        <p:spPr>
          <a:xfrm>
            <a:off x="3093917" y="1333832"/>
            <a:ext cx="3521316" cy="46487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rPr>
              <a:t>LABORATUVAR UYGULAMALARIMIZ</a:t>
            </a:r>
          </a:p>
        </p:txBody>
      </p:sp>
      <p:pic>
        <p:nvPicPr>
          <p:cNvPr id="5" name="Resim 4">
            <a:extLst>
              <a:ext uri="{FF2B5EF4-FFF2-40B4-BE49-F238E27FC236}">
                <a16:creationId xmlns:a16="http://schemas.microsoft.com/office/drawing/2014/main" id="{5D6D656F-0B38-625A-41C5-CE7F3AC9941A}"/>
              </a:ext>
            </a:extLst>
          </p:cNvPr>
          <p:cNvPicPr>
            <a:picLocks noChangeAspect="1"/>
          </p:cNvPicPr>
          <p:nvPr/>
        </p:nvPicPr>
        <p:blipFill rotWithShape="1">
          <a:blip r:embed="rId3"/>
          <a:srcRect t="20810" b="8652"/>
          <a:stretch/>
        </p:blipFill>
        <p:spPr>
          <a:xfrm>
            <a:off x="3150746" y="1971081"/>
            <a:ext cx="2883646" cy="2424267"/>
          </a:xfrm>
          <a:prstGeom prst="rect">
            <a:avLst/>
          </a:prstGeom>
        </p:spPr>
      </p:pic>
      <p:pic>
        <p:nvPicPr>
          <p:cNvPr id="67" name="Resim 66">
            <a:extLst>
              <a:ext uri="{FF2B5EF4-FFF2-40B4-BE49-F238E27FC236}">
                <a16:creationId xmlns:a16="http://schemas.microsoft.com/office/drawing/2014/main" id="{0D0FF179-7976-1B47-F14C-C325B2936B81}"/>
              </a:ext>
            </a:extLst>
          </p:cNvPr>
          <p:cNvPicPr>
            <a:picLocks noChangeAspect="1"/>
          </p:cNvPicPr>
          <p:nvPr/>
        </p:nvPicPr>
        <p:blipFill>
          <a:blip r:embed="rId4"/>
          <a:stretch>
            <a:fillRect/>
          </a:stretch>
        </p:blipFill>
        <p:spPr>
          <a:xfrm>
            <a:off x="352390" y="1971081"/>
            <a:ext cx="2503656" cy="3338208"/>
          </a:xfrm>
          <a:prstGeom prst="rect">
            <a:avLst/>
          </a:prstGeom>
        </p:spPr>
      </p:pic>
      <p:pic>
        <p:nvPicPr>
          <p:cNvPr id="70" name="Resim 69">
            <a:extLst>
              <a:ext uri="{FF2B5EF4-FFF2-40B4-BE49-F238E27FC236}">
                <a16:creationId xmlns:a16="http://schemas.microsoft.com/office/drawing/2014/main" id="{CF736197-C460-0388-CA34-BFB3E83FE09F}"/>
              </a:ext>
            </a:extLst>
          </p:cNvPr>
          <p:cNvPicPr>
            <a:picLocks noChangeAspect="1"/>
          </p:cNvPicPr>
          <p:nvPr/>
        </p:nvPicPr>
        <p:blipFill rotWithShape="1">
          <a:blip r:embed="rId5"/>
          <a:srcRect t="15392"/>
          <a:stretch/>
        </p:blipFill>
        <p:spPr>
          <a:xfrm>
            <a:off x="3238600" y="4433448"/>
            <a:ext cx="2707937" cy="2306792"/>
          </a:xfrm>
          <a:prstGeom prst="rect">
            <a:avLst/>
          </a:prstGeom>
        </p:spPr>
      </p:pic>
      <p:sp>
        <p:nvSpPr>
          <p:cNvPr id="71" name="AutoShape 4">
            <a:extLst>
              <a:ext uri="{FF2B5EF4-FFF2-40B4-BE49-F238E27FC236}">
                <a16:creationId xmlns:a16="http://schemas.microsoft.com/office/drawing/2014/main" id="{64BBB35E-E388-F337-DC79-3675C26C80E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3" name="Resim 72">
            <a:extLst>
              <a:ext uri="{FF2B5EF4-FFF2-40B4-BE49-F238E27FC236}">
                <a16:creationId xmlns:a16="http://schemas.microsoft.com/office/drawing/2014/main" id="{E0DA8787-1F70-B7CA-4E55-19D09BC83CCD}"/>
              </a:ext>
            </a:extLst>
          </p:cNvPr>
          <p:cNvPicPr>
            <a:picLocks noChangeAspect="1"/>
          </p:cNvPicPr>
          <p:nvPr/>
        </p:nvPicPr>
        <p:blipFill>
          <a:blip r:embed="rId6"/>
          <a:stretch>
            <a:fillRect/>
          </a:stretch>
        </p:blipFill>
        <p:spPr>
          <a:xfrm>
            <a:off x="6186791" y="2055692"/>
            <a:ext cx="2883646" cy="3844861"/>
          </a:xfrm>
          <a:prstGeom prst="rect">
            <a:avLst/>
          </a:prstGeom>
        </p:spPr>
      </p:pic>
      <p:sp>
        <p:nvSpPr>
          <p:cNvPr id="3" name="Slayt Numarası Yer Tutucusu 1">
            <a:extLst>
              <a:ext uri="{FF2B5EF4-FFF2-40B4-BE49-F238E27FC236}">
                <a16:creationId xmlns:a16="http://schemas.microsoft.com/office/drawing/2014/main" id="{CA69696B-4413-3CE2-A8D2-7B0543E59040}"/>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26</a:t>
            </a:fld>
            <a:endParaRPr lang="tr-TR" dirty="0"/>
          </a:p>
        </p:txBody>
      </p:sp>
    </p:spTree>
    <p:extLst>
      <p:ext uri="{BB962C8B-B14F-4D97-AF65-F5344CB8AC3E}">
        <p14:creationId xmlns:p14="http://schemas.microsoft.com/office/powerpoint/2010/main" val="1309603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4095D44-0400-BF0D-0632-BA95C3032DE9}"/>
              </a:ext>
            </a:extLst>
          </p:cNvPr>
          <p:cNvPicPr>
            <a:picLocks noChangeAspect="1"/>
          </p:cNvPicPr>
          <p:nvPr/>
        </p:nvPicPr>
        <p:blipFill>
          <a:blip r:embed="rId2"/>
          <a:stretch>
            <a:fillRect/>
          </a:stretch>
        </p:blipFill>
        <p:spPr>
          <a:xfrm>
            <a:off x="280599" y="2280369"/>
            <a:ext cx="2719712" cy="2241228"/>
          </a:xfrm>
          <a:prstGeom prst="rect">
            <a:avLst/>
          </a:prstGeom>
          <a:ln>
            <a:solidFill>
              <a:srgbClr val="122454"/>
            </a:solidFill>
          </a:ln>
        </p:spPr>
      </p:pic>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65" name="Metin kutusu 64">
            <a:extLst>
              <a:ext uri="{FF2B5EF4-FFF2-40B4-BE49-F238E27FC236}">
                <a16:creationId xmlns:a16="http://schemas.microsoft.com/office/drawing/2014/main" id="{459CE9AE-2397-57CC-A7B6-40D1DABF4D3D}"/>
              </a:ext>
            </a:extLst>
          </p:cNvPr>
          <p:cNvSpPr txBox="1"/>
          <p:nvPr/>
        </p:nvSpPr>
        <p:spPr>
          <a:xfrm>
            <a:off x="280599" y="1336566"/>
            <a:ext cx="8582801" cy="830997"/>
          </a:xfrm>
          <a:prstGeom prst="rect">
            <a:avLst/>
          </a:prstGeom>
          <a:noFill/>
        </p:spPr>
        <p:txBody>
          <a:bodyPr wrap="square" rtlCol="0">
            <a:spAutoFit/>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tr-TR" sz="1600" dirty="0">
                <a:solidFill>
                  <a:srgbClr val="001626"/>
                </a:solidFill>
                <a:latin typeface="Calibri" panose="020F0502020204030204"/>
              </a:rPr>
              <a:t>Öğrencilerle birlikte 2023 yılında yürütülmeye devam eden toplam 6 adet </a:t>
            </a:r>
            <a:r>
              <a:rPr lang="tr-TR" sz="1600" b="1" dirty="0">
                <a:solidFill>
                  <a:srgbClr val="001626"/>
                </a:solidFill>
                <a:latin typeface="Calibri" panose="020F0502020204030204"/>
              </a:rPr>
              <a:t>Tübitak 2209-A </a:t>
            </a:r>
            <a:r>
              <a:rPr lang="tr-TR" sz="1600" dirty="0">
                <a:solidFill>
                  <a:srgbClr val="001626"/>
                </a:solidFill>
                <a:latin typeface="Calibri" panose="020F0502020204030204"/>
              </a:rPr>
              <a:t>Projemiz bulunmaktadır. 2023 yılında başvurusu kabul edilen toplam 1 adet </a:t>
            </a:r>
            <a:r>
              <a:rPr lang="tr-TR" sz="1600" b="1" dirty="0">
                <a:solidFill>
                  <a:srgbClr val="001626"/>
                </a:solidFill>
                <a:latin typeface="Calibri" panose="020F0502020204030204"/>
              </a:rPr>
              <a:t>Tübitak 2209-A </a:t>
            </a:r>
            <a:r>
              <a:rPr lang="tr-TR" sz="1600" dirty="0">
                <a:solidFill>
                  <a:srgbClr val="001626"/>
                </a:solidFill>
                <a:latin typeface="Calibri" panose="020F0502020204030204"/>
              </a:rPr>
              <a:t>Projemiz bulunmaktadır. </a:t>
            </a:r>
          </a:p>
        </p:txBody>
      </p:sp>
      <p:pic>
        <p:nvPicPr>
          <p:cNvPr id="79" name="Resim 78">
            <a:extLst>
              <a:ext uri="{FF2B5EF4-FFF2-40B4-BE49-F238E27FC236}">
                <a16:creationId xmlns:a16="http://schemas.microsoft.com/office/drawing/2014/main" id="{8C190A77-21E3-D935-238D-C46E3622690D}"/>
              </a:ext>
            </a:extLst>
          </p:cNvPr>
          <p:cNvPicPr>
            <a:picLocks noChangeAspect="1"/>
          </p:cNvPicPr>
          <p:nvPr/>
        </p:nvPicPr>
        <p:blipFill>
          <a:blip r:embed="rId4"/>
          <a:stretch>
            <a:fillRect/>
          </a:stretch>
        </p:blipFill>
        <p:spPr>
          <a:xfrm>
            <a:off x="2910066" y="3392298"/>
            <a:ext cx="3107496" cy="2484209"/>
          </a:xfrm>
          <a:prstGeom prst="rect">
            <a:avLst/>
          </a:prstGeom>
          <a:ln>
            <a:solidFill>
              <a:srgbClr val="122454"/>
            </a:solidFill>
          </a:ln>
        </p:spPr>
      </p:pic>
      <p:pic>
        <p:nvPicPr>
          <p:cNvPr id="81" name="Resim 80">
            <a:extLst>
              <a:ext uri="{FF2B5EF4-FFF2-40B4-BE49-F238E27FC236}">
                <a16:creationId xmlns:a16="http://schemas.microsoft.com/office/drawing/2014/main" id="{FDF56F0E-160D-1E4F-F071-BAB76BC7E14C}"/>
              </a:ext>
            </a:extLst>
          </p:cNvPr>
          <p:cNvPicPr>
            <a:picLocks noChangeAspect="1"/>
          </p:cNvPicPr>
          <p:nvPr/>
        </p:nvPicPr>
        <p:blipFill rotWithShape="1">
          <a:blip r:embed="rId5"/>
          <a:srcRect r="4287"/>
          <a:stretch/>
        </p:blipFill>
        <p:spPr>
          <a:xfrm>
            <a:off x="5943534" y="4078055"/>
            <a:ext cx="2919866" cy="2484209"/>
          </a:xfrm>
          <a:prstGeom prst="rect">
            <a:avLst/>
          </a:prstGeom>
          <a:ln>
            <a:solidFill>
              <a:srgbClr val="122454"/>
            </a:solidFill>
          </a:ln>
        </p:spPr>
      </p:pic>
      <p:sp>
        <p:nvSpPr>
          <p:cNvPr id="3" name="Slayt Numarası Yer Tutucusu 1">
            <a:extLst>
              <a:ext uri="{FF2B5EF4-FFF2-40B4-BE49-F238E27FC236}">
                <a16:creationId xmlns:a16="http://schemas.microsoft.com/office/drawing/2014/main" id="{CE8D7548-0EDB-7C5D-07DB-0E2B4D504193}"/>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27</a:t>
            </a:fld>
            <a:endParaRPr lang="tr-TR" dirty="0"/>
          </a:p>
        </p:txBody>
      </p:sp>
    </p:spTree>
    <p:extLst>
      <p:ext uri="{BB962C8B-B14F-4D97-AF65-F5344CB8AC3E}">
        <p14:creationId xmlns:p14="http://schemas.microsoft.com/office/powerpoint/2010/main" val="2179233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27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j-ea"/>
                <a:cs typeface="+mj-cs"/>
              </a:rPr>
              <a:t>FARKLI VE İYİ UYGULAMA ÖRNEKLERİ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2700" b="1" i="0" u="none" strike="noStrike" kern="1200" cap="none" spc="0" normalizeH="0" baseline="0" noProof="0" dirty="0">
                <a:ln>
                  <a:noFill/>
                </a:ln>
                <a:solidFill>
                  <a:srgbClr val="1E5155"/>
                </a:solidFill>
                <a:effectLst>
                  <a:outerShdw blurRad="38100" dist="38100" dir="2700000" algn="tl">
                    <a:srgbClr val="000000">
                      <a:alpha val="43137"/>
                    </a:srgbClr>
                  </a:outerShdw>
                </a:effectLst>
                <a:uLnTx/>
                <a:uFillTx/>
                <a:latin typeface="Calibri" panose="020F0502020204030204"/>
                <a:ea typeface="+mj-ea"/>
                <a:cs typeface="+mj-cs"/>
              </a:rPr>
              <a:t>ARAŞTIRMA-GELİŞTİRME ALANINDA</a:t>
            </a:r>
            <a:endParaRPr kumimoji="0" lang="en-US" sz="27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j-ea"/>
              <a:cs typeface="+mj-cs"/>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65" name="Metin kutusu 64">
            <a:extLst>
              <a:ext uri="{FF2B5EF4-FFF2-40B4-BE49-F238E27FC236}">
                <a16:creationId xmlns:a16="http://schemas.microsoft.com/office/drawing/2014/main" id="{459CE9AE-2397-57CC-A7B6-40D1DABF4D3D}"/>
              </a:ext>
            </a:extLst>
          </p:cNvPr>
          <p:cNvSpPr txBox="1"/>
          <p:nvPr/>
        </p:nvSpPr>
        <p:spPr>
          <a:xfrm>
            <a:off x="280599" y="1336566"/>
            <a:ext cx="8582801"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600" b="0" i="0" u="none" strike="noStrike" kern="1200" cap="none" spc="0" normalizeH="0" baseline="0" noProof="0" dirty="0">
                <a:ln>
                  <a:noFill/>
                </a:ln>
                <a:solidFill>
                  <a:srgbClr val="001626"/>
                </a:solidFill>
                <a:effectLst/>
                <a:uLnTx/>
                <a:uFillTx/>
                <a:latin typeface="Calibri" panose="020F0502020204030204"/>
                <a:ea typeface="+mn-ea"/>
                <a:cs typeface="+mn-cs"/>
              </a:rPr>
              <a:t>Öğrencilerle birlikte 2023 yılında yürütülmeye devam eden toplam 6 adet </a:t>
            </a:r>
            <a:r>
              <a:rPr kumimoji="0" lang="tr-TR" sz="1600" b="1" i="0" u="none" strike="noStrike" kern="1200" cap="none" spc="0" normalizeH="0" baseline="0" noProof="0" dirty="0">
                <a:ln>
                  <a:noFill/>
                </a:ln>
                <a:solidFill>
                  <a:srgbClr val="001626"/>
                </a:solidFill>
                <a:effectLst/>
                <a:uLnTx/>
                <a:uFillTx/>
                <a:latin typeface="Calibri" panose="020F0502020204030204"/>
                <a:ea typeface="+mn-ea"/>
                <a:cs typeface="+mn-cs"/>
              </a:rPr>
              <a:t>Tübitak 2209-A </a:t>
            </a:r>
            <a:r>
              <a:rPr kumimoji="0" lang="tr-TR" sz="1600" b="0" i="0" u="none" strike="noStrike" kern="1200" cap="none" spc="0" normalizeH="0" baseline="0" noProof="0" dirty="0">
                <a:ln>
                  <a:noFill/>
                </a:ln>
                <a:solidFill>
                  <a:srgbClr val="001626"/>
                </a:solidFill>
                <a:effectLst/>
                <a:uLnTx/>
                <a:uFillTx/>
                <a:latin typeface="Calibri" panose="020F0502020204030204"/>
                <a:ea typeface="+mn-ea"/>
                <a:cs typeface="+mn-cs"/>
              </a:rPr>
              <a:t>Projemiz bulunmaktadır. 2023 yılında başvurusu kabul edilen toplam 1 adet </a:t>
            </a:r>
            <a:r>
              <a:rPr kumimoji="0" lang="tr-TR" sz="1600" b="1" i="0" u="none" strike="noStrike" kern="1200" cap="none" spc="0" normalizeH="0" baseline="0" noProof="0" dirty="0">
                <a:ln>
                  <a:noFill/>
                </a:ln>
                <a:solidFill>
                  <a:srgbClr val="001626"/>
                </a:solidFill>
                <a:effectLst/>
                <a:uLnTx/>
                <a:uFillTx/>
                <a:latin typeface="Calibri" panose="020F0502020204030204"/>
                <a:ea typeface="+mn-ea"/>
                <a:cs typeface="+mn-cs"/>
              </a:rPr>
              <a:t>Tübitak 2209-A </a:t>
            </a:r>
            <a:r>
              <a:rPr kumimoji="0" lang="tr-TR" sz="1600" b="0" i="0" u="none" strike="noStrike" kern="1200" cap="none" spc="0" normalizeH="0" baseline="0" noProof="0" dirty="0">
                <a:ln>
                  <a:noFill/>
                </a:ln>
                <a:solidFill>
                  <a:srgbClr val="001626"/>
                </a:solidFill>
                <a:effectLst/>
                <a:uLnTx/>
                <a:uFillTx/>
                <a:latin typeface="Calibri" panose="020F0502020204030204"/>
                <a:ea typeface="+mn-ea"/>
                <a:cs typeface="+mn-cs"/>
              </a:rPr>
              <a:t>Projemiz bulunmaktadır. </a:t>
            </a:r>
          </a:p>
        </p:txBody>
      </p:sp>
      <p:pic>
        <p:nvPicPr>
          <p:cNvPr id="83" name="Resim 82">
            <a:extLst>
              <a:ext uri="{FF2B5EF4-FFF2-40B4-BE49-F238E27FC236}">
                <a16:creationId xmlns:a16="http://schemas.microsoft.com/office/drawing/2014/main" id="{8EF05686-7D88-B7B8-96C0-3F96F178F50E}"/>
              </a:ext>
            </a:extLst>
          </p:cNvPr>
          <p:cNvPicPr>
            <a:picLocks noChangeAspect="1"/>
          </p:cNvPicPr>
          <p:nvPr/>
        </p:nvPicPr>
        <p:blipFill rotWithShape="1">
          <a:blip r:embed="rId3"/>
          <a:srcRect t="18645"/>
          <a:stretch/>
        </p:blipFill>
        <p:spPr>
          <a:xfrm>
            <a:off x="2819068" y="3047448"/>
            <a:ext cx="3029442" cy="1969913"/>
          </a:xfrm>
          <a:prstGeom prst="rect">
            <a:avLst/>
          </a:prstGeom>
          <a:ln>
            <a:solidFill>
              <a:srgbClr val="122454"/>
            </a:solidFill>
          </a:ln>
        </p:spPr>
      </p:pic>
      <p:pic>
        <p:nvPicPr>
          <p:cNvPr id="75" name="Resim 74">
            <a:extLst>
              <a:ext uri="{FF2B5EF4-FFF2-40B4-BE49-F238E27FC236}">
                <a16:creationId xmlns:a16="http://schemas.microsoft.com/office/drawing/2014/main" id="{95B8E719-0156-C5B5-8096-7752793D4DCA}"/>
              </a:ext>
            </a:extLst>
          </p:cNvPr>
          <p:cNvPicPr>
            <a:picLocks noChangeAspect="1"/>
          </p:cNvPicPr>
          <p:nvPr/>
        </p:nvPicPr>
        <p:blipFill rotWithShape="1">
          <a:blip r:embed="rId4"/>
          <a:srcRect t="16657"/>
          <a:stretch/>
        </p:blipFill>
        <p:spPr>
          <a:xfrm>
            <a:off x="296928" y="2499821"/>
            <a:ext cx="2335898" cy="1532584"/>
          </a:xfrm>
          <a:prstGeom prst="rect">
            <a:avLst/>
          </a:prstGeom>
          <a:ln>
            <a:solidFill>
              <a:srgbClr val="122454"/>
            </a:solidFill>
          </a:ln>
        </p:spPr>
      </p:pic>
      <p:sp>
        <p:nvSpPr>
          <p:cNvPr id="3" name="Slayt Numarası Yer Tutucusu 1">
            <a:extLst>
              <a:ext uri="{FF2B5EF4-FFF2-40B4-BE49-F238E27FC236}">
                <a16:creationId xmlns:a16="http://schemas.microsoft.com/office/drawing/2014/main" id="{CE8D7548-0EDB-7C5D-07DB-0E2B4D504193}"/>
              </a:ext>
            </a:extLst>
          </p:cNvPr>
          <p:cNvSpPr>
            <a:spLocks noGrp="1"/>
          </p:cNvSpPr>
          <p:nvPr>
            <p:ph type="sldNum" sz="quarter" idx="12"/>
          </p:nvPr>
        </p:nvSpPr>
        <p:spPr>
          <a:xfrm>
            <a:off x="7766431" y="295736"/>
            <a:ext cx="628813"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9F893C-C32F-4835-A1E5-850973405C58}" type="slidenum">
              <a:rPr kumimoji="0" lang="tr-TR" sz="2801" b="0" i="0" u="none" strike="noStrike" kern="1200" cap="none" spc="0" normalizeH="0" baseline="0" noProof="0" smtClean="0">
                <a:ln>
                  <a:noFill/>
                </a:ln>
                <a:solidFill>
                  <a:srgbClr val="8AD0D5">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tr-TR" sz="2801" b="0" i="0" u="none" strike="noStrike" kern="1200" cap="none" spc="0" normalizeH="0" baseline="0" noProof="0" dirty="0">
              <a:ln>
                <a:noFill/>
              </a:ln>
              <a:solidFill>
                <a:srgbClr val="8AD0D5">
                  <a:tint val="75000"/>
                </a:srgbClr>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0C337234-893D-03A4-3B93-18B49B0BA327}"/>
              </a:ext>
            </a:extLst>
          </p:cNvPr>
          <p:cNvPicPr>
            <a:picLocks noChangeAspect="1"/>
          </p:cNvPicPr>
          <p:nvPr/>
        </p:nvPicPr>
        <p:blipFill>
          <a:blip r:embed="rId5"/>
          <a:stretch>
            <a:fillRect/>
          </a:stretch>
        </p:blipFill>
        <p:spPr>
          <a:xfrm>
            <a:off x="280599" y="4215029"/>
            <a:ext cx="2335898" cy="1823258"/>
          </a:xfrm>
          <a:prstGeom prst="rect">
            <a:avLst/>
          </a:prstGeom>
        </p:spPr>
      </p:pic>
      <p:pic>
        <p:nvPicPr>
          <p:cNvPr id="5" name="Resim 4">
            <a:extLst>
              <a:ext uri="{FF2B5EF4-FFF2-40B4-BE49-F238E27FC236}">
                <a16:creationId xmlns:a16="http://schemas.microsoft.com/office/drawing/2014/main" id="{8B44E82E-9865-0CCA-DF6B-CF9AB398070B}"/>
              </a:ext>
            </a:extLst>
          </p:cNvPr>
          <p:cNvPicPr>
            <a:picLocks noChangeAspect="1"/>
          </p:cNvPicPr>
          <p:nvPr/>
        </p:nvPicPr>
        <p:blipFill>
          <a:blip r:embed="rId6"/>
          <a:stretch>
            <a:fillRect/>
          </a:stretch>
        </p:blipFill>
        <p:spPr>
          <a:xfrm>
            <a:off x="6128083" y="4257007"/>
            <a:ext cx="2636893" cy="2115125"/>
          </a:xfrm>
          <a:prstGeom prst="rect">
            <a:avLst/>
          </a:prstGeom>
        </p:spPr>
      </p:pic>
    </p:spTree>
    <p:extLst>
      <p:ext uri="{BB962C8B-B14F-4D97-AF65-F5344CB8AC3E}">
        <p14:creationId xmlns:p14="http://schemas.microsoft.com/office/powerpoint/2010/main" val="1360541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67" name="Resim 66" descr="metin, ekran görüntüsü, yazılım, web sayfası içeren bir resim&#10;&#10;Açıklama otomatik olarak oluşturuldu">
            <a:extLst>
              <a:ext uri="{FF2B5EF4-FFF2-40B4-BE49-F238E27FC236}">
                <a16:creationId xmlns:a16="http://schemas.microsoft.com/office/drawing/2014/main" id="{407AA10D-B9B7-D64C-12DC-A06FB936BDA9}"/>
              </a:ext>
            </a:extLst>
          </p:cNvPr>
          <p:cNvPicPr>
            <a:picLocks noChangeAspect="1"/>
          </p:cNvPicPr>
          <p:nvPr/>
        </p:nvPicPr>
        <p:blipFill rotWithShape="1">
          <a:blip r:embed="rId3">
            <a:extLst>
              <a:ext uri="{28A0092B-C50C-407E-A947-70E740481C1C}">
                <a14:useLocalDpi xmlns:a14="http://schemas.microsoft.com/office/drawing/2010/main" val="0"/>
              </a:ext>
            </a:extLst>
          </a:blip>
          <a:srcRect l="2294"/>
          <a:stretch/>
        </p:blipFill>
        <p:spPr>
          <a:xfrm>
            <a:off x="285991" y="2463333"/>
            <a:ext cx="8582801" cy="3167828"/>
          </a:xfrm>
          <a:prstGeom prst="rect">
            <a:avLst/>
          </a:prstGeom>
        </p:spPr>
      </p:pic>
      <p:sp>
        <p:nvSpPr>
          <p:cNvPr id="69" name="Metin kutusu 68">
            <a:extLst>
              <a:ext uri="{FF2B5EF4-FFF2-40B4-BE49-F238E27FC236}">
                <a16:creationId xmlns:a16="http://schemas.microsoft.com/office/drawing/2014/main" id="{99F05BAC-21C3-9BFB-EB65-10C075C7E9FA}"/>
              </a:ext>
            </a:extLst>
          </p:cNvPr>
          <p:cNvSpPr txBox="1"/>
          <p:nvPr/>
        </p:nvSpPr>
        <p:spPr>
          <a:xfrm>
            <a:off x="285991" y="1796683"/>
            <a:ext cx="8582801" cy="46487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tr-TR" dirty="0">
                <a:solidFill>
                  <a:srgbClr val="001626"/>
                </a:solidFill>
                <a:latin typeface="Calibri" panose="020F0502020204030204"/>
              </a:rPr>
              <a:t>2023 yılında üniversite-sanayi işbirliği kapsamında yürüttüğümüz projelerimiz</a:t>
            </a:r>
          </a:p>
        </p:txBody>
      </p:sp>
      <p:sp>
        <p:nvSpPr>
          <p:cNvPr id="5" name="Slayt Numarası Yer Tutucusu 1">
            <a:extLst>
              <a:ext uri="{FF2B5EF4-FFF2-40B4-BE49-F238E27FC236}">
                <a16:creationId xmlns:a16="http://schemas.microsoft.com/office/drawing/2014/main" id="{6AF767B4-49BA-CF2A-4FE0-0522C1421E3A}"/>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29</a:t>
            </a:fld>
            <a:endParaRPr lang="tr-TR" dirty="0"/>
          </a:p>
        </p:txBody>
      </p:sp>
    </p:spTree>
    <p:extLst>
      <p:ext uri="{BB962C8B-B14F-4D97-AF65-F5344CB8AC3E}">
        <p14:creationId xmlns:p14="http://schemas.microsoft.com/office/powerpoint/2010/main" val="1529425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241579" y="649467"/>
            <a:ext cx="5040560"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MİSYON-VİZYON-POLİTİKA</a:t>
            </a: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72" y="450628"/>
            <a:ext cx="1872208" cy="39767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90637" y="1291399"/>
            <a:ext cx="4189482"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  </a:t>
            </a:r>
            <a:endParaRPr kumimoji="0" lang="tr-TR" sz="1800" b="1" i="0" u="none" strike="noStrike" kern="1200" cap="none" spc="0" normalizeH="0" baseline="0" noProof="0" dirty="0">
              <a:ln>
                <a:noFill/>
              </a:ln>
              <a:solidFill>
                <a:srgbClr val="8AD0D5"/>
              </a:solidFill>
              <a:effectLst/>
              <a:uLnTx/>
              <a:uFillTx/>
              <a:latin typeface="Calibri" panose="020F0502020204030204"/>
              <a:ea typeface="+mn-ea"/>
              <a:cs typeface="+mn-cs"/>
            </a:endParaRPr>
          </a:p>
        </p:txBody>
      </p:sp>
      <p:sp>
        <p:nvSpPr>
          <p:cNvPr id="7" name="Dikdörtgen 6"/>
          <p:cNvSpPr/>
          <p:nvPr/>
        </p:nvSpPr>
        <p:spPr>
          <a:xfrm>
            <a:off x="395536" y="1779443"/>
            <a:ext cx="8352928" cy="2542363"/>
          </a:xfrm>
          <a:prstGeom prst="rect">
            <a:avLst/>
          </a:prstGeom>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20424"/>
                </a:solidFill>
                <a:effectLst/>
                <a:uLnTx/>
                <a:uFillTx/>
                <a:latin typeface="Calibri" panose="020F0502020204030204"/>
                <a:ea typeface="Times New Roman" panose="02020603050405020304" pitchFamily="18" charset="0"/>
                <a:cs typeface="+mn-cs"/>
              </a:rPr>
              <a:t>ÖZGÖRÜ (VİZYON)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alibri" panose="020F0502020204030204"/>
                <a:ea typeface="+mn-ea"/>
                <a:cs typeface="+mn-cs"/>
              </a:rPr>
              <a:t>Beslenme ve Diyetetik alanında yetiştirdiği nitelikli mezunlarının yaptığı bilimsel çalışmalar ve danışmanlık hizmetleri ile toplumun sağlıklı gelişimine katkı veren araştırma ve yayın yapan, toplumun sağlık politikalarının belirlenmesinde Beslenme ve Diyetetik alanında öncü, ulusal ve uluslararası düzeyde tanınan, tercih edilen, örnek ve lider bir bölüm olmaktır.</a:t>
            </a:r>
            <a:endParaRPr kumimoji="0" lang="tr-TR"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2" name="Slide Number Placeholder 3">
            <a:extLst>
              <a:ext uri="{FF2B5EF4-FFF2-40B4-BE49-F238E27FC236}">
                <a16:creationId xmlns:a16="http://schemas.microsoft.com/office/drawing/2014/main" id="{C2280B43-DF89-198B-5C86-9AF1024EDE9E}"/>
              </a:ext>
            </a:extLst>
          </p:cNvPr>
          <p:cNvSpPr>
            <a:spLocks noGrp="1"/>
          </p:cNvSpPr>
          <p:nvPr>
            <p:ph type="sldNum" sz="quarter" idx="12"/>
          </p:nvPr>
        </p:nvSpPr>
        <p:spPr>
          <a:xfrm>
            <a:off x="7764405" y="295729"/>
            <a:ext cx="62864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39F893C-C32F-4835-A1E5-850973405C58}" type="slidenum">
              <a:rPr kumimoji="0" lang="tr-TR" sz="2801" b="0" i="0" u="none" strike="noStrike" kern="1200" cap="none" spc="0" normalizeH="0" baseline="0" noProof="0">
                <a:ln>
                  <a:noFill/>
                </a:ln>
                <a:solidFill>
                  <a:srgbClr val="8AD0D5">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a:t>
            </a:fld>
            <a:endParaRPr kumimoji="0" lang="tr-TR" sz="2801" b="0" i="0" u="none" strike="noStrike" kern="1200" cap="none" spc="0" normalizeH="0" baseline="0" noProof="0" dirty="0">
              <a:ln>
                <a:noFill/>
              </a:ln>
              <a:solidFill>
                <a:srgbClr val="8AD0D5">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979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76F458BF-2B0F-4776-831F-8EB708D63DB5}"/>
              </a:ext>
            </a:extLst>
          </p:cNvPr>
          <p:cNvSpPr txBox="1"/>
          <p:nvPr/>
        </p:nvSpPr>
        <p:spPr>
          <a:xfrm>
            <a:off x="217679" y="1701601"/>
            <a:ext cx="8582801" cy="46487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rPr>
              <a:t>2023 yılında yayınlanan makale, kitap bölümlerimiz</a:t>
            </a:r>
          </a:p>
        </p:txBody>
      </p:sp>
      <p:graphicFrame>
        <p:nvGraphicFramePr>
          <p:cNvPr id="3" name="Tablo 2">
            <a:extLst>
              <a:ext uri="{FF2B5EF4-FFF2-40B4-BE49-F238E27FC236}">
                <a16:creationId xmlns:a16="http://schemas.microsoft.com/office/drawing/2014/main" id="{23185A7A-685D-6CFF-E526-1A624F081B68}"/>
              </a:ext>
            </a:extLst>
          </p:cNvPr>
          <p:cNvGraphicFramePr>
            <a:graphicFrameLocks noGrp="1"/>
          </p:cNvGraphicFramePr>
          <p:nvPr>
            <p:extLst>
              <p:ext uri="{D42A27DB-BD31-4B8C-83A1-F6EECF244321}">
                <p14:modId xmlns:p14="http://schemas.microsoft.com/office/powerpoint/2010/main" val="2412160529"/>
              </p:ext>
            </p:extLst>
          </p:nvPr>
        </p:nvGraphicFramePr>
        <p:xfrm>
          <a:off x="285990" y="2402792"/>
          <a:ext cx="8446181" cy="2885440"/>
        </p:xfrm>
        <a:graphic>
          <a:graphicData uri="http://schemas.openxmlformats.org/drawingml/2006/table">
            <a:tbl>
              <a:tblPr firstRow="1" bandRow="1">
                <a:tableStyleId>{5C22544A-7EE6-4342-B048-85BDC9FD1C3A}</a:tableStyleId>
              </a:tblPr>
              <a:tblGrid>
                <a:gridCol w="6336089">
                  <a:extLst>
                    <a:ext uri="{9D8B030D-6E8A-4147-A177-3AD203B41FA5}">
                      <a16:colId xmlns:a16="http://schemas.microsoft.com/office/drawing/2014/main" val="2553173921"/>
                    </a:ext>
                  </a:extLst>
                </a:gridCol>
                <a:gridCol w="2110092">
                  <a:extLst>
                    <a:ext uri="{9D8B030D-6E8A-4147-A177-3AD203B41FA5}">
                      <a16:colId xmlns:a16="http://schemas.microsoft.com/office/drawing/2014/main" val="1996690030"/>
                    </a:ext>
                  </a:extLst>
                </a:gridCol>
              </a:tblGrid>
              <a:tr h="370840">
                <a:tc>
                  <a:txBody>
                    <a:bodyPr/>
                    <a:lstStyle/>
                    <a:p>
                      <a:r>
                        <a:rPr lang="tr-TR" dirty="0"/>
                        <a:t>Yayın İsmi</a:t>
                      </a:r>
                    </a:p>
                  </a:txBody>
                  <a:tcPr>
                    <a:solidFill>
                      <a:srgbClr val="FF9900"/>
                    </a:solidFill>
                  </a:tcPr>
                </a:tc>
                <a:tc>
                  <a:txBody>
                    <a:bodyPr/>
                    <a:lstStyle/>
                    <a:p>
                      <a:pPr algn="ctr"/>
                      <a:r>
                        <a:rPr lang="tr-TR" dirty="0"/>
                        <a:t>Sayı</a:t>
                      </a:r>
                    </a:p>
                  </a:txBody>
                  <a:tcPr>
                    <a:solidFill>
                      <a:srgbClr val="FF9900"/>
                    </a:solidFill>
                  </a:tcPr>
                </a:tc>
                <a:extLst>
                  <a:ext uri="{0D108BD9-81ED-4DB2-BD59-A6C34878D82A}">
                    <a16:rowId xmlns:a16="http://schemas.microsoft.com/office/drawing/2014/main" val="441218480"/>
                  </a:ext>
                </a:extLst>
              </a:tr>
              <a:tr h="370840">
                <a:tc>
                  <a:txBody>
                    <a:bodyPr/>
                    <a:lstStyle/>
                    <a:p>
                      <a:pPr>
                        <a:lnSpc>
                          <a:spcPct val="150000"/>
                        </a:lnSpc>
                      </a:pPr>
                      <a:r>
                        <a:rPr lang="tr-TR" dirty="0">
                          <a:solidFill>
                            <a:srgbClr val="122204"/>
                          </a:solidFill>
                        </a:rPr>
                        <a:t>Kitap Bölümü</a:t>
                      </a:r>
                    </a:p>
                  </a:txBody>
                  <a:tcPr/>
                </a:tc>
                <a:tc>
                  <a:txBody>
                    <a:bodyPr/>
                    <a:lstStyle/>
                    <a:p>
                      <a:pPr algn="ctr">
                        <a:lnSpc>
                          <a:spcPct val="150000"/>
                        </a:lnSpc>
                      </a:pPr>
                      <a:r>
                        <a:rPr lang="tr-TR" dirty="0">
                          <a:solidFill>
                            <a:srgbClr val="122204"/>
                          </a:solidFill>
                        </a:rPr>
                        <a:t>1</a:t>
                      </a:r>
                    </a:p>
                  </a:txBody>
                  <a:tcPr/>
                </a:tc>
                <a:extLst>
                  <a:ext uri="{0D108BD9-81ED-4DB2-BD59-A6C34878D82A}">
                    <a16:rowId xmlns:a16="http://schemas.microsoft.com/office/drawing/2014/main" val="3201014097"/>
                  </a:ext>
                </a:extLst>
              </a:tr>
              <a:tr h="370840">
                <a:tc>
                  <a:txBody>
                    <a:bodyPr/>
                    <a:lstStyle/>
                    <a:p>
                      <a:pPr>
                        <a:lnSpc>
                          <a:spcPct val="150000"/>
                        </a:lnSpc>
                      </a:pPr>
                      <a:r>
                        <a:rPr lang="tr-TR" dirty="0">
                          <a:solidFill>
                            <a:srgbClr val="122204"/>
                          </a:solidFill>
                        </a:rPr>
                        <a:t>Makale (Uluslararası indeksli dergilerde yayınlanan)</a:t>
                      </a:r>
                    </a:p>
                  </a:txBody>
                  <a:tcPr/>
                </a:tc>
                <a:tc>
                  <a:txBody>
                    <a:bodyPr/>
                    <a:lstStyle/>
                    <a:p>
                      <a:pPr algn="ctr">
                        <a:lnSpc>
                          <a:spcPct val="150000"/>
                        </a:lnSpc>
                      </a:pPr>
                      <a:r>
                        <a:rPr lang="tr-TR" dirty="0">
                          <a:solidFill>
                            <a:srgbClr val="122204"/>
                          </a:solidFill>
                        </a:rPr>
                        <a:t>1</a:t>
                      </a:r>
                    </a:p>
                  </a:txBody>
                  <a:tcPr/>
                </a:tc>
                <a:extLst>
                  <a:ext uri="{0D108BD9-81ED-4DB2-BD59-A6C34878D82A}">
                    <a16:rowId xmlns:a16="http://schemas.microsoft.com/office/drawing/2014/main" val="1179685617"/>
                  </a:ext>
                </a:extLst>
              </a:tr>
              <a:tr h="370840">
                <a:tc>
                  <a:txBody>
                    <a:bodyPr/>
                    <a:lstStyle/>
                    <a:p>
                      <a:pPr marL="0" marR="0" lvl="0" indent="0" algn="l" defTabSz="457207" rtl="0" eaLnBrk="1" fontAlgn="auto" latinLnBrk="0" hangingPunct="1">
                        <a:lnSpc>
                          <a:spcPct val="150000"/>
                        </a:lnSpc>
                        <a:spcBef>
                          <a:spcPts val="0"/>
                        </a:spcBef>
                        <a:spcAft>
                          <a:spcPts val="0"/>
                        </a:spcAft>
                        <a:buClrTx/>
                        <a:buSzTx/>
                        <a:buFontTx/>
                        <a:buNone/>
                        <a:tabLst/>
                        <a:defRPr/>
                      </a:pPr>
                      <a:r>
                        <a:rPr lang="tr-TR" dirty="0">
                          <a:solidFill>
                            <a:srgbClr val="122204"/>
                          </a:solidFill>
                        </a:rPr>
                        <a:t>Makale (TR Dizin) </a:t>
                      </a:r>
                    </a:p>
                  </a:txBody>
                  <a:tcPr/>
                </a:tc>
                <a:tc>
                  <a:txBody>
                    <a:bodyPr/>
                    <a:lstStyle/>
                    <a:p>
                      <a:pPr algn="ctr">
                        <a:lnSpc>
                          <a:spcPct val="150000"/>
                        </a:lnSpc>
                      </a:pPr>
                      <a:r>
                        <a:rPr lang="tr-TR" dirty="0">
                          <a:solidFill>
                            <a:srgbClr val="122204"/>
                          </a:solidFill>
                        </a:rPr>
                        <a:t>4</a:t>
                      </a:r>
                    </a:p>
                  </a:txBody>
                  <a:tcPr/>
                </a:tc>
                <a:extLst>
                  <a:ext uri="{0D108BD9-81ED-4DB2-BD59-A6C34878D82A}">
                    <a16:rowId xmlns:a16="http://schemas.microsoft.com/office/drawing/2014/main" val="367390411"/>
                  </a:ext>
                </a:extLst>
              </a:tr>
              <a:tr h="370840">
                <a:tc>
                  <a:txBody>
                    <a:bodyPr/>
                    <a:lstStyle/>
                    <a:p>
                      <a:pPr>
                        <a:lnSpc>
                          <a:spcPct val="150000"/>
                        </a:lnSpc>
                      </a:pPr>
                      <a:r>
                        <a:rPr lang="tr-TR" dirty="0">
                          <a:solidFill>
                            <a:srgbClr val="122204"/>
                          </a:solidFill>
                        </a:rPr>
                        <a:t>Makale (Diğer ulusal hakemli dergilerde yayınlanan) </a:t>
                      </a:r>
                    </a:p>
                  </a:txBody>
                  <a:tcPr/>
                </a:tc>
                <a:tc>
                  <a:txBody>
                    <a:bodyPr/>
                    <a:lstStyle/>
                    <a:p>
                      <a:pPr algn="ctr">
                        <a:lnSpc>
                          <a:spcPct val="150000"/>
                        </a:lnSpc>
                      </a:pPr>
                      <a:r>
                        <a:rPr lang="tr-TR" dirty="0">
                          <a:solidFill>
                            <a:srgbClr val="122204"/>
                          </a:solidFill>
                        </a:rPr>
                        <a:t>1</a:t>
                      </a:r>
                    </a:p>
                  </a:txBody>
                  <a:tcPr/>
                </a:tc>
                <a:extLst>
                  <a:ext uri="{0D108BD9-81ED-4DB2-BD59-A6C34878D82A}">
                    <a16:rowId xmlns:a16="http://schemas.microsoft.com/office/drawing/2014/main" val="2994726188"/>
                  </a:ext>
                </a:extLst>
              </a:tr>
              <a:tr h="370840">
                <a:tc>
                  <a:txBody>
                    <a:bodyPr/>
                    <a:lstStyle/>
                    <a:p>
                      <a:pPr>
                        <a:lnSpc>
                          <a:spcPct val="150000"/>
                        </a:lnSpc>
                      </a:pPr>
                      <a:r>
                        <a:rPr lang="tr-TR" dirty="0">
                          <a:solidFill>
                            <a:srgbClr val="122204"/>
                          </a:solidFill>
                        </a:rPr>
                        <a:t>Sözel Sunumlar</a:t>
                      </a:r>
                    </a:p>
                  </a:txBody>
                  <a:tcPr/>
                </a:tc>
                <a:tc>
                  <a:txBody>
                    <a:bodyPr/>
                    <a:lstStyle/>
                    <a:p>
                      <a:pPr algn="ctr">
                        <a:lnSpc>
                          <a:spcPct val="150000"/>
                        </a:lnSpc>
                      </a:pPr>
                      <a:r>
                        <a:rPr lang="tr-TR" dirty="0">
                          <a:solidFill>
                            <a:srgbClr val="122204"/>
                          </a:solidFill>
                        </a:rPr>
                        <a:t>5</a:t>
                      </a:r>
                    </a:p>
                  </a:txBody>
                  <a:tcPr/>
                </a:tc>
                <a:extLst>
                  <a:ext uri="{0D108BD9-81ED-4DB2-BD59-A6C34878D82A}">
                    <a16:rowId xmlns:a16="http://schemas.microsoft.com/office/drawing/2014/main" val="3886896692"/>
                  </a:ext>
                </a:extLst>
              </a:tr>
            </a:tbl>
          </a:graphicData>
        </a:graphic>
      </p:graphicFrame>
      <p:sp>
        <p:nvSpPr>
          <p:cNvPr id="4" name="Slayt Numarası Yer Tutucusu 1">
            <a:extLst>
              <a:ext uri="{FF2B5EF4-FFF2-40B4-BE49-F238E27FC236}">
                <a16:creationId xmlns:a16="http://schemas.microsoft.com/office/drawing/2014/main" id="{5DEF79AC-4004-BE69-AC19-A49AD8850320}"/>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30</a:t>
            </a:fld>
            <a:endParaRPr lang="tr-TR" dirty="0"/>
          </a:p>
        </p:txBody>
      </p:sp>
    </p:spTree>
    <p:extLst>
      <p:ext uri="{BB962C8B-B14F-4D97-AF65-F5344CB8AC3E}">
        <p14:creationId xmlns:p14="http://schemas.microsoft.com/office/powerpoint/2010/main" val="557975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76F458BF-2B0F-4776-831F-8EB708D63DB5}"/>
              </a:ext>
            </a:extLst>
          </p:cNvPr>
          <p:cNvSpPr txBox="1"/>
          <p:nvPr/>
        </p:nvSpPr>
        <p:spPr>
          <a:xfrm>
            <a:off x="236920" y="1460613"/>
            <a:ext cx="8582801" cy="46487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rPr>
              <a:t>2023 yılında </a:t>
            </a:r>
            <a:r>
              <a:rPr lang="tr-TR" dirty="0">
                <a:solidFill>
                  <a:srgbClr val="001626"/>
                </a:solidFill>
                <a:latin typeface="Calibri" panose="020F0502020204030204"/>
              </a:rPr>
              <a:t>katıldığımız eğitimler</a:t>
            </a:r>
            <a:endPar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endParaRPr>
          </a:p>
        </p:txBody>
      </p:sp>
      <p:pic>
        <p:nvPicPr>
          <p:cNvPr id="4" name="Resim 3" descr="metin, menü, el yazısı, hat sanatı, kaligrafi içeren bir resim&#10;&#10;Açıklama otomatik olarak oluşturuldu">
            <a:extLst>
              <a:ext uri="{FF2B5EF4-FFF2-40B4-BE49-F238E27FC236}">
                <a16:creationId xmlns:a16="http://schemas.microsoft.com/office/drawing/2014/main" id="{FE4EC68E-13E1-7A4C-F1C2-D1BDBE2BA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513" y="4176620"/>
            <a:ext cx="3349125" cy="2201041"/>
          </a:xfrm>
          <a:prstGeom prst="rect">
            <a:avLst/>
          </a:prstGeom>
        </p:spPr>
      </p:pic>
      <p:pic>
        <p:nvPicPr>
          <p:cNvPr id="65" name="Resim 64">
            <a:extLst>
              <a:ext uri="{FF2B5EF4-FFF2-40B4-BE49-F238E27FC236}">
                <a16:creationId xmlns:a16="http://schemas.microsoft.com/office/drawing/2014/main" id="{66EE0A73-0691-8796-5EA6-84ABB7649A1A}"/>
              </a:ext>
            </a:extLst>
          </p:cNvPr>
          <p:cNvPicPr>
            <a:picLocks noChangeAspect="1"/>
          </p:cNvPicPr>
          <p:nvPr/>
        </p:nvPicPr>
        <p:blipFill>
          <a:blip r:embed="rId4"/>
          <a:stretch>
            <a:fillRect/>
          </a:stretch>
        </p:blipFill>
        <p:spPr>
          <a:xfrm>
            <a:off x="686441" y="2091440"/>
            <a:ext cx="3398197" cy="1793079"/>
          </a:xfrm>
          <a:prstGeom prst="rect">
            <a:avLst/>
          </a:prstGeom>
        </p:spPr>
      </p:pic>
      <p:pic>
        <p:nvPicPr>
          <p:cNvPr id="70" name="Resim 69">
            <a:extLst>
              <a:ext uri="{FF2B5EF4-FFF2-40B4-BE49-F238E27FC236}">
                <a16:creationId xmlns:a16="http://schemas.microsoft.com/office/drawing/2014/main" id="{10BE29C9-08D3-E933-AD08-157D5E80AF67}"/>
              </a:ext>
            </a:extLst>
          </p:cNvPr>
          <p:cNvPicPr>
            <a:picLocks noChangeAspect="1"/>
          </p:cNvPicPr>
          <p:nvPr/>
        </p:nvPicPr>
        <p:blipFill>
          <a:blip r:embed="rId5"/>
          <a:stretch>
            <a:fillRect/>
          </a:stretch>
        </p:blipFill>
        <p:spPr>
          <a:xfrm>
            <a:off x="4694543" y="2163220"/>
            <a:ext cx="3398197" cy="1899490"/>
          </a:xfrm>
          <a:prstGeom prst="rect">
            <a:avLst/>
          </a:prstGeom>
        </p:spPr>
      </p:pic>
      <p:pic>
        <p:nvPicPr>
          <p:cNvPr id="75" name="Resim 74">
            <a:extLst>
              <a:ext uri="{FF2B5EF4-FFF2-40B4-BE49-F238E27FC236}">
                <a16:creationId xmlns:a16="http://schemas.microsoft.com/office/drawing/2014/main" id="{99F57C39-D8D9-0B00-B2B0-497F4B6E473E}"/>
              </a:ext>
            </a:extLst>
          </p:cNvPr>
          <p:cNvPicPr>
            <a:picLocks noChangeAspect="1"/>
          </p:cNvPicPr>
          <p:nvPr/>
        </p:nvPicPr>
        <p:blipFill>
          <a:blip r:embed="rId6"/>
          <a:stretch>
            <a:fillRect/>
          </a:stretch>
        </p:blipFill>
        <p:spPr>
          <a:xfrm>
            <a:off x="4572000" y="4300446"/>
            <a:ext cx="3643284" cy="1899490"/>
          </a:xfrm>
          <a:prstGeom prst="rect">
            <a:avLst/>
          </a:prstGeom>
        </p:spPr>
      </p:pic>
      <p:sp>
        <p:nvSpPr>
          <p:cNvPr id="3" name="Slayt Numarası Yer Tutucusu 1">
            <a:extLst>
              <a:ext uri="{FF2B5EF4-FFF2-40B4-BE49-F238E27FC236}">
                <a16:creationId xmlns:a16="http://schemas.microsoft.com/office/drawing/2014/main" id="{6F49EC70-1D57-B395-021E-0C533B83C2EE}"/>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31</a:t>
            </a:fld>
            <a:endParaRPr lang="tr-TR" dirty="0"/>
          </a:p>
        </p:txBody>
      </p:sp>
    </p:spTree>
    <p:extLst>
      <p:ext uri="{BB962C8B-B14F-4D97-AF65-F5344CB8AC3E}">
        <p14:creationId xmlns:p14="http://schemas.microsoft.com/office/powerpoint/2010/main" val="214710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76F458BF-2B0F-4776-831F-8EB708D63DB5}"/>
              </a:ext>
            </a:extLst>
          </p:cNvPr>
          <p:cNvSpPr txBox="1"/>
          <p:nvPr/>
        </p:nvSpPr>
        <p:spPr>
          <a:xfrm>
            <a:off x="236920" y="1460613"/>
            <a:ext cx="8582801" cy="46487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rPr>
              <a:t>2023 yılında konuşmacı olarak </a:t>
            </a:r>
            <a:r>
              <a:rPr lang="tr-TR" dirty="0">
                <a:solidFill>
                  <a:srgbClr val="001626"/>
                </a:solidFill>
                <a:latin typeface="Calibri" panose="020F0502020204030204"/>
              </a:rPr>
              <a:t>katıldığımız eğitimler</a:t>
            </a:r>
            <a:endPar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endParaRPr>
          </a:p>
        </p:txBody>
      </p:sp>
      <p:pic>
        <p:nvPicPr>
          <p:cNvPr id="5" name="Resim 4" descr="metin, sebze, yemek, gıda içeren bir resim&#10;&#10;Açıklama otomatik olarak oluşturuldu">
            <a:extLst>
              <a:ext uri="{FF2B5EF4-FFF2-40B4-BE49-F238E27FC236}">
                <a16:creationId xmlns:a16="http://schemas.microsoft.com/office/drawing/2014/main" id="{E985EA56-AD68-C44B-E8CF-47C3755C6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20" y="1961996"/>
            <a:ext cx="5234966" cy="2415451"/>
          </a:xfrm>
          <a:prstGeom prst="rect">
            <a:avLst/>
          </a:prstGeom>
        </p:spPr>
      </p:pic>
      <p:pic>
        <p:nvPicPr>
          <p:cNvPr id="69" name="Resim 68" descr="metin, ekran görüntüsü, yazılım, web sayfası içeren bir resim&#10;&#10;Açıklama otomatik olarak oluşturuldu">
            <a:extLst>
              <a:ext uri="{FF2B5EF4-FFF2-40B4-BE49-F238E27FC236}">
                <a16:creationId xmlns:a16="http://schemas.microsoft.com/office/drawing/2014/main" id="{4C9286E5-E1A7-3C5A-CF05-0569DB5798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40" b="14490"/>
          <a:stretch/>
        </p:blipFill>
        <p:spPr>
          <a:xfrm>
            <a:off x="3628417" y="4429834"/>
            <a:ext cx="5350213" cy="2428166"/>
          </a:xfrm>
          <a:prstGeom prst="rect">
            <a:avLst/>
          </a:prstGeom>
        </p:spPr>
      </p:pic>
      <p:sp>
        <p:nvSpPr>
          <p:cNvPr id="3" name="Slayt Numarası Yer Tutucusu 1">
            <a:extLst>
              <a:ext uri="{FF2B5EF4-FFF2-40B4-BE49-F238E27FC236}">
                <a16:creationId xmlns:a16="http://schemas.microsoft.com/office/drawing/2014/main" id="{C11F508A-64C1-1B72-62E8-ACD5CF558635}"/>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32</a:t>
            </a:fld>
            <a:endParaRPr lang="tr-TR" dirty="0"/>
          </a:p>
        </p:txBody>
      </p:sp>
    </p:spTree>
    <p:extLst>
      <p:ext uri="{BB962C8B-B14F-4D97-AF65-F5344CB8AC3E}">
        <p14:creationId xmlns:p14="http://schemas.microsoft.com/office/powerpoint/2010/main" val="219136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GİRİŞİMCİLİK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6FF9A754-97DD-10EE-0FB5-80EF1A9EB4BB}"/>
              </a:ext>
            </a:extLst>
          </p:cNvPr>
          <p:cNvSpPr txBox="1"/>
          <p:nvPr/>
        </p:nvSpPr>
        <p:spPr>
          <a:xfrm>
            <a:off x="604423" y="2392381"/>
            <a:ext cx="8344660" cy="156337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srgbClr val="001626"/>
                </a:solidFill>
                <a:effectLst/>
                <a:uLnTx/>
                <a:uFillTx/>
                <a:latin typeface="Calibri" panose="020F0502020204030204"/>
                <a:ea typeface="+mn-ea"/>
                <a:cs typeface="+mn-cs"/>
              </a:rPr>
              <a:t>Sektörden firmalarla görüşmeler planlanmıştır.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srgbClr val="001626"/>
                </a:solidFill>
                <a:effectLst/>
                <a:uLnTx/>
                <a:uFillTx/>
                <a:latin typeface="Calibri" panose="020F0502020204030204"/>
                <a:ea typeface="+mn-ea"/>
                <a:cs typeface="+mn-cs"/>
              </a:rPr>
              <a:t>Staj görüşmeleri için çalışmalar yapılmaktadır.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srgbClr val="001626"/>
                </a:solidFill>
                <a:effectLst/>
                <a:uLnTx/>
                <a:uFillTx/>
                <a:latin typeface="Calibri" panose="020F0502020204030204"/>
                <a:ea typeface="+mn-ea"/>
                <a:cs typeface="+mn-cs"/>
              </a:rPr>
              <a:t>Girişimcilik alanında çalışmalar planlanma aşamasındadır</a:t>
            </a:r>
            <a:r>
              <a:rPr kumimoji="0" lang="tr-TR" sz="1800" b="0" i="0" u="none" strike="noStrike" kern="1200" cap="none" spc="0" normalizeH="0" baseline="0" noProof="0" dirty="0">
                <a:ln>
                  <a:noFill/>
                </a:ln>
                <a:solidFill>
                  <a:srgbClr val="001626"/>
                </a:solidFill>
                <a:effectLst/>
                <a:uLnTx/>
                <a:uFillTx/>
                <a:latin typeface="Calibri" panose="020F0502020204030204"/>
                <a:ea typeface="+mn-ea"/>
                <a:cs typeface="+mn-cs"/>
              </a:rPr>
              <a:t>.</a:t>
            </a:r>
          </a:p>
        </p:txBody>
      </p:sp>
      <p:sp>
        <p:nvSpPr>
          <p:cNvPr id="3" name="Slayt Numarası Yer Tutucusu 1">
            <a:extLst>
              <a:ext uri="{FF2B5EF4-FFF2-40B4-BE49-F238E27FC236}">
                <a16:creationId xmlns:a16="http://schemas.microsoft.com/office/drawing/2014/main" id="{FB07CAF1-4AC5-559A-BAD9-915808259972}"/>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33</a:t>
            </a:fld>
            <a:endParaRPr lang="tr-TR" dirty="0"/>
          </a:p>
        </p:txBody>
      </p:sp>
    </p:spTree>
    <p:extLst>
      <p:ext uri="{BB962C8B-B14F-4D97-AF65-F5344CB8AC3E}">
        <p14:creationId xmlns:p14="http://schemas.microsoft.com/office/powerpoint/2010/main" val="292632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774E89F6-E5AE-9140-0043-390893916329}"/>
              </a:ext>
            </a:extLst>
          </p:cNvPr>
          <p:cNvPicPr>
            <a:picLocks noChangeAspect="1"/>
          </p:cNvPicPr>
          <p:nvPr/>
        </p:nvPicPr>
        <p:blipFill>
          <a:blip r:embed="rId3"/>
          <a:stretch>
            <a:fillRect/>
          </a:stretch>
        </p:blipFill>
        <p:spPr>
          <a:xfrm>
            <a:off x="5737192" y="2550594"/>
            <a:ext cx="3271111" cy="2509665"/>
          </a:xfrm>
          <a:prstGeom prst="rect">
            <a:avLst/>
          </a:prstGeom>
        </p:spPr>
      </p:pic>
      <p:sp>
        <p:nvSpPr>
          <p:cNvPr id="65" name="Metin kutusu 64">
            <a:extLst>
              <a:ext uri="{FF2B5EF4-FFF2-40B4-BE49-F238E27FC236}">
                <a16:creationId xmlns:a16="http://schemas.microsoft.com/office/drawing/2014/main" id="{EB12AFF5-E918-1052-142D-D4A54E40FFF0}"/>
              </a:ext>
            </a:extLst>
          </p:cNvPr>
          <p:cNvSpPr txBox="1"/>
          <p:nvPr/>
        </p:nvSpPr>
        <p:spPr>
          <a:xfrm>
            <a:off x="5758774" y="5028055"/>
            <a:ext cx="3385226" cy="923330"/>
          </a:xfrm>
          <a:prstGeom prst="rect">
            <a:avLst/>
          </a:prstGeom>
          <a:noFill/>
        </p:spPr>
        <p:txBody>
          <a:bodyPr wrap="square" rtlCol="0">
            <a:spAutoFit/>
          </a:bodyPr>
          <a:lstStyle/>
          <a:p>
            <a:pPr algn="ctr"/>
            <a:r>
              <a:rPr lang="tr-TR" dirty="0">
                <a:solidFill>
                  <a:srgbClr val="122204"/>
                </a:solidFill>
              </a:rPr>
              <a:t>Beslenme ve Diyetetik Topluluğu tarafından düzenlenen 14 Kasım Diyabet Günü Etkinliği </a:t>
            </a:r>
          </a:p>
        </p:txBody>
      </p:sp>
      <p:pic>
        <p:nvPicPr>
          <p:cNvPr id="70" name="Resim 69" descr="metin, ekran görüntüsü, grafik tasarım, grafik içeren bir resim&#10;&#10;Açıklama otomatik olarak oluşturuldu">
            <a:extLst>
              <a:ext uri="{FF2B5EF4-FFF2-40B4-BE49-F238E27FC236}">
                <a16:creationId xmlns:a16="http://schemas.microsoft.com/office/drawing/2014/main" id="{7364E608-2115-6077-2BFE-A8F6FF290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89" y="1875199"/>
            <a:ext cx="8722314" cy="4510913"/>
          </a:xfrm>
          <a:prstGeom prst="rect">
            <a:avLst/>
          </a:prstGeom>
        </p:spPr>
      </p:pic>
      <p:sp>
        <p:nvSpPr>
          <p:cNvPr id="2" name="Metin kutusu 4">
            <a:extLst>
              <a:ext uri="{FF2B5EF4-FFF2-40B4-BE49-F238E27FC236}">
                <a16:creationId xmlns:a16="http://schemas.microsoft.com/office/drawing/2014/main" id="{9C107FC6-7B48-5ECC-8020-882F2C7BB42F}"/>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GİRİŞİMCİLİK ALANINDA</a:t>
            </a:r>
            <a:endParaRPr lang="en-US" sz="2700" dirty="0">
              <a:solidFill>
                <a:schemeClr val="accent6"/>
              </a:solidFill>
              <a:latin typeface="+mn-lt"/>
            </a:endParaRPr>
          </a:p>
        </p:txBody>
      </p:sp>
      <p:sp>
        <p:nvSpPr>
          <p:cNvPr id="3" name="Slayt Numarası Yer Tutucusu 1">
            <a:extLst>
              <a:ext uri="{FF2B5EF4-FFF2-40B4-BE49-F238E27FC236}">
                <a16:creationId xmlns:a16="http://schemas.microsoft.com/office/drawing/2014/main" id="{C3F8D36E-4C6E-0E0C-A068-B24AF1C1DB75}"/>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34</a:t>
            </a:fld>
            <a:endParaRPr lang="tr-TR" dirty="0"/>
          </a:p>
        </p:txBody>
      </p:sp>
    </p:spTree>
    <p:extLst>
      <p:ext uri="{BB962C8B-B14F-4D97-AF65-F5344CB8AC3E}">
        <p14:creationId xmlns:p14="http://schemas.microsoft.com/office/powerpoint/2010/main" val="63470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TOPLUMSAL KATKI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04BDEBD9-4A4B-597D-A579-8510901661AC}"/>
              </a:ext>
            </a:extLst>
          </p:cNvPr>
          <p:cNvSpPr txBox="1"/>
          <p:nvPr/>
        </p:nvSpPr>
        <p:spPr>
          <a:xfrm>
            <a:off x="285991" y="2239981"/>
            <a:ext cx="8200784" cy="156337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srgbClr val="001626"/>
                </a:solidFill>
                <a:effectLst/>
                <a:uLnTx/>
                <a:uFillTx/>
                <a:latin typeface="Calibri" panose="020F0502020204030204"/>
                <a:ea typeface="+mn-ea"/>
                <a:cs typeface="+mn-cs"/>
              </a:rPr>
              <a:t>SBF olarak belediye ile işbirliği sağlanıp toplumsal sorumluluk projeleri üzerinde çalışılmaktadır.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2200" b="0" i="0" u="none" strike="noStrike" kern="1200" cap="none" spc="0" normalizeH="0" baseline="0" noProof="0" dirty="0">
                <a:ln>
                  <a:noFill/>
                </a:ln>
                <a:solidFill>
                  <a:srgbClr val="001626"/>
                </a:solidFill>
                <a:effectLst/>
                <a:uLnTx/>
                <a:uFillTx/>
                <a:latin typeface="Calibri" panose="020F0502020204030204"/>
                <a:ea typeface="+mn-ea"/>
                <a:cs typeface="+mn-cs"/>
              </a:rPr>
              <a:t>Toplumsal katkı alanında çalışmalar planlanma aşamasındadır.</a:t>
            </a:r>
            <a:endParaRPr kumimoji="0" lang="en-US" sz="2200" b="0" i="0" u="none" strike="noStrike" kern="1200" cap="none" spc="0" normalizeH="0" baseline="0" noProof="0" dirty="0">
              <a:ln>
                <a:noFill/>
              </a:ln>
              <a:solidFill>
                <a:srgbClr val="001626"/>
              </a:solidFill>
              <a:effectLst/>
              <a:uLnTx/>
              <a:uFillTx/>
              <a:latin typeface="Calibri" panose="020F0502020204030204"/>
              <a:ea typeface="+mn-ea"/>
              <a:cs typeface="+mn-cs"/>
            </a:endParaRPr>
          </a:p>
        </p:txBody>
      </p:sp>
      <p:sp>
        <p:nvSpPr>
          <p:cNvPr id="3" name="Slayt Numarası Yer Tutucusu 1">
            <a:extLst>
              <a:ext uri="{FF2B5EF4-FFF2-40B4-BE49-F238E27FC236}">
                <a16:creationId xmlns:a16="http://schemas.microsoft.com/office/drawing/2014/main" id="{A3476111-8B7E-EAE7-FB09-01AF0EAEAA7D}"/>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35</a:t>
            </a:fld>
            <a:endParaRPr lang="tr-TR" dirty="0"/>
          </a:p>
        </p:txBody>
      </p:sp>
    </p:spTree>
    <p:extLst>
      <p:ext uri="{BB962C8B-B14F-4D97-AF65-F5344CB8AC3E}">
        <p14:creationId xmlns:p14="http://schemas.microsoft.com/office/powerpoint/2010/main" val="2544252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1778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KURUMSALLAŞMA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03" y="310487"/>
            <a:ext cx="1951851" cy="414596"/>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3B7A8D25-F881-2C8B-88F6-FD43C9C14404}"/>
              </a:ext>
            </a:extLst>
          </p:cNvPr>
          <p:cNvSpPr txBox="1"/>
          <p:nvPr/>
        </p:nvSpPr>
        <p:spPr>
          <a:xfrm>
            <a:off x="875392" y="2964573"/>
            <a:ext cx="7225553" cy="769441"/>
          </a:xfrm>
          <a:prstGeom prst="rect">
            <a:avLst/>
          </a:prstGeom>
          <a:noFill/>
        </p:spPr>
        <p:txBody>
          <a:bodyPr wrap="square" rtlCol="0">
            <a:spAutoFit/>
          </a:bodyPr>
          <a:lstStyle/>
          <a:p>
            <a:pPr marL="285750" indent="-285750">
              <a:buFont typeface="Arial" panose="020B0604020202020204" pitchFamily="34" charset="0"/>
              <a:buChar char="•"/>
            </a:pPr>
            <a:r>
              <a:rPr lang="tr-TR" sz="2200" dirty="0">
                <a:solidFill>
                  <a:srgbClr val="001626"/>
                </a:solidFill>
              </a:rPr>
              <a:t>Bölümümüz kurumsal arşivini, "L klasörü" ve "</a:t>
            </a:r>
            <a:r>
              <a:rPr lang="tr-TR" sz="2200" dirty="0" err="1">
                <a:solidFill>
                  <a:srgbClr val="001626"/>
                </a:solidFill>
              </a:rPr>
              <a:t>OneDrive</a:t>
            </a:r>
            <a:r>
              <a:rPr lang="tr-TR" sz="2200" dirty="0">
                <a:solidFill>
                  <a:srgbClr val="001626"/>
                </a:solidFill>
              </a:rPr>
              <a:t>" kullanarak oluşturmaktadır. </a:t>
            </a:r>
          </a:p>
        </p:txBody>
      </p:sp>
      <p:sp>
        <p:nvSpPr>
          <p:cNvPr id="3" name="Slayt Numarası Yer Tutucusu 1">
            <a:extLst>
              <a:ext uri="{FF2B5EF4-FFF2-40B4-BE49-F238E27FC236}">
                <a16:creationId xmlns:a16="http://schemas.microsoft.com/office/drawing/2014/main" id="{BA95E02B-EEBE-EE1A-4404-A316E2F25386}"/>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36</a:t>
            </a:fld>
            <a:endParaRPr lang="tr-TR" dirty="0"/>
          </a:p>
        </p:txBody>
      </p:sp>
    </p:spTree>
    <p:extLst>
      <p:ext uri="{BB962C8B-B14F-4D97-AF65-F5344CB8AC3E}">
        <p14:creationId xmlns:p14="http://schemas.microsoft.com/office/powerpoint/2010/main" val="1784154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742309" y="464778"/>
            <a:ext cx="5659381" cy="80528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tr-TR" sz="2400" b="1" kern="1200" dirty="0">
                <a:solidFill>
                  <a:schemeClr val="accent6"/>
                </a:solidFill>
                <a:effectLst>
                  <a:outerShdw blurRad="38100" dist="38100" dir="2700000" algn="tl">
                    <a:srgbClr val="000000">
                      <a:alpha val="43137"/>
                    </a:srgbClr>
                  </a:outerShdw>
                </a:effectLst>
                <a:ea typeface="+mj-ea"/>
                <a:cs typeface="+mj-cs"/>
              </a:rPr>
              <a:t>SÜREKLİ İYİLEŞTİRME ÖNERİLERİ</a:t>
            </a:r>
            <a:endParaRPr lang="en-US" sz="2400" b="1" kern="1200"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87"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411204"/>
            <a:ext cx="1477697" cy="31388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B9117024-5DF3-9C08-37B9-761B45CFB15F}"/>
              </a:ext>
            </a:extLst>
          </p:cNvPr>
          <p:cNvSpPr txBox="1"/>
          <p:nvPr/>
        </p:nvSpPr>
        <p:spPr>
          <a:xfrm>
            <a:off x="591582" y="2453792"/>
            <a:ext cx="8329944" cy="2123658"/>
          </a:xfrm>
          <a:prstGeom prst="rect">
            <a:avLst/>
          </a:prstGeom>
          <a:noFill/>
        </p:spPr>
        <p:txBody>
          <a:bodyPr wrap="square" rtlCol="0">
            <a:spAutoFit/>
          </a:bodyPr>
          <a:lstStyle/>
          <a:p>
            <a:r>
              <a:rPr lang="tr-TR" sz="2200" dirty="0">
                <a:solidFill>
                  <a:srgbClr val="001626"/>
                </a:solidFill>
              </a:rPr>
              <a:t>1-Bölümdeki akademik kadro sayısının artırılması.</a:t>
            </a:r>
          </a:p>
          <a:p>
            <a:endParaRPr kumimoji="0" lang="tr-TR" sz="2200" b="0" i="0" u="none" strike="noStrike" kern="1200" cap="none" spc="0" normalizeH="0" baseline="0" noProof="0" dirty="0">
              <a:ln>
                <a:noFill/>
              </a:ln>
              <a:solidFill>
                <a:srgbClr val="000000"/>
              </a:solidFill>
              <a:effectLst/>
              <a:uLnTx/>
              <a:uFillTx/>
              <a:ea typeface="+mn-ea"/>
              <a:cs typeface="+mn-cs"/>
            </a:endParaRPr>
          </a:p>
          <a:p>
            <a:r>
              <a:rPr lang="tr-TR" sz="2200" dirty="0">
                <a:solidFill>
                  <a:srgbClr val="000000"/>
                </a:solidFill>
              </a:rPr>
              <a:t>2-Lisansüstü eğitimin başlaması.</a:t>
            </a:r>
          </a:p>
          <a:p>
            <a:endParaRPr lang="tr-TR" sz="2200" dirty="0">
              <a:solidFill>
                <a:srgbClr val="000000"/>
              </a:solidFill>
            </a:endParaRPr>
          </a:p>
          <a:p>
            <a:r>
              <a:rPr lang="tr-TR" sz="2200" dirty="0">
                <a:solidFill>
                  <a:srgbClr val="000000"/>
                </a:solidFill>
              </a:rPr>
              <a:t>3-Dış paydaşlarla üniversitenin ve bölümün tanınırlığı için yeni eğitim ve projelerin düzenlenmesi.</a:t>
            </a:r>
          </a:p>
        </p:txBody>
      </p:sp>
      <p:sp>
        <p:nvSpPr>
          <p:cNvPr id="3" name="Slayt Numarası Yer Tutucusu 1">
            <a:extLst>
              <a:ext uri="{FF2B5EF4-FFF2-40B4-BE49-F238E27FC236}">
                <a16:creationId xmlns:a16="http://schemas.microsoft.com/office/drawing/2014/main" id="{FE2E10B0-7AA2-6DB7-4C5C-C63D4FE47BEC}"/>
              </a:ext>
            </a:extLst>
          </p:cNvPr>
          <p:cNvSpPr>
            <a:spLocks noGrp="1"/>
          </p:cNvSpPr>
          <p:nvPr>
            <p:ph type="sldNum" sz="quarter" idx="12"/>
          </p:nvPr>
        </p:nvSpPr>
        <p:spPr>
          <a:xfrm>
            <a:off x="7766431" y="295736"/>
            <a:ext cx="628813" cy="767687"/>
          </a:xfrm>
        </p:spPr>
        <p:txBody>
          <a:bodyPr/>
          <a:lstStyle/>
          <a:p>
            <a:fld id="{439F893C-C32F-4835-A1E5-850973405C58}" type="slidenum">
              <a:rPr lang="tr-TR" smtClean="0"/>
              <a:t>37</a:t>
            </a:fld>
            <a:endParaRPr lang="tr-TR" dirty="0"/>
          </a:p>
        </p:txBody>
      </p:sp>
    </p:spTree>
    <p:extLst>
      <p:ext uri="{BB962C8B-B14F-4D97-AF65-F5344CB8AC3E}">
        <p14:creationId xmlns:p14="http://schemas.microsoft.com/office/powerpoint/2010/main" val="234024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17147"/>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71D4A1E5-060A-49D3-A943-BEC00AFE7E9A}"/>
              </a:ext>
            </a:extLst>
          </p:cNvPr>
          <p:cNvGraphicFramePr>
            <a:graphicFrameLocks noGrp="1"/>
          </p:cNvGraphicFramePr>
          <p:nvPr>
            <p:extLst>
              <p:ext uri="{D42A27DB-BD31-4B8C-83A1-F6EECF244321}">
                <p14:modId xmlns:p14="http://schemas.microsoft.com/office/powerpoint/2010/main" val="1820149299"/>
              </p:ext>
            </p:extLst>
          </p:nvPr>
        </p:nvGraphicFramePr>
        <p:xfrm>
          <a:off x="145904" y="1651447"/>
          <a:ext cx="8852192" cy="4170572"/>
        </p:xfrm>
        <a:graphic>
          <a:graphicData uri="http://schemas.openxmlformats.org/drawingml/2006/table">
            <a:tbl>
              <a:tblPr/>
              <a:tblGrid>
                <a:gridCol w="8852192">
                  <a:extLst>
                    <a:ext uri="{9D8B030D-6E8A-4147-A177-3AD203B41FA5}">
                      <a16:colId xmlns:a16="http://schemas.microsoft.com/office/drawing/2014/main" val="3918363564"/>
                    </a:ext>
                  </a:extLst>
                </a:gridCol>
              </a:tblGrid>
              <a:tr h="595953">
                <a:tc>
                  <a:txBody>
                    <a:bodyPr/>
                    <a:lstStyle/>
                    <a:p>
                      <a:pPr algn="ctr" fontAlgn="ctr">
                        <a:lnSpc>
                          <a:spcPct val="150000"/>
                        </a:lnSpc>
                      </a:pPr>
                      <a:r>
                        <a:rPr lang="tr-TR" sz="1800" b="1" i="0" u="none" strike="noStrike" dirty="0">
                          <a:solidFill>
                            <a:srgbClr val="0F2303"/>
                          </a:solidFill>
                          <a:effectLst/>
                          <a:latin typeface="Calibri" panose="020F0502020204030204" pitchFamily="34" charset="0"/>
                        </a:rPr>
                        <a:t>GÜÇLÜ YÖNLER</a:t>
                      </a:r>
                      <a:endParaRPr kumimoji="0" lang="tr-TR" sz="1800" b="1" i="0" u="none" strike="noStrike" kern="1200" cap="none" spc="0" normalizeH="0" baseline="0" noProof="0" dirty="0">
                        <a:ln>
                          <a:noFill/>
                        </a:ln>
                        <a:solidFill>
                          <a:srgbClr val="0F2303"/>
                        </a:solidFill>
                        <a:effectLst/>
                        <a:uLnTx/>
                        <a:uFillTx/>
                        <a:latin typeface="Calibri" panose="020F0502020204030204" pitchFamily="34" charset="0"/>
                        <a:ea typeface="+mn-ea"/>
                        <a:cs typeface="+mn-cs"/>
                      </a:endParaRPr>
                    </a:p>
                  </a:txBody>
                  <a:tcPr marL="2503" marR="2503" marT="2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FD75F"/>
                    </a:solidFill>
                  </a:tcPr>
                </a:tc>
                <a:extLst>
                  <a:ext uri="{0D108BD9-81ED-4DB2-BD59-A6C34878D82A}">
                    <a16:rowId xmlns:a16="http://schemas.microsoft.com/office/drawing/2014/main" val="2080355102"/>
                  </a:ext>
                </a:extLst>
              </a:tr>
              <a:tr h="435179">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G1- Antalya ilinde merkezde Beslenme ve Diyetetik lisans programı olan  ilk ve tek vakıf üniversitesi olması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28108390"/>
                  </a:ext>
                </a:extLst>
              </a:tr>
              <a:tr h="435179">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G2-Dört yıllık eğitim müfredatının Beslenme ve Diyetetik  ÇEP ve ulusal-uluslararası Akreditasyon kuruluşlarının kriterleri ölçüsünde hazırlanmış olması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13102252"/>
                  </a:ext>
                </a:extLst>
              </a:tr>
              <a:tr h="435179">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G3-Öğrenci merkezli eğitim sisteminin benimsenmiş olması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50990930"/>
                  </a:ext>
                </a:extLst>
              </a:tr>
              <a:tr h="435179">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G4- Öğrenci akademisyen ilişkisinin güçlü olması, danışman ve danışmanlık saatlerinin etkin yapılabilmesi</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15169742"/>
                  </a:ext>
                </a:extLst>
              </a:tr>
              <a:tr h="522347">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1" i="0" u="none" strike="noStrike" dirty="0">
                          <a:solidFill>
                            <a:srgbClr val="0F2303"/>
                          </a:solidFill>
                          <a:effectLst/>
                          <a:highlight>
                            <a:srgbClr val="FFFFFF"/>
                          </a:highlight>
                          <a:latin typeface="Calibri" panose="020F0502020204030204" pitchFamily="34" charset="0"/>
                        </a:rPr>
                        <a:t>G5-Bölüm akademik kadrosunun Beslenme ve Diyetetik alanından mezun,  deneyimli, spesifik alanlarda uzman  akademisyenler olmaları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70086825"/>
                  </a:ext>
                </a:extLst>
              </a:tr>
            </a:tbl>
          </a:graphicData>
        </a:graphic>
      </p:graphicFrame>
      <p:sp>
        <p:nvSpPr>
          <p:cNvPr id="2" name="Slide Number Placeholder 3">
            <a:extLst>
              <a:ext uri="{FF2B5EF4-FFF2-40B4-BE49-F238E27FC236}">
                <a16:creationId xmlns:a16="http://schemas.microsoft.com/office/drawing/2014/main" id="{9289F93F-3145-25C9-AB4A-47817C4D7101}"/>
              </a:ext>
            </a:extLst>
          </p:cNvPr>
          <p:cNvSpPr>
            <a:spLocks noGrp="1"/>
          </p:cNvSpPr>
          <p:nvPr>
            <p:ph type="sldNum" sz="quarter" idx="12"/>
          </p:nvPr>
        </p:nvSpPr>
        <p:spPr>
          <a:xfrm>
            <a:off x="7764405" y="295729"/>
            <a:ext cx="628649" cy="767687"/>
          </a:xfrm>
        </p:spPr>
        <p:txBody>
          <a:bodyPr>
            <a:normAutofit/>
          </a:bodyPr>
          <a:lstStyle/>
          <a:p>
            <a:pPr>
              <a:spcAft>
                <a:spcPts val="600"/>
              </a:spcAft>
            </a:pPr>
            <a:fld id="{439F893C-C32F-4835-A1E5-850973405C58}" type="slidenum">
              <a:rPr lang="tr-TR"/>
              <a:pPr>
                <a:spcAft>
                  <a:spcPts val="600"/>
                </a:spcAft>
              </a:pPr>
              <a:t>4</a:t>
            </a:fld>
            <a:endParaRPr lang="tr-TR"/>
          </a:p>
        </p:txBody>
      </p:sp>
    </p:spTree>
    <p:extLst>
      <p:ext uri="{BB962C8B-B14F-4D97-AF65-F5344CB8AC3E}">
        <p14:creationId xmlns:p14="http://schemas.microsoft.com/office/powerpoint/2010/main" val="238898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33747" y="537546"/>
            <a:ext cx="4403764"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SWOT (GZFT) ANALİZİ</a:t>
            </a:r>
            <a:endPar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17147"/>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71D4A1E5-060A-49D3-A943-BEC00AFE7E9A}"/>
              </a:ext>
            </a:extLst>
          </p:cNvPr>
          <p:cNvGraphicFramePr>
            <a:graphicFrameLocks noGrp="1"/>
          </p:cNvGraphicFramePr>
          <p:nvPr>
            <p:extLst>
              <p:ext uri="{D42A27DB-BD31-4B8C-83A1-F6EECF244321}">
                <p14:modId xmlns:p14="http://schemas.microsoft.com/office/powerpoint/2010/main" val="1959623524"/>
              </p:ext>
            </p:extLst>
          </p:nvPr>
        </p:nvGraphicFramePr>
        <p:xfrm>
          <a:off x="145904" y="1843953"/>
          <a:ext cx="8852192" cy="4186524"/>
        </p:xfrm>
        <a:graphic>
          <a:graphicData uri="http://schemas.openxmlformats.org/drawingml/2006/table">
            <a:tbl>
              <a:tblPr/>
              <a:tblGrid>
                <a:gridCol w="8852192">
                  <a:extLst>
                    <a:ext uri="{9D8B030D-6E8A-4147-A177-3AD203B41FA5}">
                      <a16:colId xmlns:a16="http://schemas.microsoft.com/office/drawing/2014/main" val="3918363564"/>
                    </a:ext>
                  </a:extLst>
                </a:gridCol>
              </a:tblGrid>
              <a:tr h="595953">
                <a:tc>
                  <a:txBody>
                    <a:bodyPr/>
                    <a:lstStyle/>
                    <a:p>
                      <a:pPr algn="ctr" fontAlgn="ctr">
                        <a:lnSpc>
                          <a:spcPct val="150000"/>
                        </a:lnSpc>
                      </a:pPr>
                      <a:r>
                        <a:rPr lang="tr-TR" sz="1800" b="1" i="0" u="none" strike="noStrike" dirty="0">
                          <a:solidFill>
                            <a:srgbClr val="0F2303"/>
                          </a:solidFill>
                          <a:effectLst/>
                          <a:latin typeface="Calibri" panose="020F0502020204030204" pitchFamily="34" charset="0"/>
                        </a:rPr>
                        <a:t>GÜÇLÜ YÖNLER</a:t>
                      </a:r>
                      <a:endParaRPr kumimoji="0" lang="tr-TR" sz="1800" b="1" i="0" u="none" strike="noStrike" kern="1200" cap="none" spc="0" normalizeH="0" baseline="0" noProof="0" dirty="0">
                        <a:ln>
                          <a:noFill/>
                        </a:ln>
                        <a:solidFill>
                          <a:srgbClr val="0F2303"/>
                        </a:solidFill>
                        <a:effectLst/>
                        <a:uLnTx/>
                        <a:uFillTx/>
                        <a:latin typeface="Calibri" panose="020F0502020204030204" pitchFamily="34" charset="0"/>
                        <a:ea typeface="+mn-ea"/>
                        <a:cs typeface="+mn-cs"/>
                      </a:endParaRPr>
                    </a:p>
                  </a:txBody>
                  <a:tcPr marL="2503" marR="2503" marT="2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FD75F"/>
                    </a:solidFill>
                  </a:tcPr>
                </a:tc>
                <a:extLst>
                  <a:ext uri="{0D108BD9-81ED-4DB2-BD59-A6C34878D82A}">
                    <a16:rowId xmlns:a16="http://schemas.microsoft.com/office/drawing/2014/main" val="2080355102"/>
                  </a:ext>
                </a:extLst>
              </a:tr>
              <a:tr h="498070">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G6 -Vakıf Üniversitesi olması sayesinde hızlı karar alma, global değişimlere uyum sağlayacak şekilde daha esnek bir müfredat geliştirme ve/veya güncelleme ve ihtisas alanları oluşturma yeteneğine sahip olması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2616774"/>
                  </a:ext>
                </a:extLst>
              </a:tr>
              <a:tr h="439986">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1" i="0" u="none" strike="noStrike" dirty="0">
                          <a:solidFill>
                            <a:srgbClr val="0F2303"/>
                          </a:solidFill>
                          <a:effectLst/>
                          <a:highlight>
                            <a:srgbClr val="FFFFFF"/>
                          </a:highlight>
                          <a:latin typeface="Calibri" panose="020F0502020204030204" pitchFamily="34" charset="0"/>
                        </a:rPr>
                        <a:t>G7 -Üniversitedeki diğer sağlık programları ile aynı kampüste bulunulması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765296"/>
                  </a:ext>
                </a:extLst>
              </a:tr>
              <a:tr h="407385">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G8- Bölüm ile ilgili mesleki ve bilimsel etkinliklerin yapılması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26607454"/>
                  </a:ext>
                </a:extLst>
              </a:tr>
              <a:tr h="407385">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1" i="0" u="none" strike="noStrike" dirty="0">
                          <a:solidFill>
                            <a:srgbClr val="0F2303"/>
                          </a:solidFill>
                          <a:effectLst/>
                          <a:highlight>
                            <a:srgbClr val="FFFFFF"/>
                          </a:highlight>
                          <a:latin typeface="Calibri" panose="020F0502020204030204" pitchFamily="34" charset="0"/>
                        </a:rPr>
                        <a:t>G9- Bölümün üniversite kampüsünün içinde yer almasına bağlı kampüsün bütün imkanlarından yararlanma olanağının fazla olması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29644553"/>
                  </a:ext>
                </a:extLst>
              </a:tr>
              <a:tr h="407385">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1" i="0" u="none" strike="noStrike" dirty="0">
                          <a:solidFill>
                            <a:srgbClr val="0F2303"/>
                          </a:solidFill>
                          <a:effectLst/>
                          <a:highlight>
                            <a:srgbClr val="FFFFFF"/>
                          </a:highlight>
                          <a:latin typeface="Calibri" panose="020F0502020204030204" pitchFamily="34" charset="0"/>
                        </a:rPr>
                        <a:t>G10- Müfredatta öğrencilerin kişisel ve mesleki gelişimlerine katkı sağlayacak seçmeli derslerin bulunması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0268652"/>
                  </a:ext>
                </a:extLst>
              </a:tr>
            </a:tbl>
          </a:graphicData>
        </a:graphic>
      </p:graphicFrame>
      <p:sp>
        <p:nvSpPr>
          <p:cNvPr id="2" name="Slide Number Placeholder 3">
            <a:extLst>
              <a:ext uri="{FF2B5EF4-FFF2-40B4-BE49-F238E27FC236}">
                <a16:creationId xmlns:a16="http://schemas.microsoft.com/office/drawing/2014/main" id="{9289F93F-3145-25C9-AB4A-47817C4D7101}"/>
              </a:ext>
            </a:extLst>
          </p:cNvPr>
          <p:cNvSpPr>
            <a:spLocks noGrp="1"/>
          </p:cNvSpPr>
          <p:nvPr>
            <p:ph type="sldNum" sz="quarter" idx="12"/>
          </p:nvPr>
        </p:nvSpPr>
        <p:spPr>
          <a:xfrm>
            <a:off x="7764405" y="295729"/>
            <a:ext cx="62864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39F893C-C32F-4835-A1E5-850973405C58}" type="slidenum">
              <a:rPr kumimoji="0" lang="tr-TR" sz="2801" b="0" i="0" u="none" strike="noStrike" kern="1200" cap="none" spc="0" normalizeH="0" baseline="0" noProof="0">
                <a:ln>
                  <a:noFill/>
                </a:ln>
                <a:solidFill>
                  <a:srgbClr val="8AD0D5">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tr-TR" sz="2801" b="0" i="0" u="none" strike="noStrike" kern="1200" cap="none" spc="0" normalizeH="0" baseline="0" noProof="0">
              <a:ln>
                <a:noFill/>
              </a:ln>
              <a:solidFill>
                <a:srgbClr val="8AD0D5">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032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a:extLst>
              <a:ext uri="{FF2B5EF4-FFF2-40B4-BE49-F238E27FC236}">
                <a16:creationId xmlns:a16="http://schemas.microsoft.com/office/drawing/2014/main" id="{73CEE208-187C-8565-6C7A-9AFDBF7DFE68}"/>
              </a:ext>
            </a:extLst>
          </p:cNvPr>
          <p:cNvGraphicFramePr>
            <a:graphicFrameLocks noGrp="1"/>
          </p:cNvGraphicFramePr>
          <p:nvPr>
            <p:extLst>
              <p:ext uri="{D42A27DB-BD31-4B8C-83A1-F6EECF244321}">
                <p14:modId xmlns:p14="http://schemas.microsoft.com/office/powerpoint/2010/main" val="3491272901"/>
              </p:ext>
            </p:extLst>
          </p:nvPr>
        </p:nvGraphicFramePr>
        <p:xfrm>
          <a:off x="192505" y="1497869"/>
          <a:ext cx="8758989" cy="3594806"/>
        </p:xfrm>
        <a:graphic>
          <a:graphicData uri="http://schemas.openxmlformats.org/drawingml/2006/table">
            <a:tbl>
              <a:tblPr/>
              <a:tblGrid>
                <a:gridCol w="8758989">
                  <a:extLst>
                    <a:ext uri="{9D8B030D-6E8A-4147-A177-3AD203B41FA5}">
                      <a16:colId xmlns:a16="http://schemas.microsoft.com/office/drawing/2014/main" val="3918363564"/>
                    </a:ext>
                  </a:extLst>
                </a:gridCol>
              </a:tblGrid>
              <a:tr h="584117">
                <a:tc>
                  <a:txBody>
                    <a:bodyPr/>
                    <a:lstStyle/>
                    <a:p>
                      <a:pPr algn="ctr" fontAlgn="ctr">
                        <a:lnSpc>
                          <a:spcPct val="150000"/>
                        </a:lnSpc>
                      </a:pPr>
                      <a:r>
                        <a:rPr lang="tr-TR" sz="1600" b="1" i="0" u="none" strike="noStrike" dirty="0">
                          <a:solidFill>
                            <a:srgbClr val="0F2303"/>
                          </a:solidFill>
                          <a:effectLst/>
                          <a:latin typeface="Calibri" panose="020F0502020204030204" pitchFamily="34" charset="0"/>
                        </a:rPr>
                        <a:t>GÜÇLÜ YÖNLER</a:t>
                      </a:r>
                    </a:p>
                  </a:txBody>
                  <a:tcPr marL="2503" marR="2503" marT="2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FD75F"/>
                    </a:solidFill>
                  </a:tcPr>
                </a:tc>
                <a:extLst>
                  <a:ext uri="{0D108BD9-81ED-4DB2-BD59-A6C34878D82A}">
                    <a16:rowId xmlns:a16="http://schemas.microsoft.com/office/drawing/2014/main" val="2080355102"/>
                  </a:ext>
                </a:extLst>
              </a:tr>
              <a:tr h="48032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G11-Dinamik ve üretken  bir çalışma sisteminin bulunması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07135083"/>
                  </a:ext>
                </a:extLst>
              </a:tr>
              <a:tr h="644387">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1" i="0" u="none" strike="noStrike" dirty="0">
                          <a:solidFill>
                            <a:srgbClr val="0F2303"/>
                          </a:solidFill>
                          <a:effectLst/>
                          <a:highlight>
                            <a:srgbClr val="FFFFFF"/>
                          </a:highlight>
                          <a:latin typeface="Calibri" panose="020F0502020204030204" pitchFamily="34" charset="0"/>
                        </a:rPr>
                        <a:t>G12- Fakültenin eğitim dilinin Türkçe olmasına rağmen 4 yıllık eğitim programında Temel ve Mesleki İngilizce eğitimine yer verilmesi</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28837964"/>
                  </a:ext>
                </a:extLst>
              </a:tr>
              <a:tr h="48032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G13- Yönetim ve Mütevelli Heyetinin eğitime bakış açısı ve gelişmeye, yeniliklere açık bir üniversite olması, üst yönetimin etkin iletişimi</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63542402"/>
                  </a:ext>
                </a:extLst>
              </a:tr>
              <a:tr h="48032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a:solidFill>
                            <a:srgbClr val="0F2303"/>
                          </a:solidFill>
                          <a:effectLst/>
                          <a:latin typeface="Calibri" panose="020F0502020204030204" pitchFamily="34" charset="0"/>
                        </a:rPr>
                        <a:t>G14-Üniversite içerisinde farklı fakültelerle ve bölümlerle multidisipliner çalışma olanakları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87423092"/>
                  </a:ext>
                </a:extLst>
              </a:tr>
              <a:tr h="48032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i="0" u="none" strike="noStrike" dirty="0" smtClean="0">
                          <a:solidFill>
                            <a:srgbClr val="0F2303"/>
                          </a:solidFill>
                          <a:effectLst/>
                          <a:latin typeface="Calibri" panose="020F0502020204030204" pitchFamily="34" charset="0"/>
                        </a:rPr>
                        <a:t>G15-Fizyoterapi </a:t>
                      </a:r>
                      <a:r>
                        <a:rPr lang="tr-TR" sz="1700" b="0" i="0" u="none" strike="noStrike" dirty="0">
                          <a:solidFill>
                            <a:srgbClr val="0F2303"/>
                          </a:solidFill>
                          <a:effectLst/>
                          <a:latin typeface="Calibri" panose="020F0502020204030204" pitchFamily="34" charset="0"/>
                        </a:rPr>
                        <a:t>ve Rehabilitasyon Bölümü ile Çift Anadal Programı'nın (ÇAP)  bulunması</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08060718"/>
                  </a:ext>
                </a:extLst>
              </a:tr>
            </a:tbl>
          </a:graphicData>
        </a:graphic>
      </p:graphicFrame>
      <p:sp>
        <p:nvSpPr>
          <p:cNvPr id="6" name="Metin kutusu 5">
            <a:extLst>
              <a:ext uri="{FF2B5EF4-FFF2-40B4-BE49-F238E27FC236}">
                <a16:creationId xmlns:a16="http://schemas.microsoft.com/office/drawing/2014/main" id="{13008883-E37A-D70E-6F63-29719030EBC1}"/>
              </a:ext>
            </a:extLst>
          </p:cNvPr>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sp>
        <p:nvSpPr>
          <p:cNvPr id="7" name="Slide Number Placeholder 3">
            <a:extLst>
              <a:ext uri="{FF2B5EF4-FFF2-40B4-BE49-F238E27FC236}">
                <a16:creationId xmlns:a16="http://schemas.microsoft.com/office/drawing/2014/main" id="{2B2EEE55-BB86-A343-A4AF-EF76002F1C6C}"/>
              </a:ext>
            </a:extLst>
          </p:cNvPr>
          <p:cNvSpPr>
            <a:spLocks noGrp="1"/>
          </p:cNvSpPr>
          <p:nvPr>
            <p:ph type="sldNum" sz="quarter" idx="12"/>
          </p:nvPr>
        </p:nvSpPr>
        <p:spPr>
          <a:xfrm>
            <a:off x="7764405" y="295729"/>
            <a:ext cx="628649" cy="767687"/>
          </a:xfrm>
        </p:spPr>
        <p:txBody>
          <a:bodyPr>
            <a:normAutofit/>
          </a:bodyPr>
          <a:lstStyle/>
          <a:p>
            <a:pPr>
              <a:spcAft>
                <a:spcPts val="600"/>
              </a:spcAft>
            </a:pPr>
            <a:fld id="{439F893C-C32F-4835-A1E5-850973405C58}" type="slidenum">
              <a:rPr lang="tr-TR"/>
              <a:pPr>
                <a:spcAft>
                  <a:spcPts val="600"/>
                </a:spcAft>
              </a:pPr>
              <a:t>6</a:t>
            </a:fld>
            <a:endParaRPr lang="tr-TR"/>
          </a:p>
        </p:txBody>
      </p:sp>
    </p:spTree>
    <p:extLst>
      <p:ext uri="{BB962C8B-B14F-4D97-AF65-F5344CB8AC3E}">
        <p14:creationId xmlns:p14="http://schemas.microsoft.com/office/powerpoint/2010/main" val="1366575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FCE838C-6170-ED75-0A40-FFE3A4BD1B8C}"/>
              </a:ext>
            </a:extLst>
          </p:cNvPr>
          <p:cNvSpPr>
            <a:spLocks noGrp="1"/>
          </p:cNvSpPr>
          <p:nvPr>
            <p:ph type="sldNum" sz="quarter" idx="12"/>
          </p:nvPr>
        </p:nvSpPr>
        <p:spPr/>
        <p:txBody>
          <a:bodyPr/>
          <a:lstStyle/>
          <a:p>
            <a:fld id="{439F893C-C32F-4835-A1E5-850973405C58}" type="slidenum">
              <a:rPr lang="tr-TR" smtClean="0"/>
              <a:t>7</a:t>
            </a:fld>
            <a:endParaRPr lang="tr-TR"/>
          </a:p>
        </p:txBody>
      </p:sp>
      <p:graphicFrame>
        <p:nvGraphicFramePr>
          <p:cNvPr id="5" name="Tablo 4">
            <a:extLst>
              <a:ext uri="{FF2B5EF4-FFF2-40B4-BE49-F238E27FC236}">
                <a16:creationId xmlns:a16="http://schemas.microsoft.com/office/drawing/2014/main" id="{74C0BE24-5314-90DA-ADCD-DDCDDA3C0F17}"/>
              </a:ext>
            </a:extLst>
          </p:cNvPr>
          <p:cNvGraphicFramePr>
            <a:graphicFrameLocks noGrp="1"/>
          </p:cNvGraphicFramePr>
          <p:nvPr>
            <p:extLst>
              <p:ext uri="{D42A27DB-BD31-4B8C-83A1-F6EECF244321}">
                <p14:modId xmlns:p14="http://schemas.microsoft.com/office/powerpoint/2010/main" val="3487263166"/>
              </p:ext>
            </p:extLst>
          </p:nvPr>
        </p:nvGraphicFramePr>
        <p:xfrm>
          <a:off x="352926" y="1775385"/>
          <a:ext cx="8438147" cy="3861951"/>
        </p:xfrm>
        <a:graphic>
          <a:graphicData uri="http://schemas.openxmlformats.org/drawingml/2006/table">
            <a:tbl>
              <a:tblPr>
                <a:tableStyleId>{E8B1032C-EA38-4F05-BA0D-38AFFFC7BED3}</a:tableStyleId>
              </a:tblPr>
              <a:tblGrid>
                <a:gridCol w="8438147">
                  <a:extLst>
                    <a:ext uri="{9D8B030D-6E8A-4147-A177-3AD203B41FA5}">
                      <a16:colId xmlns:a16="http://schemas.microsoft.com/office/drawing/2014/main" val="3918363564"/>
                    </a:ext>
                  </a:extLst>
                </a:gridCol>
              </a:tblGrid>
              <a:tr h="613297">
                <a:tc>
                  <a:txBody>
                    <a:bodyPr/>
                    <a:lstStyle/>
                    <a:p>
                      <a:pPr algn="ctr" fontAlgn="ctr"/>
                      <a:r>
                        <a:rPr lang="tr-TR" sz="1800" b="1" u="none" strike="noStrike" dirty="0">
                          <a:solidFill>
                            <a:srgbClr val="0F2303"/>
                          </a:solidFill>
                          <a:effectLst/>
                        </a:rPr>
                        <a:t>ZAYIF YÖNLER</a:t>
                      </a:r>
                    </a:p>
                  </a:txBody>
                  <a:tcPr marL="2503" marR="2503" marT="2503" marB="0" anchor="ctr">
                    <a:solidFill>
                      <a:srgbClr val="B2ECB2"/>
                    </a:solidFill>
                  </a:tcPr>
                </a:tc>
                <a:extLst>
                  <a:ext uri="{0D108BD9-81ED-4DB2-BD59-A6C34878D82A}">
                    <a16:rowId xmlns:a16="http://schemas.microsoft.com/office/drawing/2014/main" val="2080355102"/>
                  </a:ext>
                </a:extLst>
              </a:tr>
              <a:tr h="450847">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Z1-Meslek alanında akademik personelin sayıca yetersiz olması ve akademik yapılanmanın tamamlanmamış olması</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1859817040"/>
                  </a:ext>
                </a:extLst>
              </a:tr>
              <a:tr h="450847">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Z2- Beslenme İlkeleri, Besin Kimyası ve Antropometri Laboratuvarlarının diğer bölümlerle ortak kullanılıyor olması, laboratuvarlardaki sarf malzeme ve cihaz eksikliğinin olması,</a:t>
                      </a:r>
                      <a:r>
                        <a:rPr kumimoji="0" lang="tr-TR" sz="1700" b="0" i="0" u="none" strike="noStrike" kern="1200" cap="none" spc="0" normalizeH="0" baseline="0" noProof="0" dirty="0">
                          <a:ln>
                            <a:noFill/>
                          </a:ln>
                          <a:solidFill>
                            <a:srgbClr val="0F2303"/>
                          </a:solidFill>
                          <a:effectLst/>
                          <a:uLnTx/>
                          <a:uFillTx/>
                          <a:latin typeface="+mn-lt"/>
                          <a:ea typeface="+mn-ea"/>
                          <a:cs typeface="+mn-cs"/>
                        </a:rPr>
                        <a:t> üniversitede ortak kullanılan laboratuvarlar için, ders programları oluşturulurken ve ortak malzemeler/cihazlar kullanılırken sıkıntıların meydana gelebilmesi</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3825179041"/>
                  </a:ext>
                </a:extLst>
              </a:tr>
              <a:tr h="450847">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Z3-Yüksek lisans ve doktora programlarının henüz  olmaması</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1923303262"/>
                  </a:ext>
                </a:extLst>
              </a:tr>
              <a:tr h="450847">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Z4-Mesleki uygulamalı dersler için  üniversitenin kendisine ait bir hastanesinin olmaması</a:t>
                      </a:r>
                    </a:p>
                  </a:txBody>
                  <a:tcPr marL="7620" marR="7620" marT="7620" marB="0"/>
                </a:tc>
                <a:extLst>
                  <a:ext uri="{0D108BD9-81ED-4DB2-BD59-A6C34878D82A}">
                    <a16:rowId xmlns:a16="http://schemas.microsoft.com/office/drawing/2014/main" val="2026029703"/>
                  </a:ext>
                </a:extLst>
              </a:tr>
            </a:tbl>
          </a:graphicData>
        </a:graphic>
      </p:graphicFrame>
      <p:sp>
        <p:nvSpPr>
          <p:cNvPr id="6" name="Metin kutusu 5">
            <a:extLst>
              <a:ext uri="{FF2B5EF4-FFF2-40B4-BE49-F238E27FC236}">
                <a16:creationId xmlns:a16="http://schemas.microsoft.com/office/drawing/2014/main" id="{FA850BC1-4FB5-CA34-95D1-0CA1447F9191}"/>
              </a:ext>
            </a:extLst>
          </p:cNvPr>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42536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4130D84A-AA6A-E168-46A8-1832FDA85870}"/>
              </a:ext>
            </a:extLst>
          </p:cNvPr>
          <p:cNvSpPr>
            <a:spLocks noGrp="1"/>
          </p:cNvSpPr>
          <p:nvPr>
            <p:ph type="sldNum" sz="quarter" idx="12"/>
          </p:nvPr>
        </p:nvSpPr>
        <p:spPr/>
        <p:txBody>
          <a:bodyPr/>
          <a:lstStyle/>
          <a:p>
            <a:fld id="{439F893C-C32F-4835-A1E5-850973405C58}" type="slidenum">
              <a:rPr lang="tr-TR" smtClean="0"/>
              <a:t>8</a:t>
            </a:fld>
            <a:endParaRPr lang="tr-TR"/>
          </a:p>
        </p:txBody>
      </p:sp>
      <p:graphicFrame>
        <p:nvGraphicFramePr>
          <p:cNvPr id="5" name="Tablo 4">
            <a:extLst>
              <a:ext uri="{FF2B5EF4-FFF2-40B4-BE49-F238E27FC236}">
                <a16:creationId xmlns:a16="http://schemas.microsoft.com/office/drawing/2014/main" id="{1926DBFB-88F9-B15C-C58B-7055B9F73376}"/>
              </a:ext>
            </a:extLst>
          </p:cNvPr>
          <p:cNvGraphicFramePr>
            <a:graphicFrameLocks noGrp="1"/>
          </p:cNvGraphicFramePr>
          <p:nvPr>
            <p:extLst>
              <p:ext uri="{D42A27DB-BD31-4B8C-83A1-F6EECF244321}">
                <p14:modId xmlns:p14="http://schemas.microsoft.com/office/powerpoint/2010/main" val="2735159133"/>
              </p:ext>
            </p:extLst>
          </p:nvPr>
        </p:nvGraphicFramePr>
        <p:xfrm>
          <a:off x="352926" y="1408087"/>
          <a:ext cx="8486274" cy="4672880"/>
        </p:xfrm>
        <a:graphic>
          <a:graphicData uri="http://schemas.openxmlformats.org/drawingml/2006/table">
            <a:tbl>
              <a:tblPr>
                <a:tableStyleId>{8799B23B-EC83-4686-B30A-512413B5E67A}</a:tableStyleId>
              </a:tblPr>
              <a:tblGrid>
                <a:gridCol w="8486274">
                  <a:extLst>
                    <a:ext uri="{9D8B030D-6E8A-4147-A177-3AD203B41FA5}">
                      <a16:colId xmlns:a16="http://schemas.microsoft.com/office/drawing/2014/main" val="2592459544"/>
                    </a:ext>
                  </a:extLst>
                </a:gridCol>
              </a:tblGrid>
              <a:tr h="587861">
                <a:tc>
                  <a:txBody>
                    <a:bodyPr/>
                    <a:lstStyle/>
                    <a:p>
                      <a:pPr algn="ctr" fontAlgn="ctr"/>
                      <a:r>
                        <a:rPr lang="tr-TR" sz="1800" b="1" u="none" strike="noStrike" dirty="0">
                          <a:solidFill>
                            <a:srgbClr val="0F2303"/>
                          </a:solidFill>
                          <a:effectLst/>
                        </a:rPr>
                        <a:t>FIRSATLAR</a:t>
                      </a:r>
                    </a:p>
                  </a:txBody>
                  <a:tcPr marL="2503" marR="2503" marT="2503" marB="0" anchor="ctr">
                    <a:solidFill>
                      <a:schemeClr val="accent1">
                        <a:lumMod val="40000"/>
                        <a:lumOff val="60000"/>
                      </a:schemeClr>
                    </a:solidFill>
                  </a:tcPr>
                </a:tc>
                <a:extLst>
                  <a:ext uri="{0D108BD9-81ED-4DB2-BD59-A6C34878D82A}">
                    <a16:rowId xmlns:a16="http://schemas.microsoft.com/office/drawing/2014/main" val="2080355102"/>
                  </a:ext>
                </a:extLst>
              </a:tr>
              <a:tr h="44727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F1- Antalya konum itibariyle sağlık turizmi sektöründe hızla büyümesi, beslenme ve diyetetik alanında uzmanlara olan talebin yıllar içerisinde artırıyor olması</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607820636"/>
                  </a:ext>
                </a:extLst>
              </a:tr>
              <a:tr h="44727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F2- Antalya'nın turizm şehri olmasından dolayı yurtiçi ve yurtdışından öğrencilerin ilgisini çekmesi ve farklı kültürlerden öğrencilerin bulunması</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2206971916"/>
                  </a:ext>
                </a:extLst>
              </a:tr>
              <a:tr h="44727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F3- Bölgedeki yerel sağlık kuruluşları ile kurulabilecek işbirlikleri potansiyelinin yüksek oluşu, böylelikle öğrencilerimizin pratik deneyim kazanmaya yönelik fırsatlarının artması, Üniversitenin ildeki sağlık kurumları ile protokolleri</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2593777664"/>
                  </a:ext>
                </a:extLst>
              </a:tr>
              <a:tr h="44727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F4- Sağlıklı Beslenme alanına ilgi ve danışmanlık taleplerinin artmış olması</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3855024903"/>
                  </a:ext>
                </a:extLst>
              </a:tr>
              <a:tr h="44727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F5-Ülkemizde beslenme ve diyetetik hizmeti veren merkezlerin artıyor olması</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1908191871"/>
                  </a:ext>
                </a:extLst>
              </a:tr>
              <a:tr h="447273">
                <a:tc>
                  <a:txBody>
                    <a:bodyPr/>
                    <a:lstStyle/>
                    <a:p>
                      <a:pPr marL="0" marR="0" lvl="0" indent="0" algn="l" defTabSz="457207" rtl="0" eaLnBrk="1" fontAlgn="t" latinLnBrk="0" hangingPunct="1">
                        <a:lnSpc>
                          <a:spcPct val="150000"/>
                        </a:lnSpc>
                        <a:spcBef>
                          <a:spcPts val="0"/>
                        </a:spcBef>
                        <a:spcAft>
                          <a:spcPts val="0"/>
                        </a:spcAft>
                        <a:buClrTx/>
                        <a:buSzTx/>
                        <a:buFontTx/>
                        <a:buNone/>
                        <a:tabLst/>
                        <a:defRPr/>
                      </a:pPr>
                      <a:r>
                        <a:rPr lang="tr-TR" sz="1700" b="0" u="none" strike="noStrike" dirty="0">
                          <a:solidFill>
                            <a:srgbClr val="0F2303"/>
                          </a:solidFill>
                          <a:effectLst/>
                        </a:rPr>
                        <a:t>F6- Dört yıllık eğitim programına ikinci yabancı dil olarak Modern Diller dersinin yerleştirilmesi</a:t>
                      </a:r>
                      <a:endParaRPr lang="tr-TR" sz="1700" b="0" i="0" u="none" strike="noStrike" dirty="0">
                        <a:solidFill>
                          <a:srgbClr val="0F2303"/>
                        </a:solidFill>
                        <a:effectLst/>
                        <a:latin typeface="Calibri" panose="020F0502020204030204" pitchFamily="34" charset="0"/>
                      </a:endParaRPr>
                    </a:p>
                  </a:txBody>
                  <a:tcPr marL="7620" marR="7620" marT="7620" marB="0"/>
                </a:tc>
                <a:extLst>
                  <a:ext uri="{0D108BD9-81ED-4DB2-BD59-A6C34878D82A}">
                    <a16:rowId xmlns:a16="http://schemas.microsoft.com/office/drawing/2014/main" val="3432235448"/>
                  </a:ext>
                </a:extLst>
              </a:tr>
            </a:tbl>
          </a:graphicData>
        </a:graphic>
      </p:graphicFrame>
      <p:sp>
        <p:nvSpPr>
          <p:cNvPr id="6" name="Metin kutusu 5">
            <a:extLst>
              <a:ext uri="{FF2B5EF4-FFF2-40B4-BE49-F238E27FC236}">
                <a16:creationId xmlns:a16="http://schemas.microsoft.com/office/drawing/2014/main" id="{B6DD23B7-3452-B5FF-9774-B6914FA197FE}"/>
              </a:ext>
            </a:extLst>
          </p:cNvPr>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1872189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8A7B80-96BA-17DF-E3A1-0D8F7785522D}"/>
              </a:ext>
            </a:extLst>
          </p:cNvPr>
          <p:cNvSpPr>
            <a:spLocks noGrp="1"/>
          </p:cNvSpPr>
          <p:nvPr>
            <p:ph type="title"/>
          </p:nvPr>
        </p:nvSpPr>
        <p:spPr>
          <a:xfrm>
            <a:off x="484710" y="452718"/>
            <a:ext cx="7055380" cy="539503"/>
          </a:xfrm>
        </p:spPr>
        <p:txBody>
          <a:bodyPr/>
          <a:lstStyle/>
          <a:p>
            <a:pPr algn="ctr"/>
            <a:r>
              <a:rPr lang="tr-TR" sz="2800" b="1" dirty="0">
                <a:solidFill>
                  <a:srgbClr val="7030A0"/>
                </a:solidFill>
              </a:rPr>
              <a:t>FIRSAT AKSİYON PLANI</a:t>
            </a:r>
          </a:p>
        </p:txBody>
      </p:sp>
      <p:sp>
        <p:nvSpPr>
          <p:cNvPr id="4" name="Slayt Numarası Yer Tutucusu 3">
            <a:extLst>
              <a:ext uri="{FF2B5EF4-FFF2-40B4-BE49-F238E27FC236}">
                <a16:creationId xmlns:a16="http://schemas.microsoft.com/office/drawing/2014/main" id="{8BEC7A74-8AEB-477F-6E9B-F01D733CD690}"/>
              </a:ext>
            </a:extLst>
          </p:cNvPr>
          <p:cNvSpPr>
            <a:spLocks noGrp="1"/>
          </p:cNvSpPr>
          <p:nvPr>
            <p:ph type="sldNum" sz="quarter" idx="12"/>
          </p:nvPr>
        </p:nvSpPr>
        <p:spPr/>
        <p:txBody>
          <a:bodyPr/>
          <a:lstStyle/>
          <a:p>
            <a:fld id="{439F893C-C32F-4835-A1E5-850973405C58}" type="slidenum">
              <a:rPr lang="tr-TR" smtClean="0"/>
              <a:t>9</a:t>
            </a:fld>
            <a:endParaRPr lang="tr-TR"/>
          </a:p>
        </p:txBody>
      </p:sp>
      <p:pic>
        <p:nvPicPr>
          <p:cNvPr id="5" name="Resim 4">
            <a:extLst>
              <a:ext uri="{FF2B5EF4-FFF2-40B4-BE49-F238E27FC236}">
                <a16:creationId xmlns:a16="http://schemas.microsoft.com/office/drawing/2014/main" id="{B673EE8E-9A4A-AFDF-3E31-3B9429EDAA18}"/>
              </a:ext>
            </a:extLst>
          </p:cNvPr>
          <p:cNvPicPr>
            <a:picLocks noChangeAspect="1"/>
          </p:cNvPicPr>
          <p:nvPr/>
        </p:nvPicPr>
        <p:blipFill rotWithShape="1">
          <a:blip r:embed="rId2"/>
          <a:srcRect r="2075"/>
          <a:stretch/>
        </p:blipFill>
        <p:spPr>
          <a:xfrm>
            <a:off x="72957" y="1807343"/>
            <a:ext cx="8954311" cy="3243314"/>
          </a:xfrm>
          <a:prstGeom prst="rect">
            <a:avLst/>
          </a:prstGeom>
        </p:spPr>
      </p:pic>
    </p:spTree>
    <p:extLst>
      <p:ext uri="{BB962C8B-B14F-4D97-AF65-F5344CB8AC3E}">
        <p14:creationId xmlns:p14="http://schemas.microsoft.com/office/powerpoint/2010/main" val="17649335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Özel 2">
      <a:dk1>
        <a:srgbClr val="8AD0D5"/>
      </a:dk1>
      <a:lt1>
        <a:sysClr val="window" lastClr="FFFFFF"/>
      </a:lt1>
      <a:dk2>
        <a:srgbClr val="1E5155"/>
      </a:dk2>
      <a:lt2>
        <a:srgbClr val="BFBFBF"/>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1628</TotalTime>
  <Words>1758</Words>
  <Application>Microsoft Office PowerPoint</Application>
  <PresentationFormat>Ekran Gösterisi (4:3)</PresentationFormat>
  <Paragraphs>339</Paragraphs>
  <Slides>37</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37</vt:i4>
      </vt:variant>
    </vt:vector>
  </HeadingPairs>
  <TitlesOfParts>
    <vt:vector size="44" baseType="lpstr">
      <vt:lpstr>Arial</vt:lpstr>
      <vt:lpstr>Calibri</vt:lpstr>
      <vt:lpstr>Calibri </vt:lpstr>
      <vt:lpstr>Calibri Light</vt:lpstr>
      <vt:lpstr>Times New Roman</vt:lpstr>
      <vt:lpstr>Wingdings 3</vt:lpstr>
      <vt:lpstr>İyon</vt:lpstr>
      <vt:lpstr>PowerPoint Sunusu</vt:lpstr>
      <vt:lpstr>PowerPoint Sunusu</vt:lpstr>
      <vt:lpstr>PowerPoint Sunusu</vt:lpstr>
      <vt:lpstr>PowerPoint Sunusu</vt:lpstr>
      <vt:lpstr>PowerPoint Sunusu</vt:lpstr>
      <vt:lpstr>PowerPoint Sunusu</vt:lpstr>
      <vt:lpstr>PowerPoint Sunusu</vt:lpstr>
      <vt:lpstr>PowerPoint Sunusu</vt:lpstr>
      <vt:lpstr>FIRSAT AKSİYON PLANI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YILI  YGG SUNUMU  MEZUNLAR OFİSİ ve KARİYER GELİŞTİRME KOORDİNATÖRLÜĞÜ SÜRECİ  30/12/2019</dc:title>
  <dc:creator>Ali Engin DORUM</dc:creator>
  <cp:lastModifiedBy>Onur Ünver</cp:lastModifiedBy>
  <cp:revision>124</cp:revision>
  <dcterms:created xsi:type="dcterms:W3CDTF">2020-01-20T10:44:30Z</dcterms:created>
  <dcterms:modified xsi:type="dcterms:W3CDTF">2024-06-11T06:17:50Z</dcterms:modified>
</cp:coreProperties>
</file>