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7"/>
  </p:notesMasterIdLst>
  <p:sldIdLst>
    <p:sldId id="256" r:id="rId2"/>
    <p:sldId id="288" r:id="rId3"/>
    <p:sldId id="347" r:id="rId4"/>
    <p:sldId id="365" r:id="rId5"/>
    <p:sldId id="366" r:id="rId6"/>
    <p:sldId id="368" r:id="rId7"/>
    <p:sldId id="346" r:id="rId8"/>
    <p:sldId id="367" r:id="rId9"/>
    <p:sldId id="369" r:id="rId10"/>
    <p:sldId id="320" r:id="rId11"/>
    <p:sldId id="364" r:id="rId12"/>
    <p:sldId id="285" r:id="rId13"/>
    <p:sldId id="353" r:id="rId14"/>
    <p:sldId id="374" r:id="rId15"/>
    <p:sldId id="358" r:id="rId16"/>
    <p:sldId id="357" r:id="rId17"/>
    <p:sldId id="304" r:id="rId18"/>
    <p:sldId id="359" r:id="rId19"/>
    <p:sldId id="387" r:id="rId20"/>
    <p:sldId id="385" r:id="rId21"/>
    <p:sldId id="380" r:id="rId22"/>
    <p:sldId id="361" r:id="rId23"/>
    <p:sldId id="388" r:id="rId24"/>
    <p:sldId id="362" r:id="rId25"/>
    <p:sldId id="278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47"/>
            <p14:sldId id="365"/>
            <p14:sldId id="366"/>
            <p14:sldId id="368"/>
            <p14:sldId id="346"/>
            <p14:sldId id="367"/>
            <p14:sldId id="369"/>
            <p14:sldId id="320"/>
            <p14:sldId id="364"/>
            <p14:sldId id="285"/>
            <p14:sldId id="353"/>
            <p14:sldId id="374"/>
            <p14:sldId id="358"/>
            <p14:sldId id="357"/>
            <p14:sldId id="304"/>
            <p14:sldId id="359"/>
            <p14:sldId id="387"/>
            <p14:sldId id="385"/>
            <p14:sldId id="380"/>
            <p14:sldId id="361"/>
            <p14:sldId id="388"/>
            <p14:sldId id="362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2FC"/>
    <a:srgbClr val="919BCF"/>
    <a:srgbClr val="FF99FF"/>
    <a:srgbClr val="66FFFF"/>
    <a:srgbClr val="FFCC99"/>
    <a:srgbClr val="E626AF"/>
    <a:srgbClr val="0C0D0D"/>
    <a:srgbClr val="001626"/>
    <a:srgbClr val="0F230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nem\Desktop\KAL&#304;TE\2023-2024%20Anket%20Sonu&#231;lar&#305;\2023-2024%20g&#252;z%20d&#246;nemi%20-%20D&#305;&#351;%20Payda&#351;%20Memnuniyet%20Anket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nem\Desktop\KAL&#304;TE\G&#252;z%20D&#246;nemi\Hocalarin_Anket_Sonuclar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 smtClean="0">
                <a:solidFill>
                  <a:srgbClr val="0F2303"/>
                </a:solidFill>
              </a:rPr>
              <a:t>Klinik</a:t>
            </a:r>
            <a:r>
              <a:rPr lang="tr-TR" baseline="0" dirty="0" smtClean="0">
                <a:solidFill>
                  <a:srgbClr val="0F2303"/>
                </a:solidFill>
              </a:rPr>
              <a:t> Alan Uygulama Dersi Kapsamında Dış Paydaşlara Uygulanan Memnuniyet Anketi Sonuçları</a:t>
            </a:r>
            <a:endParaRPr lang="en-US" dirty="0">
              <a:solidFill>
                <a:srgbClr val="0F2303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val>
            <c:numRef>
              <c:f>'[2023-2024 güz dönemi - Dış Paydaş Memnuniyet Anketi.xlsx]Sayfa1'!$L$5:$L$11</c:f>
              <c:numCache>
                <c:formatCode>0.00%</c:formatCode>
                <c:ptCount val="7"/>
                <c:pt idx="0">
                  <c:v>0.84000000000000008</c:v>
                </c:pt>
                <c:pt idx="1">
                  <c:v>0.8</c:v>
                </c:pt>
                <c:pt idx="2">
                  <c:v>0.74</c:v>
                </c:pt>
                <c:pt idx="3">
                  <c:v>0.78</c:v>
                </c:pt>
                <c:pt idx="4">
                  <c:v>0.82</c:v>
                </c:pt>
                <c:pt idx="5">
                  <c:v>0.82</c:v>
                </c:pt>
                <c:pt idx="6">
                  <c:v>0.79999999999999993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C-4018-9BA4-E4B97BF86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5630000"/>
        <c:axId val="1435629168"/>
      </c:barChart>
      <c:catAx>
        <c:axId val="1435630000"/>
        <c:scaling>
          <c:orientation val="minMax"/>
        </c:scaling>
        <c:delete val="1"/>
        <c:axPos val="b"/>
        <c:majorTickMark val="none"/>
        <c:minorTickMark val="none"/>
        <c:tickLblPos val="nextTo"/>
        <c:crossAx val="1435629168"/>
        <c:crosses val="autoZero"/>
        <c:auto val="1"/>
        <c:lblAlgn val="ctr"/>
        <c:lblOffset val="100"/>
        <c:noMultiLvlLbl val="0"/>
      </c:catAx>
      <c:valAx>
        <c:axId val="143562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63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D9D9D9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r>
              <a:rPr lang="tr-TR" dirty="0" smtClean="0">
                <a:solidFill>
                  <a:srgbClr val="0F2303"/>
                </a:solidFill>
              </a:rPr>
              <a:t>Ders</a:t>
            </a:r>
            <a:r>
              <a:rPr lang="tr-TR" baseline="0" dirty="0" smtClean="0">
                <a:solidFill>
                  <a:srgbClr val="0F2303"/>
                </a:solidFill>
              </a:rPr>
              <a:t> Memnuniyet Anket Sonuçları</a:t>
            </a:r>
            <a:endParaRPr lang="en-US" dirty="0">
              <a:solidFill>
                <a:srgbClr val="0F2303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F230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'Hocalarin_Anket_Sonuclari_2023-'!$F$34:$F$1264</c:f>
              <c:numCache>
                <c:formatCode>[$-10409]#,##0.00;\-#,##0.00</c:formatCode>
                <c:ptCount val="41"/>
                <c:pt idx="0">
                  <c:v>87.857142857142904</c:v>
                </c:pt>
                <c:pt idx="1">
                  <c:v>90</c:v>
                </c:pt>
                <c:pt idx="2">
                  <c:v>91.625</c:v>
                </c:pt>
                <c:pt idx="3">
                  <c:v>86.6666666666667</c:v>
                </c:pt>
                <c:pt idx="4">
                  <c:v>81.026785714285694</c:v>
                </c:pt>
                <c:pt idx="5">
                  <c:v>89.143835616438395</c:v>
                </c:pt>
                <c:pt idx="6">
                  <c:v>87.6041666666667</c:v>
                </c:pt>
                <c:pt idx="7">
                  <c:v>88.458904109589</c:v>
                </c:pt>
                <c:pt idx="8">
                  <c:v>88.644067796610202</c:v>
                </c:pt>
                <c:pt idx="9">
                  <c:v>78.8333333333333</c:v>
                </c:pt>
                <c:pt idx="10">
                  <c:v>79.5833333333333</c:v>
                </c:pt>
                <c:pt idx="11">
                  <c:v>87.961956521739097</c:v>
                </c:pt>
                <c:pt idx="12">
                  <c:v>90.253623188405797</c:v>
                </c:pt>
                <c:pt idx="13">
                  <c:v>90.489130434782595</c:v>
                </c:pt>
                <c:pt idx="14">
                  <c:v>94.673913043478294</c:v>
                </c:pt>
                <c:pt idx="15">
                  <c:v>92.6736111111111</c:v>
                </c:pt>
                <c:pt idx="16">
                  <c:v>85.951086956521706</c:v>
                </c:pt>
                <c:pt idx="17">
                  <c:v>88.079710144927503</c:v>
                </c:pt>
                <c:pt idx="18">
                  <c:v>89.117647058823493</c:v>
                </c:pt>
                <c:pt idx="19">
                  <c:v>91.929824561403507</c:v>
                </c:pt>
                <c:pt idx="20">
                  <c:v>88.837209302325604</c:v>
                </c:pt>
                <c:pt idx="21">
                  <c:v>88.973214285714306</c:v>
                </c:pt>
                <c:pt idx="22">
                  <c:v>93.255813953488399</c:v>
                </c:pt>
                <c:pt idx="23">
                  <c:v>88.636363636363598</c:v>
                </c:pt>
                <c:pt idx="24">
                  <c:v>86.851851851851805</c:v>
                </c:pt>
                <c:pt idx="25">
                  <c:v>89.6875</c:v>
                </c:pt>
                <c:pt idx="26">
                  <c:v>88.984375</c:v>
                </c:pt>
                <c:pt idx="27">
                  <c:v>88.317307692307693</c:v>
                </c:pt>
                <c:pt idx="28">
                  <c:v>91.491228070175396</c:v>
                </c:pt>
                <c:pt idx="29">
                  <c:v>86.162790697674396</c:v>
                </c:pt>
                <c:pt idx="30">
                  <c:v>85.056818181818201</c:v>
                </c:pt>
                <c:pt idx="31">
                  <c:v>89.696969696969703</c:v>
                </c:pt>
                <c:pt idx="32">
                  <c:v>87.962962962963005</c:v>
                </c:pt>
                <c:pt idx="33">
                  <c:v>90.546875</c:v>
                </c:pt>
                <c:pt idx="34">
                  <c:v>94.553571428571402</c:v>
                </c:pt>
                <c:pt idx="35">
                  <c:v>86.6666666666667</c:v>
                </c:pt>
                <c:pt idx="36">
                  <c:v>88.026315789473699</c:v>
                </c:pt>
                <c:pt idx="37">
                  <c:v>84.330357142857096</c:v>
                </c:pt>
                <c:pt idx="38">
                  <c:v>89.351851851851805</c:v>
                </c:pt>
                <c:pt idx="39">
                  <c:v>83.939393939393895</c:v>
                </c:pt>
                <c:pt idx="40">
                  <c:v>89.1666666666667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8-4C05-9529-51457866FAA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'Hocalarin_Anket_Sonuclari_2023-'!$G$34:$G$1264</c:f>
              <c:numCache>
                <c:formatCode>General</c:formatCode>
                <c:ptCount val="41"/>
              </c:numCache>
            </c:numRef>
          </c:val>
          <c:extLst>
            <c:ext xmlns:c16="http://schemas.microsoft.com/office/drawing/2014/chart" uri="{C3380CC4-5D6E-409C-BE32-E72D297353CC}">
              <c16:uniqueId val="{00000001-FB88-4C05-9529-51457866F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7429295"/>
        <c:axId val="1452816991"/>
      </c:barChart>
      <c:catAx>
        <c:axId val="1367429295"/>
        <c:scaling>
          <c:orientation val="minMax"/>
        </c:scaling>
        <c:delete val="1"/>
        <c:axPos val="b"/>
        <c:majorTickMark val="none"/>
        <c:minorTickMark val="none"/>
        <c:tickLblPos val="nextTo"/>
        <c:crossAx val="1452816991"/>
        <c:crosses val="autoZero"/>
        <c:auto val="1"/>
        <c:lblAlgn val="ctr"/>
        <c:lblOffset val="100"/>
        <c:noMultiLvlLbl val="0"/>
      </c:catAx>
      <c:valAx>
        <c:axId val="1452816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#,##0.00;\-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429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D9D9D9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23.05.2024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23.05.2024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181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23.05.2024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81445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23.05.2024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27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23.05.2024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3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23.05.2024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01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23.05.2024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274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23.05.2024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624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23.05.2024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464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23.05.2024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11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23.05.2024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25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23.05.2024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046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23.05.2024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06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5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081548" y="4831355"/>
            <a:ext cx="7334865" cy="1461290"/>
          </a:xfrm>
          <a:prstGeom prst="roundRect">
            <a:avLst/>
          </a:prstGeom>
          <a:solidFill>
            <a:srgbClr val="E62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045369" y="5343889"/>
            <a:ext cx="583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5">
                    <a:lumMod val="50000"/>
                  </a:schemeClr>
                </a:solidFill>
              </a:rPr>
              <a:t>FİZYOTERAPİ VE REHABİLİTASYON BÖLÜMÜ</a:t>
            </a: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09" y="184867"/>
            <a:ext cx="644032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216310" y="1809134"/>
            <a:ext cx="86691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4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</a:t>
            </a:r>
            <a:r>
              <a:rPr lang="tr-TR" sz="40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2023 </a:t>
            </a:r>
            <a:r>
              <a:rPr lang="tr-TR" sz="4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YILI </a:t>
            </a:r>
            <a:endParaRPr lang="en-US" sz="40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4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4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40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59" y="616701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25172"/>
              </p:ext>
            </p:extLst>
          </p:nvPr>
        </p:nvGraphicFramePr>
        <p:xfrm>
          <a:off x="621658" y="1171171"/>
          <a:ext cx="7900680" cy="5570655"/>
        </p:xfrm>
        <a:graphic>
          <a:graphicData uri="http://schemas.openxmlformats.org/drawingml/2006/table">
            <a:tbl>
              <a:tblPr/>
              <a:tblGrid>
                <a:gridCol w="2436021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902349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52077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520770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520770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6754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9898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Fizyoterapi ve Rehabilitasyon</a:t>
                      </a:r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Üniteleri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FTR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162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Simülasyon</a:t>
                      </a:r>
                      <a:r>
                        <a:rPr lang="tr-TR" sz="1800" b="0" i="0" u="none" strike="noStrike" baseline="0" dirty="0" smtClean="0">
                          <a:solidFill>
                            <a:srgbClr val="00162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Laboratuvarı</a:t>
                      </a:r>
                      <a:endParaRPr lang="tr-TR" sz="1800" b="0" i="0" u="none" strike="noStrike" dirty="0">
                        <a:solidFill>
                          <a:srgbClr val="001626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Araştırma, Eğitim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17297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Demirbaş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FTR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COSMED PONY FX, </a:t>
                      </a:r>
                      <a:r>
                        <a:rPr lang="tr-T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Chattanooga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Basaline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6 parça </a:t>
                      </a:r>
                      <a:r>
                        <a:rPr lang="tr-T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gonyometre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takımı,</a:t>
                      </a:r>
                      <a:r>
                        <a:rPr lang="tr-T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Skinfold</a:t>
                      </a:r>
                      <a:r>
                        <a:rPr lang="tr-T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Kaliper</a:t>
                      </a:r>
                      <a:endParaRPr lang="tr-T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Araştırma, Eğitim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608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Sarf malzeme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FTR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Araştırma, Eğitim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6608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Kaynak kitap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FTR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Araştırma, Eğitim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6608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Bilgisayar</a:t>
                      </a:r>
                      <a:endParaRPr lang="tr-TR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FTR</a:t>
                      </a:r>
                      <a:endParaRPr lang="tr-TR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</a:t>
                      </a:r>
                      <a:endParaRPr lang="tr-TR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Araştırma, Eğitim</a:t>
                      </a:r>
                      <a:endParaRPr lang="tr-TR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082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7" name="Tablo 66">
            <a:extLst>
              <a:ext uri="{FF2B5EF4-FFF2-40B4-BE49-F238E27FC236}">
                <a16:creationId xmlns:a16="http://schemas.microsoft.com/office/drawing/2014/main" id="{4E4BC37B-8B6C-4421-8472-B24C6619D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07483"/>
              </p:ext>
            </p:extLst>
          </p:nvPr>
        </p:nvGraphicFramePr>
        <p:xfrm>
          <a:off x="212705" y="1289278"/>
          <a:ext cx="8687455" cy="5261390"/>
        </p:xfrm>
        <a:graphic>
          <a:graphicData uri="http://schemas.openxmlformats.org/drawingml/2006/table">
            <a:tbl>
              <a:tblPr/>
              <a:tblGrid>
                <a:gridCol w="1625635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453500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404448807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120628139"/>
                    </a:ext>
                  </a:extLst>
                </a:gridCol>
              </a:tblGrid>
              <a:tr h="37544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463267">
                <a:tc gridSpan="2"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Tam zamanlı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Kısmi</a:t>
                      </a:r>
                      <a:r>
                        <a:rPr lang="tr-T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Zamanlı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104240"/>
                  </a:ext>
                </a:extLst>
              </a:tr>
              <a:tr h="4632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Prof. Dr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FTR Bölümü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632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Doç. Dr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FTR Bölümü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147463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Dr. </a:t>
                      </a: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Üyesi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FTR Bölümü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Lisans</a:t>
                      </a:r>
                      <a:r>
                        <a:rPr lang="tr-T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ve FTR YL Programı 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Eğitim-</a:t>
                      </a:r>
                      <a:r>
                        <a:rPr lang="tr-T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öğretim, araştırma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1106816"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 Gör.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FTR Bölümü</a:t>
                      </a:r>
                    </a:p>
                    <a:p>
                      <a:pPr algn="ctr"/>
                      <a:endParaRPr lang="tr-T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Lisans</a:t>
                      </a:r>
                      <a:r>
                        <a:rPr lang="tr-T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Programı 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Eğitim-</a:t>
                      </a:r>
                      <a:r>
                        <a:rPr lang="tr-T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öğretim, araştırma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7389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Arş. Gör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FTR Bölümü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Öğrenci</a:t>
                      </a:r>
                      <a:r>
                        <a:rPr lang="tr-T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sınıf sayısı artışı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641784"/>
              </p:ext>
            </p:extLst>
          </p:nvPr>
        </p:nvGraphicFramePr>
        <p:xfrm>
          <a:off x="323528" y="1801446"/>
          <a:ext cx="8473231" cy="33604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88995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584236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1338248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0" dirty="0">
                          <a:solidFill>
                            <a:srgbClr val="0F230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Riskin</a:t>
                      </a:r>
                      <a:r>
                        <a:rPr lang="tr-TR" sz="1700" b="0" baseline="0" dirty="0">
                          <a:solidFill>
                            <a:srgbClr val="0F230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Tanımı : </a:t>
                      </a:r>
                      <a:endParaRPr lang="tr-TR" sz="1700" b="0" dirty="0">
                        <a:solidFill>
                          <a:srgbClr val="0F2303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700" b="0" dirty="0">
                          <a:solidFill>
                            <a:srgbClr val="0F230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Z1- Bölümde tam zamanlı, farklı alanlarda uzmanlaşmış öğretim elemanın </a:t>
                      </a:r>
                      <a:r>
                        <a:rPr lang="tr-TR" sz="1700" b="0" dirty="0" smtClean="0">
                          <a:solidFill>
                            <a:srgbClr val="0F230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sayısı arttırılmış </a:t>
                      </a:r>
                      <a:r>
                        <a:rPr lang="tr-TR" sz="1700" b="0" dirty="0">
                          <a:solidFill>
                            <a:srgbClr val="0F230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olmasına karşın öğrenci sayısının artmasıyla öğretim elemanı sayısı ihtiyacının halen devam etmesi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542733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0" dirty="0">
                          <a:solidFill>
                            <a:srgbClr val="0F230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Termin Tarihi </a:t>
                      </a:r>
                      <a:r>
                        <a:rPr lang="tr-TR" sz="1700" b="0" baseline="0" dirty="0">
                          <a:solidFill>
                            <a:srgbClr val="0F230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tr-TR" sz="1700" b="0" dirty="0">
                        <a:solidFill>
                          <a:srgbClr val="0F2303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700" b="0" dirty="0" smtClean="0">
                          <a:solidFill>
                            <a:srgbClr val="0F230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31.12.2024</a:t>
                      </a:r>
                      <a:endParaRPr lang="tr-TR" sz="1700" b="0" dirty="0">
                        <a:solidFill>
                          <a:srgbClr val="0F2303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542733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0" dirty="0">
                          <a:solidFill>
                            <a:srgbClr val="0F230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Sorumlu</a:t>
                      </a:r>
                      <a:r>
                        <a:rPr lang="tr-TR" sz="1700" b="0" baseline="0" dirty="0">
                          <a:solidFill>
                            <a:srgbClr val="0F230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Birim :</a:t>
                      </a:r>
                      <a:endParaRPr lang="tr-TR" sz="1700" b="0" dirty="0">
                        <a:solidFill>
                          <a:srgbClr val="0F2303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700" b="0" dirty="0">
                          <a:solidFill>
                            <a:srgbClr val="0F230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Rektörlük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936774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0" dirty="0">
                          <a:solidFill>
                            <a:srgbClr val="0F230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700" b="0" dirty="0">
                          <a:solidFill>
                            <a:srgbClr val="0F230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FTR Bölümü ve Üst Yönetimin tam zamanlı </a:t>
                      </a:r>
                      <a:r>
                        <a:rPr lang="tr-TR" sz="1700" b="0" dirty="0" smtClean="0">
                          <a:solidFill>
                            <a:srgbClr val="0F230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akademik </a:t>
                      </a:r>
                      <a:r>
                        <a:rPr lang="tr-TR" sz="1700" b="0" dirty="0">
                          <a:solidFill>
                            <a:srgbClr val="0F230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personel sayısının arttırılması ile ilgili çalışmalar yapıyor olması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825549"/>
              </p:ext>
            </p:extLst>
          </p:nvPr>
        </p:nvGraphicFramePr>
        <p:xfrm>
          <a:off x="508000" y="1711960"/>
          <a:ext cx="6085840" cy="368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508000" y="5647327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F2303"/>
                </a:solidFill>
              </a:rPr>
              <a:t>Dış paydaş memnuniyet anketi</a:t>
            </a:r>
            <a:endParaRPr lang="en-US" sz="2000" b="1" dirty="0">
              <a:solidFill>
                <a:srgbClr val="0F2303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393968" y="3812983"/>
            <a:ext cx="2553744" cy="1384995"/>
          </a:xfrm>
          <a:prstGeom prst="rect">
            <a:avLst/>
          </a:prstGeom>
          <a:solidFill>
            <a:srgbClr val="C0B2F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F2303"/>
                </a:solidFill>
              </a:rPr>
              <a:t>Ortalama anket sonucu </a:t>
            </a:r>
          </a:p>
          <a:p>
            <a:r>
              <a:rPr lang="tr-TR" sz="2800" b="1" dirty="0" smtClean="0">
                <a:solidFill>
                  <a:srgbClr val="0F2303"/>
                </a:solidFill>
              </a:rPr>
              <a:t>80</a:t>
            </a:r>
            <a:endParaRPr lang="en-US" sz="2800" b="1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660924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041858"/>
              </p:ext>
            </p:extLst>
          </p:nvPr>
        </p:nvGraphicFramePr>
        <p:xfrm>
          <a:off x="251520" y="1402080"/>
          <a:ext cx="8648640" cy="528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6275296" y="4338525"/>
            <a:ext cx="2553744" cy="1384995"/>
          </a:xfrm>
          <a:prstGeom prst="rect">
            <a:avLst/>
          </a:prstGeom>
          <a:solidFill>
            <a:srgbClr val="C0B2F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F2303"/>
                </a:solidFill>
              </a:rPr>
              <a:t>Ortalama anket sonucu </a:t>
            </a:r>
          </a:p>
          <a:p>
            <a:r>
              <a:rPr lang="tr-TR" sz="2800" b="1" dirty="0" smtClean="0">
                <a:solidFill>
                  <a:srgbClr val="0F2303"/>
                </a:solidFill>
              </a:rPr>
              <a:t>86,22</a:t>
            </a:r>
            <a:endParaRPr lang="en-US" sz="2800" b="1" dirty="0">
              <a:solidFill>
                <a:srgbClr val="0F2303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944012" y="1099977"/>
            <a:ext cx="2084209" cy="954107"/>
          </a:xfrm>
          <a:prstGeom prst="rect">
            <a:avLst/>
          </a:prstGeom>
          <a:solidFill>
            <a:srgbClr val="C0B2F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F2303"/>
                </a:solidFill>
              </a:rPr>
              <a:t>Öğrencilerin geri bildirimi</a:t>
            </a:r>
            <a:endParaRPr lang="en-US" sz="2800" b="1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400F1050-5732-4B60-86BA-E121C706F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105795"/>
              </p:ext>
            </p:extLst>
          </p:nvPr>
        </p:nvGraphicFramePr>
        <p:xfrm>
          <a:off x="251520" y="2624537"/>
          <a:ext cx="8489357" cy="2360532"/>
        </p:xfrm>
        <a:graphic>
          <a:graphicData uri="http://schemas.openxmlformats.org/drawingml/2006/table">
            <a:tbl>
              <a:tblPr/>
              <a:tblGrid>
                <a:gridCol w="2717630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874557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89717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11510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120948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Birimimize</a:t>
                      </a:r>
                      <a:r>
                        <a:rPr lang="en-US" sz="1800" dirty="0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şikayet</a:t>
                      </a:r>
                      <a:r>
                        <a:rPr lang="en-US" sz="1800" dirty="0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sistemi</a:t>
                      </a:r>
                      <a:r>
                        <a:rPr lang="en-US" sz="1800" dirty="0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üzerinden</a:t>
                      </a:r>
                      <a:r>
                        <a:rPr lang="en-US" sz="1800" dirty="0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gelen</a:t>
                      </a:r>
                      <a:r>
                        <a:rPr lang="en-US" sz="1800" dirty="0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öneri</a:t>
                      </a:r>
                      <a:r>
                        <a:rPr lang="en-US" sz="1800" dirty="0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800" dirty="0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şikayet</a:t>
                      </a:r>
                      <a:r>
                        <a:rPr lang="en-US" sz="1800" dirty="0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bulunmamaktadır</a:t>
                      </a:r>
                      <a:r>
                        <a:rPr lang="en-US" sz="800" dirty="0">
                          <a:solidFill>
                            <a:srgbClr val="0C0D0D"/>
                          </a:solidFill>
                          <a:latin typeface="+mn-lt"/>
                          <a:ea typeface="+mn-lt"/>
                          <a:cs typeface="+mn-lt"/>
                        </a:rPr>
                        <a:t>.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37879"/>
            <a:ext cx="4450050" cy="5364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46" y="2502105"/>
            <a:ext cx="8109259" cy="2160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736727" y="5486354"/>
            <a:ext cx="4275178" cy="954107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F2303"/>
                </a:solidFill>
              </a:rPr>
              <a:t>KYS İç Denetim Başarı Puanı 96</a:t>
            </a:r>
            <a:endParaRPr lang="en-US" sz="2800" b="1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3477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EĞİTİM-ÖĞRETİM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4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6" y="1191653"/>
            <a:ext cx="2290382" cy="32401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06" y="3578491"/>
            <a:ext cx="2474401" cy="32429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88" y="1541990"/>
            <a:ext cx="2541139" cy="34602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7" name="Resim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04" y="3502345"/>
            <a:ext cx="2577396" cy="33556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092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39" y="1396793"/>
            <a:ext cx="2677971" cy="1283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7" name="Metin kutusu 66"/>
          <p:cNvSpPr txBox="1"/>
          <p:nvPr/>
        </p:nvSpPr>
        <p:spPr>
          <a:xfrm>
            <a:off x="6539492" y="1737314"/>
            <a:ext cx="2343370" cy="523220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F2303"/>
                </a:solidFill>
              </a:rPr>
              <a:t>SCI Yayınlar=3</a:t>
            </a:r>
            <a:endParaRPr lang="en-US" sz="2800" b="1" dirty="0">
              <a:solidFill>
                <a:srgbClr val="0F2303"/>
              </a:solidFill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1" y="1373957"/>
            <a:ext cx="2674506" cy="130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331" y="2717889"/>
            <a:ext cx="2655497" cy="94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87" y="2546477"/>
            <a:ext cx="3082341" cy="1219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2" name="Metin kutusu 71"/>
          <p:cNvSpPr txBox="1"/>
          <p:nvPr/>
        </p:nvSpPr>
        <p:spPr>
          <a:xfrm>
            <a:off x="6539492" y="2349953"/>
            <a:ext cx="2343370" cy="954107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F2303"/>
                </a:solidFill>
              </a:rPr>
              <a:t>e-SCI Yayınlar=1</a:t>
            </a:r>
            <a:endParaRPr lang="en-US" sz="2800" b="1" dirty="0">
              <a:solidFill>
                <a:srgbClr val="0F2303"/>
              </a:solidFill>
            </a:endParaRPr>
          </a:p>
        </p:txBody>
      </p:sp>
      <p:pic>
        <p:nvPicPr>
          <p:cNvPr id="73" name="Resim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4" y="3762153"/>
            <a:ext cx="2151535" cy="768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119" y="4923019"/>
            <a:ext cx="2061775" cy="813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5" y="4644921"/>
            <a:ext cx="2103614" cy="111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3478" y="5192903"/>
            <a:ext cx="1879721" cy="806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3478" y="4029357"/>
            <a:ext cx="1754310" cy="1080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" name="Resim 7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3614" y="3664215"/>
            <a:ext cx="2372612" cy="106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44427" y="5034199"/>
            <a:ext cx="1510457" cy="753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" name="Resim 8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78677" y="5569095"/>
            <a:ext cx="1653563" cy="1152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" name="Metin kutusu 81"/>
          <p:cNvSpPr txBox="1"/>
          <p:nvPr/>
        </p:nvSpPr>
        <p:spPr>
          <a:xfrm>
            <a:off x="6539492" y="3548657"/>
            <a:ext cx="2492748" cy="1384995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F2303"/>
                </a:solidFill>
              </a:rPr>
              <a:t>Sözel Bildiriler=10 Poster Bildiri=1</a:t>
            </a:r>
            <a:endParaRPr lang="en-US" sz="2800" b="1" dirty="0">
              <a:solidFill>
                <a:srgbClr val="0F2303"/>
              </a:solidFill>
            </a:endParaRPr>
          </a:p>
        </p:txBody>
      </p:sp>
      <p:pic>
        <p:nvPicPr>
          <p:cNvPr id="83" name="Resim 8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865289"/>
            <a:ext cx="2211586" cy="835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" name="Resim 8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53000" y="5888612"/>
            <a:ext cx="1982654" cy="83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" name="Resim 8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54358" y="6145457"/>
            <a:ext cx="2610681" cy="64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2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25334"/>
          <a:stretch/>
        </p:blipFill>
        <p:spPr>
          <a:xfrm>
            <a:off x="192843" y="1424229"/>
            <a:ext cx="1158437" cy="1339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5" name="Resim 6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7" b="20148"/>
          <a:stretch/>
        </p:blipFill>
        <p:spPr>
          <a:xfrm>
            <a:off x="1642699" y="1532817"/>
            <a:ext cx="1297966" cy="1122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2" name="Metin kutusu 71"/>
          <p:cNvSpPr txBox="1"/>
          <p:nvPr/>
        </p:nvSpPr>
        <p:spPr>
          <a:xfrm rot="21425077">
            <a:off x="0" y="2823922"/>
            <a:ext cx="4290597" cy="646331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C0D0D"/>
                </a:solidFill>
              </a:rPr>
              <a:t>6. </a:t>
            </a:r>
            <a:r>
              <a:rPr lang="en-US" b="1" dirty="0" err="1">
                <a:solidFill>
                  <a:srgbClr val="0C0D0D"/>
                </a:solidFill>
              </a:rPr>
              <a:t>Fizyoterapi</a:t>
            </a:r>
            <a:r>
              <a:rPr lang="en-US" b="1" dirty="0">
                <a:solidFill>
                  <a:srgbClr val="0C0D0D"/>
                </a:solidFill>
              </a:rPr>
              <a:t> </a:t>
            </a:r>
            <a:r>
              <a:rPr lang="en-US" b="1" dirty="0" err="1">
                <a:solidFill>
                  <a:srgbClr val="0C0D0D"/>
                </a:solidFill>
              </a:rPr>
              <a:t>Ortopedi</a:t>
            </a:r>
            <a:r>
              <a:rPr lang="en-US" b="1" dirty="0">
                <a:solidFill>
                  <a:srgbClr val="0C0D0D"/>
                </a:solidFill>
              </a:rPr>
              <a:t> </a:t>
            </a:r>
            <a:r>
              <a:rPr lang="en-US" b="1" dirty="0" err="1">
                <a:solidFill>
                  <a:srgbClr val="0C0D0D"/>
                </a:solidFill>
              </a:rPr>
              <a:t>ve</a:t>
            </a:r>
            <a:r>
              <a:rPr lang="en-US" b="1" dirty="0">
                <a:solidFill>
                  <a:srgbClr val="0C0D0D"/>
                </a:solidFill>
              </a:rPr>
              <a:t> </a:t>
            </a:r>
            <a:r>
              <a:rPr lang="en-US" b="1" dirty="0" err="1">
                <a:solidFill>
                  <a:srgbClr val="0C0D0D"/>
                </a:solidFill>
              </a:rPr>
              <a:t>Travmatoloji</a:t>
            </a:r>
            <a:r>
              <a:rPr lang="en-US" b="1" dirty="0">
                <a:solidFill>
                  <a:srgbClr val="0C0D0D"/>
                </a:solidFill>
              </a:rPr>
              <a:t> </a:t>
            </a:r>
            <a:r>
              <a:rPr lang="en-US" b="1" dirty="0" err="1">
                <a:solidFill>
                  <a:srgbClr val="0C0D0D"/>
                </a:solidFill>
              </a:rPr>
              <a:t>Ortak</a:t>
            </a:r>
            <a:r>
              <a:rPr lang="en-US" b="1" dirty="0">
                <a:solidFill>
                  <a:srgbClr val="0C0D0D"/>
                </a:solidFill>
              </a:rPr>
              <a:t> </a:t>
            </a:r>
            <a:r>
              <a:rPr lang="en-US" b="1" dirty="0" err="1" smtClean="0">
                <a:solidFill>
                  <a:srgbClr val="0C0D0D"/>
                </a:solidFill>
              </a:rPr>
              <a:t>Sempozyumu</a:t>
            </a:r>
            <a:r>
              <a:rPr lang="tr-TR" b="1" dirty="0" smtClean="0">
                <a:solidFill>
                  <a:srgbClr val="0C0D0D"/>
                </a:solidFill>
              </a:rPr>
              <a:t>- Belek </a:t>
            </a:r>
            <a:endParaRPr lang="en-US" b="1" dirty="0">
              <a:solidFill>
                <a:srgbClr val="0C0D0D"/>
              </a:solidFill>
            </a:endParaRPr>
          </a:p>
        </p:txBody>
      </p:sp>
      <p:sp>
        <p:nvSpPr>
          <p:cNvPr id="73" name="Metin kutusu 72"/>
          <p:cNvSpPr txBox="1"/>
          <p:nvPr/>
        </p:nvSpPr>
        <p:spPr>
          <a:xfrm>
            <a:off x="23813" y="3500663"/>
            <a:ext cx="39624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C0D0D"/>
                </a:solidFill>
              </a:rPr>
              <a:t>1. </a:t>
            </a:r>
            <a:r>
              <a:rPr lang="en-US" b="1" dirty="0" err="1" smtClean="0">
                <a:solidFill>
                  <a:srgbClr val="0C0D0D"/>
                </a:solidFill>
              </a:rPr>
              <a:t>Uluslararas</a:t>
            </a:r>
            <a:r>
              <a:rPr lang="tr-TR" b="1" dirty="0" smtClean="0">
                <a:solidFill>
                  <a:srgbClr val="0C0D0D"/>
                </a:solidFill>
              </a:rPr>
              <a:t>ı</a:t>
            </a:r>
            <a:r>
              <a:rPr lang="en-US" b="1" dirty="0" smtClean="0">
                <a:solidFill>
                  <a:srgbClr val="0C0D0D"/>
                </a:solidFill>
              </a:rPr>
              <a:t> Kat</a:t>
            </a:r>
            <a:r>
              <a:rPr lang="tr-TR" b="1" dirty="0">
                <a:solidFill>
                  <a:srgbClr val="0C0D0D"/>
                </a:solidFill>
              </a:rPr>
              <a:t>ı</a:t>
            </a:r>
            <a:r>
              <a:rPr lang="en-US" b="1" dirty="0" smtClean="0">
                <a:solidFill>
                  <a:srgbClr val="0C0D0D"/>
                </a:solidFill>
              </a:rPr>
              <a:t>l</a:t>
            </a:r>
            <a:r>
              <a:rPr lang="tr-TR" b="1" dirty="0" smtClean="0">
                <a:solidFill>
                  <a:srgbClr val="0C0D0D"/>
                </a:solidFill>
              </a:rPr>
              <a:t>ı</a:t>
            </a:r>
            <a:r>
              <a:rPr lang="en-US" b="1" dirty="0" smtClean="0">
                <a:solidFill>
                  <a:srgbClr val="0C0D0D"/>
                </a:solidFill>
              </a:rPr>
              <a:t>ml</a:t>
            </a:r>
            <a:r>
              <a:rPr lang="tr-TR" b="1" dirty="0" smtClean="0">
                <a:solidFill>
                  <a:srgbClr val="0C0D0D"/>
                </a:solidFill>
              </a:rPr>
              <a:t>ı</a:t>
            </a:r>
            <a:r>
              <a:rPr lang="en-US" b="1" dirty="0" smtClean="0">
                <a:solidFill>
                  <a:srgbClr val="0C0D0D"/>
                </a:solidFill>
              </a:rPr>
              <a:t>/3. </a:t>
            </a:r>
            <a:r>
              <a:rPr lang="en-US" b="1" dirty="0" err="1" smtClean="0">
                <a:solidFill>
                  <a:srgbClr val="0C0D0D"/>
                </a:solidFill>
              </a:rPr>
              <a:t>Ulusal</a:t>
            </a:r>
            <a:r>
              <a:rPr lang="en-US" b="1" dirty="0" smtClean="0">
                <a:solidFill>
                  <a:srgbClr val="0C0D0D"/>
                </a:solidFill>
              </a:rPr>
              <a:t> </a:t>
            </a:r>
            <a:r>
              <a:rPr lang="en-US" b="1" dirty="0" err="1" smtClean="0">
                <a:solidFill>
                  <a:srgbClr val="0C0D0D"/>
                </a:solidFill>
              </a:rPr>
              <a:t>Davraz</a:t>
            </a:r>
            <a:r>
              <a:rPr lang="en-US" b="1" dirty="0" smtClean="0">
                <a:solidFill>
                  <a:srgbClr val="0C0D0D"/>
                </a:solidFill>
              </a:rPr>
              <a:t> </a:t>
            </a:r>
            <a:r>
              <a:rPr lang="en-US" b="1" dirty="0" err="1" smtClean="0">
                <a:solidFill>
                  <a:srgbClr val="0C0D0D"/>
                </a:solidFill>
              </a:rPr>
              <a:t>Fizyoterapi</a:t>
            </a:r>
            <a:r>
              <a:rPr lang="en-US" b="1" dirty="0" smtClean="0">
                <a:solidFill>
                  <a:srgbClr val="0C0D0D"/>
                </a:solidFill>
              </a:rPr>
              <a:t> </a:t>
            </a:r>
            <a:r>
              <a:rPr lang="tr-TR" b="1" dirty="0" err="1">
                <a:solidFill>
                  <a:srgbClr val="0C0D0D"/>
                </a:solidFill>
              </a:rPr>
              <a:t>v</a:t>
            </a:r>
            <a:r>
              <a:rPr lang="en-US" b="1" dirty="0" smtClean="0">
                <a:solidFill>
                  <a:srgbClr val="0C0D0D"/>
                </a:solidFill>
              </a:rPr>
              <a:t>e </a:t>
            </a:r>
            <a:r>
              <a:rPr lang="en-US" b="1" dirty="0" err="1" smtClean="0">
                <a:solidFill>
                  <a:srgbClr val="0C0D0D"/>
                </a:solidFill>
              </a:rPr>
              <a:t>Rehabilitasyon</a:t>
            </a:r>
            <a:r>
              <a:rPr lang="en-US" b="1" dirty="0" smtClean="0">
                <a:solidFill>
                  <a:srgbClr val="0C0D0D"/>
                </a:solidFill>
              </a:rPr>
              <a:t> </a:t>
            </a:r>
            <a:r>
              <a:rPr lang="en-US" b="1" dirty="0" err="1" smtClean="0">
                <a:solidFill>
                  <a:srgbClr val="0C0D0D"/>
                </a:solidFill>
              </a:rPr>
              <a:t>Kongresi</a:t>
            </a:r>
            <a:r>
              <a:rPr lang="tr-TR" b="1" dirty="0" smtClean="0">
                <a:solidFill>
                  <a:srgbClr val="0C0D0D"/>
                </a:solidFill>
              </a:rPr>
              <a:t>- Isparta</a:t>
            </a:r>
            <a:endParaRPr lang="en-US" b="1" dirty="0">
              <a:solidFill>
                <a:srgbClr val="0C0D0D"/>
              </a:solidFill>
            </a:endParaRPr>
          </a:p>
        </p:txBody>
      </p:sp>
      <p:sp>
        <p:nvSpPr>
          <p:cNvPr id="67" name="Metin kutusu 66"/>
          <p:cNvSpPr txBox="1"/>
          <p:nvPr/>
        </p:nvSpPr>
        <p:spPr>
          <a:xfrm rot="21413470">
            <a:off x="-13660" y="4378099"/>
            <a:ext cx="4179647" cy="646331"/>
          </a:xfrm>
          <a:prstGeom prst="rect">
            <a:avLst/>
          </a:prstGeom>
          <a:solidFill>
            <a:srgbClr val="C0B2F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C0D0D"/>
                </a:solidFill>
              </a:rPr>
              <a:t>9. </a:t>
            </a:r>
            <a:r>
              <a:rPr lang="en-US" b="1" dirty="0" err="1">
                <a:solidFill>
                  <a:srgbClr val="0C0D0D"/>
                </a:solidFill>
              </a:rPr>
              <a:t>Ulusal</a:t>
            </a:r>
            <a:r>
              <a:rPr lang="en-US" b="1" dirty="0">
                <a:solidFill>
                  <a:srgbClr val="0C0D0D"/>
                </a:solidFill>
              </a:rPr>
              <a:t> </a:t>
            </a:r>
            <a:r>
              <a:rPr lang="en-US" b="1" dirty="0" err="1">
                <a:solidFill>
                  <a:srgbClr val="0C0D0D"/>
                </a:solidFill>
              </a:rPr>
              <a:t>Fizyoterapi</a:t>
            </a:r>
            <a:r>
              <a:rPr lang="en-US" b="1" dirty="0">
                <a:solidFill>
                  <a:srgbClr val="0C0D0D"/>
                </a:solidFill>
              </a:rPr>
              <a:t> </a:t>
            </a:r>
            <a:r>
              <a:rPr lang="en-US" b="1" dirty="0" err="1">
                <a:solidFill>
                  <a:srgbClr val="0C0D0D"/>
                </a:solidFill>
              </a:rPr>
              <a:t>ve</a:t>
            </a:r>
            <a:r>
              <a:rPr lang="en-US" b="1" dirty="0">
                <a:solidFill>
                  <a:srgbClr val="0C0D0D"/>
                </a:solidFill>
              </a:rPr>
              <a:t> </a:t>
            </a:r>
            <a:r>
              <a:rPr lang="en-US" b="1" dirty="0" err="1">
                <a:solidFill>
                  <a:srgbClr val="0C0D0D"/>
                </a:solidFill>
              </a:rPr>
              <a:t>Rehabilitasyon</a:t>
            </a:r>
            <a:r>
              <a:rPr lang="en-US" b="1" dirty="0">
                <a:solidFill>
                  <a:srgbClr val="0C0D0D"/>
                </a:solidFill>
              </a:rPr>
              <a:t> </a:t>
            </a:r>
            <a:r>
              <a:rPr lang="en-US" b="1" dirty="0" err="1" smtClean="0">
                <a:solidFill>
                  <a:srgbClr val="0C0D0D"/>
                </a:solidFill>
              </a:rPr>
              <a:t>Kongresi</a:t>
            </a:r>
            <a:r>
              <a:rPr lang="tr-TR" b="1" dirty="0" smtClean="0">
                <a:solidFill>
                  <a:srgbClr val="0C0D0D"/>
                </a:solidFill>
              </a:rPr>
              <a:t>- Denizli </a:t>
            </a:r>
            <a:endParaRPr lang="en-US" b="1" dirty="0">
              <a:solidFill>
                <a:srgbClr val="0C0D0D"/>
              </a:solidFill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0" y="5059008"/>
            <a:ext cx="407682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C0D0D"/>
                </a:solidFill>
              </a:rPr>
              <a:t>3rd International Conference on Arthroplasty and Orthopedic </a:t>
            </a:r>
            <a:r>
              <a:rPr lang="en-US" b="1" dirty="0" smtClean="0">
                <a:solidFill>
                  <a:srgbClr val="0C0D0D"/>
                </a:solidFill>
              </a:rPr>
              <a:t>Surgery</a:t>
            </a:r>
            <a:r>
              <a:rPr lang="tr-TR" b="1" dirty="0" smtClean="0">
                <a:solidFill>
                  <a:srgbClr val="0C0D0D"/>
                </a:solidFill>
              </a:rPr>
              <a:t>- Dubai </a:t>
            </a:r>
            <a:endParaRPr lang="en-US" b="1" dirty="0">
              <a:solidFill>
                <a:srgbClr val="0C0D0D"/>
              </a:solidFill>
            </a:endParaRP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9" b="34658"/>
          <a:stretch/>
        </p:blipFill>
        <p:spPr>
          <a:xfrm>
            <a:off x="5701044" y="1551794"/>
            <a:ext cx="1632539" cy="17124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1" name="Metin kutusu 70"/>
          <p:cNvSpPr txBox="1"/>
          <p:nvPr/>
        </p:nvSpPr>
        <p:spPr>
          <a:xfrm>
            <a:off x="5178634" y="3306787"/>
            <a:ext cx="1886002" cy="1200329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C0D0D"/>
                </a:solidFill>
              </a:rPr>
              <a:t>9. </a:t>
            </a:r>
            <a:r>
              <a:rPr lang="en-US" b="1" dirty="0" err="1">
                <a:solidFill>
                  <a:srgbClr val="0C0D0D"/>
                </a:solidFill>
              </a:rPr>
              <a:t>Ulusal</a:t>
            </a:r>
            <a:r>
              <a:rPr lang="en-US" b="1" dirty="0">
                <a:solidFill>
                  <a:srgbClr val="0C0D0D"/>
                </a:solidFill>
              </a:rPr>
              <a:t> </a:t>
            </a:r>
            <a:r>
              <a:rPr lang="en-US" b="1" dirty="0" err="1">
                <a:solidFill>
                  <a:srgbClr val="0C0D0D"/>
                </a:solidFill>
              </a:rPr>
              <a:t>Fizyoterapi</a:t>
            </a:r>
            <a:r>
              <a:rPr lang="en-US" b="1" dirty="0">
                <a:solidFill>
                  <a:srgbClr val="0C0D0D"/>
                </a:solidFill>
              </a:rPr>
              <a:t> </a:t>
            </a:r>
            <a:r>
              <a:rPr lang="en-US" b="1" dirty="0" err="1">
                <a:solidFill>
                  <a:srgbClr val="0C0D0D"/>
                </a:solidFill>
              </a:rPr>
              <a:t>ve</a:t>
            </a:r>
            <a:r>
              <a:rPr lang="en-US" b="1" dirty="0">
                <a:solidFill>
                  <a:srgbClr val="0C0D0D"/>
                </a:solidFill>
              </a:rPr>
              <a:t> </a:t>
            </a:r>
            <a:r>
              <a:rPr lang="en-US" b="1" dirty="0" err="1">
                <a:solidFill>
                  <a:srgbClr val="0C0D0D"/>
                </a:solidFill>
              </a:rPr>
              <a:t>Rehabilitasyon</a:t>
            </a:r>
            <a:r>
              <a:rPr lang="en-US" b="1" dirty="0">
                <a:solidFill>
                  <a:srgbClr val="0C0D0D"/>
                </a:solidFill>
              </a:rPr>
              <a:t> </a:t>
            </a:r>
            <a:r>
              <a:rPr lang="en-US" b="1" dirty="0" err="1" smtClean="0">
                <a:solidFill>
                  <a:srgbClr val="0C0D0D"/>
                </a:solidFill>
              </a:rPr>
              <a:t>Kongresi</a:t>
            </a:r>
            <a:r>
              <a:rPr lang="tr-TR" b="1" dirty="0" smtClean="0">
                <a:solidFill>
                  <a:srgbClr val="0C0D0D"/>
                </a:solidFill>
              </a:rPr>
              <a:t>- Denizli </a:t>
            </a:r>
            <a:endParaRPr lang="en-US" b="1" dirty="0">
              <a:solidFill>
                <a:srgbClr val="0C0D0D"/>
              </a:solidFill>
            </a:endParaRPr>
          </a:p>
        </p:txBody>
      </p:sp>
      <p:pic>
        <p:nvPicPr>
          <p:cNvPr id="75" name="Resim 7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 b="15260"/>
          <a:stretch/>
        </p:blipFill>
        <p:spPr>
          <a:xfrm rot="866879">
            <a:off x="7362080" y="2029368"/>
            <a:ext cx="1506463" cy="25752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6" name="Metin kutusu 75"/>
          <p:cNvSpPr txBox="1"/>
          <p:nvPr/>
        </p:nvSpPr>
        <p:spPr>
          <a:xfrm>
            <a:off x="4555005" y="4672298"/>
            <a:ext cx="4140615" cy="19697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C0D0D"/>
                </a:solidFill>
              </a:rPr>
              <a:t>*</a:t>
            </a:r>
            <a:r>
              <a:rPr lang="en-US" sz="1700" i="1" dirty="0" err="1">
                <a:solidFill>
                  <a:srgbClr val="0C0D0D"/>
                </a:solidFill>
              </a:rPr>
              <a:t>Danışmanlığını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Arş</a:t>
            </a:r>
            <a:r>
              <a:rPr lang="en-US" sz="1700" i="1" dirty="0">
                <a:solidFill>
                  <a:srgbClr val="0C0D0D"/>
                </a:solidFill>
              </a:rPr>
              <a:t>. </a:t>
            </a:r>
            <a:r>
              <a:rPr lang="en-US" sz="1700" i="1" dirty="0" err="1">
                <a:solidFill>
                  <a:srgbClr val="0C0D0D"/>
                </a:solidFill>
              </a:rPr>
              <a:t>Gör</a:t>
            </a:r>
            <a:r>
              <a:rPr lang="en-US" sz="1700" i="1" dirty="0">
                <a:solidFill>
                  <a:srgbClr val="0C0D0D"/>
                </a:solidFill>
              </a:rPr>
              <a:t>. </a:t>
            </a:r>
            <a:r>
              <a:rPr lang="en-US" sz="1700" i="1" dirty="0" err="1">
                <a:solidFill>
                  <a:srgbClr val="0C0D0D"/>
                </a:solidFill>
              </a:rPr>
              <a:t>İrem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Süzen'in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yürüttüğü</a:t>
            </a:r>
            <a:r>
              <a:rPr lang="en-US" sz="1700" i="1" dirty="0">
                <a:solidFill>
                  <a:srgbClr val="0C0D0D"/>
                </a:solidFill>
              </a:rPr>
              <a:t> FTR </a:t>
            </a:r>
            <a:r>
              <a:rPr lang="en-US" sz="1700" i="1" dirty="0" err="1">
                <a:solidFill>
                  <a:srgbClr val="0C0D0D"/>
                </a:solidFill>
              </a:rPr>
              <a:t>Bölümü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öğrencilerimizden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Ece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Sönmez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ve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Açelya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Kocabey'in</a:t>
            </a:r>
            <a:r>
              <a:rPr lang="en-US" sz="1700" i="1" dirty="0">
                <a:solidFill>
                  <a:srgbClr val="0C0D0D"/>
                </a:solidFill>
              </a:rPr>
              <a:t> "</a:t>
            </a:r>
            <a:r>
              <a:rPr lang="en-US" sz="1700" i="1" dirty="0" err="1">
                <a:solidFill>
                  <a:srgbClr val="0C0D0D"/>
                </a:solidFill>
              </a:rPr>
              <a:t>Genç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Yetişkinlerde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Akıllı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Telefon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Bağımlılığının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Servikal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Propriosepsiyon</a:t>
            </a:r>
            <a:r>
              <a:rPr lang="en-US" sz="1700" i="1" dirty="0">
                <a:solidFill>
                  <a:srgbClr val="0C0D0D"/>
                </a:solidFill>
              </a:rPr>
              <a:t>, </a:t>
            </a:r>
            <a:r>
              <a:rPr lang="en-US" sz="1700" i="1" dirty="0" err="1">
                <a:solidFill>
                  <a:srgbClr val="0C0D0D"/>
                </a:solidFill>
              </a:rPr>
              <a:t>Boyun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Ağrısı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ve</a:t>
            </a:r>
            <a:r>
              <a:rPr lang="en-US" sz="1700" i="1" dirty="0">
                <a:solidFill>
                  <a:srgbClr val="0C0D0D"/>
                </a:solidFill>
              </a:rPr>
              <a:t> El </a:t>
            </a:r>
            <a:r>
              <a:rPr lang="en-US" sz="1700" i="1" dirty="0" err="1">
                <a:solidFill>
                  <a:srgbClr val="0C0D0D"/>
                </a:solidFill>
              </a:rPr>
              <a:t>Fonksiyonu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>
                <a:solidFill>
                  <a:srgbClr val="0C0D0D"/>
                </a:solidFill>
              </a:rPr>
              <a:t>Üzerine</a:t>
            </a:r>
            <a:r>
              <a:rPr lang="en-US" sz="1700" i="1" dirty="0">
                <a:solidFill>
                  <a:srgbClr val="0C0D0D"/>
                </a:solidFill>
              </a:rPr>
              <a:t> </a:t>
            </a:r>
            <a:r>
              <a:rPr lang="en-US" sz="1700" i="1" dirty="0" err="1" smtClean="0">
                <a:solidFill>
                  <a:srgbClr val="0C0D0D"/>
                </a:solidFill>
              </a:rPr>
              <a:t>Etkisi</a:t>
            </a:r>
            <a:r>
              <a:rPr lang="en-US" sz="1700" i="1" dirty="0" smtClean="0">
                <a:solidFill>
                  <a:srgbClr val="0C0D0D"/>
                </a:solidFill>
              </a:rPr>
              <a:t>"</a:t>
            </a:r>
            <a:r>
              <a:rPr lang="tr-TR" sz="1700" i="1" dirty="0" smtClean="0">
                <a:solidFill>
                  <a:srgbClr val="0C0D0D"/>
                </a:solidFill>
              </a:rPr>
              <a:t> isimli projenin </a:t>
            </a:r>
            <a:r>
              <a:rPr lang="tr-TR" sz="1700" i="1" dirty="0" err="1" smtClean="0">
                <a:solidFill>
                  <a:srgbClr val="0C0D0D"/>
                </a:solidFill>
              </a:rPr>
              <a:t>BilimFest</a:t>
            </a:r>
            <a:r>
              <a:rPr lang="tr-TR" sz="1700" i="1" dirty="0" smtClean="0">
                <a:solidFill>
                  <a:srgbClr val="0C0D0D"/>
                </a:solidFill>
              </a:rPr>
              <a:t> sunumu</a:t>
            </a:r>
            <a:endParaRPr lang="en-US" sz="1700" i="1" dirty="0">
              <a:solidFill>
                <a:srgbClr val="0C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202372" y="1334631"/>
            <a:ext cx="8725318" cy="32275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Yuvarlatılmış Dikdörtgen 1"/>
          <p:cNvSpPr/>
          <p:nvPr/>
        </p:nvSpPr>
        <p:spPr>
          <a:xfrm>
            <a:off x="202372" y="4658618"/>
            <a:ext cx="8803976" cy="19861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POLİTİKA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7" name="Dikdörtgen 6"/>
          <p:cNvSpPr/>
          <p:nvPr/>
        </p:nvSpPr>
        <p:spPr>
          <a:xfrm>
            <a:off x="357147" y="4643020"/>
            <a:ext cx="84994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BİRİMİN </a:t>
            </a:r>
            <a:r>
              <a:rPr lang="tr-TR" sz="20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ÖZGÖRÜSÜ</a:t>
            </a:r>
            <a:endParaRPr lang="tr-TR" sz="2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 algn="just"/>
            <a:r>
              <a:rPr lang="tr-TR" sz="2000" dirty="0">
                <a:solidFill>
                  <a:srgbClr val="0F2303"/>
                </a:solidFill>
                <a:cs typeface="Times New Roman" panose="02020603050405020304" pitchFamily="18" charset="0"/>
              </a:rPr>
              <a:t>• Toplum sağlığı ve refahının geliştirilmesinde,  fizyoterapi ve rehabilitasyon alanını daha etkin hale getirmek,</a:t>
            </a:r>
          </a:p>
          <a:p>
            <a:pPr lvl="0" algn="just"/>
            <a:r>
              <a:rPr lang="tr-TR" sz="2000" dirty="0">
                <a:solidFill>
                  <a:srgbClr val="0F2303"/>
                </a:solidFill>
                <a:cs typeface="Times New Roman" panose="02020603050405020304" pitchFamily="18" charset="0"/>
              </a:rPr>
              <a:t>• Eğitim öncelikli  ve araştırma odaklı hizmet ve politikalar üreterek,  bilimsel platformda yer alabilen, mesleki otonomiye sahip, alanında saygın  konumuna gelmek</a:t>
            </a:r>
            <a:endParaRPr lang="tr-TR" sz="2000" b="1" dirty="0">
              <a:solidFill>
                <a:srgbClr val="0C0D0D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03655" y="1334631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BİRİMİN </a:t>
            </a:r>
            <a:r>
              <a:rPr lang="tr-TR" sz="20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ÖNGÖREVİ</a:t>
            </a:r>
            <a:endParaRPr lang="tr-TR" sz="2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tr-TR" sz="2000" dirty="0">
                <a:solidFill>
                  <a:srgbClr val="0F2303"/>
                </a:solidFill>
                <a:cs typeface="Times New Roman" panose="02020603050405020304" pitchFamily="18" charset="0"/>
              </a:rPr>
              <a:t>• Hareket ve fonksiyon bozukluklarını belirlemek, önlemek, tedavi etmek ve sağlıkla ilgili yaşam ve kalitesini arttırmak için gerekli fizyoterapi ve rehabilitasyon bilgi, beceri ve yeterlilikleri ile donanmış,</a:t>
            </a:r>
          </a:p>
          <a:p>
            <a:pPr algn="just"/>
            <a:r>
              <a:rPr lang="tr-TR" sz="2000" dirty="0" smtClean="0">
                <a:solidFill>
                  <a:srgbClr val="0F2303"/>
                </a:solidFill>
                <a:cs typeface="Times New Roman" panose="02020603050405020304" pitchFamily="18" charset="0"/>
              </a:rPr>
              <a:t>• Araştırıcı</a:t>
            </a:r>
            <a:r>
              <a:rPr lang="tr-TR" sz="2000" dirty="0">
                <a:solidFill>
                  <a:srgbClr val="0F2303"/>
                </a:solidFill>
                <a:cs typeface="Times New Roman" panose="02020603050405020304" pitchFamily="18" charset="0"/>
              </a:rPr>
              <a:t>, yenilikçi, yaşam boyu öğrenme ve kanıta dayalı uygulama becerisine sahip,</a:t>
            </a:r>
          </a:p>
          <a:p>
            <a:pPr algn="just"/>
            <a:r>
              <a:rPr lang="tr-TR" sz="2000" dirty="0" smtClean="0">
                <a:solidFill>
                  <a:srgbClr val="0F2303"/>
                </a:solidFill>
                <a:cs typeface="Times New Roman" panose="02020603050405020304" pitchFamily="18" charset="0"/>
              </a:rPr>
              <a:t>•Etik </a:t>
            </a:r>
            <a:r>
              <a:rPr lang="tr-TR" sz="2000" dirty="0">
                <a:solidFill>
                  <a:srgbClr val="0F2303"/>
                </a:solidFill>
                <a:cs typeface="Times New Roman" panose="02020603050405020304" pitchFamily="18" charset="0"/>
              </a:rPr>
              <a:t>değerlere saygılı, kalite güvencesi davranışı </a:t>
            </a:r>
            <a:r>
              <a:rPr lang="tr-TR" sz="2000" dirty="0" smtClean="0">
                <a:solidFill>
                  <a:srgbClr val="0F2303"/>
                </a:solidFill>
                <a:cs typeface="Times New Roman" panose="02020603050405020304" pitchFamily="18" charset="0"/>
              </a:rPr>
              <a:t>benimsemiş, iş </a:t>
            </a:r>
            <a:r>
              <a:rPr lang="tr-TR" sz="2000" dirty="0">
                <a:solidFill>
                  <a:srgbClr val="0F2303"/>
                </a:solidFill>
                <a:cs typeface="Times New Roman" panose="02020603050405020304" pitchFamily="18" charset="0"/>
              </a:rPr>
              <a:t>süreçlerini yönetebilen,</a:t>
            </a:r>
          </a:p>
          <a:p>
            <a:pPr algn="just"/>
            <a:r>
              <a:rPr lang="tr-TR" sz="2000" dirty="0">
                <a:solidFill>
                  <a:srgbClr val="0F2303"/>
                </a:solidFill>
                <a:cs typeface="Times New Roman" panose="02020603050405020304" pitchFamily="18" charset="0"/>
              </a:rPr>
              <a:t>• </a:t>
            </a:r>
            <a:r>
              <a:rPr lang="tr-TR" sz="2000" dirty="0" err="1">
                <a:solidFill>
                  <a:srgbClr val="0F2303"/>
                </a:solidFill>
                <a:cs typeface="Times New Roman" panose="02020603050405020304" pitchFamily="18" charset="0"/>
              </a:rPr>
              <a:t>İnterdisipliner</a:t>
            </a:r>
            <a:r>
              <a:rPr lang="tr-TR" sz="2000" dirty="0">
                <a:solidFill>
                  <a:srgbClr val="0F2303"/>
                </a:solidFill>
                <a:cs typeface="Times New Roman" panose="02020603050405020304" pitchFamily="18" charset="0"/>
              </a:rPr>
              <a:t> ve </a:t>
            </a:r>
            <a:r>
              <a:rPr lang="tr-TR" sz="2000" dirty="0" err="1">
                <a:solidFill>
                  <a:srgbClr val="0F2303"/>
                </a:solidFill>
                <a:cs typeface="Times New Roman" panose="02020603050405020304" pitchFamily="18" charset="0"/>
              </a:rPr>
              <a:t>transdisipliner</a:t>
            </a:r>
            <a:r>
              <a:rPr lang="tr-TR" sz="2000" dirty="0">
                <a:solidFill>
                  <a:srgbClr val="0F2303"/>
                </a:solidFill>
                <a:cs typeface="Times New Roman" panose="02020603050405020304" pitchFamily="18" charset="0"/>
              </a:rPr>
              <a:t> çalışma modelleri içinde yer alma becerisine sahip fizyoterapistler yetiştirmek.</a:t>
            </a: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Resim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0" b="22380"/>
          <a:stretch/>
        </p:blipFill>
        <p:spPr>
          <a:xfrm>
            <a:off x="0" y="3743731"/>
            <a:ext cx="2975090" cy="305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Resim 7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9" b="23111"/>
          <a:stretch/>
        </p:blipFill>
        <p:spPr>
          <a:xfrm>
            <a:off x="3122829" y="1629342"/>
            <a:ext cx="3159046" cy="314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Metin kutusu 74"/>
          <p:cNvSpPr txBox="1"/>
          <p:nvPr/>
        </p:nvSpPr>
        <p:spPr>
          <a:xfrm>
            <a:off x="108401" y="1358011"/>
            <a:ext cx="2928155" cy="2492990"/>
          </a:xfrm>
          <a:prstGeom prst="rect">
            <a:avLst/>
          </a:prstGeom>
          <a:solidFill>
            <a:srgbClr val="919BC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2600" b="1" dirty="0" smtClean="0">
                <a:solidFill>
                  <a:srgbClr val="0F2303"/>
                </a:solidFill>
              </a:rPr>
              <a:t>2023-2024 </a:t>
            </a:r>
            <a:r>
              <a:rPr lang="tr-TR" sz="2600" b="1" dirty="0">
                <a:solidFill>
                  <a:srgbClr val="0F2303"/>
                </a:solidFill>
              </a:rPr>
              <a:t>A</a:t>
            </a:r>
            <a:r>
              <a:rPr lang="tr-TR" sz="2600" b="1" dirty="0" smtClean="0">
                <a:solidFill>
                  <a:srgbClr val="0F2303"/>
                </a:solidFill>
              </a:rPr>
              <a:t>kademik </a:t>
            </a:r>
            <a:r>
              <a:rPr lang="tr-TR" sz="2600" b="1" dirty="0">
                <a:solidFill>
                  <a:srgbClr val="0F2303"/>
                </a:solidFill>
              </a:rPr>
              <a:t>Y</a:t>
            </a:r>
            <a:r>
              <a:rPr lang="tr-TR" sz="2600" b="1" dirty="0" smtClean="0">
                <a:solidFill>
                  <a:srgbClr val="0F2303"/>
                </a:solidFill>
              </a:rPr>
              <a:t>ılı TÜBİTAK 2209-A Üniversite Öğrencileri Araştırma Projeleri</a:t>
            </a:r>
            <a:endParaRPr lang="en-US" sz="2600" b="1" dirty="0">
              <a:solidFill>
                <a:srgbClr val="0F2303"/>
              </a:solidFill>
            </a:endParaRPr>
          </a:p>
        </p:txBody>
      </p:sp>
      <p:pic>
        <p:nvPicPr>
          <p:cNvPr id="67" name="Resim 6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0" b="24592"/>
          <a:stretch/>
        </p:blipFill>
        <p:spPr>
          <a:xfrm>
            <a:off x="5917172" y="3743731"/>
            <a:ext cx="3109377" cy="297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9" name="Metin kutusu 68"/>
          <p:cNvSpPr txBox="1"/>
          <p:nvPr/>
        </p:nvSpPr>
        <p:spPr>
          <a:xfrm>
            <a:off x="3122829" y="5230812"/>
            <a:ext cx="2928155" cy="1384995"/>
          </a:xfrm>
          <a:prstGeom prst="rect">
            <a:avLst/>
          </a:prstGeom>
          <a:solidFill>
            <a:srgbClr val="919BC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F2303"/>
                </a:solidFill>
              </a:rPr>
              <a:t>Dr. </a:t>
            </a:r>
            <a:r>
              <a:rPr lang="tr-TR" sz="2800" b="1" dirty="0" err="1" smtClean="0">
                <a:solidFill>
                  <a:srgbClr val="0F2303"/>
                </a:solidFill>
              </a:rPr>
              <a:t>Öğr</a:t>
            </a:r>
            <a:r>
              <a:rPr lang="tr-TR" sz="2800" b="1" dirty="0" smtClean="0">
                <a:solidFill>
                  <a:srgbClr val="0F2303"/>
                </a:solidFill>
              </a:rPr>
              <a:t>. Üyesi Sinem Asena SEL- 3 Proje</a:t>
            </a:r>
            <a:endParaRPr lang="en-US" sz="2800" b="1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Resim 7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6" b="24000"/>
          <a:stretch/>
        </p:blipFill>
        <p:spPr>
          <a:xfrm>
            <a:off x="851271" y="2565467"/>
            <a:ext cx="3463184" cy="333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9" name="Metin kutusu 68"/>
          <p:cNvSpPr txBox="1"/>
          <p:nvPr/>
        </p:nvSpPr>
        <p:spPr>
          <a:xfrm>
            <a:off x="285990" y="1503050"/>
            <a:ext cx="6490729" cy="892552"/>
          </a:xfrm>
          <a:prstGeom prst="rect">
            <a:avLst/>
          </a:prstGeom>
          <a:solidFill>
            <a:srgbClr val="919BC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2600" b="1" dirty="0" smtClean="0">
                <a:solidFill>
                  <a:srgbClr val="0F2303"/>
                </a:solidFill>
              </a:rPr>
              <a:t>2023-2024 Akademik </a:t>
            </a:r>
            <a:r>
              <a:rPr lang="tr-TR" sz="2600" b="1" dirty="0">
                <a:solidFill>
                  <a:srgbClr val="0F2303"/>
                </a:solidFill>
              </a:rPr>
              <a:t>Y</a:t>
            </a:r>
            <a:r>
              <a:rPr lang="tr-TR" sz="2600" b="1" dirty="0" smtClean="0">
                <a:solidFill>
                  <a:srgbClr val="0F2303"/>
                </a:solidFill>
              </a:rPr>
              <a:t>ılı TÜBİTAK 2209-A Üniversite Öğrencileri Araştırma Projeleri</a:t>
            </a:r>
            <a:endParaRPr lang="en-US" sz="2600" b="1" dirty="0">
              <a:solidFill>
                <a:srgbClr val="0F2303"/>
              </a:solidFill>
            </a:endParaRPr>
          </a:p>
        </p:txBody>
      </p:sp>
      <p:pic>
        <p:nvPicPr>
          <p:cNvPr id="67" name="Resim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22666"/>
          <a:stretch/>
        </p:blipFill>
        <p:spPr>
          <a:xfrm>
            <a:off x="5134289" y="2565467"/>
            <a:ext cx="3284860" cy="330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0" name="Metin kutusu 69"/>
          <p:cNvSpPr txBox="1"/>
          <p:nvPr/>
        </p:nvSpPr>
        <p:spPr>
          <a:xfrm>
            <a:off x="285991" y="5966527"/>
            <a:ext cx="2928155" cy="830997"/>
          </a:xfrm>
          <a:prstGeom prst="rect">
            <a:avLst/>
          </a:prstGeom>
          <a:solidFill>
            <a:srgbClr val="919BC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0F2303"/>
                </a:solidFill>
              </a:rPr>
              <a:t>Öğr</a:t>
            </a:r>
            <a:r>
              <a:rPr lang="tr-TR" sz="2400" b="1" dirty="0" smtClean="0">
                <a:solidFill>
                  <a:srgbClr val="0F2303"/>
                </a:solidFill>
              </a:rPr>
              <a:t>. Gör Oğuzhan Akbaşlı- 1 Proje</a:t>
            </a:r>
            <a:endParaRPr lang="en-US" sz="2400" b="1" dirty="0">
              <a:solidFill>
                <a:srgbClr val="0F2303"/>
              </a:solidFill>
            </a:endParaRPr>
          </a:p>
        </p:txBody>
      </p:sp>
      <p:sp>
        <p:nvSpPr>
          <p:cNvPr id="71" name="Metin kutusu 70"/>
          <p:cNvSpPr txBox="1"/>
          <p:nvPr/>
        </p:nvSpPr>
        <p:spPr>
          <a:xfrm>
            <a:off x="6022513" y="5936364"/>
            <a:ext cx="2928155" cy="830997"/>
          </a:xfrm>
          <a:prstGeom prst="rect">
            <a:avLst/>
          </a:prstGeom>
          <a:solidFill>
            <a:srgbClr val="919BC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F2303"/>
                </a:solidFill>
              </a:rPr>
              <a:t>Arş. Gör İrem Süzen- </a:t>
            </a:r>
            <a:r>
              <a:rPr lang="tr-TR" sz="2400" b="1" dirty="0">
                <a:solidFill>
                  <a:srgbClr val="0F2303"/>
                </a:solidFill>
              </a:rPr>
              <a:t>1</a:t>
            </a:r>
            <a:r>
              <a:rPr lang="tr-TR" sz="2400" b="1" dirty="0" smtClean="0">
                <a:solidFill>
                  <a:srgbClr val="0F2303"/>
                </a:solidFill>
              </a:rPr>
              <a:t> Proje</a:t>
            </a:r>
            <a:endParaRPr lang="en-US" sz="2400" b="1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TOPLUMSAL KATKI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63" y="3719166"/>
            <a:ext cx="3196737" cy="2811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17" y="1681211"/>
            <a:ext cx="2100093" cy="182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80" y="1570836"/>
            <a:ext cx="2520290" cy="2447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2" y="1500206"/>
            <a:ext cx="3584886" cy="48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Metin kutusu 4"/>
          <p:cNvSpPr txBox="1"/>
          <p:nvPr/>
        </p:nvSpPr>
        <p:spPr>
          <a:xfrm>
            <a:off x="3960734" y="4124340"/>
            <a:ext cx="1716722" cy="230832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Lösev</a:t>
            </a:r>
            <a:r>
              <a:rPr lang="tr-TR" b="1" dirty="0" smtClean="0"/>
              <a:t> Fayda Topluluğu ve ABU Fizyoterapi Topluluğu ortaklığında 2-8 Kasım lösemili çocuklar haftası ortak etkinliği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42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 smtClean="0">
                <a:solidFill>
                  <a:schemeClr val="tx2"/>
                </a:solidFill>
                <a:latin typeface="+mn-lt"/>
              </a:rPr>
              <a:t>BÖLÜM İÇİ ETKİNLİKLER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Resim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9872">
            <a:off x="210480" y="1188690"/>
            <a:ext cx="1552461" cy="1165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0" name="Resim 6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0" b="37481"/>
          <a:stretch/>
        </p:blipFill>
        <p:spPr>
          <a:xfrm rot="218227">
            <a:off x="2125517" y="1202475"/>
            <a:ext cx="1379139" cy="1320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Metin kutusu 4"/>
          <p:cNvSpPr txBox="1"/>
          <p:nvPr/>
        </p:nvSpPr>
        <p:spPr>
          <a:xfrm>
            <a:off x="181015" y="2620891"/>
            <a:ext cx="3220523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Öğretim </a:t>
            </a:r>
            <a:r>
              <a:rPr lang="tr-TR" sz="2000" b="1" dirty="0" err="1" smtClean="0"/>
              <a:t>elemenlarımızın</a:t>
            </a:r>
            <a:r>
              <a:rPr lang="tr-TR" sz="2000" b="1" dirty="0"/>
              <a:t> </a:t>
            </a:r>
            <a:r>
              <a:rPr lang="tr-TR" sz="2000" b="1" dirty="0" smtClean="0"/>
              <a:t>Tez Savunma ve Doktora Yeterlilik sınavları</a:t>
            </a:r>
            <a:endParaRPr lang="en-US" sz="2000" b="1" dirty="0"/>
          </a:p>
        </p:txBody>
      </p:sp>
      <p:pic>
        <p:nvPicPr>
          <p:cNvPr id="76" name="Resim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791">
            <a:off x="7416875" y="1247153"/>
            <a:ext cx="1409648" cy="18795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7" name="Metin kutusu 76"/>
          <p:cNvSpPr txBox="1"/>
          <p:nvPr/>
        </p:nvSpPr>
        <p:spPr>
          <a:xfrm>
            <a:off x="5873780" y="3313388"/>
            <a:ext cx="3220523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2022-2023 Yılı Akademik Yükseltme Töreni</a:t>
            </a:r>
            <a:endParaRPr lang="en-US" sz="2000" b="1" dirty="0"/>
          </a:p>
        </p:txBody>
      </p:sp>
      <p:pic>
        <p:nvPicPr>
          <p:cNvPr id="71" name="Resim 7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t="37333" r="14348" b="38074"/>
          <a:stretch/>
        </p:blipFill>
        <p:spPr>
          <a:xfrm rot="244689">
            <a:off x="4254986" y="1268811"/>
            <a:ext cx="2235200" cy="1686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55">
            <a:off x="1386137" y="4111135"/>
            <a:ext cx="1684503" cy="22460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460">
            <a:off x="5174278" y="4056794"/>
            <a:ext cx="1927633" cy="2570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3497">
            <a:off x="306850" y="3989830"/>
            <a:ext cx="1065004" cy="14200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01615">
            <a:off x="7617767" y="4275011"/>
            <a:ext cx="1078294" cy="19182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69">
            <a:off x="3468115" y="4245843"/>
            <a:ext cx="1233044" cy="21920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858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1778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KURUMSALLAŞMA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3" y="310487"/>
            <a:ext cx="1951851" cy="4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21109" y="2950756"/>
            <a:ext cx="8268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Kurumsal hafızanın kayıp olmaması için bölüme ait tüm evraklar hem fiziksel olarak hem de elektronik olarak aktif bir şekilde korunmaktadır.</a:t>
            </a:r>
          </a:p>
        </p:txBody>
      </p:sp>
    </p:spTree>
    <p:extLst>
      <p:ext uri="{BB962C8B-B14F-4D97-AF65-F5344CB8AC3E}">
        <p14:creationId xmlns:p14="http://schemas.microsoft.com/office/powerpoint/2010/main" val="17841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Dikdörtgen 64"/>
          <p:cNvSpPr/>
          <p:nvPr/>
        </p:nvSpPr>
        <p:spPr>
          <a:xfrm>
            <a:off x="902825" y="2344088"/>
            <a:ext cx="7766613" cy="156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200" dirty="0" err="1">
                <a:solidFill>
                  <a:srgbClr val="0C0D0D"/>
                </a:solidFill>
                <a:ea typeface="+mn-lt"/>
                <a:cs typeface="Times New Roman" panose="02020603050405020304" pitchFamily="18" charset="0"/>
              </a:rPr>
              <a:t>Kalite</a:t>
            </a:r>
            <a:r>
              <a:rPr lang="en-US" sz="2200" dirty="0">
                <a:solidFill>
                  <a:srgbClr val="0C0D0D"/>
                </a:solidFill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0D0D"/>
                </a:solidFill>
                <a:ea typeface="+mn-lt"/>
                <a:cs typeface="Times New Roman" panose="02020603050405020304" pitchFamily="18" charset="0"/>
              </a:rPr>
              <a:t>süreçlerinin</a:t>
            </a:r>
            <a:r>
              <a:rPr lang="en-US" sz="2200" dirty="0">
                <a:solidFill>
                  <a:srgbClr val="0C0D0D"/>
                </a:solidFill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0D0D"/>
                </a:solidFill>
                <a:ea typeface="+mn-lt"/>
                <a:cs typeface="Times New Roman" panose="02020603050405020304" pitchFamily="18" charset="0"/>
              </a:rPr>
              <a:t>düzenli</a:t>
            </a:r>
            <a:r>
              <a:rPr lang="en-US" sz="2200" dirty="0">
                <a:solidFill>
                  <a:srgbClr val="0C0D0D"/>
                </a:solidFill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0D0D"/>
                </a:solidFill>
                <a:ea typeface="+mn-lt"/>
                <a:cs typeface="Times New Roman" panose="02020603050405020304" pitchFamily="18" charset="0"/>
              </a:rPr>
              <a:t>taki</a:t>
            </a:r>
            <a:r>
              <a:rPr lang="tr-TR" sz="2200" dirty="0">
                <a:solidFill>
                  <a:srgbClr val="0C0D0D"/>
                </a:solidFill>
                <a:ea typeface="+mn-lt"/>
                <a:cs typeface="Times New Roman" panose="02020603050405020304" pitchFamily="18" charset="0"/>
              </a:rPr>
              <a:t>binin sürdürülmesi</a:t>
            </a:r>
            <a:endParaRPr lang="en-US" sz="2200" dirty="0">
              <a:solidFill>
                <a:srgbClr val="0C0D0D"/>
              </a:solidFill>
              <a:ea typeface="+mn-lt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tr-TR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Dış paydaşlarla üniversitenin ve bölümün tanınırlığı için eğitimlerin düzenlenmesi.</a:t>
            </a:r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433684"/>
              </p:ext>
            </p:extLst>
          </p:nvPr>
        </p:nvGraphicFramePr>
        <p:xfrm>
          <a:off x="179513" y="1258534"/>
          <a:ext cx="8767842" cy="5378240"/>
        </p:xfrm>
        <a:graphic>
          <a:graphicData uri="http://schemas.openxmlformats.org/drawingml/2006/table">
            <a:tbl>
              <a:tblPr/>
              <a:tblGrid>
                <a:gridCol w="2092624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640132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804209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2230877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8377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115686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G1-Dört yıllık eğitim müfredatının FTR ÇEP ve ulusal-uluslararası Akreditasyon kuruluşlarının kriterleri ölçüsünde hazırlanmış olması.</a:t>
                      </a:r>
                    </a:p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Z1- Bölümde tam zamanlı, farklı alanlarda uzmanlaşmış öğretim elemanın sayısının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arttılılmış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olmasına karşın öğrenci sayısının artmasıyla öğretim elemanı sayısı ihtiyacının halen devam etmesi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F1- Ülkeler arası karşılıklı protokoller ile mezunların yurt dışında çalışma olanaklarının olması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T1- Yurtdışından ve yurtiçinden bölümü tercih edebilecek öğrencilerin ülkenin ve Antalya ilinin ekonomik ve stratejik sorunlarından çekinmesi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157379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G2-Öğrenci merkezli eğitim sisteminin benimsenmiş olması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Z2- Üniversite hastanesi ve uygulama araştırma merkezinin olmaması nedeniyle öğrencilerin mesleki alan uygulaması derslerini sadece dış paydaşlar ile yapabilmesi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F2- Antalya'nın turizm şehri olması ve Fizyoterapi ve Rehabilitasyon bölümünün dünyada popüler bir bölüm olmasından dolayı yurtiçi ve yurtdışından öğrencilerin ilgisini çekmesi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T2-Temel tıp bilimlerinde uygulama yapılacak birimlerin yetersizliği.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9049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G3- Öğrenci akademisyen ilişkisinin güçlü olması, danışman ve danışmanlık saatlerinin etkin yapılabilmesi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Z3- Bölüm İdari iş yoğunluğunun akademik çalışmaları yavaşlatması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F3- Yönetim ve Mütevelli Heyetinin eğitime bakış açısı ve gelişmeye, yeniliklere açık bir üniversite olması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T3- Eğitimde klinik uygulamalar açısından Üniversitenin Devlet ve Özel Hastanelere uzaklığı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9049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G4-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Multidisipliner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çalışma olanakları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Z4- Üniversite İdari Birimleri ile çalışma güçlüğü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F4- Üniversitenin ildeki sağlık kurumları ile protokolleri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T4- Uluslararası öğrencilerin dil ve altyapılarında eksiklikler olması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77377"/>
              </p:ext>
            </p:extLst>
          </p:nvPr>
        </p:nvGraphicFramePr>
        <p:xfrm>
          <a:off x="179512" y="1359151"/>
          <a:ext cx="8718682" cy="5355395"/>
        </p:xfrm>
        <a:graphic>
          <a:graphicData uri="http://schemas.openxmlformats.org/drawingml/2006/table">
            <a:tbl>
              <a:tblPr/>
              <a:tblGrid>
                <a:gridCol w="2080893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201053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21836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2218368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7050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8042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G5-Bölüm başkanı ve tam zamanlı öğretim elemanlarının meslekten yetkin kişilerden oluşması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Z5- Bölümde tam zamanlı görev yapan akademisyenlerin yetersizliğinden dolayı bazı derslerin dış paydaşlardan gelen hocalar tarafından verilmesi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F5- Fizyoterapi ve Rehabilitasyon alanında özelleşmiş çok sayıda çalışma alanının bulunması.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T5- Antalya ilinde alanında uzman öğretim üyesi eksikliği nedeniyle bazı derslerin online olarak planlanması gerekliliği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756247"/>
                  </a:ext>
                </a:extLst>
              </a:tr>
              <a:tr h="8042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G6-Uzaktan eğitim sisteminin etkin ve kontrollü bir şekilde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hibrit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eğitim sistemi içerisinde kullanımının sağlanması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Z6- Akademik personelin bilgisayar ve SPSS programı gibi istatistik programlarının eksikliği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F6- Ülkemizde fizyoterapist ihtiyacının fazla olması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T6- Artan öğrenci sayısı nedeniyle derslik sayılarının ve mevcutlarının yetersiz gelme olasılığı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888805"/>
                  </a:ext>
                </a:extLst>
              </a:tr>
              <a:tr h="8042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G7 -Üniversitedeki diğer sağlık programları ile aynı kampüste bulunulması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Z7- </a:t>
                      </a:r>
                      <a:r>
                        <a:rPr lang="tr-TR" sz="12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Erasmus</a:t>
                      </a:r>
                      <a:r>
                        <a:rPr lang="tr-T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anlaşmalarının yetersiz olması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F7-Ülkemizde fizyoterapi ve rehabilitasyon hizmeti veren merkezlerin artıyor olması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T7- Etik kurulun henüz aktif olmaması nedeniyle akademisyenlerin bilimsel çalışma yapabilmeleri için dış etik kurullara </a:t>
                      </a:r>
                      <a:r>
                        <a:rPr lang="tr-TR" sz="12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müraacat</a:t>
                      </a:r>
                      <a:r>
                        <a:rPr lang="tr-T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etme zorunluluğu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8042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G8- Bölüm ile ilgili mesleki ve bilimsel etkinliklerin yapılması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Z8- Uluslararası öğrencilerin kayıt döneminde yaşadığı aksaklıklar nedeniyle ders kayıtlarında yaşanan problemler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F8- Farklı kültürlerden öğrencilerin bulunması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03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G9- Lisans programı ile koordineli olarak yürütülen yüksek lisans programının olması.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F9- Üst yönetimin etkin iletişimi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603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G10- Bölümün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Erasmus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bağlantılarının olması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F10- Sağlık alanında uygulama ağırlıklı bir bölüm olarak öğrenci kontenjanının yüksek olmaması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1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943710"/>
              </p:ext>
            </p:extLst>
          </p:nvPr>
        </p:nvGraphicFramePr>
        <p:xfrm>
          <a:off x="179513" y="1070926"/>
          <a:ext cx="8767842" cy="5709424"/>
        </p:xfrm>
        <a:graphic>
          <a:graphicData uri="http://schemas.openxmlformats.org/drawingml/2006/table">
            <a:tbl>
              <a:tblPr/>
              <a:tblGrid>
                <a:gridCol w="2092625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21346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230876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2230876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6676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7616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G11- Bölümün eğitim dilinin Türkçe olmasına rağmen 4 yıllık eğitim programında Sağlık Profesyonelleri için İngilizce derslerinin yer alması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F11- Yatay geçiş ile öğrencilerin gelebilmesi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40354"/>
                  </a:ext>
                </a:extLst>
              </a:tr>
              <a:tr h="11409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G12- Öğrencilerin dört yıllık eğitimleri süresince ikinci yabancı dil olarak Modern Diller dersini alabilme imkanlarının olması ve mezuniyette transkriptlerde ek AKTS olarak  bunun gösterilebilecek olması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020292"/>
                  </a:ext>
                </a:extLst>
              </a:tr>
              <a:tr h="7616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G13- Bölüm laboratuvarlarının teknik ekipman bakımından öğrencinin eğitimi lehine zenginleştirilmiş olması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9520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G14- Bölümün genç ve dinamik bir ekipten oluşması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57197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G14- Hemşirelik bölümü öğrencilerinin </a:t>
                      </a:r>
                      <a:r>
                        <a:rPr lang="tr-TR" sz="12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FTR'de</a:t>
                      </a:r>
                      <a:r>
                        <a:rPr lang="tr-T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yan dal ve Beslenme bölümü öğrencilerinin ÇAP yapabilmesi.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9513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G15-Z5- Dış paydaş çeşitliliği sebebiyle öğrencilerin bir çok merkezde uygulama eğitimlerini alarak meslek ile ilgili daha fazla deneyim elde edebilmesi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8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64100"/>
              </p:ext>
            </p:extLst>
          </p:nvPr>
        </p:nvGraphicFramePr>
        <p:xfrm>
          <a:off x="323530" y="1288031"/>
          <a:ext cx="8417347" cy="5073441"/>
        </p:xfrm>
        <a:graphic>
          <a:graphicData uri="http://schemas.openxmlformats.org/drawingml/2006/table">
            <a:tbl>
              <a:tblPr/>
              <a:tblGrid>
                <a:gridCol w="269457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85017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872596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8769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721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Yönetme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Sorumluluğu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Politika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Uygunluk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Başarı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Dış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Memnuniyeti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519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Sağlık Bilimleri Fakültesi Dekanlığı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Fakülte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Yönetme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Sorumluluğu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Başarı-Öğrenci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Memnuniyeti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9588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 Akademik Personeli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Verme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Sorumluluğu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İlgisi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Başarısı-Akademik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Çalışmalar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Kaynak-Güçlü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Empati-Kurumsal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519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Personel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Hizmet Verme Sorumluluğu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Kurumsal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519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 Yaratıcı Üst Kurum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Eğitim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Alanlarında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Başarı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9588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Devam Eden Öğrenci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Hizmeti kullanan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Eğitim,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İmkanlar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Kariyer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Planlama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Kurumsal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Ortaklığı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6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447377"/>
              </p:ext>
            </p:extLst>
          </p:nvPr>
        </p:nvGraphicFramePr>
        <p:xfrm>
          <a:off x="323528" y="1288027"/>
          <a:ext cx="8515672" cy="5319251"/>
        </p:xfrm>
        <a:graphic>
          <a:graphicData uri="http://schemas.openxmlformats.org/drawingml/2006/table">
            <a:tbl>
              <a:tblPr/>
              <a:tblGrid>
                <a:gridCol w="2726053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883468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906151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78814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48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Potansiyel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Tercih Etme Olasılığı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Eğitim,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Olanakları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Kültürel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Olanaklar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48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Paylaşımı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Geliştirme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Faaliyetleri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Paylaşımı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Etkili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48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TÜBİTAK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Sağlayıcı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Projeler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Üretilerek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Geliştirilmesi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Yaygınlaştırılması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648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Velileri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Dolaylı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Müşteri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Eğitim,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Kültürel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İmkanlar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Kariyer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Planlama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Kurumsal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648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Sağlık Bakanlığı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Türkiye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Cumhuriyeti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Cumhurbaşkanlığına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Bağlı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Olarak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Sağlık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İşlerinin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Yönetilmesi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Diploma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Onayları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1288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Mesleki Dernekler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Fizyoterapistlik Mesleği İle İlgili Standartları ve Etik Kuralları Belirleme Sorumluluğu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Fizyoterapi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Rehabilitasyon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İle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İlgili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Alanlardaki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Yenilik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Gelişme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Yayınları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İzlemek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Ülkemizde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Fizyoterapistlerin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Bilimsel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Araştırmalarını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Teşvik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Etmek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098430"/>
              </p:ext>
            </p:extLst>
          </p:nvPr>
        </p:nvGraphicFramePr>
        <p:xfrm>
          <a:off x="216310" y="1288029"/>
          <a:ext cx="8534400" cy="5329080"/>
        </p:xfrm>
        <a:graphic>
          <a:graphicData uri="http://schemas.openxmlformats.org/drawingml/2006/table">
            <a:tbl>
              <a:tblPr/>
              <a:tblGrid>
                <a:gridCol w="2732049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889809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912542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7360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4356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Üniversitenin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akademisyenleri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Hizmet Verme Sorumluluğu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ortamının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sağlanması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356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YÖK'e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bağlı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kurumlardaki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akademisyenler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Hizmet Verme Sorumluluğu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ortamının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sağlanması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4356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Sağlık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Kuruluşları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4356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Hakemli Dergiler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Yayınların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Yapılması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804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Engelli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Birimi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Engelli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Çalışmaları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Eğitim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İle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İlgili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Problemleri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605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Kulüpleri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Aktiviteleri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Aktivitelerinin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Oluşturulması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Konferans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Düzenlenmesi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4356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YÖKAK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Dış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denetleme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Standartlara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verilmesi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10039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Sağlık Bilimleri Fakültesinin Diğer Bölümleri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Çalışmalar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Destek-Güçlü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Geliştirme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Faaliyetleri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Empati-Kurumsal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9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491636"/>
              </p:ext>
            </p:extLst>
          </p:nvPr>
        </p:nvGraphicFramePr>
        <p:xfrm>
          <a:off x="323528" y="1288029"/>
          <a:ext cx="8378019" cy="5348744"/>
        </p:xfrm>
        <a:graphic>
          <a:graphicData uri="http://schemas.openxmlformats.org/drawingml/2006/table">
            <a:tbl>
              <a:tblPr/>
              <a:tblGrid>
                <a:gridCol w="2681988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836857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859174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79119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51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Antalya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Kepez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Devlet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Hastanesi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Eğitimi için İşbirliği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4.Sınıf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Öğrencilerinin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Döneminde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Çıkacakları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510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Antalya Eğitim ve Araştırma Hastanesi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için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4.Sınıf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Öğrencilerinin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Döneminde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Çıkacakları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51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Antalya Atatürk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Devlet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Hastanesi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için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4.Sınıf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Öğrencilerinin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Döneminde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Çıkacakları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651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Fizyo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Sport Center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Sağlıklı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Yaşam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Merkezi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için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4.Sınıf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Öğrencilerinin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Döneminde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Çıkacakları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651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Antalya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Büyükşehir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Belediyesi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Başkanlığı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Özel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Okulu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Rehabilitasyon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Merkezi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Eğitimi için İşbirliği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4.Sınıf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Öğrencilerinin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Döneminde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Çıkacakları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651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Memorial Antalya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Hastanesi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Eğitimi için İşbirliği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4.Sınıf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Öğrencilerinin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Güz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Döneminde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Çıkacakları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651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Bağımsız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Dış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Denetleme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Kurumları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 standartlarını belgeleme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Müfredat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standardlarının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oluşturulması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akreditasyon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belgelerinin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edinilmesi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8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1760</Words>
  <Application>Microsoft Office PowerPoint</Application>
  <PresentationFormat>Ekran Gösterisi (4:3)</PresentationFormat>
  <Paragraphs>314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Sinem</cp:lastModifiedBy>
  <cp:revision>148</cp:revision>
  <dcterms:created xsi:type="dcterms:W3CDTF">2020-01-20T10:44:30Z</dcterms:created>
  <dcterms:modified xsi:type="dcterms:W3CDTF">2024-05-23T04:24:03Z</dcterms:modified>
</cp:coreProperties>
</file>