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3"/>
  </p:notesMasterIdLst>
  <p:sldIdLst>
    <p:sldId id="256" r:id="rId2"/>
    <p:sldId id="288" r:id="rId3"/>
    <p:sldId id="365" r:id="rId4"/>
    <p:sldId id="366" r:id="rId5"/>
    <p:sldId id="394" r:id="rId6"/>
    <p:sldId id="396" r:id="rId7"/>
    <p:sldId id="367" r:id="rId8"/>
    <p:sldId id="398" r:id="rId9"/>
    <p:sldId id="397" r:id="rId10"/>
    <p:sldId id="368" r:id="rId11"/>
    <p:sldId id="320" r:id="rId12"/>
    <p:sldId id="363" r:id="rId13"/>
    <p:sldId id="364" r:id="rId14"/>
    <p:sldId id="372" r:id="rId15"/>
    <p:sldId id="373" r:id="rId16"/>
    <p:sldId id="285" r:id="rId17"/>
    <p:sldId id="353" r:id="rId18"/>
    <p:sldId id="376" r:id="rId19"/>
    <p:sldId id="358" r:id="rId20"/>
    <p:sldId id="352" r:id="rId21"/>
    <p:sldId id="357" r:id="rId22"/>
    <p:sldId id="304" r:id="rId23"/>
    <p:sldId id="400" r:id="rId24"/>
    <p:sldId id="401" r:id="rId25"/>
    <p:sldId id="407" r:id="rId26"/>
    <p:sldId id="359" r:id="rId27"/>
    <p:sldId id="402" r:id="rId28"/>
    <p:sldId id="403" r:id="rId29"/>
    <p:sldId id="404" r:id="rId30"/>
    <p:sldId id="406" r:id="rId31"/>
    <p:sldId id="405" r:id="rId32"/>
    <p:sldId id="399" r:id="rId33"/>
    <p:sldId id="360" r:id="rId34"/>
    <p:sldId id="361" r:id="rId35"/>
    <p:sldId id="385" r:id="rId36"/>
    <p:sldId id="409" r:id="rId37"/>
    <p:sldId id="387" r:id="rId38"/>
    <p:sldId id="388" r:id="rId39"/>
    <p:sldId id="389" r:id="rId40"/>
    <p:sldId id="362" r:id="rId41"/>
    <p:sldId id="278" r:id="rId4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BEA70EB5-37B4-4FD2-923D-5284A583AEE6}">
          <p14:sldIdLst>
            <p14:sldId id="256"/>
          </p14:sldIdLst>
        </p14:section>
        <p14:section name="Başlıksız Bölüm" id="{29ED5E7A-0C58-4AF1-A401-2AB9E7D510F4}">
          <p14:sldIdLst>
            <p14:sldId id="288"/>
            <p14:sldId id="365"/>
            <p14:sldId id="366"/>
            <p14:sldId id="394"/>
            <p14:sldId id="396"/>
            <p14:sldId id="367"/>
            <p14:sldId id="398"/>
            <p14:sldId id="397"/>
            <p14:sldId id="368"/>
            <p14:sldId id="320"/>
            <p14:sldId id="363"/>
            <p14:sldId id="364"/>
            <p14:sldId id="372"/>
            <p14:sldId id="373"/>
            <p14:sldId id="285"/>
            <p14:sldId id="353"/>
            <p14:sldId id="376"/>
            <p14:sldId id="358"/>
            <p14:sldId id="352"/>
            <p14:sldId id="357"/>
            <p14:sldId id="304"/>
            <p14:sldId id="400"/>
            <p14:sldId id="401"/>
            <p14:sldId id="407"/>
            <p14:sldId id="359"/>
            <p14:sldId id="402"/>
            <p14:sldId id="403"/>
            <p14:sldId id="404"/>
            <p14:sldId id="406"/>
            <p14:sldId id="405"/>
            <p14:sldId id="399"/>
            <p14:sldId id="360"/>
            <p14:sldId id="361"/>
            <p14:sldId id="385"/>
            <p14:sldId id="409"/>
            <p14:sldId id="387"/>
            <p14:sldId id="388"/>
            <p14:sldId id="389"/>
            <p14:sldId id="362"/>
            <p14:sldId id="2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Engin DORUM" initials="AED" lastIdx="1" clrIdx="0">
    <p:extLst>
      <p:ext uri="{19B8F6BF-5375-455C-9EA6-DF929625EA0E}">
        <p15:presenceInfo xmlns:p15="http://schemas.microsoft.com/office/powerpoint/2012/main" userId="d7838842375f6d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6AF"/>
    <a:srgbClr val="0F2303"/>
    <a:srgbClr val="001626"/>
    <a:srgbClr val="0C0D0D"/>
    <a:srgbClr val="7AEE32"/>
    <a:srgbClr val="1F0620"/>
    <a:srgbClr val="020424"/>
    <a:srgbClr val="D9D9D9"/>
    <a:srgbClr val="122204"/>
    <a:srgbClr val="1224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F1937D-9821-291D-8D79-968B86690558}" v="128" dt="2024-05-21T11:10:38.423"/>
    <p1510:client id="{4990BED9-148D-11B5-192F-9B5996568DB4}" v="160" dt="2024-05-21T12:29:16.475"/>
    <p1510:client id="{516DD3F2-248C-4A90-8BCD-74E6D07786F7}" v="141" dt="2024-05-21T13:41:48.711"/>
    <p1510:client id="{6046DD40-DEBD-FC3C-E7C4-1CAB0E6B8169}" v="51" dt="2024-05-21T17:19:47.119"/>
    <p1510:client id="{97905C24-79BF-80A5-6A5D-FCE1665EA1C4}" v="189" dt="2024-05-22T12:42:55.103"/>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1" d="100"/>
          <a:sy n="61" d="100"/>
        </p:scale>
        <p:origin x="1368"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al__ma_Sayfas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tr-TR" sz="1800">
                <a:effectLst/>
              </a:rPr>
              <a:t>ANTALYA BİLİM ÜNİVERSİTESİ</a:t>
            </a:r>
          </a:p>
          <a:p>
            <a:pPr>
              <a:defRPr/>
            </a:pPr>
            <a:r>
              <a:rPr lang="tr-TR" sz="1800">
                <a:effectLst/>
              </a:rPr>
              <a:t>SAĞLIK BİLİMLERİ FAKÜLTESİ </a:t>
            </a:r>
          </a:p>
          <a:p>
            <a:pPr>
              <a:defRPr/>
            </a:pPr>
            <a:r>
              <a:rPr lang="tr-TR" sz="1800">
                <a:effectLst/>
              </a:rPr>
              <a:t>HEMŞİRELİK BÖLÜMÜ</a:t>
            </a:r>
          </a:p>
          <a:p>
            <a:pPr>
              <a:defRPr/>
            </a:pPr>
            <a:r>
              <a:rPr lang="tr-TR" sz="1600" b="1" i="0" u="none" strike="noStrike" baseline="0">
                <a:effectLst/>
              </a:rPr>
              <a:t>DIŞ PAYDAŞ DEĞERLENDİRME ANKETİ</a:t>
            </a:r>
            <a:endParaRPr lang="tr-TR" sz="1800">
              <a:effectLst/>
            </a:endParaRP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tr-TR"/>
        </a:p>
      </c:txPr>
    </c:title>
    <c:autoTitleDeleted val="0"/>
    <c:plotArea>
      <c:layout/>
      <c:barChart>
        <c:barDir val="col"/>
        <c:grouping val="clustered"/>
        <c:varyColors val="0"/>
        <c:ser>
          <c:idx val="0"/>
          <c:order val="0"/>
          <c:tx>
            <c:strRef>
              <c:f>Yanıtları!$A$6:$I$6</c:f>
              <c:strCache>
                <c:ptCount val="9"/>
                <c:pt idx="0">
                  <c:v>Öğrencilerin mesleki bilgi düzeyleri yeterlidir.</c:v>
                </c:pt>
                <c:pt idx="1">
                  <c:v>Öğrencilerin mesleki uygulama becerileri yeterlidir.</c:v>
                </c:pt>
                <c:pt idx="2">
                  <c:v>Öğrencilerin iletişim becerileri yeterlidir.</c:v>
                </c:pt>
                <c:pt idx="3">
                  <c:v>Öğrencilerin problem çözme becerileri yeterlidir.</c:v>
                </c:pt>
                <c:pt idx="4">
                  <c:v>Öğrenciler girişimcilik becerisine sahiptir.</c:v>
                </c:pt>
                <c:pt idx="5">
                  <c:v>Öğrencilerin güncel bilgileri kullanma becerileri yeterlidir.</c:v>
                </c:pt>
                <c:pt idx="6">
                  <c:v>Öğrenciler kurumumuza önemli katkılar vermektedir.</c:v>
                </c:pt>
                <c:pt idx="7">
                  <c:v>Öğrenciler kurumumuzun işleyiş ve kurallarına uyum sağlayabilmektedir.</c:v>
                </c:pt>
                <c:pt idx="8">
                  <c:v>Öğrencilerin ekip çalışması yapabilme becerisi yüksektir.</c:v>
                </c:pt>
              </c:strCache>
            </c:strRef>
          </c:tx>
          <c:spPr>
            <a:solidFill>
              <a:srgbClr val="FFC000"/>
            </a:solidFill>
            <a:ln>
              <a:noFill/>
            </a:ln>
            <a:effectLst>
              <a:outerShdw blurRad="57150" dist="19050" dir="5400000" algn="ctr" rotWithShape="0">
                <a:srgbClr val="000000">
                  <a:alpha val="63000"/>
                </a:srgbClr>
              </a:outerShdw>
            </a:effectLst>
          </c:spPr>
          <c:invertIfNegative val="0"/>
          <c:dPt>
            <c:idx val="0"/>
            <c:invertIfNegative val="0"/>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0-0666-4EF4-8ED8-94D055F1F2A1}"/>
              </c:ext>
            </c:extLst>
          </c:dPt>
          <c:dPt>
            <c:idx val="2"/>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01F-4320-B692-08C723A98E50}"/>
              </c:ext>
            </c:extLst>
          </c:dPt>
          <c:dPt>
            <c:idx val="5"/>
            <c:invertIfNegative val="0"/>
            <c:bubble3D val="0"/>
            <c:spPr>
              <a:solidFill>
                <a:srgbClr val="FF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666-4EF4-8ED8-94D055F1F2A1}"/>
              </c:ext>
            </c:extLst>
          </c:dPt>
          <c:dPt>
            <c:idx val="7"/>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4-E01F-4320-B692-08C723A98E50}"/>
              </c:ext>
            </c:extLst>
          </c:dPt>
          <c:dPt>
            <c:idx val="8"/>
            <c:invertIfNegative val="0"/>
            <c:bubble3D val="0"/>
            <c:spPr>
              <a:solidFill>
                <a:srgbClr val="00B05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6-E01F-4320-B692-08C723A98E5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Yanıtları!$A$6:$I$6</c:f>
              <c:strCache>
                <c:ptCount val="9"/>
                <c:pt idx="0">
                  <c:v>Öğrencilerin mesleki bilgi düzeyleri yeterlidir.</c:v>
                </c:pt>
                <c:pt idx="1">
                  <c:v>Öğrencilerin mesleki uygulama becerileri yeterlidir.</c:v>
                </c:pt>
                <c:pt idx="2">
                  <c:v>Öğrencilerin iletişim becerileri yeterlidir.</c:v>
                </c:pt>
                <c:pt idx="3">
                  <c:v>Öğrencilerin problem çözme becerileri yeterlidir.</c:v>
                </c:pt>
                <c:pt idx="4">
                  <c:v>Öğrenciler girişimcilik becerisine sahiptir.</c:v>
                </c:pt>
                <c:pt idx="5">
                  <c:v>Öğrencilerin güncel bilgileri kullanma becerileri yeterlidir.</c:v>
                </c:pt>
                <c:pt idx="6">
                  <c:v>Öğrenciler kurumumuza önemli katkılar vermektedir.</c:v>
                </c:pt>
                <c:pt idx="7">
                  <c:v>Öğrenciler kurumumuzun işleyiş ve kurallarına uyum sağlayabilmektedir.</c:v>
                </c:pt>
                <c:pt idx="8">
                  <c:v>Öğrencilerin ekip çalışması yapabilme becerisi yüksektir.</c:v>
                </c:pt>
              </c:strCache>
            </c:strRef>
          </c:cat>
          <c:val>
            <c:numRef>
              <c:f>Yanıtları!$A$28:$I$28</c:f>
              <c:numCache>
                <c:formatCode>0%</c:formatCode>
                <c:ptCount val="9"/>
                <c:pt idx="0">
                  <c:v>0.8761904761904763</c:v>
                </c:pt>
                <c:pt idx="1">
                  <c:v>0.90476190476190477</c:v>
                </c:pt>
                <c:pt idx="2">
                  <c:v>0.95238095238095233</c:v>
                </c:pt>
                <c:pt idx="3">
                  <c:v>0.89523809523809528</c:v>
                </c:pt>
                <c:pt idx="4">
                  <c:v>0.91428571428571426</c:v>
                </c:pt>
                <c:pt idx="5">
                  <c:v>0.86666666666666659</c:v>
                </c:pt>
                <c:pt idx="6">
                  <c:v>0.94285714285714284</c:v>
                </c:pt>
                <c:pt idx="7">
                  <c:v>0.97142857142857131</c:v>
                </c:pt>
                <c:pt idx="8">
                  <c:v>0.95238095238095233</c:v>
                </c:pt>
              </c:numCache>
            </c:numRef>
          </c:val>
          <c:extLst>
            <c:ext xmlns:c16="http://schemas.microsoft.com/office/drawing/2014/chart" uri="{C3380CC4-5D6E-409C-BE32-E72D297353CC}">
              <c16:uniqueId val="{00000000-0CD5-43DB-950D-C46C640A6E09}"/>
            </c:ext>
          </c:extLst>
        </c:ser>
        <c:dLbls>
          <c:showLegendKey val="0"/>
          <c:showVal val="1"/>
          <c:showCatName val="0"/>
          <c:showSerName val="0"/>
          <c:showPercent val="0"/>
          <c:showBubbleSize val="0"/>
        </c:dLbls>
        <c:gapWidth val="150"/>
        <c:overlap val="-25"/>
        <c:axId val="1855283631"/>
        <c:axId val="1855280303"/>
      </c:barChart>
      <c:catAx>
        <c:axId val="1855283631"/>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tr-TR"/>
          </a:p>
        </c:txPr>
        <c:crossAx val="1855280303"/>
        <c:crosses val="autoZero"/>
        <c:auto val="1"/>
        <c:lblAlgn val="ctr"/>
        <c:lblOffset val="100"/>
        <c:noMultiLvlLbl val="0"/>
      </c:catAx>
      <c:valAx>
        <c:axId val="1855280303"/>
        <c:scaling>
          <c:orientation val="minMax"/>
        </c:scaling>
        <c:delete val="1"/>
        <c:axPos val="l"/>
        <c:numFmt formatCode="0%" sourceLinked="1"/>
        <c:majorTickMark val="none"/>
        <c:minorTickMark val="none"/>
        <c:tickLblPos val="nextTo"/>
        <c:crossAx val="1855283631"/>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tr-TR"/>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9FC953-42AA-4EE9-BF6A-0E981C5F3E5C}" type="datetimeFigureOut">
              <a:rPr lang="tr-TR" smtClean="0"/>
              <a:t>11.06.2024</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8F1CBD-092F-46C9-A4DE-6EE6E628FC19}" type="slidenum">
              <a:rPr lang="tr-TR" smtClean="0"/>
              <a:t>‹#›</a:t>
            </a:fld>
            <a:endParaRPr lang="tr-TR"/>
          </a:p>
        </p:txBody>
      </p:sp>
    </p:spTree>
    <p:extLst>
      <p:ext uri="{BB962C8B-B14F-4D97-AF65-F5344CB8AC3E}">
        <p14:creationId xmlns:p14="http://schemas.microsoft.com/office/powerpoint/2010/main" val="1877612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468F1CBD-092F-46C9-A4DE-6EE6E628FC19}" type="slidenum">
              <a:rPr lang="tr-TR" smtClean="0"/>
              <a:t>11</a:t>
            </a:fld>
            <a:endParaRPr lang="tr-TR"/>
          </a:p>
        </p:txBody>
      </p:sp>
    </p:spTree>
    <p:extLst>
      <p:ext uri="{BB962C8B-B14F-4D97-AF65-F5344CB8AC3E}">
        <p14:creationId xmlns:p14="http://schemas.microsoft.com/office/powerpoint/2010/main" val="3922042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tr-TR"/>
              <a:t>Asıl başlık stili için tıklatın</a:t>
            </a:r>
            <a:endParaRPr lang="en-US"/>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a:p>
        </p:txBody>
      </p:sp>
      <p:sp>
        <p:nvSpPr>
          <p:cNvPr id="4" name="Date Placeholder 3"/>
          <p:cNvSpPr>
            <a:spLocks noGrp="1"/>
          </p:cNvSpPr>
          <p:nvPr>
            <p:ph type="dt" sz="half" idx="10"/>
          </p:nvPr>
        </p:nvSpPr>
        <p:spPr/>
        <p:txBody>
          <a:bodyPr/>
          <a:lstStyle/>
          <a:p>
            <a:fld id="{02F1FE79-895F-42A7-98A3-2928D70411A6}"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20984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tr-TR"/>
              <a:t>Asıl başlık stili için tıklatın</a:t>
            </a:r>
            <a:endParaRPr lang="en-US"/>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7E55D41D-3A10-4ECB-91B8-0ABF0AB6B29B}" type="datetime1">
              <a:rPr lang="tr-TR" smtClean="0"/>
              <a:t>11.06.2024</a:t>
            </a:fld>
            <a:endParaRPr lang="tr-TR"/>
          </a:p>
        </p:txBody>
      </p:sp>
      <p:sp>
        <p:nvSpPr>
          <p:cNvPr id="6" name="Footer Placeholder 5"/>
          <p:cNvSpPr>
            <a:spLocks noGrp="1"/>
          </p:cNvSpPr>
          <p:nvPr>
            <p:ph type="ftr" sz="quarter" idx="11"/>
          </p:nvPr>
        </p:nvSpPr>
        <p:spPr/>
        <p:txBody>
          <a:bodyPr/>
          <a:lstStyle/>
          <a:p>
            <a:r>
              <a:rPr lang="tr-TR"/>
              <a:t>Kalite bir yaşam tarzıdır.</a:t>
            </a:r>
          </a:p>
        </p:txBody>
      </p:sp>
      <p:sp>
        <p:nvSpPr>
          <p:cNvPr id="7"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443462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tr-TR"/>
              <a:t>Asıl başlık stili için tıklatın</a:t>
            </a:r>
            <a:endParaRPr lang="en-US"/>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4" name="Date Placeholder 3"/>
          <p:cNvSpPr>
            <a:spLocks noGrp="1"/>
          </p:cNvSpPr>
          <p:nvPr>
            <p:ph type="dt" sz="half" idx="10"/>
          </p:nvPr>
        </p:nvSpPr>
        <p:spPr/>
        <p:txBody>
          <a:bodyPr/>
          <a:lstStyle/>
          <a:p>
            <a:fld id="{49EA2CAA-A93A-4E55-9C55-C38D209650FD}"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521092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tr-TR"/>
              <a:t>Asıl başlık stili için tıklatın</a:t>
            </a:r>
            <a:endParaRPr lang="en-US"/>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a:t>Asıl metin stillerini düzenle</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4" name="Date Placeholder 3"/>
          <p:cNvSpPr>
            <a:spLocks noGrp="1"/>
          </p:cNvSpPr>
          <p:nvPr>
            <p:ph type="dt" sz="half" idx="10"/>
          </p:nvPr>
        </p:nvSpPr>
        <p:spPr/>
        <p:txBody>
          <a:bodyPr/>
          <a:lstStyle/>
          <a:p>
            <a:fld id="{E4CA0052-8D31-4850-AEA6-3C0FC58D685F}"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Tree>
    <p:extLst>
      <p:ext uri="{BB962C8B-B14F-4D97-AF65-F5344CB8AC3E}">
        <p14:creationId xmlns:p14="http://schemas.microsoft.com/office/powerpoint/2010/main" val="422191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tr-TR"/>
              <a:t>Asıl başlık stili için tıklatın</a:t>
            </a:r>
            <a:endParaRPr lang="en-US"/>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FC9D8A15-0637-4807-B75C-7A73E7375C99}"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3255784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 için tıklatın</a:t>
            </a:r>
            <a:endParaRPr lang="en-US"/>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15C51BB-0D1C-4576-8FE7-BFD045088065}" type="datetime1">
              <a:rPr lang="tr-TR" smtClean="0"/>
              <a:t>11.06.2024</a:t>
            </a:fld>
            <a:endParaRPr lang="tr-TR"/>
          </a:p>
        </p:txBody>
      </p:sp>
      <p:sp>
        <p:nvSpPr>
          <p:cNvPr id="4"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1053034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 için tıklatın</a:t>
            </a:r>
            <a:endParaRPr lang="en-US"/>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4ACFB50-8421-40E7-9C45-F6BA7ED893A5}" type="datetime1">
              <a:rPr lang="tr-TR" smtClean="0"/>
              <a:t>11.06.2024</a:t>
            </a:fld>
            <a:endParaRPr lang="tr-TR"/>
          </a:p>
        </p:txBody>
      </p:sp>
      <p:sp>
        <p:nvSpPr>
          <p:cNvPr id="4"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3559420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nchor="t" anchorCtr="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78723E8F-9881-4A80-8EBA-9003611FDB7E}"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1369533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tr-TR"/>
              <a:t>Asıl başlık stili için tıklatın</a:t>
            </a:r>
            <a:endParaRPr lang="en-US"/>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CA6721F7-4D96-4365-971C-8A357CDE4EC8}"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825482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3"/>
          <p:cNvSpPr>
            <a:spLocks noGrp="1"/>
          </p:cNvSpPr>
          <p:nvPr>
            <p:ph type="dt" sz="half" idx="10"/>
          </p:nvPr>
        </p:nvSpPr>
        <p:spPr/>
        <p:txBody>
          <a:bodyPr/>
          <a:lstStyle/>
          <a:p>
            <a:fld id="{74827462-F39A-4C1A-AF2B-7E7C3B52270D}"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238146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tr-TR"/>
              <a:t>Asıl başlık stili için tıklatın</a:t>
            </a:r>
            <a:endParaRPr lang="en-US"/>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D131C24B-EFD1-4F1F-8710-B96510CF654D}" type="datetime1">
              <a:rPr lang="tr-TR" smtClean="0"/>
              <a:t>11.06.2024</a:t>
            </a:fld>
            <a:endParaRPr lang="tr-TR"/>
          </a:p>
        </p:txBody>
      </p:sp>
      <p:sp>
        <p:nvSpPr>
          <p:cNvPr id="5" name="Footer Placeholder 4"/>
          <p:cNvSpPr>
            <a:spLocks noGrp="1"/>
          </p:cNvSpPr>
          <p:nvPr>
            <p:ph type="ftr" sz="quarter" idx="11"/>
          </p:nvPr>
        </p:nvSpPr>
        <p:spPr/>
        <p:txBody>
          <a:bodyPr/>
          <a:lstStyle/>
          <a:p>
            <a:r>
              <a:rPr lang="tr-TR"/>
              <a:t>Kalite bir yaşam tarzıdır.</a:t>
            </a:r>
          </a:p>
        </p:txBody>
      </p:sp>
      <p:sp>
        <p:nvSpPr>
          <p:cNvPr id="6" name="Slide Number Placeholder 5"/>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38850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Date Placeholder 4"/>
          <p:cNvSpPr>
            <a:spLocks noGrp="1"/>
          </p:cNvSpPr>
          <p:nvPr>
            <p:ph type="dt" sz="half" idx="10"/>
          </p:nvPr>
        </p:nvSpPr>
        <p:spPr/>
        <p:txBody>
          <a:bodyPr/>
          <a:lstStyle/>
          <a:p>
            <a:fld id="{D4AFFDB9-6722-41B2-B04D-08540178B436}" type="datetime1">
              <a:rPr lang="tr-TR" smtClean="0"/>
              <a:t>11.06.2024</a:t>
            </a:fld>
            <a:endParaRPr lang="tr-TR"/>
          </a:p>
        </p:txBody>
      </p:sp>
      <p:sp>
        <p:nvSpPr>
          <p:cNvPr id="6" name="Footer Placeholder 5"/>
          <p:cNvSpPr>
            <a:spLocks noGrp="1"/>
          </p:cNvSpPr>
          <p:nvPr>
            <p:ph type="ftr" sz="quarter" idx="11"/>
          </p:nvPr>
        </p:nvSpPr>
        <p:spPr/>
        <p:txBody>
          <a:bodyPr/>
          <a:lstStyle/>
          <a:p>
            <a:r>
              <a:rPr lang="tr-TR"/>
              <a:t>Kalite bir yaşam tarzıdır.</a:t>
            </a:r>
          </a:p>
        </p:txBody>
      </p:sp>
      <p:sp>
        <p:nvSpPr>
          <p:cNvPr id="7"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59833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fld id="{16DD3C59-7F8B-4A72-BAAB-7BC544209866}" type="datetime1">
              <a:rPr lang="tr-TR" smtClean="0"/>
              <a:t>11.06.2024</a:t>
            </a:fld>
            <a:endParaRPr lang="tr-TR"/>
          </a:p>
        </p:txBody>
      </p:sp>
      <p:sp>
        <p:nvSpPr>
          <p:cNvPr id="8" name="Footer Placeholder 7"/>
          <p:cNvSpPr>
            <a:spLocks noGrp="1"/>
          </p:cNvSpPr>
          <p:nvPr>
            <p:ph type="ftr" sz="quarter" idx="11"/>
          </p:nvPr>
        </p:nvSpPr>
        <p:spPr/>
        <p:txBody>
          <a:bodyPr/>
          <a:lstStyle/>
          <a:p>
            <a:r>
              <a:rPr lang="tr-TR"/>
              <a:t>Kalite bir yaşam tarzıdır.</a:t>
            </a:r>
          </a:p>
        </p:txBody>
      </p:sp>
      <p:sp>
        <p:nvSpPr>
          <p:cNvPr id="9" name="Slide Number Placeholder 8"/>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29843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7" name="Date Placeholder 2"/>
          <p:cNvSpPr>
            <a:spLocks noGrp="1"/>
          </p:cNvSpPr>
          <p:nvPr>
            <p:ph type="dt" sz="half" idx="10"/>
          </p:nvPr>
        </p:nvSpPr>
        <p:spPr/>
        <p:txBody>
          <a:bodyPr/>
          <a:lstStyle/>
          <a:p>
            <a:fld id="{65722604-8933-415E-8C00-2D62C6DD0971}" type="datetime1">
              <a:rPr lang="tr-TR" smtClean="0"/>
              <a:t>11.06.2024</a:t>
            </a:fld>
            <a:endParaRPr lang="tr-TR"/>
          </a:p>
        </p:txBody>
      </p:sp>
      <p:sp>
        <p:nvSpPr>
          <p:cNvPr id="5" name="Footer Placeholder 3"/>
          <p:cNvSpPr>
            <a:spLocks noGrp="1"/>
          </p:cNvSpPr>
          <p:nvPr>
            <p:ph type="ftr" sz="quarter" idx="11"/>
          </p:nvPr>
        </p:nvSpPr>
        <p:spPr/>
        <p:txBody>
          <a:bodyPr/>
          <a:lstStyle/>
          <a:p>
            <a:r>
              <a:rPr lang="tr-TR"/>
              <a:t>Kalite bir yaşam tarzıdır.</a:t>
            </a:r>
          </a:p>
        </p:txBody>
      </p:sp>
      <p:sp>
        <p:nvSpPr>
          <p:cNvPr id="6" name="Slide Number Placeholder 4"/>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1276826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41267D9-914E-4698-B3F2-AD0FE5619A6B}" type="datetime1">
              <a:rPr lang="tr-TR" smtClean="0"/>
              <a:t>11.06.2024</a:t>
            </a:fld>
            <a:endParaRPr lang="tr-TR"/>
          </a:p>
        </p:txBody>
      </p:sp>
      <p:sp>
        <p:nvSpPr>
          <p:cNvPr id="5" name="Footer Placeholder 2"/>
          <p:cNvSpPr>
            <a:spLocks noGrp="1"/>
          </p:cNvSpPr>
          <p:nvPr>
            <p:ph type="ftr" sz="quarter" idx="11"/>
          </p:nvPr>
        </p:nvSpPr>
        <p:spPr/>
        <p:txBody>
          <a:bodyPr/>
          <a:lstStyle/>
          <a:p>
            <a:r>
              <a:rPr lang="tr-TR"/>
              <a:t>Kalite bir yaşam tarzıdır.</a:t>
            </a:r>
          </a:p>
        </p:txBody>
      </p:sp>
      <p:sp>
        <p:nvSpPr>
          <p:cNvPr id="6" name="Slide Number Placeholder 3"/>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187242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tr-TR"/>
              <a:t>Asıl başlık stili için tıklatın</a:t>
            </a:r>
            <a:endParaRPr lang="en-US"/>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7" name="Date Placeholder 4"/>
          <p:cNvSpPr>
            <a:spLocks noGrp="1"/>
          </p:cNvSpPr>
          <p:nvPr>
            <p:ph type="dt" sz="half" idx="10"/>
          </p:nvPr>
        </p:nvSpPr>
        <p:spPr/>
        <p:txBody>
          <a:bodyPr/>
          <a:lstStyle/>
          <a:p>
            <a:fld id="{A98372CA-2AA3-4B96-88E2-0848354ED199}" type="datetime1">
              <a:rPr lang="tr-TR" smtClean="0"/>
              <a:t>11.06.2024</a:t>
            </a:fld>
            <a:endParaRPr lang="tr-TR"/>
          </a:p>
        </p:txBody>
      </p:sp>
      <p:sp>
        <p:nvSpPr>
          <p:cNvPr id="5" name="Footer Placeholder 5"/>
          <p:cNvSpPr>
            <a:spLocks noGrp="1"/>
          </p:cNvSpPr>
          <p:nvPr>
            <p:ph type="ftr" sz="quarter" idx="11"/>
          </p:nvPr>
        </p:nvSpPr>
        <p:spPr/>
        <p:txBody>
          <a:bodyPr/>
          <a:lstStyle/>
          <a:p>
            <a:r>
              <a:rPr lang="tr-TR"/>
              <a:t>Kalite bir yaşam tarzıdır.</a:t>
            </a:r>
          </a:p>
        </p:txBody>
      </p:sp>
      <p:sp>
        <p:nvSpPr>
          <p:cNvPr id="6"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601157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tr-TR"/>
              <a:t>Asıl başlık stili için tıklatın</a:t>
            </a:r>
            <a:endParaRPr lang="en-US"/>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fld id="{0518EA3F-6433-48FF-B6BE-A7A477A42FC6}" type="datetime1">
              <a:rPr lang="tr-TR" smtClean="0"/>
              <a:t>11.06.2024</a:t>
            </a:fld>
            <a:endParaRPr lang="tr-TR"/>
          </a:p>
        </p:txBody>
      </p:sp>
      <p:sp>
        <p:nvSpPr>
          <p:cNvPr id="6" name="Footer Placeholder 5"/>
          <p:cNvSpPr>
            <a:spLocks noGrp="1"/>
          </p:cNvSpPr>
          <p:nvPr>
            <p:ph type="ftr" sz="quarter" idx="11"/>
          </p:nvPr>
        </p:nvSpPr>
        <p:spPr/>
        <p:txBody>
          <a:bodyPr/>
          <a:lstStyle/>
          <a:p>
            <a:r>
              <a:rPr lang="tr-TR"/>
              <a:t>Kalite bir yaşam tarzıdır.</a:t>
            </a:r>
          </a:p>
        </p:txBody>
      </p:sp>
      <p:sp>
        <p:nvSpPr>
          <p:cNvPr id="7" name="Slide Number Placeholder 6"/>
          <p:cNvSpPr>
            <a:spLocks noGrp="1"/>
          </p:cNvSpPr>
          <p:nvPr>
            <p:ph type="sldNum" sz="quarter" idx="12"/>
          </p:nvPr>
        </p:nvSpPr>
        <p:spPr/>
        <p:txBody>
          <a:bodyPr/>
          <a:lstStyle/>
          <a:p>
            <a:fld id="{439F893C-C32F-4835-A1E5-850973405C58}" type="slidenum">
              <a:rPr lang="tr-TR" smtClean="0"/>
              <a:t>‹#›</a:t>
            </a:fld>
            <a:endParaRPr lang="tr-TR"/>
          </a:p>
        </p:txBody>
      </p:sp>
    </p:spTree>
    <p:extLst>
      <p:ext uri="{BB962C8B-B14F-4D97-AF65-F5344CB8AC3E}">
        <p14:creationId xmlns:p14="http://schemas.microsoft.com/office/powerpoint/2010/main" val="4102238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tr-TR"/>
              <a:t>Asıl başlık stili için tıklatın</a:t>
            </a:r>
            <a:endParaRPr lang="en-US"/>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5C5BB4E-5263-4D8C-8229-92E9667170F1}" type="datetime1">
              <a:rPr lang="tr-TR" smtClean="0"/>
              <a:t>11.06.2024</a:t>
            </a:fld>
            <a:endParaRPr lang="tr-TR"/>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tr-TR"/>
              <a:t>Kalite bir yaşam tarzıdır.</a:t>
            </a:r>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439F893C-C32F-4835-A1E5-850973405C58}" type="slidenum">
              <a:rPr lang="tr-TR" smtClean="0"/>
              <a:t>‹#›</a:t>
            </a:fld>
            <a:endParaRPr lang="tr-TR"/>
          </a:p>
        </p:txBody>
      </p:sp>
    </p:spTree>
    <p:extLst>
      <p:ext uri="{BB962C8B-B14F-4D97-AF65-F5344CB8AC3E}">
        <p14:creationId xmlns:p14="http://schemas.microsoft.com/office/powerpoint/2010/main" val="15227008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2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7.png"/><Relationship Id="rId7"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8.jpeg"/><Relationship Id="rId4" Type="http://schemas.openxmlformats.org/officeDocument/2006/relationships/image" Target="../media/image18.png"/><Relationship Id="rId9"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9.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480013" y="4470112"/>
            <a:ext cx="4569715" cy="769441"/>
          </a:xfrm>
          <a:prstGeom prst="rect">
            <a:avLst/>
          </a:prstGeom>
          <a:noFill/>
        </p:spPr>
        <p:txBody>
          <a:bodyPr wrap="square" lIns="91440" tIns="45720" rIns="91440" bIns="45720" rtlCol="0" anchor="t">
            <a:spAutoFit/>
          </a:bodyPr>
          <a:lstStyle/>
          <a:p>
            <a:pPr algn="ctr"/>
            <a:r>
              <a:rPr lang="tr-TR" sz="2200" b="1">
                <a:solidFill>
                  <a:schemeClr val="accent5">
                    <a:lumMod val="50000"/>
                  </a:schemeClr>
                </a:solidFill>
              </a:rPr>
              <a:t>SAĞLIK BİLİMLERİ FAKÜLTESİ</a:t>
            </a:r>
          </a:p>
          <a:p>
            <a:pPr algn="ctr"/>
            <a:r>
              <a:rPr lang="tr-TR" sz="2200" b="1">
                <a:solidFill>
                  <a:schemeClr val="accent5">
                    <a:lumMod val="50000"/>
                  </a:schemeClr>
                </a:solidFill>
              </a:rPr>
              <a:t>HEMŞİRELİK BÖLÜMÜ</a:t>
            </a:r>
            <a:endParaRPr lang="tr-TR" sz="2800" b="1" err="1">
              <a:solidFill>
                <a:schemeClr val="accent5">
                  <a:lumMod val="50000"/>
                </a:schemeClr>
              </a:solidFill>
            </a:endParaRPr>
          </a:p>
        </p:txBody>
      </p:sp>
      <p:pic>
        <p:nvPicPr>
          <p:cNvPr id="102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836712"/>
            <a:ext cx="2376264" cy="504746"/>
          </a:xfrm>
          <a:prstGeom prst="rect">
            <a:avLst/>
          </a:prstGeom>
          <a:noFill/>
          <a:extLst>
            <a:ext uri="{909E8E84-426E-40DD-AFC4-6F175D3DCCD1}">
              <a14:hiddenFill xmlns:a14="http://schemas.microsoft.com/office/drawing/2010/main">
                <a:solidFill>
                  <a:srgbClr val="FFFFFF"/>
                </a:solidFill>
              </a14:hiddenFill>
            </a:ext>
          </a:extLst>
        </p:spPr>
      </p:pic>
      <p:sp>
        <p:nvSpPr>
          <p:cNvPr id="45" name="Metin kutusu 44"/>
          <p:cNvSpPr txBox="1"/>
          <p:nvPr/>
        </p:nvSpPr>
        <p:spPr>
          <a:xfrm>
            <a:off x="330546" y="2410020"/>
            <a:ext cx="8554916" cy="1569660"/>
          </a:xfrm>
          <a:prstGeom prst="rect">
            <a:avLst/>
          </a:prstGeom>
          <a:solidFill>
            <a:schemeClr val="accent6">
              <a:lumMod val="20000"/>
              <a:lumOff val="80000"/>
            </a:schemeClr>
          </a:solidFill>
        </p:spPr>
        <p:txBody>
          <a:bodyPr wrap="square" lIns="91440" tIns="45720" rIns="91440" bIns="45720" rtlCol="0" anchor="t">
            <a:spAutoFit/>
          </a:bodyPr>
          <a:lstStyle/>
          <a:p>
            <a:pPr algn="ctr" defTabSz="457207">
              <a:spcBef>
                <a:spcPct val="0"/>
              </a:spcBef>
            </a:pPr>
            <a:r>
              <a:rPr lang="tr-TR" sz="3200" b="1" spc="50">
                <a:ln w="0"/>
                <a:solidFill>
                  <a:schemeClr val="tx2">
                    <a:lumMod val="50000"/>
                  </a:schemeClr>
                </a:solidFill>
                <a:effectLst>
                  <a:innerShdw blurRad="63500" dist="50800" dir="13500000">
                    <a:srgbClr val="000000">
                      <a:alpha val="50000"/>
                    </a:srgbClr>
                  </a:innerShdw>
                </a:effectLst>
                <a:latin typeface="Calibri"/>
                <a:ea typeface="+mj-ea"/>
                <a:cs typeface="Calibri"/>
              </a:rPr>
              <a:t> 2022-2023 YILI </a:t>
            </a:r>
            <a:endParaRPr lang="en-US" sz="3200" b="1" spc="50">
              <a:ln w="0"/>
              <a:solidFill>
                <a:schemeClr val="tx2">
                  <a:lumMod val="50000"/>
                </a:schemeClr>
              </a:solidFill>
              <a:effectLst>
                <a:innerShdw blurRad="63500" dist="50800" dir="13500000">
                  <a:srgbClr val="000000">
                    <a:alpha val="50000"/>
                  </a:srgbClr>
                </a:innerShdw>
              </a:effectLst>
              <a:latin typeface="Calibri"/>
              <a:ea typeface="+mj-ea"/>
              <a:cs typeface="Calibri"/>
            </a:endParaRPr>
          </a:p>
          <a:p>
            <a:pPr algn="ctr" defTabSz="457207">
              <a:spcBef>
                <a:spcPct val="0"/>
              </a:spcBef>
            </a:pPr>
            <a:r>
              <a:rPr lang="tr-TR" sz="3200" b="1" spc="50">
                <a:ln w="0"/>
                <a:solidFill>
                  <a:schemeClr val="tx2">
                    <a:lumMod val="50000"/>
                  </a:schemeClr>
                </a:solidFill>
                <a:effectLst>
                  <a:innerShdw blurRad="63500" dist="50800" dir="13500000">
                    <a:srgbClr val="000000">
                      <a:alpha val="50000"/>
                    </a:srgbClr>
                  </a:innerShdw>
                </a:effectLst>
                <a:latin typeface="Calibri"/>
                <a:ea typeface="+mj-ea"/>
                <a:cs typeface="Calibri"/>
              </a:rPr>
              <a:t>YÖNETİMİN GÖZDEN GEÇİRME TOPLANTISI </a:t>
            </a:r>
          </a:p>
          <a:p>
            <a:pPr algn="ctr" defTabSz="457207">
              <a:spcBef>
                <a:spcPct val="0"/>
              </a:spcBef>
            </a:pPr>
            <a:r>
              <a:rPr lang="tr-TR" sz="3200" b="1" spc="50">
                <a:ln w="0"/>
                <a:solidFill>
                  <a:schemeClr val="tx2">
                    <a:lumMod val="50000"/>
                  </a:schemeClr>
                </a:solidFill>
                <a:effectLst>
                  <a:innerShdw blurRad="63500" dist="50800" dir="13500000">
                    <a:srgbClr val="000000">
                      <a:alpha val="50000"/>
                    </a:srgbClr>
                  </a:innerShdw>
                </a:effectLst>
                <a:latin typeface="Calibri"/>
                <a:ea typeface="+mj-ea"/>
                <a:cs typeface="Calibri"/>
              </a:rPr>
              <a:t>(YGG) </a:t>
            </a:r>
            <a:endParaRPr lang="en-US" sz="3200" b="1" spc="50">
              <a:ln w="0"/>
              <a:solidFill>
                <a:schemeClr val="tx2">
                  <a:lumMod val="50000"/>
                </a:schemeClr>
              </a:solidFill>
              <a:effectLst>
                <a:innerShdw blurRad="63500" dist="50800" dir="13500000">
                  <a:srgbClr val="000000">
                    <a:alpha val="50000"/>
                  </a:srgbClr>
                </a:innerShdw>
              </a:effectLst>
              <a:ea typeface="+mj-ea"/>
              <a:cs typeface="Calibri" panose="020F0502020204030204"/>
            </a:endParaRPr>
          </a:p>
        </p:txBody>
      </p:sp>
      <p:sp>
        <p:nvSpPr>
          <p:cNvPr id="2" name="Slayt Numarası Yer Tutucusu 1"/>
          <p:cNvSpPr>
            <a:spLocks noGrp="1"/>
          </p:cNvSpPr>
          <p:nvPr>
            <p:ph type="sldNum" sz="quarter" idx="12"/>
          </p:nvPr>
        </p:nvSpPr>
        <p:spPr/>
        <p:txBody>
          <a:bodyPr/>
          <a:lstStyle/>
          <a:p>
            <a:fld id="{439F893C-C32F-4835-A1E5-850973405C58}" type="slidenum">
              <a:rPr lang="tr-TR" smtClean="0"/>
              <a:t>1</a:t>
            </a:fld>
            <a:endParaRPr lang="tr-TR"/>
          </a:p>
        </p:txBody>
      </p:sp>
    </p:spTree>
    <p:extLst>
      <p:ext uri="{BB962C8B-B14F-4D97-AF65-F5344CB8AC3E}">
        <p14:creationId xmlns:p14="http://schemas.microsoft.com/office/powerpoint/2010/main" val="1057669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76429" y="423861"/>
            <a:ext cx="5076628" cy="523220"/>
          </a:xfrm>
          <a:prstGeom prst="rect">
            <a:avLst/>
          </a:prstGeom>
          <a:noFill/>
        </p:spPr>
        <p:txBody>
          <a:bodyPr wrap="square" lIns="91440" tIns="45720" rIns="91440" bIns="45720" rtlCol="0" anchor="t">
            <a:spAutoFit/>
          </a:bodyPr>
          <a:lstStyle/>
          <a:p>
            <a:pPr algn="ctr"/>
            <a:r>
              <a:rPr lang="tr-TR" sz="2800" b="1">
                <a:solidFill>
                  <a:schemeClr val="accent6"/>
                </a:solidFill>
                <a:effectLst>
                  <a:outerShdw blurRad="38100" dist="38100" dir="2700000" algn="tl">
                    <a:srgbClr val="000000">
                      <a:alpha val="43137"/>
                    </a:srgbClr>
                  </a:outerShdw>
                </a:effectLst>
              </a:rPr>
              <a:t>PAYDAŞ BEKLENTİLERİ</a:t>
            </a:r>
            <a:endParaRPr lang="tr-TR" sz="2800" b="1">
              <a:solidFill>
                <a:schemeClr val="accent6"/>
              </a:solidFill>
              <a:effectLst>
                <a:outerShdw blurRad="38100" dist="38100" dir="2700000" algn="tl">
                  <a:srgbClr val="000000">
                    <a:alpha val="43137"/>
                  </a:srgbClr>
                </a:outerShdw>
              </a:effectLst>
              <a:cs typeface="Calibri"/>
            </a:endParaRPr>
          </a:p>
        </p:txBody>
      </p:sp>
      <p:pic>
        <p:nvPicPr>
          <p:cNvPr id="8"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o 3"/>
          <p:cNvGraphicFramePr>
            <a:graphicFrameLocks noGrp="1"/>
          </p:cNvGraphicFramePr>
          <p:nvPr>
            <p:extLst>
              <p:ext uri="{D42A27DB-BD31-4B8C-83A1-F6EECF244321}">
                <p14:modId xmlns:p14="http://schemas.microsoft.com/office/powerpoint/2010/main" val="2583852785"/>
              </p:ext>
            </p:extLst>
          </p:nvPr>
        </p:nvGraphicFramePr>
        <p:xfrm>
          <a:off x="0" y="941891"/>
          <a:ext cx="9144000" cy="5916109"/>
        </p:xfrm>
        <a:graphic>
          <a:graphicData uri="http://schemas.openxmlformats.org/drawingml/2006/table">
            <a:tbl>
              <a:tblPr/>
              <a:tblGrid>
                <a:gridCol w="2927194">
                  <a:extLst>
                    <a:ext uri="{9D8B030D-6E8A-4147-A177-3AD203B41FA5}">
                      <a16:colId xmlns:a16="http://schemas.microsoft.com/office/drawing/2014/main" val="3918363564"/>
                    </a:ext>
                  </a:extLst>
                </a:gridCol>
                <a:gridCol w="3096225">
                  <a:extLst>
                    <a:ext uri="{9D8B030D-6E8A-4147-A177-3AD203B41FA5}">
                      <a16:colId xmlns:a16="http://schemas.microsoft.com/office/drawing/2014/main" val="1683979601"/>
                    </a:ext>
                  </a:extLst>
                </a:gridCol>
                <a:gridCol w="3120581">
                  <a:extLst>
                    <a:ext uri="{9D8B030D-6E8A-4147-A177-3AD203B41FA5}">
                      <a16:colId xmlns:a16="http://schemas.microsoft.com/office/drawing/2014/main" val="2592459544"/>
                    </a:ext>
                  </a:extLst>
                </a:gridCol>
              </a:tblGrid>
              <a:tr h="1098268">
                <a:tc>
                  <a:txBody>
                    <a:bodyPr/>
                    <a:lstStyle/>
                    <a:p>
                      <a:pPr algn="ctr" fontAlgn="ctr"/>
                      <a:r>
                        <a:rPr lang="tr-TR" sz="1200" b="1" i="0" u="none" strike="noStrike">
                          <a:solidFill>
                            <a:srgbClr val="000000"/>
                          </a:solidFill>
                          <a:effectLst/>
                          <a:latin typeface="Calibri" panose="020F0502020204030204" pitchFamily="34" charset="0"/>
                        </a:rPr>
                        <a:t>PAYDAŞ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200" b="1" i="0" u="none" strike="noStrike">
                          <a:solidFill>
                            <a:srgbClr val="000000"/>
                          </a:solidFill>
                          <a:effectLst/>
                          <a:latin typeface="Calibri" panose="020F0502020204030204" pitchFamily="34" charset="0"/>
                        </a:rPr>
                        <a:t>PAYDAŞ OLMA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00000"/>
                          </a:solidFill>
                          <a:effectLst/>
                          <a:latin typeface="Calibri" panose="020F0502020204030204" pitchFamily="34" charset="0"/>
                        </a:rPr>
                        <a:t>PAYDAŞ BEKLENTİSİ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1016348">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Sağlık Bakanlığı</a:t>
                      </a:r>
                    </a:p>
                  </a:txBody>
                  <a:tcPr marL="6350" marR="6350" marT="635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İşbirliği</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Mezunların istihdamı, hasta kaynağı, ortak proje alanı, eğitim, araştırma, uygulama,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1016348">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Sağlık hizmeti veren kurumlar</a:t>
                      </a:r>
                    </a:p>
                  </a:txBody>
                  <a:tcPr marL="6350" marR="6350" marT="635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Hizmeti kullanan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Mezunların istihdamı, hasta kaynağı, ortak proje alanı, eğitim, araştırma, uygulama,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9337389"/>
                  </a:ext>
                </a:extLst>
              </a:tr>
              <a:tr h="1260321">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Hasta ve Hasta Yakınları</a:t>
                      </a:r>
                    </a:p>
                  </a:txBody>
                  <a:tcPr marL="6350" marR="6350" marT="635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Hizmeti kullanan</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Eğitim, Araştırma ve uygulama</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3005771"/>
                  </a:ext>
                </a:extLst>
              </a:tr>
              <a:tr h="680481">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Meslek Birlikleri ve Dernekler</a:t>
                      </a:r>
                    </a:p>
                  </a:txBody>
                  <a:tcPr marL="6350" marR="6350" marT="635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İşbirliği</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Hemşireler arasında iletişim, seminer vb. işbirlikleri</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12662281"/>
                  </a:ext>
                </a:extLst>
              </a:tr>
              <a:tr h="844343">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Diğer Ülke Üniversiteleri Hemşirelik Bölümleri</a:t>
                      </a:r>
                    </a:p>
                  </a:txBody>
                  <a:tcPr marL="6350" marR="6350" marT="6350"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İşbirliği</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600" b="0" i="0" u="none" strike="noStrike">
                          <a:solidFill>
                            <a:srgbClr val="000000"/>
                          </a:solidFill>
                          <a:effectLst/>
                          <a:latin typeface="Calibri" panose="020F0502020204030204" pitchFamily="34" charset="0"/>
                          <a:cs typeface="Calibri" panose="020F0502020204030204" pitchFamily="34" charset="0"/>
                        </a:rPr>
                        <a:t>Akademik çalışmalar, konferanslar ve seminerler düzenlenmesi</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4521654"/>
                  </a:ext>
                </a:extLst>
              </a:tr>
            </a:tbl>
          </a:graphicData>
        </a:graphic>
      </p:graphicFrame>
      <p:sp>
        <p:nvSpPr>
          <p:cNvPr id="2" name="Slayt Numarası Yer Tutucusu 1"/>
          <p:cNvSpPr>
            <a:spLocks noGrp="1"/>
          </p:cNvSpPr>
          <p:nvPr>
            <p:ph type="sldNum" sz="quarter" idx="12"/>
          </p:nvPr>
        </p:nvSpPr>
        <p:spPr/>
        <p:txBody>
          <a:bodyPr/>
          <a:lstStyle/>
          <a:p>
            <a:fld id="{439F893C-C32F-4835-A1E5-850973405C58}" type="slidenum">
              <a:rPr lang="tr-TR" smtClean="0"/>
              <a:t>10</a:t>
            </a:fld>
            <a:endParaRPr lang="tr-TR"/>
          </a:p>
        </p:txBody>
      </p:sp>
    </p:spTree>
    <p:extLst>
      <p:ext uri="{BB962C8B-B14F-4D97-AF65-F5344CB8AC3E}">
        <p14:creationId xmlns:p14="http://schemas.microsoft.com/office/powerpoint/2010/main" val="2690398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etin kutusu 4">
            <a:extLst>
              <a:ext uri="{FF2B5EF4-FFF2-40B4-BE49-F238E27FC236}">
                <a16:creationId xmlns:a16="http://schemas.microsoft.com/office/drawing/2014/main" id="{57C0E41D-3DD4-4068-B64C-DBA801AC6D69}"/>
              </a:ext>
            </a:extLst>
          </p:cNvPr>
          <p:cNvSpPr txBox="1"/>
          <p:nvPr/>
        </p:nvSpPr>
        <p:spPr>
          <a:xfrm>
            <a:off x="471160" y="761596"/>
            <a:ext cx="8201679" cy="588640"/>
          </a:xfrm>
          <a:prstGeom prst="rect">
            <a:avLst/>
          </a:prstGeom>
        </p:spPr>
        <p:txBody>
          <a:bodyPr vert="horz" lIns="91440" tIns="45720" rIns="91440" bIns="45720" rtlCol="0" anchor="b">
            <a:noAutofit/>
          </a:bodyPr>
          <a:lstStyle/>
          <a:p>
            <a:pPr algn="ctr">
              <a:lnSpc>
                <a:spcPct val="110000"/>
              </a:lnSpc>
              <a:spcBef>
                <a:spcPct val="0"/>
              </a:spcBef>
              <a:spcAft>
                <a:spcPts val="600"/>
              </a:spcAft>
            </a:pPr>
            <a:r>
              <a:rPr lang="tr-TR" sz="2800" b="1">
                <a:solidFill>
                  <a:schemeClr val="accent6"/>
                </a:solidFill>
                <a:effectLst>
                  <a:outerShdw blurRad="38100" dist="38100" dir="2700000" algn="tl">
                    <a:srgbClr val="000000">
                      <a:alpha val="43137"/>
                    </a:srgbClr>
                  </a:outerShdw>
                </a:effectLst>
                <a:ea typeface="+mj-ea"/>
                <a:cs typeface="+mj-cs"/>
              </a:rPr>
              <a:t>MEVCUT </a:t>
            </a:r>
            <a:r>
              <a:rPr lang="en-US" sz="2800" b="1">
                <a:solidFill>
                  <a:schemeClr val="accent6"/>
                </a:solidFill>
                <a:effectLst>
                  <a:outerShdw blurRad="38100" dist="38100" dir="2700000" algn="tl">
                    <a:srgbClr val="000000">
                      <a:alpha val="43137"/>
                    </a:srgbClr>
                  </a:outerShdw>
                </a:effectLst>
                <a:ea typeface="+mj-ea"/>
                <a:cs typeface="+mj-cs"/>
              </a:rPr>
              <a:t>KAYNAK</a:t>
            </a:r>
            <a:r>
              <a:rPr lang="tr-TR" sz="2800" b="1">
                <a:solidFill>
                  <a:schemeClr val="accent6"/>
                </a:solidFill>
                <a:effectLst>
                  <a:outerShdw blurRad="38100" dist="38100" dir="2700000" algn="tl">
                    <a:srgbClr val="000000">
                      <a:alpha val="43137"/>
                    </a:srgbClr>
                  </a:outerShdw>
                </a:effectLst>
                <a:ea typeface="+mj-ea"/>
                <a:cs typeface="+mj-cs"/>
              </a:rPr>
              <a:t>LAR ve </a:t>
            </a:r>
            <a:r>
              <a:rPr lang="en-US" sz="2800" b="1">
                <a:solidFill>
                  <a:schemeClr val="accent6"/>
                </a:solidFill>
                <a:effectLst>
                  <a:outerShdw blurRad="38100" dist="38100" dir="2700000" algn="tl">
                    <a:srgbClr val="000000">
                      <a:alpha val="43137"/>
                    </a:srgbClr>
                  </a:outerShdw>
                </a:effectLst>
                <a:ea typeface="+mj-ea"/>
                <a:cs typeface="+mj-cs"/>
              </a:rPr>
              <a:t> İHTİYA</a:t>
            </a:r>
            <a:r>
              <a:rPr lang="tr-TR" sz="2800" b="1">
                <a:solidFill>
                  <a:schemeClr val="accent6"/>
                </a:solidFill>
                <a:effectLst>
                  <a:outerShdw blurRad="38100" dist="38100" dir="2700000" algn="tl">
                    <a:srgbClr val="000000">
                      <a:alpha val="43137"/>
                    </a:srgbClr>
                  </a:outerShdw>
                </a:effectLst>
                <a:ea typeface="+mj-ea"/>
                <a:cs typeface="+mj-cs"/>
              </a:rPr>
              <a:t>ÇLAR</a:t>
            </a:r>
          </a:p>
          <a:p>
            <a:pPr algn="ctr">
              <a:lnSpc>
                <a:spcPct val="110000"/>
              </a:lnSpc>
              <a:spcBef>
                <a:spcPct val="0"/>
              </a:spcBef>
              <a:spcAft>
                <a:spcPts val="600"/>
              </a:spcAft>
            </a:pPr>
            <a:r>
              <a:rPr lang="tr-TR" sz="2800" b="1">
                <a:solidFill>
                  <a:schemeClr val="accent6"/>
                </a:solidFill>
                <a:effectLst>
                  <a:outerShdw blurRad="38100" dist="38100" dir="2700000" algn="tl">
                    <a:srgbClr val="000000">
                      <a:alpha val="43137"/>
                    </a:srgbClr>
                  </a:outerShdw>
                </a:effectLst>
                <a:ea typeface="+mj-ea"/>
                <a:cs typeface="+mj-cs"/>
              </a:rPr>
              <a:t>(FİZİKİ, MALZEME, TEÇHİZAT, EKİPMAN vb.)</a:t>
            </a:r>
            <a:endParaRPr lang="en-US" sz="2800" b="1">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65" name="Picture 2" descr="https://admin.antalya.edu.tr/files/139/abu-logo-tr-yat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89" y="332656"/>
            <a:ext cx="1607689" cy="4289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6" name="Tablo 65">
            <a:extLst>
              <a:ext uri="{FF2B5EF4-FFF2-40B4-BE49-F238E27FC236}">
                <a16:creationId xmlns:a16="http://schemas.microsoft.com/office/drawing/2014/main" id="{8304B644-425E-4186-B593-E25613CE91FE}"/>
              </a:ext>
            </a:extLst>
          </p:cNvPr>
          <p:cNvGraphicFramePr>
            <a:graphicFrameLocks noGrp="1"/>
          </p:cNvGraphicFramePr>
          <p:nvPr>
            <p:extLst>
              <p:ext uri="{D42A27DB-BD31-4B8C-83A1-F6EECF244321}">
                <p14:modId xmlns:p14="http://schemas.microsoft.com/office/powerpoint/2010/main" val="2611743554"/>
              </p:ext>
            </p:extLst>
          </p:nvPr>
        </p:nvGraphicFramePr>
        <p:xfrm>
          <a:off x="1139266" y="2169911"/>
          <a:ext cx="6941563" cy="3622577"/>
        </p:xfrm>
        <a:graphic>
          <a:graphicData uri="http://schemas.openxmlformats.org/drawingml/2006/table">
            <a:tbl>
              <a:tblPr/>
              <a:tblGrid>
                <a:gridCol w="1320711">
                  <a:extLst>
                    <a:ext uri="{9D8B030D-6E8A-4147-A177-3AD203B41FA5}">
                      <a16:colId xmlns:a16="http://schemas.microsoft.com/office/drawing/2014/main" val="3918363564"/>
                    </a:ext>
                  </a:extLst>
                </a:gridCol>
                <a:gridCol w="1037965">
                  <a:extLst>
                    <a:ext uri="{9D8B030D-6E8A-4147-A177-3AD203B41FA5}">
                      <a16:colId xmlns:a16="http://schemas.microsoft.com/office/drawing/2014/main" val="1683979601"/>
                    </a:ext>
                  </a:extLst>
                </a:gridCol>
                <a:gridCol w="1278923">
                  <a:extLst>
                    <a:ext uri="{9D8B030D-6E8A-4147-A177-3AD203B41FA5}">
                      <a16:colId xmlns:a16="http://schemas.microsoft.com/office/drawing/2014/main" val="2592459544"/>
                    </a:ext>
                  </a:extLst>
                </a:gridCol>
                <a:gridCol w="1445740">
                  <a:extLst>
                    <a:ext uri="{9D8B030D-6E8A-4147-A177-3AD203B41FA5}">
                      <a16:colId xmlns:a16="http://schemas.microsoft.com/office/drawing/2014/main" val="3383282758"/>
                    </a:ext>
                  </a:extLst>
                </a:gridCol>
                <a:gridCol w="1858224">
                  <a:extLst>
                    <a:ext uri="{9D8B030D-6E8A-4147-A177-3AD203B41FA5}">
                      <a16:colId xmlns:a16="http://schemas.microsoft.com/office/drawing/2014/main" val="494559924"/>
                    </a:ext>
                  </a:extLst>
                </a:gridCol>
              </a:tblGrid>
              <a:tr h="1155216">
                <a:tc>
                  <a:txBody>
                    <a:bodyPr/>
                    <a:lstStyle/>
                    <a:p>
                      <a:pPr algn="ctr" fontAlgn="ctr"/>
                      <a:r>
                        <a:rPr lang="tr-TR" sz="1200" b="1" i="0" u="none" strike="noStrike">
                          <a:solidFill>
                            <a:srgbClr val="0F2303"/>
                          </a:solidFill>
                          <a:effectLst/>
                          <a:latin typeface="Calibri"/>
                        </a:rPr>
                        <a:t>KAYNAK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200" b="1" i="0" u="none" strike="noStrike">
                          <a:solidFill>
                            <a:srgbClr val="0F2303"/>
                          </a:solidFill>
                          <a:effectLst/>
                          <a:latin typeface="Calibri"/>
                        </a:rPr>
                        <a:t>BİRİMİ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F2303"/>
                          </a:solidFill>
                          <a:effectLst/>
                          <a:latin typeface="Calibri"/>
                        </a:rPr>
                        <a:t>MEVCUT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F2303"/>
                          </a:solidFill>
                          <a:effectLst/>
                          <a:latin typeface="Calibri"/>
                        </a:rPr>
                        <a:t>İHTİYAÇ</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F2303"/>
                          </a:solidFill>
                          <a:effectLst/>
                          <a:latin typeface="Calibri"/>
                        </a:rPr>
                        <a:t>İHTİYAÇ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683789">
                <a:tc>
                  <a:txBody>
                    <a:bodyPr/>
                    <a:lstStyle/>
                    <a:p>
                      <a:r>
                        <a:rPr lang="tr-TR">
                          <a:solidFill>
                            <a:srgbClr val="0F2303"/>
                          </a:solidFill>
                        </a:rPr>
                        <a:t>Beceri Laboratuvarı</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endParaRPr lang="tr-TR">
                        <a:solidFill>
                          <a:srgbClr val="0F2303"/>
                        </a:solidFill>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tr-TR">
                          <a:solidFill>
                            <a:srgbClr val="0F2303"/>
                          </a:solidFill>
                        </a:rPr>
                        <a:t>1 Adet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tr-TR">
                          <a:solidFill>
                            <a:srgbClr val="0F2303"/>
                          </a:solidFill>
                        </a:rPr>
                        <a:t>Simülasyon laboratuvarı</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800" b="0" i="0" u="none" strike="noStrike">
                          <a:solidFill>
                            <a:srgbClr val="0F2303"/>
                          </a:solidFill>
                          <a:effectLst/>
                          <a:latin typeface="Calibri"/>
                        </a:rPr>
                        <a:t>Öğrencilerin gerçekçi ortamda eğitim almalarını sağlamak için</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683789">
                <a:tc>
                  <a:txBody>
                    <a:bodyPr/>
                    <a:lstStyle/>
                    <a:p>
                      <a:pPr algn="ctr" fontAlgn="ctr"/>
                      <a:endParaRPr lang="tr-TR" sz="1400" b="0" i="0" u="none" strike="noStrike">
                        <a:solidFill>
                          <a:srgbClr val="0F2303"/>
                        </a:solidFill>
                        <a:effectLst/>
                        <a:latin typeface="Calibri"/>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endParaRPr lang="tr-TR" sz="1400" b="0" i="0" u="none" strike="noStrike">
                        <a:solidFill>
                          <a:srgbClr val="0F2303"/>
                        </a:solidFill>
                        <a:effectLst/>
                        <a:latin typeface="Calibri"/>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a:solidFill>
                          <a:srgbClr val="0F2303"/>
                        </a:solidFill>
                        <a:effectLst/>
                        <a:latin typeface="Calibri"/>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a:solidFill>
                          <a:srgbClr val="0F2303"/>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a:solidFill>
                          <a:srgbClr val="0F2303"/>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462751"/>
                  </a:ext>
                </a:extLst>
              </a:tr>
              <a:tr h="683789">
                <a:tc>
                  <a:txBody>
                    <a:bodyPr/>
                    <a:lstStyle/>
                    <a:p>
                      <a:pPr algn="ctr" fontAlgn="ctr"/>
                      <a:endParaRPr lang="tr-TR" sz="1400" b="0" i="0" u="none" strike="noStrike">
                        <a:solidFill>
                          <a:srgbClr val="0F2303"/>
                        </a:solidFill>
                        <a:effectLst/>
                        <a:latin typeface="Calibri"/>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endParaRPr lang="tr-TR" sz="1400" b="0" i="0" u="none" strike="noStrike">
                        <a:solidFill>
                          <a:srgbClr val="0F2303"/>
                        </a:solidFill>
                        <a:effectLst/>
                        <a:latin typeface="Calibri"/>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a:solidFill>
                          <a:srgbClr val="0F2303"/>
                        </a:solidFill>
                        <a:effectLst/>
                        <a:latin typeface="Calibri"/>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a:solidFill>
                          <a:srgbClr val="0F2303"/>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a:solidFill>
                          <a:srgbClr val="0F2303"/>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2415262"/>
                  </a:ext>
                </a:extLst>
              </a:tr>
            </a:tbl>
          </a:graphicData>
        </a:graphic>
      </p:graphicFrame>
      <p:sp>
        <p:nvSpPr>
          <p:cNvPr id="2" name="Slayt Numarası Yer Tutucusu 1"/>
          <p:cNvSpPr>
            <a:spLocks noGrp="1"/>
          </p:cNvSpPr>
          <p:nvPr>
            <p:ph type="sldNum" sz="quarter" idx="12"/>
          </p:nvPr>
        </p:nvSpPr>
        <p:spPr/>
        <p:txBody>
          <a:bodyPr/>
          <a:lstStyle/>
          <a:p>
            <a:fld id="{439F893C-C32F-4835-A1E5-850973405C58}" type="slidenum">
              <a:rPr lang="tr-TR" smtClean="0"/>
              <a:t>11</a:t>
            </a:fld>
            <a:endParaRPr lang="tr-TR"/>
          </a:p>
        </p:txBody>
      </p:sp>
    </p:spTree>
    <p:extLst>
      <p:ext uri="{BB962C8B-B14F-4D97-AF65-F5344CB8AC3E}">
        <p14:creationId xmlns:p14="http://schemas.microsoft.com/office/powerpoint/2010/main" val="323894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etin kutusu 4">
            <a:extLst>
              <a:ext uri="{FF2B5EF4-FFF2-40B4-BE49-F238E27FC236}">
                <a16:creationId xmlns:a16="http://schemas.microsoft.com/office/drawing/2014/main" id="{57C0E41D-3DD4-4068-B64C-DBA801AC6D69}"/>
              </a:ext>
            </a:extLst>
          </p:cNvPr>
          <p:cNvSpPr txBox="1"/>
          <p:nvPr/>
        </p:nvSpPr>
        <p:spPr>
          <a:xfrm>
            <a:off x="1570007" y="344252"/>
            <a:ext cx="5901761" cy="922105"/>
          </a:xfrm>
          <a:prstGeom prst="rect">
            <a:avLst/>
          </a:prstGeom>
        </p:spPr>
        <p:txBody>
          <a:bodyPr vert="horz" lIns="91440" tIns="45720" rIns="91440" bIns="45720" rtlCol="0" anchor="b">
            <a:noAutofit/>
          </a:bodyPr>
          <a:lstStyle/>
          <a:p>
            <a:pPr algn="ctr">
              <a:lnSpc>
                <a:spcPct val="110000"/>
              </a:lnSpc>
              <a:spcBef>
                <a:spcPct val="0"/>
              </a:spcBef>
              <a:spcAft>
                <a:spcPts val="600"/>
              </a:spcAft>
            </a:pPr>
            <a:r>
              <a:rPr lang="tr-TR" sz="2800" b="1">
                <a:solidFill>
                  <a:schemeClr val="accent6"/>
                </a:solidFill>
                <a:effectLst>
                  <a:outerShdw blurRad="38100" dist="38100" dir="2700000" algn="tl">
                    <a:srgbClr val="000000">
                      <a:alpha val="43137"/>
                    </a:srgbClr>
                  </a:outerShdw>
                </a:effectLst>
                <a:ea typeface="+mj-ea"/>
                <a:cs typeface="+mj-cs"/>
              </a:rPr>
              <a:t>MEVCUT </a:t>
            </a:r>
            <a:r>
              <a:rPr lang="en-US" sz="2800" b="1">
                <a:solidFill>
                  <a:schemeClr val="accent6"/>
                </a:solidFill>
                <a:effectLst>
                  <a:outerShdw blurRad="38100" dist="38100" dir="2700000" algn="tl">
                    <a:srgbClr val="000000">
                      <a:alpha val="43137"/>
                    </a:srgbClr>
                  </a:outerShdw>
                </a:effectLst>
                <a:ea typeface="+mj-ea"/>
                <a:cs typeface="+mj-cs"/>
              </a:rPr>
              <a:t>KAYNAK</a:t>
            </a:r>
            <a:r>
              <a:rPr lang="tr-TR" sz="2800" b="1">
                <a:solidFill>
                  <a:schemeClr val="accent6"/>
                </a:solidFill>
                <a:effectLst>
                  <a:outerShdw blurRad="38100" dist="38100" dir="2700000" algn="tl">
                    <a:srgbClr val="000000">
                      <a:alpha val="43137"/>
                    </a:srgbClr>
                  </a:outerShdw>
                </a:effectLst>
                <a:ea typeface="+mj-ea"/>
                <a:cs typeface="+mj-cs"/>
              </a:rPr>
              <a:t>LAR ve </a:t>
            </a:r>
            <a:r>
              <a:rPr lang="en-US" sz="2800" b="1">
                <a:solidFill>
                  <a:schemeClr val="accent6"/>
                </a:solidFill>
                <a:effectLst>
                  <a:outerShdw blurRad="38100" dist="38100" dir="2700000" algn="tl">
                    <a:srgbClr val="000000">
                      <a:alpha val="43137"/>
                    </a:srgbClr>
                  </a:outerShdw>
                </a:effectLst>
                <a:ea typeface="+mj-ea"/>
                <a:cs typeface="+mj-cs"/>
              </a:rPr>
              <a:t> İHTİYA</a:t>
            </a:r>
            <a:r>
              <a:rPr lang="tr-TR" sz="2800" b="1">
                <a:solidFill>
                  <a:schemeClr val="accent6"/>
                </a:solidFill>
                <a:effectLst>
                  <a:outerShdw blurRad="38100" dist="38100" dir="2700000" algn="tl">
                    <a:srgbClr val="000000">
                      <a:alpha val="43137"/>
                    </a:srgbClr>
                  </a:outerShdw>
                </a:effectLst>
                <a:ea typeface="+mj-ea"/>
                <a:cs typeface="+mj-cs"/>
              </a:rPr>
              <a:t>ÇLAR</a:t>
            </a:r>
          </a:p>
          <a:p>
            <a:pPr algn="ctr">
              <a:lnSpc>
                <a:spcPct val="110000"/>
              </a:lnSpc>
              <a:spcBef>
                <a:spcPct val="0"/>
              </a:spcBef>
              <a:spcAft>
                <a:spcPts val="600"/>
              </a:spcAft>
            </a:pPr>
            <a:r>
              <a:rPr lang="tr-TR" sz="2800" b="1">
                <a:solidFill>
                  <a:schemeClr val="accent6"/>
                </a:solidFill>
                <a:effectLst>
                  <a:outerShdw blurRad="38100" dist="38100" dir="2700000" algn="tl">
                    <a:srgbClr val="000000">
                      <a:alpha val="43137"/>
                    </a:srgbClr>
                  </a:outerShdw>
                </a:effectLst>
                <a:ea typeface="+mj-ea"/>
                <a:cs typeface="+mj-cs"/>
              </a:rPr>
              <a:t>(TEKNOLOJİK, YAZILIM, DONANIM vb.)</a:t>
            </a:r>
            <a:endParaRPr lang="en-US" sz="2800" b="1">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6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278" y="245892"/>
            <a:ext cx="1569900" cy="3334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6" name="Tablo 65">
            <a:extLst>
              <a:ext uri="{FF2B5EF4-FFF2-40B4-BE49-F238E27FC236}">
                <a16:creationId xmlns:a16="http://schemas.microsoft.com/office/drawing/2014/main" id="{4E4BC37B-8B6C-4421-8472-B24C6619D2F1}"/>
              </a:ext>
            </a:extLst>
          </p:cNvPr>
          <p:cNvGraphicFramePr>
            <a:graphicFrameLocks noGrp="1"/>
          </p:cNvGraphicFramePr>
          <p:nvPr>
            <p:extLst>
              <p:ext uri="{D42A27DB-BD31-4B8C-83A1-F6EECF244321}">
                <p14:modId xmlns:p14="http://schemas.microsoft.com/office/powerpoint/2010/main" val="2333832907"/>
              </p:ext>
            </p:extLst>
          </p:nvPr>
        </p:nvGraphicFramePr>
        <p:xfrm>
          <a:off x="924233" y="1385082"/>
          <a:ext cx="7492177" cy="2116526"/>
        </p:xfrm>
        <a:graphic>
          <a:graphicData uri="http://schemas.openxmlformats.org/drawingml/2006/table">
            <a:tbl>
              <a:tblPr/>
              <a:tblGrid>
                <a:gridCol w="2477727">
                  <a:extLst>
                    <a:ext uri="{9D8B030D-6E8A-4147-A177-3AD203B41FA5}">
                      <a16:colId xmlns:a16="http://schemas.microsoft.com/office/drawing/2014/main" val="3918363564"/>
                    </a:ext>
                  </a:extLst>
                </a:gridCol>
                <a:gridCol w="856002">
                  <a:extLst>
                    <a:ext uri="{9D8B030D-6E8A-4147-A177-3AD203B41FA5}">
                      <a16:colId xmlns:a16="http://schemas.microsoft.com/office/drawing/2014/main" val="1683979601"/>
                    </a:ext>
                  </a:extLst>
                </a:gridCol>
                <a:gridCol w="803562">
                  <a:extLst>
                    <a:ext uri="{9D8B030D-6E8A-4147-A177-3AD203B41FA5}">
                      <a16:colId xmlns:a16="http://schemas.microsoft.com/office/drawing/2014/main" val="2592459544"/>
                    </a:ext>
                  </a:extLst>
                </a:gridCol>
                <a:gridCol w="997527">
                  <a:extLst>
                    <a:ext uri="{9D8B030D-6E8A-4147-A177-3AD203B41FA5}">
                      <a16:colId xmlns:a16="http://schemas.microsoft.com/office/drawing/2014/main" val="3383282758"/>
                    </a:ext>
                  </a:extLst>
                </a:gridCol>
                <a:gridCol w="2357359">
                  <a:extLst>
                    <a:ext uri="{9D8B030D-6E8A-4147-A177-3AD203B41FA5}">
                      <a16:colId xmlns:a16="http://schemas.microsoft.com/office/drawing/2014/main" val="494559924"/>
                    </a:ext>
                  </a:extLst>
                </a:gridCol>
              </a:tblGrid>
              <a:tr h="925893">
                <a:tc>
                  <a:txBody>
                    <a:bodyPr/>
                    <a:lstStyle/>
                    <a:p>
                      <a:pPr algn="ctr" fontAlgn="ctr"/>
                      <a:r>
                        <a:rPr lang="tr-TR" sz="1200" b="1" i="0" u="none" strike="noStrike">
                          <a:solidFill>
                            <a:srgbClr val="000000"/>
                          </a:solidFill>
                          <a:effectLst/>
                          <a:latin typeface="Calibri"/>
                        </a:rPr>
                        <a:t>KAYNAK ADI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141312"/>
                      </a:solidFill>
                      <a:prstDash val="solid"/>
                      <a:round/>
                      <a:headEnd type="none" w="med" len="med"/>
                      <a:tailEnd type="none" w="med" len="med"/>
                    </a:lnB>
                  </a:tcPr>
                </a:tc>
                <a:tc>
                  <a:txBody>
                    <a:bodyPr/>
                    <a:lstStyle/>
                    <a:p>
                      <a:pPr algn="ctr" fontAlgn="ctr"/>
                      <a:r>
                        <a:rPr lang="tr-TR" sz="1200" b="1" i="0" u="none" strike="noStrike">
                          <a:solidFill>
                            <a:srgbClr val="000000"/>
                          </a:solidFill>
                          <a:effectLst/>
                          <a:latin typeface="Calibri"/>
                        </a:rPr>
                        <a:t>BİRİMİ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00000"/>
                          </a:solidFill>
                          <a:effectLst/>
                          <a:latin typeface="Calibri"/>
                        </a:rPr>
                        <a:t>MEVCUT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00000"/>
                          </a:solidFill>
                          <a:effectLst/>
                          <a:latin typeface="Calibri"/>
                        </a:rPr>
                        <a:t>İHTİYAÇ</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00000"/>
                          </a:solidFill>
                          <a:effectLst/>
                          <a:latin typeface="Calibri"/>
                        </a:rPr>
                        <a:t>İHTİYAÇ NEDENİ</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355102"/>
                  </a:ext>
                </a:extLst>
              </a:tr>
              <a:tr h="548050">
                <a:tc>
                  <a:txBody>
                    <a:bodyPr/>
                    <a:lstStyle/>
                    <a:p>
                      <a:pPr algn="ctr" fontAlgn="ctr"/>
                      <a:r>
                        <a:rPr lang="tr-TR" sz="1400" b="0" i="0" u="none" strike="noStrike">
                          <a:solidFill>
                            <a:srgbClr val="000000"/>
                          </a:solidFill>
                          <a:effectLst/>
                          <a:latin typeface="Calibri"/>
                        </a:rPr>
                        <a:t>Bilgisayar (dizüstü)</a:t>
                      </a: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a:rPr>
                        <a:t>Adet</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a:rPr>
                        <a:t>6</a:t>
                      </a: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a:rPr>
                        <a:t>3</a:t>
                      </a:r>
                      <a:endParaRPr lang="tr-TR" sz="1400" b="0" i="0" u="none" strike="noStrike">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400" b="0" i="0" u="none" strike="noStrike">
                          <a:solidFill>
                            <a:srgbClr val="000000"/>
                          </a:solidFill>
                          <a:effectLst/>
                          <a:latin typeface="Calibri"/>
                        </a:rPr>
                        <a:t>Öğretim elemanlarının eğitim-öğretim ve akademik faaliyetlerini yürütebilmesi için</a:t>
                      </a:r>
                      <a:endParaRPr lang="tr-TR" sz="1400" b="0" i="0" u="none" strike="noStrike">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3968908"/>
                  </a:ext>
                </a:extLst>
              </a:tr>
              <a:tr h="548050">
                <a:tc>
                  <a:txBody>
                    <a:bodyPr/>
                    <a:lstStyle/>
                    <a:p>
                      <a:pPr algn="ctr" fontAlgn="ctr"/>
                      <a:endParaRPr lang="tr-TR" sz="1400" b="0" i="0" u="none" strike="noStrike">
                        <a:solidFill>
                          <a:srgbClr val="000000"/>
                        </a:solidFill>
                        <a:effectLst/>
                        <a:latin typeface="Calibri" panose="020F0502020204030204" pitchFamily="34" charset="0"/>
                      </a:endParaRPr>
                    </a:p>
                  </a:txBody>
                  <a:tcPr marL="2503" marR="2503" marT="2503" marB="0" anchor="ctr">
                    <a:lnL w="6350" cap="flat" cmpd="sng" algn="ctr">
                      <a:solidFill>
                        <a:srgbClr val="141312"/>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141312"/>
                      </a:solidFill>
                      <a:prstDash val="solid"/>
                      <a:round/>
                      <a:headEnd type="none" w="med" len="med"/>
                      <a:tailEnd type="none" w="med" len="med"/>
                    </a:lnT>
                    <a:lnB w="6350" cap="flat" cmpd="sng" algn="ctr">
                      <a:solidFill>
                        <a:srgbClr val="141312"/>
                      </a:solidFill>
                      <a:prstDash val="solid"/>
                      <a:round/>
                      <a:headEnd type="none" w="med" len="med"/>
                      <a:tailEnd type="none" w="med" len="med"/>
                    </a:lnB>
                    <a:solidFill>
                      <a:srgbClr val="FFFFFF"/>
                    </a:solidFill>
                  </a:tcPr>
                </a:tc>
                <a:tc>
                  <a:txBody>
                    <a:bodyPr/>
                    <a:lstStyle/>
                    <a:p>
                      <a:pPr algn="ctr" fontAlgn="ctr"/>
                      <a:endParaRPr lang="tr-TR" sz="1400" b="0" i="0" u="none" strike="noStrike">
                        <a:solidFill>
                          <a:srgbClr val="000000"/>
                        </a:solidFill>
                        <a:effectLst/>
                        <a:latin typeface="Calibri"/>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a:solidFill>
                          <a:srgbClr val="000000"/>
                        </a:solidFill>
                        <a:effectLst/>
                        <a:latin typeface="Calibri"/>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a:solidFill>
                          <a:srgbClr val="000000"/>
                        </a:solidFill>
                        <a:effectLst/>
                        <a:latin typeface="Calibri"/>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tr-TR" sz="1400" b="0" i="0" u="none" strike="noStrike">
                        <a:solidFill>
                          <a:srgbClr val="000000"/>
                        </a:solidFill>
                        <a:effectLst/>
                        <a:latin typeface="Calibri" panose="020F0502020204030204" pitchFamily="34" charset="0"/>
                      </a:endParaRPr>
                    </a:p>
                  </a:txBody>
                  <a:tcPr marL="2503" marR="2503" marT="25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5462751"/>
                  </a:ext>
                </a:extLst>
              </a:tr>
            </a:tbl>
          </a:graphicData>
        </a:graphic>
      </p:graphicFrame>
      <p:sp>
        <p:nvSpPr>
          <p:cNvPr id="2" name="Slayt Numarası Yer Tutucusu 1"/>
          <p:cNvSpPr>
            <a:spLocks noGrp="1"/>
          </p:cNvSpPr>
          <p:nvPr>
            <p:ph type="sldNum" sz="quarter" idx="12"/>
          </p:nvPr>
        </p:nvSpPr>
        <p:spPr/>
        <p:txBody>
          <a:bodyPr/>
          <a:lstStyle/>
          <a:p>
            <a:fld id="{439F893C-C32F-4835-A1E5-850973405C58}" type="slidenum">
              <a:rPr lang="tr-TR" smtClean="0"/>
              <a:t>12</a:t>
            </a:fld>
            <a:endParaRPr lang="tr-TR"/>
          </a:p>
        </p:txBody>
      </p:sp>
    </p:spTree>
    <p:extLst>
      <p:ext uri="{BB962C8B-B14F-4D97-AF65-F5344CB8AC3E}">
        <p14:creationId xmlns:p14="http://schemas.microsoft.com/office/powerpoint/2010/main" val="1590165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Metin kutusu 4">
            <a:extLst>
              <a:ext uri="{FF2B5EF4-FFF2-40B4-BE49-F238E27FC236}">
                <a16:creationId xmlns:a16="http://schemas.microsoft.com/office/drawing/2014/main" id="{57C0E41D-3DD4-4068-B64C-DBA801AC6D69}"/>
              </a:ext>
            </a:extLst>
          </p:cNvPr>
          <p:cNvSpPr txBox="1"/>
          <p:nvPr/>
        </p:nvSpPr>
        <p:spPr>
          <a:xfrm>
            <a:off x="1789470" y="157316"/>
            <a:ext cx="5869859" cy="1079575"/>
          </a:xfrm>
          <a:prstGeom prst="rect">
            <a:avLst/>
          </a:prstGeom>
        </p:spPr>
        <p:txBody>
          <a:bodyPr vert="horz" lIns="91440" tIns="45720" rIns="91440" bIns="45720" rtlCol="0" anchor="b">
            <a:noAutofit/>
          </a:bodyPr>
          <a:lstStyle/>
          <a:p>
            <a:pPr algn="ctr">
              <a:spcBef>
                <a:spcPct val="0"/>
              </a:spcBef>
              <a:spcAft>
                <a:spcPts val="600"/>
              </a:spcAft>
            </a:pPr>
            <a:r>
              <a:rPr lang="tr-TR" sz="2800" b="1">
                <a:solidFill>
                  <a:schemeClr val="accent6"/>
                </a:solidFill>
                <a:effectLst>
                  <a:outerShdw blurRad="38100" dist="38100" dir="2700000" algn="tl">
                    <a:srgbClr val="000000">
                      <a:alpha val="43137"/>
                    </a:srgbClr>
                  </a:outerShdw>
                </a:effectLst>
                <a:ea typeface="+mj-ea"/>
                <a:cs typeface="+mj-cs"/>
              </a:rPr>
              <a:t>MEVCUT </a:t>
            </a:r>
            <a:r>
              <a:rPr lang="en-US" sz="2800" b="1">
                <a:solidFill>
                  <a:schemeClr val="accent6"/>
                </a:solidFill>
                <a:effectLst>
                  <a:outerShdw blurRad="38100" dist="38100" dir="2700000" algn="tl">
                    <a:srgbClr val="000000">
                      <a:alpha val="43137"/>
                    </a:srgbClr>
                  </a:outerShdw>
                </a:effectLst>
                <a:ea typeface="+mj-ea"/>
                <a:cs typeface="+mj-cs"/>
              </a:rPr>
              <a:t>KAYNAK</a:t>
            </a:r>
            <a:r>
              <a:rPr lang="tr-TR" sz="2800" b="1">
                <a:solidFill>
                  <a:schemeClr val="accent6"/>
                </a:solidFill>
                <a:effectLst>
                  <a:outerShdw blurRad="38100" dist="38100" dir="2700000" algn="tl">
                    <a:srgbClr val="000000">
                      <a:alpha val="43137"/>
                    </a:srgbClr>
                  </a:outerShdw>
                </a:effectLst>
                <a:ea typeface="+mj-ea"/>
                <a:cs typeface="+mj-cs"/>
              </a:rPr>
              <a:t>LAR ve </a:t>
            </a:r>
            <a:r>
              <a:rPr lang="en-US" sz="2800" b="1">
                <a:solidFill>
                  <a:schemeClr val="accent6"/>
                </a:solidFill>
                <a:effectLst>
                  <a:outerShdw blurRad="38100" dist="38100" dir="2700000" algn="tl">
                    <a:srgbClr val="000000">
                      <a:alpha val="43137"/>
                    </a:srgbClr>
                  </a:outerShdw>
                </a:effectLst>
                <a:ea typeface="+mj-ea"/>
                <a:cs typeface="+mj-cs"/>
              </a:rPr>
              <a:t> İHTİYA</a:t>
            </a:r>
            <a:r>
              <a:rPr lang="tr-TR" sz="2800" b="1">
                <a:solidFill>
                  <a:schemeClr val="accent6"/>
                </a:solidFill>
                <a:effectLst>
                  <a:outerShdw blurRad="38100" dist="38100" dir="2700000" algn="tl">
                    <a:srgbClr val="000000">
                      <a:alpha val="43137"/>
                    </a:srgbClr>
                  </a:outerShdw>
                </a:effectLst>
                <a:ea typeface="+mj-ea"/>
                <a:cs typeface="+mj-cs"/>
              </a:rPr>
              <a:t>ÇLAR</a:t>
            </a:r>
          </a:p>
          <a:p>
            <a:pPr algn="ctr">
              <a:spcBef>
                <a:spcPct val="0"/>
              </a:spcBef>
              <a:spcAft>
                <a:spcPts val="600"/>
              </a:spcAft>
            </a:pPr>
            <a:r>
              <a:rPr lang="tr-TR" sz="2800" b="1">
                <a:solidFill>
                  <a:schemeClr val="accent6"/>
                </a:solidFill>
                <a:effectLst>
                  <a:outerShdw blurRad="38100" dist="38100" dir="2700000" algn="tl">
                    <a:srgbClr val="000000">
                      <a:alpha val="43137"/>
                    </a:srgbClr>
                  </a:outerShdw>
                </a:effectLst>
                <a:ea typeface="+mj-ea"/>
                <a:cs typeface="+mj-cs"/>
              </a:rPr>
              <a:t>(İŞ GÜCÜ-İNSAN KAYNAĞI)</a:t>
            </a:r>
            <a:endParaRPr lang="en-US" sz="2800" b="1">
              <a:solidFill>
                <a:schemeClr val="accent6"/>
              </a:solidFill>
              <a:effectLst>
                <a:outerShdw blurRad="38100" dist="38100" dir="2700000" algn="tl">
                  <a:srgbClr val="000000">
                    <a:alpha val="43137"/>
                  </a:srgbClr>
                </a:outerShdw>
              </a:effectLst>
              <a:ea typeface="+mj-ea"/>
              <a:cs typeface="+mj-cs"/>
            </a:endParaRPr>
          </a:p>
        </p:txBody>
      </p:sp>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pic>
        <p:nvPicPr>
          <p:cNvPr id="6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78" y="304675"/>
            <a:ext cx="1690292" cy="359038"/>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439F893C-C32F-4835-A1E5-850973405C58}" type="slidenum">
              <a:rPr lang="tr-TR" smtClean="0"/>
              <a:t>13</a:t>
            </a:fld>
            <a:endParaRPr lang="tr-TR"/>
          </a:p>
        </p:txBody>
      </p:sp>
      <p:pic>
        <p:nvPicPr>
          <p:cNvPr id="68" name="Picture 67" descr="A white sheet with red and black text&#10;&#10;Description automatically generated">
            <a:extLst>
              <a:ext uri="{FF2B5EF4-FFF2-40B4-BE49-F238E27FC236}">
                <a16:creationId xmlns:a16="http://schemas.microsoft.com/office/drawing/2014/main" id="{EE3701BA-38F8-C8CA-F049-CEBF5831FE77}"/>
              </a:ext>
            </a:extLst>
          </p:cNvPr>
          <p:cNvPicPr>
            <a:picLocks noChangeAspect="1"/>
          </p:cNvPicPr>
          <p:nvPr/>
        </p:nvPicPr>
        <p:blipFill>
          <a:blip r:embed="rId3"/>
          <a:stretch>
            <a:fillRect/>
          </a:stretch>
        </p:blipFill>
        <p:spPr>
          <a:xfrm>
            <a:off x="123053" y="1047623"/>
            <a:ext cx="8811397" cy="5813081"/>
          </a:xfrm>
          <a:prstGeom prst="rect">
            <a:avLst/>
          </a:prstGeom>
        </p:spPr>
      </p:pic>
    </p:spTree>
    <p:extLst>
      <p:ext uri="{BB962C8B-B14F-4D97-AF65-F5344CB8AC3E}">
        <p14:creationId xmlns:p14="http://schemas.microsoft.com/office/powerpoint/2010/main" val="449389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14023" y="525848"/>
            <a:ext cx="5265420" cy="84582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tr-TR" sz="2800" b="1">
                <a:solidFill>
                  <a:schemeClr val="accent6"/>
                </a:solidFill>
                <a:effectLst>
                  <a:outerShdw blurRad="38100" dist="38100" dir="2700000" algn="tl">
                    <a:srgbClr val="000000">
                      <a:alpha val="43137"/>
                    </a:srgbClr>
                  </a:outerShdw>
                </a:effectLst>
                <a:ea typeface="+mj-ea"/>
                <a:cs typeface="+mj-cs"/>
              </a:rPr>
              <a:t>SKORU YÜKSEK OLAN ve AKSİYON GEREKTİREN </a:t>
            </a:r>
            <a:r>
              <a:rPr lang="en-US" sz="2800" b="1" kern="1200">
                <a:solidFill>
                  <a:schemeClr val="accent6"/>
                </a:solidFill>
                <a:effectLst>
                  <a:outerShdw blurRad="38100" dist="38100" dir="2700000" algn="tl">
                    <a:srgbClr val="000000">
                      <a:alpha val="43137"/>
                    </a:srgbClr>
                  </a:outerShdw>
                </a:effectLst>
                <a:ea typeface="+mj-ea"/>
                <a:cs typeface="+mj-cs"/>
              </a:rPr>
              <a:t>RİS</a:t>
            </a:r>
            <a:r>
              <a:rPr lang="tr-TR" sz="2800" b="1">
                <a:solidFill>
                  <a:schemeClr val="accent6"/>
                </a:solidFill>
                <a:effectLst>
                  <a:outerShdw blurRad="38100" dist="38100" dir="2700000" algn="tl">
                    <a:srgbClr val="000000">
                      <a:alpha val="43137"/>
                    </a:srgbClr>
                  </a:outerShdw>
                </a:effectLst>
                <a:ea typeface="+mj-ea"/>
                <a:cs typeface="+mj-cs"/>
              </a:rPr>
              <a:t>KLER</a:t>
            </a:r>
            <a:endParaRPr lang="en-US" sz="2800" b="1" kern="1200">
              <a:solidFill>
                <a:schemeClr val="accent6"/>
              </a:solidFill>
              <a:effectLst>
                <a:outerShdw blurRad="38100" dist="38100" dir="2700000" algn="tl">
                  <a:srgbClr val="000000">
                    <a:alpha val="43137"/>
                  </a:srgbClr>
                </a:outerShdw>
              </a:effectLst>
              <a:ea typeface="+mj-ea"/>
              <a:cs typeface="+mj-cs"/>
            </a:endParaRPr>
          </a:p>
        </p:txBody>
      </p:sp>
      <p:sp>
        <p:nvSpPr>
          <p:cNvPr id="12"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3"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4"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5"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pic>
        <p:nvPicPr>
          <p:cNvPr id="9"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o 9"/>
          <p:cNvGraphicFramePr>
            <a:graphicFrameLocks noGrp="1"/>
          </p:cNvGraphicFramePr>
          <p:nvPr>
            <p:extLst>
              <p:ext uri="{D42A27DB-BD31-4B8C-83A1-F6EECF244321}">
                <p14:modId xmlns:p14="http://schemas.microsoft.com/office/powerpoint/2010/main" val="2884703336"/>
              </p:ext>
            </p:extLst>
          </p:nvPr>
        </p:nvGraphicFramePr>
        <p:xfrm>
          <a:off x="533400" y="2560039"/>
          <a:ext cx="8203223" cy="2572992"/>
        </p:xfrm>
        <a:graphic>
          <a:graphicData uri="http://schemas.openxmlformats.org/drawingml/2006/table">
            <a:tbl>
              <a:tblPr firstRow="1" bandRow="1">
                <a:tableStyleId>{3B4B98B0-60AC-42C2-AFA5-B58CD77FA1E5}</a:tableStyleId>
              </a:tblPr>
              <a:tblGrid>
                <a:gridCol w="1828801">
                  <a:extLst>
                    <a:ext uri="{9D8B030D-6E8A-4147-A177-3AD203B41FA5}">
                      <a16:colId xmlns:a16="http://schemas.microsoft.com/office/drawing/2014/main" val="3521804200"/>
                    </a:ext>
                  </a:extLst>
                </a:gridCol>
                <a:gridCol w="6374422">
                  <a:extLst>
                    <a:ext uri="{9D8B030D-6E8A-4147-A177-3AD203B41FA5}">
                      <a16:colId xmlns:a16="http://schemas.microsoft.com/office/drawing/2014/main" val="2784112581"/>
                    </a:ext>
                  </a:extLst>
                </a:gridCol>
              </a:tblGrid>
              <a:tr h="509256">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rgbClr val="0C0D0D"/>
                          </a:solidFill>
                        </a:rPr>
                        <a:t>Riskin</a:t>
                      </a:r>
                      <a:r>
                        <a:rPr lang="tr-TR" baseline="0">
                          <a:solidFill>
                            <a:srgbClr val="0C0D0D"/>
                          </a:solidFill>
                        </a:rPr>
                        <a:t> Tanımı :</a:t>
                      </a:r>
                      <a:endParaRPr lang="tr-TR">
                        <a:solidFill>
                          <a:srgbClr val="0C0D0D"/>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r>
                        <a:rPr lang="tr-TR">
                          <a:solidFill>
                            <a:srgbClr val="0F2303"/>
                          </a:solidFill>
                        </a:rPr>
                        <a:t>Bölüm akademik kadrosunda mesleki derslerin her birinde en az doktora derecesinde Öğr. Üyesi olmaması </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463863686"/>
                  </a:ext>
                </a:extLst>
              </a:tr>
              <a:tr h="509256">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rgbClr val="0C0D0D"/>
                          </a:solidFill>
                        </a:rPr>
                        <a:t>Termin Tarihi </a:t>
                      </a:r>
                      <a:r>
                        <a:rPr lang="tr-TR" baseline="0">
                          <a:solidFill>
                            <a:srgbClr val="0C0D0D"/>
                          </a:solidFill>
                        </a:rPr>
                        <a:t>:</a:t>
                      </a:r>
                      <a:endParaRPr lang="tr-TR">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a:solidFill>
                            <a:srgbClr val="0F2303"/>
                          </a:solidFill>
                        </a:rPr>
                        <a:t>30.09.2023</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702495391"/>
                  </a:ext>
                </a:extLst>
              </a:tr>
              <a:tr h="509256">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rgbClr val="0C0D0D"/>
                          </a:solidFill>
                        </a:rPr>
                        <a:t>Sorumlu</a:t>
                      </a:r>
                      <a:r>
                        <a:rPr lang="tr-TR" baseline="0">
                          <a:solidFill>
                            <a:srgbClr val="0C0D0D"/>
                          </a:solidFill>
                        </a:rPr>
                        <a:t> Birim :</a:t>
                      </a:r>
                      <a:endParaRPr lang="tr-TR">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a:solidFill>
                            <a:srgbClr val="0F2303"/>
                          </a:solidFill>
                        </a:rPr>
                        <a:t>Hemşirelik Bölüm Başkanlığı</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571400847"/>
                  </a:ext>
                </a:extLst>
              </a:tr>
              <a:tr h="878991">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rgbClr val="0C0D0D"/>
                          </a:solidFill>
                        </a:rPr>
                        <a:t>Önleyici Faaliyet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tr-TR">
                          <a:solidFill>
                            <a:srgbClr val="0F2303"/>
                          </a:solidFill>
                        </a:rPr>
                        <a:t>Ruh Sağlığı ve Hastalıkları Hemşireliği, Hemşirelik Esasları ve Hemşirelikte Yönetim alanlarına Öğr. Üyesi alımı için talepte bulunulması</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sp>
        <p:nvSpPr>
          <p:cNvPr id="2" name="Slayt Numarası Yer Tutucusu 1"/>
          <p:cNvSpPr>
            <a:spLocks noGrp="1"/>
          </p:cNvSpPr>
          <p:nvPr>
            <p:ph type="sldNum" sz="quarter" idx="12"/>
          </p:nvPr>
        </p:nvSpPr>
        <p:spPr/>
        <p:txBody>
          <a:bodyPr/>
          <a:lstStyle/>
          <a:p>
            <a:fld id="{439F893C-C32F-4835-A1E5-850973405C58}" type="slidenum">
              <a:rPr lang="tr-TR" smtClean="0"/>
              <a:t>14</a:t>
            </a:fld>
            <a:endParaRPr lang="tr-TR"/>
          </a:p>
        </p:txBody>
      </p:sp>
    </p:spTree>
    <p:extLst>
      <p:ext uri="{BB962C8B-B14F-4D97-AF65-F5344CB8AC3E}">
        <p14:creationId xmlns:p14="http://schemas.microsoft.com/office/powerpoint/2010/main" val="964919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14023" y="525848"/>
            <a:ext cx="5265420" cy="84582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tr-TR" sz="2800" b="1">
                <a:solidFill>
                  <a:schemeClr val="accent6"/>
                </a:solidFill>
                <a:effectLst>
                  <a:outerShdw blurRad="38100" dist="38100" dir="2700000" algn="tl">
                    <a:srgbClr val="000000">
                      <a:alpha val="43137"/>
                    </a:srgbClr>
                  </a:outerShdw>
                </a:effectLst>
                <a:ea typeface="+mj-ea"/>
                <a:cs typeface="+mj-cs"/>
              </a:rPr>
              <a:t>SKORU YÜKSEK OLAN ve AKSİYON GEREKTİREN </a:t>
            </a:r>
            <a:r>
              <a:rPr lang="en-US" sz="2800" b="1" kern="1200">
                <a:solidFill>
                  <a:schemeClr val="accent6"/>
                </a:solidFill>
                <a:effectLst>
                  <a:outerShdw blurRad="38100" dist="38100" dir="2700000" algn="tl">
                    <a:srgbClr val="000000">
                      <a:alpha val="43137"/>
                    </a:srgbClr>
                  </a:outerShdw>
                </a:effectLst>
                <a:ea typeface="+mj-ea"/>
                <a:cs typeface="+mj-cs"/>
              </a:rPr>
              <a:t>RİS</a:t>
            </a:r>
            <a:r>
              <a:rPr lang="tr-TR" sz="2800" b="1">
                <a:solidFill>
                  <a:schemeClr val="accent6"/>
                </a:solidFill>
                <a:effectLst>
                  <a:outerShdw blurRad="38100" dist="38100" dir="2700000" algn="tl">
                    <a:srgbClr val="000000">
                      <a:alpha val="43137"/>
                    </a:srgbClr>
                  </a:outerShdw>
                </a:effectLst>
                <a:ea typeface="+mj-ea"/>
                <a:cs typeface="+mj-cs"/>
              </a:rPr>
              <a:t>KLER</a:t>
            </a:r>
            <a:endParaRPr lang="en-US" sz="2800" b="1" kern="1200">
              <a:solidFill>
                <a:schemeClr val="accent6"/>
              </a:solidFill>
              <a:effectLst>
                <a:outerShdw blurRad="38100" dist="38100" dir="2700000" algn="tl">
                  <a:srgbClr val="000000">
                    <a:alpha val="43137"/>
                  </a:srgbClr>
                </a:outerShdw>
              </a:effectLst>
              <a:ea typeface="+mj-ea"/>
              <a:cs typeface="+mj-cs"/>
            </a:endParaRPr>
          </a:p>
        </p:txBody>
      </p:sp>
      <p:sp>
        <p:nvSpPr>
          <p:cNvPr id="12"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3"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4"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5"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pic>
        <p:nvPicPr>
          <p:cNvPr id="9"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o 9"/>
          <p:cNvGraphicFramePr>
            <a:graphicFrameLocks noGrp="1"/>
          </p:cNvGraphicFramePr>
          <p:nvPr>
            <p:extLst>
              <p:ext uri="{D42A27DB-BD31-4B8C-83A1-F6EECF244321}">
                <p14:modId xmlns:p14="http://schemas.microsoft.com/office/powerpoint/2010/main" val="743821722"/>
              </p:ext>
            </p:extLst>
          </p:nvPr>
        </p:nvGraphicFramePr>
        <p:xfrm>
          <a:off x="533400" y="2560039"/>
          <a:ext cx="8203223" cy="2442168"/>
        </p:xfrm>
        <a:graphic>
          <a:graphicData uri="http://schemas.openxmlformats.org/drawingml/2006/table">
            <a:tbl>
              <a:tblPr firstRow="1" bandRow="1">
                <a:tableStyleId>{3B4B98B0-60AC-42C2-AFA5-B58CD77FA1E5}</a:tableStyleId>
              </a:tblPr>
              <a:tblGrid>
                <a:gridCol w="1828801">
                  <a:extLst>
                    <a:ext uri="{9D8B030D-6E8A-4147-A177-3AD203B41FA5}">
                      <a16:colId xmlns:a16="http://schemas.microsoft.com/office/drawing/2014/main" val="3521804200"/>
                    </a:ext>
                  </a:extLst>
                </a:gridCol>
                <a:gridCol w="6374422">
                  <a:extLst>
                    <a:ext uri="{9D8B030D-6E8A-4147-A177-3AD203B41FA5}">
                      <a16:colId xmlns:a16="http://schemas.microsoft.com/office/drawing/2014/main" val="2784112581"/>
                    </a:ext>
                  </a:extLst>
                </a:gridCol>
              </a:tblGrid>
              <a:tr h="509256">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rgbClr val="0C0D0D"/>
                          </a:solidFill>
                        </a:rPr>
                        <a:t>Riskin</a:t>
                      </a:r>
                      <a:r>
                        <a:rPr lang="tr-TR" baseline="0">
                          <a:solidFill>
                            <a:srgbClr val="0C0D0D"/>
                          </a:solidFill>
                        </a:rPr>
                        <a:t> Tanımı :</a:t>
                      </a:r>
                      <a:endParaRPr lang="tr-TR">
                        <a:solidFill>
                          <a:srgbClr val="0C0D0D"/>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r>
                        <a:rPr lang="tr-TR">
                          <a:solidFill>
                            <a:srgbClr val="0F2303"/>
                          </a:solidFill>
                        </a:rPr>
                        <a:t>Yüksek lisans ve doktora programlarının olmaması</a:t>
                      </a:r>
                      <a:endParaRPr lang="en-US"/>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463863686"/>
                  </a:ext>
                </a:extLst>
              </a:tr>
              <a:tr h="509256">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rgbClr val="0C0D0D"/>
                          </a:solidFill>
                        </a:rPr>
                        <a:t>Termin Tarihi </a:t>
                      </a:r>
                      <a:r>
                        <a:rPr lang="tr-TR" baseline="0">
                          <a:solidFill>
                            <a:srgbClr val="0C0D0D"/>
                          </a:solidFill>
                        </a:rPr>
                        <a:t>:</a:t>
                      </a:r>
                      <a:endParaRPr lang="tr-TR">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a:solidFill>
                            <a:srgbClr val="0F2303"/>
                          </a:solidFill>
                        </a:rPr>
                        <a:t>31.09.2023</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702495391"/>
                  </a:ext>
                </a:extLst>
              </a:tr>
              <a:tr h="509256">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rgbClr val="0C0D0D"/>
                          </a:solidFill>
                        </a:rPr>
                        <a:t>Sorumlu</a:t>
                      </a:r>
                      <a:r>
                        <a:rPr lang="tr-TR" baseline="0">
                          <a:solidFill>
                            <a:srgbClr val="0C0D0D"/>
                          </a:solidFill>
                        </a:rPr>
                        <a:t> Birim :</a:t>
                      </a:r>
                      <a:endParaRPr lang="tr-TR">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a:solidFill>
                            <a:srgbClr val="0F2303"/>
                          </a:solidFill>
                        </a:rPr>
                        <a:t>Hemşirelik Bölüm Başkanlığı</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571400847"/>
                  </a:ext>
                </a:extLst>
              </a:tr>
              <a:tr h="878991">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rgbClr val="0C0D0D"/>
                          </a:solidFill>
                        </a:rPr>
                        <a:t>Önleyici Faaliyet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tr-TR">
                          <a:solidFill>
                            <a:srgbClr val="0F2303"/>
                          </a:solidFill>
                        </a:rPr>
                        <a:t>YÖK'ün </a:t>
                      </a:r>
                      <a:r>
                        <a:rPr lang="tr-TR" err="1">
                          <a:solidFill>
                            <a:srgbClr val="0F2303"/>
                          </a:solidFill>
                        </a:rPr>
                        <a:t>Lisanüstü</a:t>
                      </a:r>
                      <a:r>
                        <a:rPr lang="tr-TR">
                          <a:solidFill>
                            <a:srgbClr val="0F2303"/>
                          </a:solidFill>
                        </a:rPr>
                        <a:t> Program açma ölçütleri arasında ilgili alanda en az üç Öğr. Üyesi olması nedeni ile asgari Öğr. Üyesi sayısının sağlandığı alanlarda başvuru yapılması</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sp>
        <p:nvSpPr>
          <p:cNvPr id="2" name="Slayt Numarası Yer Tutucusu 1"/>
          <p:cNvSpPr>
            <a:spLocks noGrp="1"/>
          </p:cNvSpPr>
          <p:nvPr>
            <p:ph type="sldNum" sz="quarter" idx="12"/>
          </p:nvPr>
        </p:nvSpPr>
        <p:spPr/>
        <p:txBody>
          <a:bodyPr/>
          <a:lstStyle/>
          <a:p>
            <a:fld id="{439F893C-C32F-4835-A1E5-850973405C58}" type="slidenum">
              <a:rPr lang="tr-TR" smtClean="0"/>
              <a:t>15</a:t>
            </a:fld>
            <a:endParaRPr lang="tr-TR"/>
          </a:p>
        </p:txBody>
      </p:sp>
    </p:spTree>
    <p:extLst>
      <p:ext uri="{BB962C8B-B14F-4D97-AF65-F5344CB8AC3E}">
        <p14:creationId xmlns:p14="http://schemas.microsoft.com/office/powerpoint/2010/main" val="430108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014023" y="525848"/>
            <a:ext cx="5265420" cy="84582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tr-TR" sz="2800" b="1">
                <a:solidFill>
                  <a:schemeClr val="accent6"/>
                </a:solidFill>
                <a:effectLst>
                  <a:outerShdw blurRad="38100" dist="38100" dir="2700000" algn="tl">
                    <a:srgbClr val="000000">
                      <a:alpha val="43137"/>
                    </a:srgbClr>
                  </a:outerShdw>
                </a:effectLst>
                <a:ea typeface="+mj-ea"/>
                <a:cs typeface="+mj-cs"/>
              </a:rPr>
              <a:t>SKORU YÜKSEK OLAN ve AKSİYON GEREKTİREN </a:t>
            </a:r>
            <a:r>
              <a:rPr lang="en-US" sz="2800" b="1" kern="1200">
                <a:solidFill>
                  <a:schemeClr val="accent6"/>
                </a:solidFill>
                <a:effectLst>
                  <a:outerShdw blurRad="38100" dist="38100" dir="2700000" algn="tl">
                    <a:srgbClr val="000000">
                      <a:alpha val="43137"/>
                    </a:srgbClr>
                  </a:outerShdw>
                </a:effectLst>
                <a:ea typeface="+mj-ea"/>
                <a:cs typeface="+mj-cs"/>
              </a:rPr>
              <a:t>RİS</a:t>
            </a:r>
            <a:r>
              <a:rPr lang="tr-TR" sz="2800" b="1">
                <a:solidFill>
                  <a:schemeClr val="accent6"/>
                </a:solidFill>
                <a:effectLst>
                  <a:outerShdw blurRad="38100" dist="38100" dir="2700000" algn="tl">
                    <a:srgbClr val="000000">
                      <a:alpha val="43137"/>
                    </a:srgbClr>
                  </a:outerShdw>
                </a:effectLst>
                <a:ea typeface="+mj-ea"/>
                <a:cs typeface="+mj-cs"/>
              </a:rPr>
              <a:t>KLER</a:t>
            </a:r>
            <a:endParaRPr lang="en-US" sz="2800" b="1" kern="1200">
              <a:solidFill>
                <a:schemeClr val="accent6"/>
              </a:solidFill>
              <a:effectLst>
                <a:outerShdw blurRad="38100" dist="38100" dir="2700000" algn="tl">
                  <a:srgbClr val="000000">
                    <a:alpha val="43137"/>
                  </a:srgbClr>
                </a:outerShdw>
              </a:effectLst>
              <a:ea typeface="+mj-ea"/>
              <a:cs typeface="+mj-cs"/>
            </a:endParaRPr>
          </a:p>
        </p:txBody>
      </p:sp>
      <p:sp>
        <p:nvSpPr>
          <p:cNvPr id="12"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3"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4" name="143 Metin kutusu"/>
          <p:cNvSpPr txBox="1"/>
          <p:nvPr/>
        </p:nvSpPr>
        <p:spPr>
          <a:xfrm>
            <a:off x="266700" y="2288576"/>
            <a:ext cx="266700" cy="27146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sp>
        <p:nvSpPr>
          <p:cNvPr id="15" name="143 Metin kutusu"/>
          <p:cNvSpPr txBox="1"/>
          <p:nvPr/>
        </p:nvSpPr>
        <p:spPr>
          <a:xfrm>
            <a:off x="266700" y="2450501"/>
            <a:ext cx="266700" cy="265113"/>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tr-TR"/>
          </a:p>
        </p:txBody>
      </p:sp>
      <p:pic>
        <p:nvPicPr>
          <p:cNvPr id="9"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o 9"/>
          <p:cNvGraphicFramePr>
            <a:graphicFrameLocks noGrp="1"/>
          </p:cNvGraphicFramePr>
          <p:nvPr>
            <p:extLst>
              <p:ext uri="{D42A27DB-BD31-4B8C-83A1-F6EECF244321}">
                <p14:modId xmlns:p14="http://schemas.microsoft.com/office/powerpoint/2010/main" val="426343599"/>
              </p:ext>
            </p:extLst>
          </p:nvPr>
        </p:nvGraphicFramePr>
        <p:xfrm>
          <a:off x="533400" y="2560039"/>
          <a:ext cx="8203223" cy="2537583"/>
        </p:xfrm>
        <a:graphic>
          <a:graphicData uri="http://schemas.openxmlformats.org/drawingml/2006/table">
            <a:tbl>
              <a:tblPr firstRow="1" bandRow="1">
                <a:tableStyleId>{3B4B98B0-60AC-42C2-AFA5-B58CD77FA1E5}</a:tableStyleId>
              </a:tblPr>
              <a:tblGrid>
                <a:gridCol w="1828801">
                  <a:extLst>
                    <a:ext uri="{9D8B030D-6E8A-4147-A177-3AD203B41FA5}">
                      <a16:colId xmlns:a16="http://schemas.microsoft.com/office/drawing/2014/main" val="3521804200"/>
                    </a:ext>
                  </a:extLst>
                </a:gridCol>
                <a:gridCol w="6374422">
                  <a:extLst>
                    <a:ext uri="{9D8B030D-6E8A-4147-A177-3AD203B41FA5}">
                      <a16:colId xmlns:a16="http://schemas.microsoft.com/office/drawing/2014/main" val="2784112581"/>
                    </a:ext>
                  </a:extLst>
                </a:gridCol>
              </a:tblGrid>
              <a:tr h="509256">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rgbClr val="0C0D0D"/>
                          </a:solidFill>
                        </a:rPr>
                        <a:t>Riskin</a:t>
                      </a:r>
                      <a:r>
                        <a:rPr lang="tr-TR" baseline="0">
                          <a:solidFill>
                            <a:srgbClr val="0C0D0D"/>
                          </a:solidFill>
                        </a:rPr>
                        <a:t> Tanımı :</a:t>
                      </a:r>
                      <a:endParaRPr lang="tr-TR">
                        <a:solidFill>
                          <a:srgbClr val="0C0D0D"/>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r>
                        <a:rPr lang="tr-TR">
                          <a:solidFill>
                            <a:srgbClr val="0F2303"/>
                          </a:solidFill>
                        </a:rPr>
                        <a:t>Z5 Mesleki uygulamalı derslerde öğretim elemanı sayısının yeterli olmaması</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6">
                        <a:lumMod val="20000"/>
                        <a:lumOff val="80000"/>
                      </a:schemeClr>
                    </a:solidFill>
                  </a:tcPr>
                </a:tc>
                <a:extLst>
                  <a:ext uri="{0D108BD9-81ED-4DB2-BD59-A6C34878D82A}">
                    <a16:rowId xmlns:a16="http://schemas.microsoft.com/office/drawing/2014/main" val="2463863686"/>
                  </a:ext>
                </a:extLst>
              </a:tr>
              <a:tr h="509256">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rgbClr val="0C0D0D"/>
                          </a:solidFill>
                        </a:rPr>
                        <a:t>Termin Tarihi </a:t>
                      </a:r>
                      <a:r>
                        <a:rPr lang="tr-TR" baseline="0">
                          <a:solidFill>
                            <a:srgbClr val="0C0D0D"/>
                          </a:solidFill>
                        </a:rPr>
                        <a:t>:</a:t>
                      </a:r>
                      <a:endParaRPr lang="tr-TR">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a:solidFill>
                            <a:srgbClr val="0F2303"/>
                          </a:solidFill>
                        </a:rPr>
                        <a:t>30.09.2023</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702495391"/>
                  </a:ext>
                </a:extLst>
              </a:tr>
              <a:tr h="509256">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rgbClr val="0C0D0D"/>
                          </a:solidFill>
                        </a:rPr>
                        <a:t>Sorumlu</a:t>
                      </a:r>
                      <a:r>
                        <a:rPr lang="tr-TR" baseline="0">
                          <a:solidFill>
                            <a:srgbClr val="0C0D0D"/>
                          </a:solidFill>
                        </a:rPr>
                        <a:t> Birim :</a:t>
                      </a:r>
                      <a:endParaRPr lang="tr-TR">
                        <a:solidFill>
                          <a:srgbClr val="0C0D0D"/>
                        </a:solidFill>
                      </a:endParaRPr>
                    </a:p>
                  </a:txBody>
                  <a:tcPr>
                    <a:lnL w="12700" cap="flat" cmpd="sng" algn="ctr">
                      <a:solidFill>
                        <a:schemeClr val="tx1"/>
                      </a:solidFill>
                      <a:prstDash val="solid"/>
                      <a:round/>
                      <a:headEnd type="none" w="med" len="med"/>
                      <a:tailEnd type="none" w="med" len="med"/>
                    </a:lnL>
                    <a:solidFill>
                      <a:schemeClr val="accent6">
                        <a:lumMod val="20000"/>
                        <a:lumOff val="80000"/>
                      </a:schemeClr>
                    </a:solidFill>
                  </a:tcPr>
                </a:tc>
                <a:tc>
                  <a:txBody>
                    <a:bodyPr/>
                    <a:lstStyle/>
                    <a:p>
                      <a:r>
                        <a:rPr lang="tr-TR">
                          <a:solidFill>
                            <a:srgbClr val="0F2303"/>
                          </a:solidFill>
                        </a:rPr>
                        <a:t>Hemşirelik Bölüm Başkanlığı</a:t>
                      </a:r>
                    </a:p>
                  </a:txBody>
                  <a:tcPr>
                    <a:lnR w="12700" cap="flat" cmpd="sng" algn="ctr">
                      <a:solidFill>
                        <a:schemeClr val="tx1"/>
                      </a:solid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2571400847"/>
                  </a:ext>
                </a:extLst>
              </a:tr>
              <a:tr h="878991">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rgbClr val="0C0D0D"/>
                          </a:solidFill>
                        </a:rPr>
                        <a:t>Önleyici Faaliyet :</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tr-TR">
                          <a:solidFill>
                            <a:srgbClr val="0F2303"/>
                          </a:solidFill>
                        </a:rPr>
                        <a:t>Her anabilim dalı için en az bir öğretim elemanın ve araştırma görevlisinin olması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06109038"/>
                  </a:ext>
                </a:extLst>
              </a:tr>
            </a:tbl>
          </a:graphicData>
        </a:graphic>
      </p:graphicFrame>
      <p:sp>
        <p:nvSpPr>
          <p:cNvPr id="2" name="Slayt Numarası Yer Tutucusu 1"/>
          <p:cNvSpPr>
            <a:spLocks noGrp="1"/>
          </p:cNvSpPr>
          <p:nvPr>
            <p:ph type="sldNum" sz="quarter" idx="12"/>
          </p:nvPr>
        </p:nvSpPr>
        <p:spPr/>
        <p:txBody>
          <a:bodyPr/>
          <a:lstStyle/>
          <a:p>
            <a:fld id="{439F893C-C32F-4835-A1E5-850973405C58}" type="slidenum">
              <a:rPr lang="tr-TR" smtClean="0"/>
              <a:t>16</a:t>
            </a:fld>
            <a:endParaRPr lang="tr-TR"/>
          </a:p>
        </p:txBody>
      </p:sp>
    </p:spTree>
    <p:extLst>
      <p:ext uri="{BB962C8B-B14F-4D97-AF65-F5344CB8AC3E}">
        <p14:creationId xmlns:p14="http://schemas.microsoft.com/office/powerpoint/2010/main" val="3238730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Metin kutusu 4">
            <a:extLst>
              <a:ext uri="{FF2B5EF4-FFF2-40B4-BE49-F238E27FC236}">
                <a16:creationId xmlns:a16="http://schemas.microsoft.com/office/drawing/2014/main" id="{0983FF85-6A31-41EA-A11A-D71214CBEB4E}"/>
              </a:ext>
            </a:extLst>
          </p:cNvPr>
          <p:cNvSpPr txBox="1"/>
          <p:nvPr/>
        </p:nvSpPr>
        <p:spPr>
          <a:xfrm>
            <a:off x="1986117" y="320820"/>
            <a:ext cx="5471363" cy="954107"/>
          </a:xfrm>
          <a:prstGeom prst="rect">
            <a:avLst/>
          </a:prstGeom>
          <a:noFill/>
        </p:spPr>
        <p:txBody>
          <a:bodyPr wrap="square" lIns="91440" tIns="45720" rIns="91440" bIns="45720" rtlCol="0" anchor="t">
            <a:spAutoFit/>
          </a:bodyPr>
          <a:lstStyle/>
          <a:p>
            <a:pPr algn="ctr"/>
            <a:r>
              <a:rPr lang="tr-TR" sz="2800" b="1">
                <a:solidFill>
                  <a:schemeClr val="accent6"/>
                </a:solidFill>
                <a:effectLst>
                  <a:outerShdw blurRad="38100" dist="38100" dir="2700000" algn="tl">
                    <a:srgbClr val="000000">
                      <a:alpha val="43137"/>
                    </a:srgbClr>
                  </a:outerShdw>
                </a:effectLst>
              </a:rPr>
              <a:t>PAYDAŞ GERİBİLDİRİMLERİ</a:t>
            </a:r>
          </a:p>
          <a:p>
            <a:pPr algn="ctr"/>
            <a:r>
              <a:rPr lang="tr-TR" sz="2800" b="1">
                <a:solidFill>
                  <a:schemeClr val="accent6"/>
                </a:solidFill>
                <a:effectLst>
                  <a:outerShdw blurRad="38100" dist="38100" dir="2700000" algn="tl">
                    <a:srgbClr val="000000">
                      <a:alpha val="43137"/>
                    </a:srgbClr>
                  </a:outerShdw>
                </a:effectLst>
              </a:rPr>
              <a:t>(ANKET ANALİZLERİ)</a:t>
            </a:r>
            <a:endParaRPr lang="en-US" sz="2800">
              <a:solidFill>
                <a:schemeClr val="accent6"/>
              </a:solidFill>
              <a:cs typeface="Calibri" panose="020F0502020204030204"/>
            </a:endParaRPr>
          </a:p>
        </p:txBody>
      </p:sp>
      <p:pic>
        <p:nvPicPr>
          <p:cNvPr id="4"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76672"/>
            <a:ext cx="1512168" cy="321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o 1"/>
          <p:cNvGraphicFramePr>
            <a:graphicFrameLocks noGrp="1"/>
          </p:cNvGraphicFramePr>
          <p:nvPr>
            <p:extLst>
              <p:ext uri="{D42A27DB-BD31-4B8C-83A1-F6EECF244321}">
                <p14:modId xmlns:p14="http://schemas.microsoft.com/office/powerpoint/2010/main" val="3127855816"/>
              </p:ext>
            </p:extLst>
          </p:nvPr>
        </p:nvGraphicFramePr>
        <p:xfrm>
          <a:off x="325299" y="1900208"/>
          <a:ext cx="8487325" cy="3056316"/>
        </p:xfrm>
        <a:graphic>
          <a:graphicData uri="http://schemas.openxmlformats.org/drawingml/2006/table">
            <a:tbl>
              <a:tblPr firstRow="1" bandRow="1">
                <a:tableStyleId>{5C22544A-7EE6-4342-B048-85BDC9FD1C3A}</a:tableStyleId>
              </a:tblPr>
              <a:tblGrid>
                <a:gridCol w="6898670">
                  <a:extLst>
                    <a:ext uri="{9D8B030D-6E8A-4147-A177-3AD203B41FA5}">
                      <a16:colId xmlns:a16="http://schemas.microsoft.com/office/drawing/2014/main" val="1287334854"/>
                    </a:ext>
                  </a:extLst>
                </a:gridCol>
                <a:gridCol w="1588655">
                  <a:extLst>
                    <a:ext uri="{9D8B030D-6E8A-4147-A177-3AD203B41FA5}">
                      <a16:colId xmlns:a16="http://schemas.microsoft.com/office/drawing/2014/main" val="1616968034"/>
                    </a:ext>
                  </a:extLst>
                </a:gridCol>
              </a:tblGrid>
              <a:tr h="509386">
                <a:tc>
                  <a:txBody>
                    <a:bodyPr/>
                    <a:lstStyle/>
                    <a:p>
                      <a:r>
                        <a:rPr lang="tr-TR"/>
                        <a:t>YAPILAN</a:t>
                      </a:r>
                      <a:r>
                        <a:rPr lang="tr-TR" baseline="0"/>
                        <a:t> ANKET</a:t>
                      </a:r>
                      <a:endParaRPr lang="tr-TR"/>
                    </a:p>
                  </a:txBody>
                  <a:tcPr/>
                </a:tc>
                <a:tc>
                  <a:txBody>
                    <a:bodyPr/>
                    <a:lstStyle/>
                    <a:p>
                      <a:r>
                        <a:rPr lang="tr-TR"/>
                        <a:t>SONUÇ</a:t>
                      </a:r>
                    </a:p>
                  </a:txBody>
                  <a:tcPr/>
                </a:tc>
                <a:extLst>
                  <a:ext uri="{0D108BD9-81ED-4DB2-BD59-A6C34878D82A}">
                    <a16:rowId xmlns:a16="http://schemas.microsoft.com/office/drawing/2014/main" val="4010664393"/>
                  </a:ext>
                </a:extLst>
              </a:tr>
              <a:tr h="509386">
                <a:tc>
                  <a:txBody>
                    <a:bodyPr/>
                    <a:lstStyle/>
                    <a:p>
                      <a:r>
                        <a:rPr lang="tr-TR">
                          <a:solidFill>
                            <a:sysClr val="windowText" lastClr="000000"/>
                          </a:solidFill>
                        </a:rPr>
                        <a:t>DERSLERİN MEMNUNİYET SONUÇ ORTALAMALARI</a:t>
                      </a:r>
                    </a:p>
                  </a:txBody>
                  <a:tcPr/>
                </a:tc>
                <a:tc>
                  <a:txBody>
                    <a:bodyPr/>
                    <a:lstStyle/>
                    <a:p>
                      <a:r>
                        <a:rPr lang="tr-TR">
                          <a:solidFill>
                            <a:sysClr val="windowText" lastClr="000000"/>
                          </a:solidFill>
                        </a:rPr>
                        <a:t>%82</a:t>
                      </a:r>
                    </a:p>
                  </a:txBody>
                  <a:tcPr/>
                </a:tc>
                <a:extLst>
                  <a:ext uri="{0D108BD9-81ED-4DB2-BD59-A6C34878D82A}">
                    <a16:rowId xmlns:a16="http://schemas.microsoft.com/office/drawing/2014/main" val="2611618378"/>
                  </a:ext>
                </a:extLst>
              </a:tr>
              <a:tr h="509386">
                <a:tc>
                  <a:txBody>
                    <a:bodyPr/>
                    <a:lstStyle/>
                    <a:p>
                      <a:r>
                        <a:rPr lang="tr-TR">
                          <a:solidFill>
                            <a:sysClr val="windowText" lastClr="000000"/>
                          </a:solidFill>
                        </a:rPr>
                        <a:t>HOCALARIN MEMNUNİYET SONUÇ ORTALAMALARI</a:t>
                      </a:r>
                    </a:p>
                  </a:txBody>
                  <a:tcPr/>
                </a:tc>
                <a:tc>
                  <a:txBody>
                    <a:bodyPr/>
                    <a:lstStyle/>
                    <a:p>
                      <a:r>
                        <a:rPr lang="tr-TR">
                          <a:solidFill>
                            <a:sysClr val="windowText" lastClr="000000"/>
                          </a:solidFill>
                        </a:rPr>
                        <a:t>%81</a:t>
                      </a:r>
                    </a:p>
                  </a:txBody>
                  <a:tcPr/>
                </a:tc>
                <a:extLst>
                  <a:ext uri="{0D108BD9-81ED-4DB2-BD59-A6C34878D82A}">
                    <a16:rowId xmlns:a16="http://schemas.microsoft.com/office/drawing/2014/main" val="1025125080"/>
                  </a:ext>
                </a:extLst>
              </a:tr>
              <a:tr h="509386">
                <a:tc>
                  <a:txBody>
                    <a:bodyPr/>
                    <a:lstStyle/>
                    <a:p>
                      <a:r>
                        <a:rPr lang="tr-TR">
                          <a:solidFill>
                            <a:sysClr val="windowText" lastClr="000000"/>
                          </a:solidFill>
                        </a:rPr>
                        <a:t>UYGULAMALI</a:t>
                      </a:r>
                      <a:r>
                        <a:rPr lang="tr-TR" baseline="0">
                          <a:solidFill>
                            <a:sysClr val="windowText" lastClr="000000"/>
                          </a:solidFill>
                        </a:rPr>
                        <a:t> DERS MEMNUNİYET ANKETİ SONUCU</a:t>
                      </a:r>
                      <a:endParaRPr lang="tr-TR">
                        <a:solidFill>
                          <a:sysClr val="windowText" lastClr="000000"/>
                        </a:solidFill>
                      </a:endParaRPr>
                    </a:p>
                  </a:txBody>
                  <a:tcPr/>
                </a:tc>
                <a:tc>
                  <a:txBody>
                    <a:bodyPr/>
                    <a:lstStyle/>
                    <a:p>
                      <a:r>
                        <a:rPr lang="tr-TR">
                          <a:solidFill>
                            <a:sysClr val="windowText" lastClr="000000"/>
                          </a:solidFill>
                        </a:rPr>
                        <a:t>%77</a:t>
                      </a:r>
                    </a:p>
                  </a:txBody>
                  <a:tcPr/>
                </a:tc>
                <a:extLst>
                  <a:ext uri="{0D108BD9-81ED-4DB2-BD59-A6C34878D82A}">
                    <a16:rowId xmlns:a16="http://schemas.microsoft.com/office/drawing/2014/main" val="1264531541"/>
                  </a:ext>
                </a:extLst>
              </a:tr>
              <a:tr h="509386">
                <a:tc>
                  <a:txBody>
                    <a:bodyPr/>
                    <a:lstStyle/>
                    <a:p>
                      <a:r>
                        <a:rPr lang="tr-TR">
                          <a:solidFill>
                            <a:sysClr val="windowText" lastClr="000000"/>
                          </a:solidFill>
                        </a:rPr>
                        <a:t>UYGULAMA YAPILAN KURUMUN MEMNUNİYET ANKETİ SONUCU</a:t>
                      </a:r>
                    </a:p>
                  </a:txBody>
                  <a:tcPr/>
                </a:tc>
                <a:tc>
                  <a:txBody>
                    <a:bodyPr/>
                    <a:lstStyle/>
                    <a:p>
                      <a:r>
                        <a:rPr lang="tr-TR">
                          <a:solidFill>
                            <a:sysClr val="windowText" lastClr="000000"/>
                          </a:solidFill>
                        </a:rPr>
                        <a:t>%84</a:t>
                      </a:r>
                    </a:p>
                  </a:txBody>
                  <a:tcPr/>
                </a:tc>
                <a:extLst>
                  <a:ext uri="{0D108BD9-81ED-4DB2-BD59-A6C34878D82A}">
                    <a16:rowId xmlns:a16="http://schemas.microsoft.com/office/drawing/2014/main" val="843912928"/>
                  </a:ext>
                </a:extLst>
              </a:tr>
              <a:tr h="509386">
                <a:tc>
                  <a:txBody>
                    <a:bodyPr/>
                    <a:lstStyle/>
                    <a:p>
                      <a:r>
                        <a:rPr lang="tr-TR">
                          <a:solidFill>
                            <a:sysClr val="windowText" lastClr="000000"/>
                          </a:solidFill>
                        </a:rPr>
                        <a:t>ORYANTASYON MEMNUNİYET ANKETİ SONUCU</a:t>
                      </a:r>
                    </a:p>
                  </a:txBody>
                  <a:tcPr/>
                </a:tc>
                <a:tc>
                  <a:txBody>
                    <a:bodyPr/>
                    <a:lstStyle/>
                    <a:p>
                      <a:r>
                        <a:rPr lang="tr-TR">
                          <a:solidFill>
                            <a:sysClr val="windowText" lastClr="000000"/>
                          </a:solidFill>
                        </a:rPr>
                        <a:t>%90</a:t>
                      </a:r>
                    </a:p>
                  </a:txBody>
                  <a:tcPr/>
                </a:tc>
                <a:extLst>
                  <a:ext uri="{0D108BD9-81ED-4DB2-BD59-A6C34878D82A}">
                    <a16:rowId xmlns:a16="http://schemas.microsoft.com/office/drawing/2014/main" val="1364256796"/>
                  </a:ext>
                </a:extLst>
              </a:tr>
            </a:tbl>
          </a:graphicData>
        </a:graphic>
      </p:graphicFrame>
      <p:sp>
        <p:nvSpPr>
          <p:cNvPr id="3" name="Slayt Numarası Yer Tutucusu 2"/>
          <p:cNvSpPr>
            <a:spLocks noGrp="1"/>
          </p:cNvSpPr>
          <p:nvPr>
            <p:ph type="sldNum" sz="quarter" idx="12"/>
          </p:nvPr>
        </p:nvSpPr>
        <p:spPr/>
        <p:txBody>
          <a:bodyPr/>
          <a:lstStyle/>
          <a:p>
            <a:fld id="{439F893C-C32F-4835-A1E5-850973405C58}" type="slidenum">
              <a:rPr lang="tr-TR" smtClean="0"/>
              <a:t>17</a:t>
            </a:fld>
            <a:endParaRPr lang="tr-TR"/>
          </a:p>
        </p:txBody>
      </p:sp>
    </p:spTree>
    <p:extLst>
      <p:ext uri="{BB962C8B-B14F-4D97-AF65-F5344CB8AC3E}">
        <p14:creationId xmlns:p14="http://schemas.microsoft.com/office/powerpoint/2010/main" val="1666700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9F893C-C32F-4835-A1E5-850973405C58}" type="slidenum">
              <a:rPr lang="tr-TR" smtClean="0"/>
              <a:t>18</a:t>
            </a:fld>
            <a:endParaRPr lang="tr-T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4094685808"/>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49385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Metin kutusu 4">
            <a:extLst>
              <a:ext uri="{FF2B5EF4-FFF2-40B4-BE49-F238E27FC236}">
                <a16:creationId xmlns:a16="http://schemas.microsoft.com/office/drawing/2014/main" id="{0983FF85-6A31-41EA-A11A-D71214CBEB4E}"/>
              </a:ext>
            </a:extLst>
          </p:cNvPr>
          <p:cNvSpPr txBox="1"/>
          <p:nvPr/>
        </p:nvSpPr>
        <p:spPr>
          <a:xfrm>
            <a:off x="823765" y="476672"/>
            <a:ext cx="7321964" cy="1384995"/>
          </a:xfrm>
          <a:prstGeom prst="rect">
            <a:avLst/>
          </a:prstGeom>
          <a:noFill/>
        </p:spPr>
        <p:txBody>
          <a:bodyPr wrap="square" lIns="91440" tIns="45720" rIns="91440" bIns="45720" rtlCol="0" anchor="t">
            <a:spAutoFit/>
          </a:bodyPr>
          <a:lstStyle/>
          <a:p>
            <a:pPr algn="ctr"/>
            <a:r>
              <a:rPr lang="tr-TR" sz="2800" b="1">
                <a:solidFill>
                  <a:schemeClr val="accent6"/>
                </a:solidFill>
                <a:effectLst>
                  <a:outerShdw blurRad="38100" dist="38100" dir="2700000" algn="tl">
                    <a:srgbClr val="000000">
                      <a:alpha val="43137"/>
                    </a:srgbClr>
                  </a:outerShdw>
                </a:effectLst>
              </a:rPr>
              <a:t>PAYDAŞ GERİBİLDİRİMLERİ</a:t>
            </a:r>
          </a:p>
          <a:p>
            <a:pPr algn="ctr"/>
            <a:r>
              <a:rPr lang="tr-TR" sz="2800" b="1">
                <a:solidFill>
                  <a:schemeClr val="accent6"/>
                </a:solidFill>
                <a:effectLst>
                  <a:outerShdw blurRad="38100" dist="38100" dir="2700000" algn="tl">
                    <a:srgbClr val="000000">
                      <a:alpha val="43137"/>
                    </a:srgbClr>
                  </a:outerShdw>
                </a:effectLst>
              </a:rPr>
              <a:t>(HAYATA GEÇİRİLEN ÖNERİLER ve AKSİYON ALINAN ŞİKAYETLER)</a:t>
            </a:r>
            <a:endParaRPr lang="en-US" sz="2800">
              <a:solidFill>
                <a:schemeClr val="accent6"/>
              </a:solidFill>
              <a:cs typeface="Calibri" panose="020F0502020204030204"/>
            </a:endParaRPr>
          </a:p>
        </p:txBody>
      </p:sp>
      <p:pic>
        <p:nvPicPr>
          <p:cNvPr id="4"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76672"/>
            <a:ext cx="1512168" cy="321202"/>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439F893C-C32F-4835-A1E5-850973405C58}" type="slidenum">
              <a:rPr lang="tr-TR" smtClean="0"/>
              <a:t>19</a:t>
            </a:fld>
            <a:endParaRPr lang="tr-TR"/>
          </a:p>
        </p:txBody>
      </p:sp>
      <p:sp>
        <p:nvSpPr>
          <p:cNvPr id="3" name="Rectangle 2"/>
          <p:cNvSpPr/>
          <p:nvPr/>
        </p:nvSpPr>
        <p:spPr>
          <a:xfrm>
            <a:off x="1007604" y="3350851"/>
            <a:ext cx="7665442" cy="1295868"/>
          </a:xfrm>
          <a:prstGeom prst="rect">
            <a:avLst/>
          </a:prstGeom>
        </p:spPr>
        <p:txBody>
          <a:bodyPr wrap="square" lIns="91440" tIns="45720" rIns="91440" bIns="45720" anchor="t">
            <a:spAutoFit/>
          </a:bodyPr>
          <a:lstStyle/>
          <a:p>
            <a:pPr marL="285750" indent="-285750">
              <a:lnSpc>
                <a:spcPct val="150000"/>
              </a:lnSpc>
              <a:buFont typeface="Arial" panose="020B0604020202020204" pitchFamily="34" charset="0"/>
              <a:buChar char="•"/>
            </a:pPr>
            <a:r>
              <a:rPr lang="tr-TR" dirty="0">
                <a:solidFill>
                  <a:srgbClr val="0F2303"/>
                </a:solidFill>
              </a:rPr>
              <a:t>Birimimize şikayet sistemi üzerinden gelen öneri şikayet bulunmamaktadır.</a:t>
            </a:r>
          </a:p>
          <a:p>
            <a:pPr>
              <a:lnSpc>
                <a:spcPct val="150000"/>
              </a:lnSpc>
            </a:pPr>
            <a:endParaRPr lang="tr-TR">
              <a:solidFill>
                <a:srgbClr val="0F2303"/>
              </a:solidFill>
            </a:endParaRPr>
          </a:p>
          <a:p>
            <a:pPr marL="285750" indent="-285750">
              <a:lnSpc>
                <a:spcPct val="150000"/>
              </a:lnSpc>
              <a:buFont typeface="Arial" panose="020B0604020202020204" pitchFamily="34" charset="0"/>
              <a:buChar char="•"/>
            </a:pPr>
            <a:r>
              <a:rPr lang="tr-TR" dirty="0">
                <a:solidFill>
                  <a:srgbClr val="0F2303"/>
                </a:solidFill>
              </a:rPr>
              <a:t>Anketlere gelen yorumlar neticesinde ilgili </a:t>
            </a:r>
            <a:r>
              <a:rPr lang="tr-TR" dirty="0">
                <a:solidFill>
                  <a:srgbClr val="FF0000"/>
                </a:solidFill>
              </a:rPr>
              <a:t>Aksiyon Planları </a:t>
            </a:r>
            <a:r>
              <a:rPr lang="tr-TR" dirty="0">
                <a:solidFill>
                  <a:srgbClr val="0F2303"/>
                </a:solidFill>
              </a:rPr>
              <a:t>yapılmıştır</a:t>
            </a:r>
            <a:endParaRPr lang="tr-TR" dirty="0"/>
          </a:p>
        </p:txBody>
      </p:sp>
    </p:spTree>
    <p:extLst>
      <p:ext uri="{BB962C8B-B14F-4D97-AF65-F5344CB8AC3E}">
        <p14:creationId xmlns:p14="http://schemas.microsoft.com/office/powerpoint/2010/main" val="3805939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241579" y="649467"/>
            <a:ext cx="5040560" cy="523220"/>
          </a:xfrm>
          <a:prstGeom prst="rect">
            <a:avLst/>
          </a:prstGeom>
          <a:noFill/>
        </p:spPr>
        <p:txBody>
          <a:bodyPr wrap="square" lIns="91440" tIns="45720" rIns="91440" bIns="45720" rtlCol="0" anchor="t">
            <a:spAutoFit/>
          </a:bodyPr>
          <a:lstStyle/>
          <a:p>
            <a:pPr algn="ctr"/>
            <a:r>
              <a:rPr lang="tr-TR" sz="2800" b="1">
                <a:solidFill>
                  <a:schemeClr val="accent6"/>
                </a:solidFill>
                <a:effectLst>
                  <a:outerShdw blurRad="38100" dist="38100" dir="2700000" algn="tl">
                    <a:srgbClr val="000000">
                      <a:alpha val="43137"/>
                    </a:srgbClr>
                  </a:outerShdw>
                </a:effectLst>
              </a:rPr>
              <a:t>MİSYON-VİZYON-POLİTİKA</a:t>
            </a: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372" y="450628"/>
            <a:ext cx="1872208" cy="397679"/>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90637" y="1291399"/>
            <a:ext cx="4189482" cy="369332"/>
          </a:xfrm>
          <a:prstGeom prst="rect">
            <a:avLst/>
          </a:prstGeom>
        </p:spPr>
        <p:txBody>
          <a:bodyPr wrap="square" lIns="91440" tIns="45720" rIns="91440" bIns="45720" anchor="t">
            <a:spAutoFit/>
          </a:bodyPr>
          <a:lstStyle/>
          <a:p>
            <a:r>
              <a:rPr lang="tr-TR" b="1">
                <a:solidFill>
                  <a:srgbClr val="000000"/>
                </a:solidFill>
                <a:latin typeface="Calibri"/>
                <a:ea typeface="Times New Roman" panose="02020603050405020304" pitchFamily="18" charset="0"/>
                <a:cs typeface="Calibri"/>
              </a:rPr>
              <a:t>  </a:t>
            </a:r>
            <a:endParaRPr lang="tr-TR" b="1"/>
          </a:p>
        </p:txBody>
      </p:sp>
      <p:sp>
        <p:nvSpPr>
          <p:cNvPr id="2" name="Dikdörtgen 1"/>
          <p:cNvSpPr/>
          <p:nvPr/>
        </p:nvSpPr>
        <p:spPr>
          <a:xfrm>
            <a:off x="776747" y="1997839"/>
            <a:ext cx="7777317" cy="2680862"/>
          </a:xfrm>
          <a:prstGeom prst="rect">
            <a:avLst/>
          </a:prstGeom>
        </p:spPr>
        <p:txBody>
          <a:bodyPr wrap="square">
            <a:spAutoFit/>
          </a:bodyPr>
          <a:lstStyle/>
          <a:p>
            <a:r>
              <a:rPr lang="tr-TR" b="1" err="1">
                <a:solidFill>
                  <a:srgbClr val="0F2303"/>
                </a:solidFill>
              </a:rPr>
              <a:t>Özgörev</a:t>
            </a:r>
            <a:r>
              <a:rPr lang="tr-TR" b="1">
                <a:solidFill>
                  <a:srgbClr val="0F2303"/>
                </a:solidFill>
              </a:rPr>
              <a:t> (Misyon) </a:t>
            </a:r>
          </a:p>
          <a:p>
            <a:endParaRPr lang="tr-TR">
              <a:solidFill>
                <a:srgbClr val="0F2303"/>
              </a:solidFill>
            </a:endParaRPr>
          </a:p>
          <a:p>
            <a:pPr algn="just">
              <a:lnSpc>
                <a:spcPct val="150000"/>
              </a:lnSpc>
            </a:pPr>
            <a:r>
              <a:rPr lang="tr-TR">
                <a:solidFill>
                  <a:srgbClr val="0F2303"/>
                </a:solidFill>
              </a:rPr>
              <a:t>Bilimin rehberliğinde toplumun sağlık gereksinimlerini kanıta dayalı yaklaşımlarla karşılayan,  bakım verici, eğitici, araştırmacı, yönetici ve liderlik rolleri ile değişim yaratan, yaşam boyu öğrenme ve öğretmeyi ilke edinmiş, insan hakları, etik ilkeler ve kültürel değerleri benimsemiş mesleğin temsil ve gelişim elçileri olan hemşireler yetiştirmektir. </a:t>
            </a:r>
          </a:p>
        </p:txBody>
      </p:sp>
      <p:sp>
        <p:nvSpPr>
          <p:cNvPr id="4" name="Slayt Numarası Yer Tutucusu 3"/>
          <p:cNvSpPr>
            <a:spLocks noGrp="1"/>
          </p:cNvSpPr>
          <p:nvPr>
            <p:ph type="sldNum" sz="quarter" idx="12"/>
          </p:nvPr>
        </p:nvSpPr>
        <p:spPr/>
        <p:txBody>
          <a:bodyPr/>
          <a:lstStyle/>
          <a:p>
            <a:fld id="{439F893C-C32F-4835-A1E5-850973405C58}" type="slidenum">
              <a:rPr lang="tr-TR" smtClean="0"/>
              <a:t>2</a:t>
            </a:fld>
            <a:endParaRPr lang="tr-TR"/>
          </a:p>
        </p:txBody>
      </p:sp>
    </p:spTree>
    <p:extLst>
      <p:ext uri="{BB962C8B-B14F-4D97-AF65-F5344CB8AC3E}">
        <p14:creationId xmlns:p14="http://schemas.microsoft.com/office/powerpoint/2010/main" val="1938822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1694291" y="481299"/>
            <a:ext cx="5976664" cy="648072"/>
          </a:xfrm>
          <a:prstGeom prst="rect">
            <a:avLst/>
          </a:prstGeom>
          <a:noFill/>
        </p:spPr>
        <p:txBody>
          <a:bodyPr vert="horz" lIns="91440" tIns="45720" rIns="91440" bIns="45720" rtlCol="0" anchor="ctr">
            <a:noAutofit/>
          </a:bodyPr>
          <a:lstStyle/>
          <a:p>
            <a:pPr algn="ctr">
              <a:lnSpc>
                <a:spcPct val="90000"/>
              </a:lnSpc>
              <a:spcBef>
                <a:spcPct val="0"/>
              </a:spcBef>
              <a:spcAft>
                <a:spcPts val="600"/>
              </a:spcAft>
            </a:pPr>
            <a:r>
              <a:rPr lang="en-US" sz="2800" b="1" kern="1200">
                <a:solidFill>
                  <a:schemeClr val="accent6"/>
                </a:solidFill>
                <a:effectLst>
                  <a:outerShdw blurRad="38100" dist="38100" dir="2700000" algn="tl">
                    <a:srgbClr val="000000">
                      <a:alpha val="43137"/>
                    </a:srgbClr>
                  </a:outerShdw>
                </a:effectLst>
                <a:ea typeface="+mj-ea"/>
                <a:cs typeface="+mj-cs"/>
              </a:rPr>
              <a:t>DÜZELTİCİ</a:t>
            </a:r>
            <a:r>
              <a:rPr lang="tr-TR" sz="2800" b="1" kern="1200">
                <a:solidFill>
                  <a:schemeClr val="accent6"/>
                </a:solidFill>
                <a:effectLst>
                  <a:outerShdw blurRad="38100" dist="38100" dir="2700000" algn="tl">
                    <a:srgbClr val="000000">
                      <a:alpha val="43137"/>
                    </a:srgbClr>
                  </a:outerShdw>
                </a:effectLst>
                <a:ea typeface="+mj-ea"/>
                <a:cs typeface="+mj-cs"/>
              </a:rPr>
              <a:t>-ÖNLEYİCİ</a:t>
            </a:r>
            <a:r>
              <a:rPr lang="en-US" sz="2800" b="1" kern="1200">
                <a:solidFill>
                  <a:schemeClr val="accent6"/>
                </a:solidFill>
                <a:effectLst>
                  <a:outerShdw blurRad="38100" dist="38100" dir="2700000" algn="tl">
                    <a:srgbClr val="000000">
                      <a:alpha val="43137"/>
                    </a:srgbClr>
                  </a:outerShdw>
                </a:effectLst>
                <a:ea typeface="+mj-ea"/>
                <a:cs typeface="+mj-cs"/>
              </a:rPr>
              <a:t> FAALİYETLER</a:t>
            </a:r>
          </a:p>
        </p:txBody>
      </p:sp>
      <p:pic>
        <p:nvPicPr>
          <p:cNvPr id="4" name="Picture 2" descr="https://admin.antalya.edu.tr/files/139/abu-logo-tr-yata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44063"/>
            <a:ext cx="1512168" cy="321202"/>
          </a:xfrm>
          <a:prstGeom prst="rect">
            <a:avLst/>
          </a:prstGeom>
          <a:noFill/>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fld id="{439F893C-C32F-4835-A1E5-850973405C58}" type="slidenum">
              <a:rPr lang="tr-TR" smtClean="0"/>
              <a:t>20</a:t>
            </a:fld>
            <a:endParaRPr lang="tr-TR"/>
          </a:p>
        </p:txBody>
      </p:sp>
      <p:graphicFrame>
        <p:nvGraphicFramePr>
          <p:cNvPr id="8" name="Tablo 7"/>
          <p:cNvGraphicFramePr>
            <a:graphicFrameLocks noGrp="1"/>
          </p:cNvGraphicFramePr>
          <p:nvPr>
            <p:extLst>
              <p:ext uri="{D42A27DB-BD31-4B8C-83A1-F6EECF244321}">
                <p14:modId xmlns:p14="http://schemas.microsoft.com/office/powerpoint/2010/main" val="2422842799"/>
              </p:ext>
            </p:extLst>
          </p:nvPr>
        </p:nvGraphicFramePr>
        <p:xfrm>
          <a:off x="882867" y="1300657"/>
          <a:ext cx="7147035" cy="5247287"/>
        </p:xfrm>
        <a:graphic>
          <a:graphicData uri="http://schemas.openxmlformats.org/drawingml/2006/table">
            <a:tbl>
              <a:tblPr/>
              <a:tblGrid>
                <a:gridCol w="1347481">
                  <a:extLst>
                    <a:ext uri="{9D8B030D-6E8A-4147-A177-3AD203B41FA5}">
                      <a16:colId xmlns:a16="http://schemas.microsoft.com/office/drawing/2014/main" val="2750370152"/>
                    </a:ext>
                  </a:extLst>
                </a:gridCol>
                <a:gridCol w="582112">
                  <a:extLst>
                    <a:ext uri="{9D8B030D-6E8A-4147-A177-3AD203B41FA5}">
                      <a16:colId xmlns:a16="http://schemas.microsoft.com/office/drawing/2014/main" val="65412787"/>
                    </a:ext>
                  </a:extLst>
                </a:gridCol>
                <a:gridCol w="700689">
                  <a:extLst>
                    <a:ext uri="{9D8B030D-6E8A-4147-A177-3AD203B41FA5}">
                      <a16:colId xmlns:a16="http://schemas.microsoft.com/office/drawing/2014/main" val="3357073067"/>
                    </a:ext>
                  </a:extLst>
                </a:gridCol>
                <a:gridCol w="614451">
                  <a:extLst>
                    <a:ext uri="{9D8B030D-6E8A-4147-A177-3AD203B41FA5}">
                      <a16:colId xmlns:a16="http://schemas.microsoft.com/office/drawing/2014/main" val="381695569"/>
                    </a:ext>
                  </a:extLst>
                </a:gridCol>
                <a:gridCol w="495872">
                  <a:extLst>
                    <a:ext uri="{9D8B030D-6E8A-4147-A177-3AD203B41FA5}">
                      <a16:colId xmlns:a16="http://schemas.microsoft.com/office/drawing/2014/main" val="1806073289"/>
                    </a:ext>
                  </a:extLst>
                </a:gridCol>
                <a:gridCol w="1304361">
                  <a:extLst>
                    <a:ext uri="{9D8B030D-6E8A-4147-A177-3AD203B41FA5}">
                      <a16:colId xmlns:a16="http://schemas.microsoft.com/office/drawing/2014/main" val="3350640659"/>
                    </a:ext>
                  </a:extLst>
                </a:gridCol>
                <a:gridCol w="495872">
                  <a:extLst>
                    <a:ext uri="{9D8B030D-6E8A-4147-A177-3AD203B41FA5}">
                      <a16:colId xmlns:a16="http://schemas.microsoft.com/office/drawing/2014/main" val="3422591393"/>
                    </a:ext>
                  </a:extLst>
                </a:gridCol>
                <a:gridCol w="452753">
                  <a:extLst>
                    <a:ext uri="{9D8B030D-6E8A-4147-A177-3AD203B41FA5}">
                      <a16:colId xmlns:a16="http://schemas.microsoft.com/office/drawing/2014/main" val="3212183659"/>
                    </a:ext>
                  </a:extLst>
                </a:gridCol>
                <a:gridCol w="215597">
                  <a:extLst>
                    <a:ext uri="{9D8B030D-6E8A-4147-A177-3AD203B41FA5}">
                      <a16:colId xmlns:a16="http://schemas.microsoft.com/office/drawing/2014/main" val="1111892157"/>
                    </a:ext>
                  </a:extLst>
                </a:gridCol>
                <a:gridCol w="495872">
                  <a:extLst>
                    <a:ext uri="{9D8B030D-6E8A-4147-A177-3AD203B41FA5}">
                      <a16:colId xmlns:a16="http://schemas.microsoft.com/office/drawing/2014/main" val="739494018"/>
                    </a:ext>
                  </a:extLst>
                </a:gridCol>
                <a:gridCol w="441975">
                  <a:extLst>
                    <a:ext uri="{9D8B030D-6E8A-4147-A177-3AD203B41FA5}">
                      <a16:colId xmlns:a16="http://schemas.microsoft.com/office/drawing/2014/main" val="2034942415"/>
                    </a:ext>
                  </a:extLst>
                </a:gridCol>
              </a:tblGrid>
              <a:tr h="114205">
                <a:tc>
                  <a:txBody>
                    <a:bodyPr/>
                    <a:lstStyle/>
                    <a:p>
                      <a:pPr algn="l" fontAlgn="ctr"/>
                      <a:endParaRPr lang="tr-TR" sz="6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tr-TR" sz="6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tr-TR" sz="6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tr-TR" sz="6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tr-TR" sz="6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tr-TR" sz="6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tr-TR" sz="6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tr-TR" sz="6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tr-TR" sz="6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tr-TR" sz="6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tc>
                  <a:txBody>
                    <a:bodyPr/>
                    <a:lstStyle/>
                    <a:p>
                      <a:pPr algn="l" fontAlgn="ctr"/>
                      <a:endParaRPr lang="tr-TR" sz="600" b="0" i="0" u="none" strike="noStrike">
                        <a:solidFill>
                          <a:srgbClr val="000000"/>
                        </a:solidFill>
                        <a:effectLst/>
                        <a:latin typeface="Tahoma" panose="020B060403050404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62349522"/>
                  </a:ext>
                </a:extLst>
              </a:tr>
              <a:tr h="266480">
                <a:tc gridSpan="11">
                  <a:txBody>
                    <a:bodyPr/>
                    <a:lstStyle/>
                    <a:p>
                      <a:pPr algn="l" fontAlgn="b"/>
                      <a:r>
                        <a:rPr lang="tr-TR" sz="1400" b="1" i="0" u="none" strike="noStrike" dirty="0">
                          <a:solidFill>
                            <a:srgbClr val="000000"/>
                          </a:solidFill>
                          <a:effectLst/>
                          <a:latin typeface="Tahoma" panose="020B0604030504040204" pitchFamily="34" charset="0"/>
                        </a:rPr>
                        <a:t>          </a:t>
                      </a:r>
                      <a:r>
                        <a:rPr lang="tr-TR" sz="1400" b="1" i="0" u="none" strike="noStrike" dirty="0" smtClean="0">
                          <a:solidFill>
                            <a:srgbClr val="000000"/>
                          </a:solidFill>
                          <a:effectLst/>
                          <a:latin typeface="Tahoma" panose="020B0604030504040204" pitchFamily="34" charset="0"/>
                        </a:rPr>
                        <a:t>                                      </a:t>
                      </a:r>
                      <a:r>
                        <a:rPr lang="tr-TR" sz="1400" b="1" i="0" u="none" strike="noStrike" dirty="0">
                          <a:solidFill>
                            <a:srgbClr val="000000"/>
                          </a:solidFill>
                          <a:effectLst/>
                          <a:latin typeface="Tahoma" panose="020B0604030504040204" pitchFamily="34" charset="0"/>
                        </a:rPr>
                        <a:t>İÇ DENETİM RAPORU</a:t>
                      </a:r>
                      <a:endParaRPr lang="tr-TR" sz="600" b="0" i="0" u="none" strike="noStrike" dirty="0">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679298367"/>
                  </a:ext>
                </a:extLst>
              </a:tr>
              <a:tr h="126699">
                <a:tc gridSpan="3">
                  <a:txBody>
                    <a:bodyPr/>
                    <a:lstStyle/>
                    <a:p>
                      <a:pPr algn="ctr" fontAlgn="ctr"/>
                      <a:r>
                        <a:rPr lang="tr-TR" sz="600" b="1" i="0" u="none" strike="noStrike">
                          <a:solidFill>
                            <a:srgbClr val="000000"/>
                          </a:solidFill>
                          <a:effectLst/>
                          <a:latin typeface="Tahoma" panose="020B0604030504040204" pitchFamily="34" charset="0"/>
                        </a:rPr>
                        <a:t>TARİH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c gridSpan="8">
                  <a:txBody>
                    <a:bodyPr/>
                    <a:lstStyle/>
                    <a:p>
                      <a:pPr algn="ctr" fontAlgn="ctr"/>
                      <a:r>
                        <a:rPr lang="tr-TR" sz="600" b="1" i="0" u="none" strike="noStrike">
                          <a:solidFill>
                            <a:srgbClr val="000000"/>
                          </a:solidFill>
                          <a:effectLst/>
                          <a:latin typeface="Tahoma" panose="020B0604030504040204" pitchFamily="34" charset="0"/>
                        </a:rPr>
                        <a:t>DENETİMDE KARŞILAŞILAN KİŞİLER VE GÖREVLERİ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228318406"/>
                  </a:ext>
                </a:extLst>
              </a:tr>
              <a:tr h="638021">
                <a:tc gridSpan="3">
                  <a:txBody>
                    <a:bodyPr/>
                    <a:lstStyle/>
                    <a:p>
                      <a:pPr algn="ctr" fontAlgn="ctr"/>
                      <a:r>
                        <a:rPr lang="tr-TR" sz="700" b="1" i="0" u="none" strike="noStrike">
                          <a:solidFill>
                            <a:srgbClr val="000000"/>
                          </a:solidFill>
                          <a:effectLst/>
                          <a:latin typeface="Tahoma" panose="020B0604030504040204" pitchFamily="34" charset="0"/>
                        </a:rPr>
                        <a:t>14.03.2024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gridSpan="8">
                  <a:txBody>
                    <a:bodyPr/>
                    <a:lstStyle/>
                    <a:p>
                      <a:pPr algn="l" fontAlgn="ctr"/>
                      <a:r>
                        <a:rPr lang="tr-TR" sz="700" b="1" i="0" u="none" strike="noStrike">
                          <a:solidFill>
                            <a:srgbClr val="000000"/>
                          </a:solidFill>
                          <a:effectLst/>
                          <a:latin typeface="Tahoma" panose="020B0604030504040204" pitchFamily="34" charset="0"/>
                        </a:rPr>
                        <a:t>Prof. Dr. Ayla GÜRSOY, Doç. Dr. Derya ADIBELLİ, Dr. Öğr. Üyesi Sibel NARGİZ KOŞUCU, Dr. Öğr. Üyesi Münevver ERKUL, Dr. Öğr. Üyesi Arife ALTIN ÇETİN, Öğr. Gör. Hakan KURNAZ, Arş. Gör. Ayşenur DAYAN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054767565"/>
                  </a:ext>
                </a:extLst>
              </a:tr>
              <a:tr h="180998">
                <a:tc>
                  <a:txBody>
                    <a:bodyPr/>
                    <a:lstStyle/>
                    <a:p>
                      <a:pPr algn="l" fontAlgn="ctr"/>
                      <a:endParaRPr lang="tr-TR" sz="9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9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900" b="1" i="0" u="none" strike="noStrike">
                        <a:solidFill>
                          <a:srgbClr val="000000"/>
                        </a:solidFill>
                        <a:effectLst/>
                        <a:latin typeface="Tahoma" panose="020B0604030504040204" pitchFamily="34" charset="0"/>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600" b="0" i="0" u="none" strike="noStrike">
                          <a:solidFill>
                            <a:srgbClr val="000000"/>
                          </a:solidFill>
                          <a:effectLst/>
                          <a:latin typeface="Tahoma" panose="020B0604030504040204" pitchFamily="34" charset="0"/>
                        </a:rPr>
                        <a:t>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tr-TR" sz="9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9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9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9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9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9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9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0156105"/>
                  </a:ext>
                </a:extLst>
              </a:tr>
              <a:tr h="135749">
                <a:tc gridSpan="11">
                  <a:txBody>
                    <a:bodyPr/>
                    <a:lstStyle/>
                    <a:p>
                      <a:pPr algn="ctr" fontAlgn="ctr"/>
                      <a:r>
                        <a:rPr lang="tr-TR" sz="600" b="1" i="0" u="none" strike="noStrike">
                          <a:solidFill>
                            <a:srgbClr val="000000"/>
                          </a:solidFill>
                          <a:effectLst/>
                          <a:latin typeface="Tahoma" panose="020B0604030504040204" pitchFamily="34" charset="0"/>
                        </a:rPr>
                        <a:t>TESPİT EDİLEN UYGUNSUZLUKLAR LLLL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220212901"/>
                  </a:ext>
                </a:extLst>
              </a:tr>
              <a:tr h="400460">
                <a:tc>
                  <a:txBody>
                    <a:bodyPr/>
                    <a:lstStyle/>
                    <a:p>
                      <a:pPr algn="l" fontAlgn="ctr"/>
                      <a:r>
                        <a:rPr lang="tr-TR" sz="500" b="1" i="0" u="none" strike="noStrike">
                          <a:solidFill>
                            <a:srgbClr val="000000"/>
                          </a:solidFill>
                          <a:effectLst/>
                          <a:latin typeface="Tahoma" panose="020B0604030504040204" pitchFamily="34" charset="0"/>
                        </a:rPr>
                        <a:t>MAJOR BULGU SAYISI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700" b="1" i="0" u="none" strike="noStrike">
                          <a:solidFill>
                            <a:srgbClr val="FF0000"/>
                          </a:solidFill>
                          <a:effectLst/>
                          <a:latin typeface="Tahoma" panose="020B060403050404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600" b="1" i="0" u="none" strike="noStrike">
                          <a:solidFill>
                            <a:srgbClr val="000000"/>
                          </a:solidFill>
                          <a:effectLst/>
                          <a:latin typeface="Tahoma" panose="020B0604030504040204" pitchFamily="34" charset="0"/>
                        </a:rPr>
                        <a:t>Madde No'ları: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l" fontAlgn="ctr"/>
                      <a:r>
                        <a:rPr lang="tr-TR" sz="600" b="1" i="0" u="none" strike="noStrike">
                          <a:solidFill>
                            <a:srgbClr val="000000"/>
                          </a:solidFill>
                          <a:effectLst/>
                          <a:latin typeface="Tahoma" panose="020B060403050404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341475433"/>
                  </a:ext>
                </a:extLst>
              </a:tr>
              <a:tr h="457022">
                <a:tc>
                  <a:txBody>
                    <a:bodyPr/>
                    <a:lstStyle/>
                    <a:p>
                      <a:pPr algn="l" fontAlgn="ctr"/>
                      <a:r>
                        <a:rPr lang="tr-TR" sz="500" b="1" i="0" u="none" strike="noStrike">
                          <a:solidFill>
                            <a:srgbClr val="000000"/>
                          </a:solidFill>
                          <a:effectLst/>
                          <a:latin typeface="Tahoma" panose="020B0604030504040204" pitchFamily="34" charset="0"/>
                        </a:rPr>
                        <a:t>MİNÖR  BULGU SAYISI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700" b="1" i="0" u="none" strike="noStrike">
                          <a:solidFill>
                            <a:srgbClr val="FF0000"/>
                          </a:solidFill>
                          <a:effectLst/>
                          <a:latin typeface="Tahoma" panose="020B060403050404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600" b="1" i="0" u="none" strike="noStrike">
                          <a:solidFill>
                            <a:srgbClr val="000000"/>
                          </a:solidFill>
                          <a:effectLst/>
                          <a:latin typeface="Tahoma" panose="020B0604030504040204" pitchFamily="34" charset="0"/>
                        </a:rPr>
                        <a:t>Madde No'ları: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l" fontAlgn="ctr"/>
                      <a:r>
                        <a:rPr lang="tr-TR" sz="600" b="1" i="0" u="none" strike="noStrike" dirty="0">
                          <a:solidFill>
                            <a:srgbClr val="000000"/>
                          </a:solidFill>
                          <a:effectLst/>
                          <a:latin typeface="Tahoma" panose="020B0604030504040204" pitchFamily="34"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335118559"/>
                  </a:ext>
                </a:extLst>
              </a:tr>
              <a:tr h="158374">
                <a:tc gridSpan="4">
                  <a:txBody>
                    <a:bodyPr/>
                    <a:lstStyle/>
                    <a:p>
                      <a:pPr algn="l" fontAlgn="ctr"/>
                      <a:r>
                        <a:rPr lang="tr-TR" sz="600" b="1" i="1" u="none" strike="noStrike">
                          <a:solidFill>
                            <a:srgbClr val="FF0000"/>
                          </a:solidFill>
                          <a:effectLst/>
                          <a:latin typeface="Tahoma" panose="020B0604030504040204" pitchFamily="34" charset="0"/>
                        </a:rPr>
                        <a:t>Uygunsuzluklar DF Formlarında tanımlanmaktadır.</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l" fontAlgn="ctr"/>
                      <a:endParaRPr lang="tr-TR" sz="6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8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8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8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8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8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800" b="1" i="0" u="none" strike="noStrike">
                        <a:solidFill>
                          <a:srgbClr val="000000"/>
                        </a:solidFill>
                        <a:effectLst/>
                        <a:latin typeface="Tahoma" panose="020B060403050404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5475344"/>
                  </a:ext>
                </a:extLst>
              </a:tr>
              <a:tr h="135749">
                <a:tc gridSpan="11">
                  <a:txBody>
                    <a:bodyPr/>
                    <a:lstStyle/>
                    <a:p>
                      <a:pPr algn="ctr" fontAlgn="ctr"/>
                      <a:r>
                        <a:rPr lang="tr-TR" sz="700" b="1" i="0" u="none" strike="noStrike">
                          <a:solidFill>
                            <a:srgbClr val="000000"/>
                          </a:solidFill>
                          <a:effectLst/>
                          <a:latin typeface="Tahoma" panose="020B0604030504040204" pitchFamily="34" charset="0"/>
                        </a:rPr>
                        <a:t>İYİLEŞTİRİLMESİ GEREKEN YÖNLER-GÖZLEMLER KKKK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621355289"/>
                  </a:ext>
                </a:extLst>
              </a:tr>
              <a:tr h="307698">
                <a:tc>
                  <a:txBody>
                    <a:bodyPr/>
                    <a:lstStyle/>
                    <a:p>
                      <a:pPr algn="ctr" fontAlgn="ctr"/>
                      <a:r>
                        <a:rPr lang="tr-TR" sz="500" b="1" i="0" u="none" strike="noStrike">
                          <a:solidFill>
                            <a:srgbClr val="000000"/>
                          </a:solidFill>
                          <a:effectLst/>
                          <a:latin typeface="Tahoma" panose="020B0604030504040204" pitchFamily="34" charset="0"/>
                        </a:rPr>
                        <a:t>ISO 9001 Madde 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ctr" fontAlgn="ctr"/>
                      <a:r>
                        <a:rPr lang="tr-TR" sz="600" b="1" i="0" u="none" strike="noStrike">
                          <a:solidFill>
                            <a:srgbClr val="000000"/>
                          </a:solidFill>
                          <a:effectLst/>
                          <a:latin typeface="Tahoma" panose="020B0604030504040204" pitchFamily="34" charset="0"/>
                        </a:rPr>
                        <a:t>Gözlem Tanımı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588878695"/>
                  </a:ext>
                </a:extLst>
              </a:tr>
              <a:tr h="280548">
                <a:tc>
                  <a:txBody>
                    <a:bodyPr/>
                    <a:lstStyle/>
                    <a:p>
                      <a:pPr algn="ctr" fontAlgn="ctr"/>
                      <a:r>
                        <a:rPr lang="tr-TR" sz="600" b="1" i="0" u="none" strike="noStrike">
                          <a:solidFill>
                            <a:srgbClr val="000000"/>
                          </a:solidFill>
                          <a:effectLst/>
                          <a:latin typeface="Tahoma" panose="020B0604030504040204" pitchFamily="34"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l" fontAlgn="ctr"/>
                      <a:r>
                        <a:rPr lang="tr-TR" sz="600" b="0" i="0" u="none" strike="noStrike" dirty="0">
                          <a:solidFill>
                            <a:srgbClr val="000000"/>
                          </a:solidFill>
                          <a:effectLst/>
                          <a:latin typeface="Tahoma" panose="020B0604030504040204" pitchFamily="34" charset="0"/>
                        </a:rPr>
                        <a:t>Paydaş analizinde Fakültenin diğer bölümleri BÇ olarak değerlendirilmelidir.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135736215"/>
                  </a:ext>
                </a:extLst>
              </a:tr>
              <a:tr h="285073">
                <a:tc>
                  <a:txBody>
                    <a:bodyPr/>
                    <a:lstStyle/>
                    <a:p>
                      <a:pPr algn="ctr" fontAlgn="ctr"/>
                      <a:r>
                        <a:rPr lang="tr-TR" sz="600" b="1" i="0" u="none" strike="noStrike">
                          <a:solidFill>
                            <a:srgbClr val="000000"/>
                          </a:solidFill>
                          <a:effectLst/>
                          <a:latin typeface="Tahoma" panose="020B0604030504040204" pitchFamily="34" charset="0"/>
                        </a:rPr>
                        <a:t>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l" fontAlgn="ctr"/>
                      <a:r>
                        <a:rPr lang="tr-TR" sz="600" b="0" i="0" u="none" strike="noStrike">
                          <a:solidFill>
                            <a:srgbClr val="000000"/>
                          </a:solidFill>
                          <a:effectLst/>
                          <a:latin typeface="Tahoma" panose="020B0604030504040204" pitchFamily="34" charset="0"/>
                        </a:rPr>
                        <a:t>Kaplumbağa şemasına görev tanımları  eklenmelidir.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820170912"/>
                  </a:ext>
                </a:extLst>
              </a:tr>
              <a:tr h="278286">
                <a:tc>
                  <a:txBody>
                    <a:bodyPr/>
                    <a:lstStyle/>
                    <a:p>
                      <a:pPr algn="ctr" fontAlgn="ctr"/>
                      <a:r>
                        <a:rPr lang="tr-TR" sz="600" b="1" i="0" u="none" strike="noStrike">
                          <a:solidFill>
                            <a:srgbClr val="000000"/>
                          </a:solidFill>
                          <a:effectLst/>
                          <a:latin typeface="Tahoma" panose="020B0604030504040204" pitchFamily="34" charset="0"/>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l" fontAlgn="ctr"/>
                      <a:r>
                        <a:rPr lang="tr-TR" sz="600" b="0" i="0" u="none" strike="noStrike">
                          <a:solidFill>
                            <a:srgbClr val="000000"/>
                          </a:solidFill>
                          <a:effectLst/>
                          <a:latin typeface="Tahoma" panose="020B0604030504040204" pitchFamily="34" charset="0"/>
                        </a:rPr>
                        <a:t>Görev tanımlarında göreve vekalet eden kısmında personel isimleri yerine daha genel ifadeler (Bölüm öğretim üyesi/görevlisi gibi) kullanılmalıdır.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220147415"/>
                  </a:ext>
                </a:extLst>
              </a:tr>
              <a:tr h="262448">
                <a:tc>
                  <a:txBody>
                    <a:bodyPr/>
                    <a:lstStyle/>
                    <a:p>
                      <a:pPr algn="ctr" fontAlgn="ctr"/>
                      <a:r>
                        <a:rPr lang="tr-TR" sz="600" b="1" i="0" u="none" strike="noStrike">
                          <a:solidFill>
                            <a:srgbClr val="000000"/>
                          </a:solidFill>
                          <a:effectLst/>
                          <a:latin typeface="Tahoma" panose="020B060403050404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l" fontAlgn="ctr"/>
                      <a:r>
                        <a:rPr lang="tr-TR" sz="600" b="0" i="0" u="none" strike="noStrike">
                          <a:solidFill>
                            <a:srgbClr val="000000"/>
                          </a:solidFill>
                          <a:effectLst/>
                          <a:latin typeface="Tahoma" panose="020B060403050404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896324523"/>
                  </a:ext>
                </a:extLst>
              </a:tr>
              <a:tr h="117648">
                <a:tc>
                  <a:txBody>
                    <a:bodyPr/>
                    <a:lstStyle/>
                    <a:p>
                      <a:pPr algn="l" fontAlgn="ctr"/>
                      <a:r>
                        <a:rPr lang="tr-TR" sz="600" b="0" i="0" u="none" strike="noStrike">
                          <a:solidFill>
                            <a:srgbClr val="000000"/>
                          </a:solidFill>
                          <a:effectLst/>
                          <a:latin typeface="Tahoma" panose="020B060403050404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600" b="0" i="0" u="none" strike="noStrike">
                          <a:solidFill>
                            <a:srgbClr val="000000"/>
                          </a:solidFill>
                          <a:effectLst/>
                          <a:latin typeface="Tahoma" panose="020B060403050404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600" b="0" i="0" u="none" strike="noStrike">
                          <a:solidFill>
                            <a:srgbClr val="000000"/>
                          </a:solidFill>
                          <a:effectLst/>
                          <a:latin typeface="Tahoma" panose="020B060403050404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600" b="0" i="0" u="none" strike="noStrike">
                          <a:solidFill>
                            <a:srgbClr val="000000"/>
                          </a:solidFill>
                          <a:effectLst/>
                          <a:latin typeface="Tahoma" panose="020B060403050404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600" b="0" i="0" u="none" strike="noStrike">
                          <a:solidFill>
                            <a:srgbClr val="000000"/>
                          </a:solidFill>
                          <a:effectLst/>
                          <a:latin typeface="Tahoma" panose="020B060403050404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600" b="0" i="0" u="none" strike="noStrike">
                          <a:solidFill>
                            <a:srgbClr val="000000"/>
                          </a:solidFill>
                          <a:effectLst/>
                          <a:latin typeface="Tahoma" panose="020B060403050404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600" b="0" i="0" u="none" strike="noStrike">
                          <a:solidFill>
                            <a:srgbClr val="000000"/>
                          </a:solidFill>
                          <a:effectLst/>
                          <a:latin typeface="Tahoma" panose="020B060403050404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600" b="0" i="0" u="none" strike="noStrike">
                          <a:solidFill>
                            <a:srgbClr val="000000"/>
                          </a:solidFill>
                          <a:effectLst/>
                          <a:latin typeface="Tahoma" panose="020B060403050404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600" b="0" i="0" u="none" strike="noStrike">
                          <a:solidFill>
                            <a:srgbClr val="000000"/>
                          </a:solidFill>
                          <a:effectLst/>
                          <a:latin typeface="Tahoma" panose="020B060403050404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600" b="0" i="0" u="none" strike="noStrike">
                          <a:solidFill>
                            <a:srgbClr val="000000"/>
                          </a:solidFill>
                          <a:effectLst/>
                          <a:latin typeface="Tahoma" panose="020B060403050404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tr-TR" sz="600" b="0" i="0" u="none" strike="noStrike">
                          <a:solidFill>
                            <a:srgbClr val="000000"/>
                          </a:solidFill>
                          <a:effectLst/>
                          <a:latin typeface="Tahoma" panose="020B060403050404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8060644"/>
                  </a:ext>
                </a:extLst>
              </a:tr>
              <a:tr h="140273">
                <a:tc gridSpan="11">
                  <a:txBody>
                    <a:bodyPr/>
                    <a:lstStyle/>
                    <a:p>
                      <a:pPr algn="ctr" fontAlgn="ctr"/>
                      <a:r>
                        <a:rPr lang="tr-TR" sz="700" b="1" i="0" u="none" strike="noStrike">
                          <a:solidFill>
                            <a:srgbClr val="000000"/>
                          </a:solidFill>
                          <a:effectLst/>
                          <a:latin typeface="Tahoma" panose="020B0604030504040204" pitchFamily="34" charset="0"/>
                        </a:rPr>
                        <a:t>KUVVETLİ YÖNLER JJJJ</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589491485"/>
                  </a:ext>
                </a:extLst>
              </a:tr>
              <a:tr h="126699">
                <a:tc>
                  <a:txBody>
                    <a:bodyPr/>
                    <a:lstStyle/>
                    <a:p>
                      <a:pPr algn="ctr" fontAlgn="ctr"/>
                      <a:r>
                        <a:rPr lang="tr-TR" sz="600" b="1" i="0" u="none" strike="noStrike">
                          <a:solidFill>
                            <a:srgbClr val="000000"/>
                          </a:solidFill>
                          <a:effectLst/>
                          <a:latin typeface="Tahoma" panose="020B0604030504040204" pitchFamily="34" charset="0"/>
                        </a:rPr>
                        <a:t>Madde 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ctr" fontAlgn="ctr"/>
                      <a:r>
                        <a:rPr lang="tr-TR" sz="600" b="1" i="0" u="none" strike="noStrike">
                          <a:solidFill>
                            <a:srgbClr val="000000"/>
                          </a:solidFill>
                          <a:effectLst/>
                          <a:latin typeface="Tahoma" panose="020B0604030504040204" pitchFamily="34" charset="0"/>
                        </a:rPr>
                        <a:t>Gözlem Tanımı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368831754"/>
                  </a:ext>
                </a:extLst>
              </a:tr>
              <a:tr h="400460">
                <a:tc>
                  <a:txBody>
                    <a:bodyPr/>
                    <a:lstStyle/>
                    <a:p>
                      <a:pPr algn="ctr" fontAlgn="ctr"/>
                      <a:r>
                        <a:rPr lang="tr-TR" sz="600" b="1" i="0" u="none" strike="noStrike">
                          <a:solidFill>
                            <a:srgbClr val="000000"/>
                          </a:solidFill>
                          <a:effectLst/>
                          <a:latin typeface="Tahoma" panose="020B0604030504040204" pitchFamily="34" charset="0"/>
                        </a:rPr>
                        <a:t>7.1.4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l" fontAlgn="ctr"/>
                      <a:r>
                        <a:rPr lang="tr-TR" sz="600" b="0" i="0" u="none" strike="noStrike">
                          <a:solidFill>
                            <a:srgbClr val="000000"/>
                          </a:solidFill>
                          <a:effectLst/>
                          <a:latin typeface="Tahoma" panose="020B0604030504040204" pitchFamily="34" charset="0"/>
                        </a:rPr>
                        <a:t>Her yıl, birim Akademik Yükseltme Töreni düzenlemektedir. Birime yeni atanan ve unvan değişikliği olan akademik personel bu törende biniş giymekte ve kendini ve akademik çalışmalarını anlatan kısa bir konuşma yapmaktadır. Kurum aidiyetini artırar bu etkinlik kuvvetli yön olarak değerlendirilmiştir.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144952707"/>
                  </a:ext>
                </a:extLst>
              </a:tr>
              <a:tr h="434397">
                <a:tc>
                  <a:txBody>
                    <a:bodyPr/>
                    <a:lstStyle/>
                    <a:p>
                      <a:pPr algn="ctr" fontAlgn="ctr"/>
                      <a:r>
                        <a:rPr lang="tr-TR" sz="600" b="1" i="0" u="none" strike="noStrike">
                          <a:solidFill>
                            <a:srgbClr val="000000"/>
                          </a:solidFill>
                          <a:effectLst/>
                          <a:latin typeface="Tahoma" panose="020B0604030504040204" pitchFamily="34" charset="0"/>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10">
                  <a:txBody>
                    <a:bodyPr/>
                    <a:lstStyle/>
                    <a:p>
                      <a:pPr algn="l" fontAlgn="ctr"/>
                      <a:r>
                        <a:rPr lang="tr-TR" sz="600" b="0" i="0" u="none" strike="noStrike" dirty="0">
                          <a:solidFill>
                            <a:srgbClr val="000000"/>
                          </a:solidFill>
                          <a:effectLst/>
                          <a:latin typeface="Tahoma" panose="020B0604030504040204" pitchFamily="34" charset="0"/>
                        </a:rPr>
                        <a:t>Birim içerisinde akademik personelin tamamı kalite sürecinde görev ve sorumluluk almış ve görev paylaşımı yapmıştır. İç Denetime izinli olmayan personel katılarak sorumlu olduğu süreçleri anlatmıştır. Kalite süreci birim bünyesine yayılmış ve içselleştirilmiştir. Bu bakımdan kuvvetli yön olarak değerlendirilmiştir.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989849181"/>
                  </a:ext>
                </a:extLst>
              </a:tr>
            </a:tbl>
          </a:graphicData>
        </a:graphic>
      </p:graphicFrame>
      <p:pic>
        <p:nvPicPr>
          <p:cNvPr id="9" name="Resim 8">
            <a:extLst>
              <a:ext uri="{FF2B5EF4-FFF2-40B4-BE49-F238E27FC236}">
                <a16:creationId xmlns:a16="http://schemas.microsoft.com/office/drawing/2014/main" id="{00000000-0008-0000-0000-000003000000}"/>
              </a:ext>
            </a:extLst>
          </p:cNvPr>
          <p:cNvPicPr/>
          <p:nvPr/>
        </p:nvPicPr>
        <p:blipFill>
          <a:blip r:embed="rId4"/>
          <a:stretch>
            <a:fillRect/>
          </a:stretch>
        </p:blipFill>
        <p:spPr>
          <a:xfrm>
            <a:off x="1079612" y="1366605"/>
            <a:ext cx="1590016" cy="195262"/>
          </a:xfrm>
          <a:prstGeom prst="rect">
            <a:avLst/>
          </a:prstGeom>
        </p:spPr>
      </p:pic>
    </p:spTree>
    <p:extLst>
      <p:ext uri="{BB962C8B-B14F-4D97-AF65-F5344CB8AC3E}">
        <p14:creationId xmlns:p14="http://schemas.microsoft.com/office/powerpoint/2010/main" val="1082165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Metin kutusu 4">
            <a:extLst>
              <a:ext uri="{FF2B5EF4-FFF2-40B4-BE49-F238E27FC236}">
                <a16:creationId xmlns:a16="http://schemas.microsoft.com/office/drawing/2014/main" id="{0983FF85-6A31-41EA-A11A-D71214CBEB4E}"/>
              </a:ext>
            </a:extLst>
          </p:cNvPr>
          <p:cNvSpPr txBox="1"/>
          <p:nvPr/>
        </p:nvSpPr>
        <p:spPr>
          <a:xfrm>
            <a:off x="1153248" y="283719"/>
            <a:ext cx="6927589" cy="954107"/>
          </a:xfrm>
          <a:prstGeom prst="rect">
            <a:avLst/>
          </a:prstGeom>
          <a:noFill/>
        </p:spPr>
        <p:txBody>
          <a:bodyPr wrap="square" lIns="91440" tIns="45720" rIns="91440" bIns="45720" rtlCol="0" anchor="t">
            <a:spAutoFit/>
          </a:bodyPr>
          <a:lstStyle/>
          <a:p>
            <a:pPr algn="ctr"/>
            <a:r>
              <a:rPr lang="tr-TR" sz="2800" b="1">
                <a:solidFill>
                  <a:schemeClr val="accent6"/>
                </a:solidFill>
                <a:effectLst>
                  <a:outerShdw blurRad="38100" dist="38100" dir="2700000" algn="tl">
                    <a:srgbClr val="000000">
                      <a:alpha val="43137"/>
                    </a:srgbClr>
                  </a:outerShdw>
                </a:effectLst>
              </a:rPr>
              <a:t>İÇ DENETİM SONUCUNA DAYALI ÖZ DEĞERLENDİRME ve GÖRÜŞLERİNİZ</a:t>
            </a:r>
          </a:p>
        </p:txBody>
      </p:sp>
      <p:pic>
        <p:nvPicPr>
          <p:cNvPr id="5"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76672"/>
            <a:ext cx="1512168" cy="321202"/>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439F893C-C32F-4835-A1E5-850973405C58}" type="slidenum">
              <a:rPr lang="tr-TR" smtClean="0"/>
              <a:t>21</a:t>
            </a:fld>
            <a:endParaRPr lang="tr-TR"/>
          </a:p>
        </p:txBody>
      </p:sp>
      <p:graphicFrame>
        <p:nvGraphicFramePr>
          <p:cNvPr id="4" name="Tablo 3"/>
          <p:cNvGraphicFramePr>
            <a:graphicFrameLocks noGrp="1"/>
          </p:cNvGraphicFramePr>
          <p:nvPr>
            <p:extLst>
              <p:ext uri="{D42A27DB-BD31-4B8C-83A1-F6EECF244321}">
                <p14:modId xmlns:p14="http://schemas.microsoft.com/office/powerpoint/2010/main" val="824996364"/>
              </p:ext>
            </p:extLst>
          </p:nvPr>
        </p:nvGraphicFramePr>
        <p:xfrm>
          <a:off x="827088" y="2030681"/>
          <a:ext cx="6711950" cy="4085111"/>
        </p:xfrm>
        <a:graphic>
          <a:graphicData uri="http://schemas.openxmlformats.org/drawingml/2006/table">
            <a:tbl>
              <a:tblPr>
                <a:tableStyleId>{5C22544A-7EE6-4342-B048-85BDC9FD1C3A}</a:tableStyleId>
              </a:tblPr>
              <a:tblGrid>
                <a:gridCol w="1737047">
                  <a:extLst>
                    <a:ext uri="{9D8B030D-6E8A-4147-A177-3AD203B41FA5}">
                      <a16:colId xmlns:a16="http://schemas.microsoft.com/office/drawing/2014/main" val="2288913945"/>
                    </a:ext>
                  </a:extLst>
                </a:gridCol>
                <a:gridCol w="4974903">
                  <a:extLst>
                    <a:ext uri="{9D8B030D-6E8A-4147-A177-3AD203B41FA5}">
                      <a16:colId xmlns:a16="http://schemas.microsoft.com/office/drawing/2014/main" val="1316413945"/>
                    </a:ext>
                  </a:extLst>
                </a:gridCol>
              </a:tblGrid>
              <a:tr h="1358053">
                <a:tc>
                  <a:txBody>
                    <a:bodyPr/>
                    <a:lstStyle/>
                    <a:p>
                      <a:pPr algn="ctr" fontAlgn="ctr"/>
                      <a:endParaRPr lang="tr-TR" sz="2000" b="1" i="0" u="none" strike="noStrike">
                        <a:solidFill>
                          <a:srgbClr val="0F2303"/>
                        </a:solidFill>
                        <a:effectLst/>
                        <a:latin typeface="Tahoma" panose="020B0604030504040204" pitchFamily="34" charset="0"/>
                      </a:endParaRPr>
                    </a:p>
                  </a:txBody>
                  <a:tcPr marL="5062" marR="5062" marT="5062" marB="0" anchor="ctr"/>
                </a:tc>
                <a:tc>
                  <a:txBody>
                    <a:bodyPr/>
                    <a:lstStyle/>
                    <a:p>
                      <a:pPr algn="l" fontAlgn="ctr"/>
                      <a:r>
                        <a:rPr lang="tr-TR" sz="2000" b="0" i="0" u="none" strike="noStrike">
                          <a:solidFill>
                            <a:srgbClr val="0F2303"/>
                          </a:solidFill>
                          <a:effectLst/>
                          <a:latin typeface="Tahoma" panose="020B0604030504040204" pitchFamily="34" charset="0"/>
                        </a:rPr>
                        <a:t>Kalite bilincinin yaygınlaştırılması gerektiği.</a:t>
                      </a:r>
                    </a:p>
                    <a:p>
                      <a:pPr algn="l" fontAlgn="ctr"/>
                      <a:r>
                        <a:rPr lang="tr-TR" sz="2000" b="0" i="0" u="none" strike="noStrike">
                          <a:solidFill>
                            <a:srgbClr val="0F2303"/>
                          </a:solidFill>
                          <a:effectLst/>
                          <a:latin typeface="Tahoma" panose="020B0604030504040204" pitchFamily="34" charset="0"/>
                        </a:rPr>
                        <a:t>- </a:t>
                      </a:r>
                      <a:r>
                        <a:rPr lang="tr-TR" sz="2000" b="1" i="0" u="none" strike="noStrike">
                          <a:solidFill>
                            <a:srgbClr val="00B050"/>
                          </a:solidFill>
                          <a:effectLst/>
                          <a:latin typeface="Tahoma" panose="020B0604030504040204" pitchFamily="34" charset="0"/>
                        </a:rPr>
                        <a:t>Bölüm kalite komisyonu kuruldu</a:t>
                      </a:r>
                    </a:p>
                  </a:txBody>
                  <a:tcPr marL="5062" marR="5062" marT="5062" marB="0" anchor="ctr"/>
                </a:tc>
                <a:extLst>
                  <a:ext uri="{0D108BD9-81ED-4DB2-BD59-A6C34878D82A}">
                    <a16:rowId xmlns:a16="http://schemas.microsoft.com/office/drawing/2014/main" val="1104477154"/>
                  </a:ext>
                </a:extLst>
              </a:tr>
              <a:tr h="1379958">
                <a:tc>
                  <a:txBody>
                    <a:bodyPr/>
                    <a:lstStyle/>
                    <a:p>
                      <a:pPr algn="ctr" fontAlgn="ctr"/>
                      <a:endParaRPr lang="tr-TR" sz="2000" b="1" i="0" u="none" strike="noStrike">
                        <a:solidFill>
                          <a:srgbClr val="0F2303"/>
                        </a:solidFill>
                        <a:effectLst/>
                        <a:latin typeface="Tahoma" panose="020B0604030504040204" pitchFamily="34" charset="0"/>
                      </a:endParaRPr>
                    </a:p>
                  </a:txBody>
                  <a:tcPr marL="5062" marR="5062" marT="5062" marB="0" anchor="ctr"/>
                </a:tc>
                <a:tc>
                  <a:txBody>
                    <a:bodyPr/>
                    <a:lstStyle/>
                    <a:p>
                      <a:pPr algn="l" fontAlgn="ctr"/>
                      <a:r>
                        <a:rPr lang="tr-TR" sz="2000" b="0" i="0" u="none" strike="noStrike">
                          <a:solidFill>
                            <a:srgbClr val="0F2303"/>
                          </a:solidFill>
                          <a:effectLst/>
                          <a:latin typeface="Tahoma" panose="020B0604030504040204" pitchFamily="34" charset="0"/>
                        </a:rPr>
                        <a:t>Kalite evrak sürecinin takibi.</a:t>
                      </a:r>
                    </a:p>
                    <a:p>
                      <a:pPr algn="l" fontAlgn="ctr"/>
                      <a:r>
                        <a:rPr lang="tr-TR" sz="2000" b="0" i="0" u="none" strike="noStrike">
                          <a:solidFill>
                            <a:srgbClr val="0F2303"/>
                          </a:solidFill>
                          <a:effectLst/>
                          <a:latin typeface="Tahoma" panose="020B0604030504040204" pitchFamily="34" charset="0"/>
                        </a:rPr>
                        <a:t>- </a:t>
                      </a:r>
                      <a:r>
                        <a:rPr lang="tr-TR" sz="2000" b="1" i="0" u="none" strike="noStrike">
                          <a:solidFill>
                            <a:srgbClr val="00B050"/>
                          </a:solidFill>
                          <a:effectLst/>
                          <a:latin typeface="Tahoma" panose="020B0604030504040204" pitchFamily="34" charset="0"/>
                        </a:rPr>
                        <a:t>Kalite süreçleri için</a:t>
                      </a:r>
                      <a:r>
                        <a:rPr lang="tr-TR" sz="2000" b="1" i="0" u="none" strike="noStrike" baseline="0">
                          <a:solidFill>
                            <a:srgbClr val="00B050"/>
                          </a:solidFill>
                          <a:effectLst/>
                          <a:latin typeface="Tahoma" panose="020B0604030504040204" pitchFamily="34" charset="0"/>
                        </a:rPr>
                        <a:t> görev dağılımları yapıldı</a:t>
                      </a:r>
                      <a:endParaRPr lang="tr-TR" sz="2000" b="1" i="0" u="none" strike="noStrike">
                        <a:solidFill>
                          <a:srgbClr val="00B050"/>
                        </a:solidFill>
                        <a:effectLst/>
                        <a:latin typeface="Tahoma" panose="020B0604030504040204" pitchFamily="34" charset="0"/>
                      </a:endParaRPr>
                    </a:p>
                  </a:txBody>
                  <a:tcPr marL="5062" marR="5062" marT="5062" marB="0" anchor="ctr"/>
                </a:tc>
                <a:extLst>
                  <a:ext uri="{0D108BD9-81ED-4DB2-BD59-A6C34878D82A}">
                    <a16:rowId xmlns:a16="http://schemas.microsoft.com/office/drawing/2014/main" val="3285223620"/>
                  </a:ext>
                </a:extLst>
              </a:tr>
              <a:tr h="1347100">
                <a:tc>
                  <a:txBody>
                    <a:bodyPr/>
                    <a:lstStyle/>
                    <a:p>
                      <a:pPr algn="ctr" fontAlgn="ctr"/>
                      <a:endParaRPr lang="tr-TR" sz="2000" b="1" i="0" u="none" strike="noStrike">
                        <a:solidFill>
                          <a:srgbClr val="0F2303"/>
                        </a:solidFill>
                        <a:effectLst/>
                        <a:latin typeface="Tahoma" panose="020B0604030504040204" pitchFamily="34" charset="0"/>
                      </a:endParaRPr>
                    </a:p>
                  </a:txBody>
                  <a:tcPr marL="5062" marR="5062" marT="5062" marB="0" anchor="ctr"/>
                </a:tc>
                <a:tc>
                  <a:txBody>
                    <a:bodyPr/>
                    <a:lstStyle/>
                    <a:p>
                      <a:pPr algn="l" fontAlgn="ctr"/>
                      <a:endParaRPr lang="tr-TR" sz="2000" b="0" i="0" u="none" strike="noStrike">
                        <a:solidFill>
                          <a:srgbClr val="0F2303"/>
                        </a:solidFill>
                        <a:effectLst/>
                        <a:latin typeface="Tahoma" panose="020B0604030504040204" pitchFamily="34" charset="0"/>
                      </a:endParaRPr>
                    </a:p>
                  </a:txBody>
                  <a:tcPr marL="5062" marR="5062" marT="5062" marB="0" anchor="ctr"/>
                </a:tc>
                <a:extLst>
                  <a:ext uri="{0D108BD9-81ED-4DB2-BD59-A6C34878D82A}">
                    <a16:rowId xmlns:a16="http://schemas.microsoft.com/office/drawing/2014/main" val="2423119243"/>
                  </a:ext>
                </a:extLst>
              </a:tr>
            </a:tbl>
          </a:graphicData>
        </a:graphic>
      </p:graphicFrame>
    </p:spTree>
    <p:extLst>
      <p:ext uri="{BB962C8B-B14F-4D97-AF65-F5344CB8AC3E}">
        <p14:creationId xmlns:p14="http://schemas.microsoft.com/office/powerpoint/2010/main" val="1346354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53477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a:solidFill>
                  <a:schemeClr val="accent6"/>
                </a:solidFill>
                <a:latin typeface="+mn-lt"/>
              </a:rPr>
              <a:t>FARKLI ve İYİ UYGULAMA ÖRNEKLERİ</a:t>
            </a:r>
          </a:p>
          <a:p>
            <a:r>
              <a:rPr lang="tr-TR" sz="2700">
                <a:solidFill>
                  <a:schemeClr val="tx2"/>
                </a:solidFill>
                <a:latin typeface="+mn-lt"/>
              </a:rPr>
              <a:t>EĞİTİM-ÖĞRETİM ALANINDA</a:t>
            </a:r>
            <a:endParaRPr lang="en-US" sz="270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o 1"/>
          <p:cNvGraphicFramePr>
            <a:graphicFrameLocks noGrp="1"/>
          </p:cNvGraphicFramePr>
          <p:nvPr>
            <p:extLst>
              <p:ext uri="{D42A27DB-BD31-4B8C-83A1-F6EECF244321}">
                <p14:modId xmlns:p14="http://schemas.microsoft.com/office/powerpoint/2010/main" val="3534171536"/>
              </p:ext>
            </p:extLst>
          </p:nvPr>
        </p:nvGraphicFramePr>
        <p:xfrm>
          <a:off x="172528" y="1524000"/>
          <a:ext cx="8808655" cy="5291859"/>
        </p:xfrm>
        <a:graphic>
          <a:graphicData uri="http://schemas.openxmlformats.org/drawingml/2006/table">
            <a:tbl>
              <a:tblPr firstRow="1" bandRow="1">
                <a:tableStyleId>{7DF18680-E054-41AD-8BC1-D1AEF772440D}</a:tableStyleId>
              </a:tblPr>
              <a:tblGrid>
                <a:gridCol w="8808655">
                  <a:extLst>
                    <a:ext uri="{9D8B030D-6E8A-4147-A177-3AD203B41FA5}">
                      <a16:colId xmlns:a16="http://schemas.microsoft.com/office/drawing/2014/main" val="3346062417"/>
                    </a:ext>
                  </a:extLst>
                </a:gridCol>
              </a:tblGrid>
              <a:tr h="482919">
                <a:tc>
                  <a:txBody>
                    <a:bodyPr/>
                    <a:lstStyle/>
                    <a:p>
                      <a:endParaRPr lang="tr-TR"/>
                    </a:p>
                  </a:txBody>
                  <a:tcPr/>
                </a:tc>
                <a:extLst>
                  <a:ext uri="{0D108BD9-81ED-4DB2-BD59-A6C34878D82A}">
                    <a16:rowId xmlns:a16="http://schemas.microsoft.com/office/drawing/2014/main" val="4268417111"/>
                  </a:ext>
                </a:extLst>
              </a:tr>
              <a:tr h="650892">
                <a:tc>
                  <a:txBody>
                    <a:bodyPr/>
                    <a:lstStyle/>
                    <a:p>
                      <a:r>
                        <a:rPr lang="tr-TR">
                          <a:solidFill>
                            <a:srgbClr val="0F2303"/>
                          </a:solidFill>
                        </a:rPr>
                        <a:t>Müfredat</a:t>
                      </a:r>
                      <a:r>
                        <a:rPr lang="tr-TR" baseline="0">
                          <a:solidFill>
                            <a:srgbClr val="0F2303"/>
                          </a:solidFill>
                        </a:rPr>
                        <a:t> oluşturulurken meslek üyeleri, öğrenciler ve akademisyenlere anket gönderilerek fikir ve öneriler alınmıştır.</a:t>
                      </a:r>
                      <a:endParaRPr lang="tr-TR">
                        <a:solidFill>
                          <a:srgbClr val="0F2303"/>
                        </a:solidFill>
                      </a:endParaRPr>
                    </a:p>
                  </a:txBody>
                  <a:tcPr/>
                </a:tc>
                <a:extLst>
                  <a:ext uri="{0D108BD9-81ED-4DB2-BD59-A6C34878D82A}">
                    <a16:rowId xmlns:a16="http://schemas.microsoft.com/office/drawing/2014/main" val="1236882439"/>
                  </a:ext>
                </a:extLst>
              </a:tr>
              <a:tr h="587902">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rgbClr val="0F2303"/>
                          </a:solidFill>
                        </a:rPr>
                        <a:t>Ders ve Ders içerikleri oluşturulurken Hemşirelikte</a:t>
                      </a:r>
                      <a:r>
                        <a:rPr lang="tr-TR" baseline="0">
                          <a:solidFill>
                            <a:srgbClr val="0F2303"/>
                          </a:solidFill>
                        </a:rPr>
                        <a:t> Ulusal Çekirdek Eğitim Programı (HUÇEP) kapsamında hazırlık yapılmıştır.</a:t>
                      </a:r>
                      <a:endParaRPr lang="tr-TR">
                        <a:solidFill>
                          <a:srgbClr val="0F2303"/>
                        </a:solidFill>
                      </a:endParaRPr>
                    </a:p>
                  </a:txBody>
                  <a:tcPr/>
                </a:tc>
                <a:extLst>
                  <a:ext uri="{0D108BD9-81ED-4DB2-BD59-A6C34878D82A}">
                    <a16:rowId xmlns:a16="http://schemas.microsoft.com/office/drawing/2014/main" val="3945107547"/>
                  </a:ext>
                </a:extLst>
              </a:tr>
              <a:tr h="650892">
                <a:tc>
                  <a:txBody>
                    <a:bodyPr/>
                    <a:lstStyle/>
                    <a:p>
                      <a:r>
                        <a:rPr lang="tr-TR">
                          <a:solidFill>
                            <a:srgbClr val="0F2303"/>
                          </a:solidFill>
                        </a:rPr>
                        <a:t>Öğrencilerin klinik uygulama derslerinde, haftada 10 saat öğretim elemanları ile birebir hastanede uygulama eğitimi</a:t>
                      </a:r>
                      <a:r>
                        <a:rPr lang="tr-TR" baseline="0">
                          <a:solidFill>
                            <a:srgbClr val="0F2303"/>
                          </a:solidFill>
                        </a:rPr>
                        <a:t> verilmektedir.</a:t>
                      </a:r>
                      <a:endParaRPr lang="tr-TR">
                        <a:solidFill>
                          <a:srgbClr val="0F2303"/>
                        </a:solidFill>
                      </a:endParaRPr>
                    </a:p>
                  </a:txBody>
                  <a:tcPr/>
                </a:tc>
                <a:extLst>
                  <a:ext uri="{0D108BD9-81ED-4DB2-BD59-A6C34878D82A}">
                    <a16:rowId xmlns:a16="http://schemas.microsoft.com/office/drawing/2014/main" val="2862114303"/>
                  </a:ext>
                </a:extLst>
              </a:tr>
              <a:tr h="650892">
                <a:tc>
                  <a:txBody>
                    <a:bodyPr/>
                    <a:lstStyle/>
                    <a:p>
                      <a:pPr lvl="0">
                        <a:buNone/>
                      </a:pPr>
                      <a:r>
                        <a:rPr lang="tr-TR" baseline="0">
                          <a:solidFill>
                            <a:srgbClr val="0F2303"/>
                          </a:solidFill>
                        </a:rPr>
                        <a:t>Objektif Yapılandırılmış Klinik Sınavları (OSCE-CORE), her dönem bitiminde bir kez olmak üzere, yılda iki kez uygulanmaktadır.</a:t>
                      </a:r>
                    </a:p>
                  </a:txBody>
                  <a:tcPr/>
                </a:tc>
                <a:extLst>
                  <a:ext uri="{0D108BD9-81ED-4DB2-BD59-A6C34878D82A}">
                    <a16:rowId xmlns:a16="http://schemas.microsoft.com/office/drawing/2014/main" val="1522133735"/>
                  </a:ext>
                </a:extLst>
              </a:tr>
              <a:tr h="650892">
                <a:tc>
                  <a:txBody>
                    <a:bodyPr/>
                    <a:lstStyle/>
                    <a:p>
                      <a:pPr lvl="0">
                        <a:buNone/>
                      </a:pPr>
                      <a:r>
                        <a:rPr lang="tr-TR" baseline="0">
                          <a:solidFill>
                            <a:srgbClr val="0F2303"/>
                          </a:solidFill>
                        </a:rPr>
                        <a:t>Bölüm Danışma Kurulu oluşturulmuş ve program içeriği, eğitim-öğretim sürecinin iyileştirilmesine yönelik çalışmalar devam etmektedir.</a:t>
                      </a:r>
                    </a:p>
                  </a:txBody>
                  <a:tcPr/>
                </a:tc>
                <a:extLst>
                  <a:ext uri="{0D108BD9-81ED-4DB2-BD59-A6C34878D82A}">
                    <a16:rowId xmlns:a16="http://schemas.microsoft.com/office/drawing/2014/main" val="112639572"/>
                  </a:ext>
                </a:extLst>
              </a:tr>
              <a:tr h="650892">
                <a:tc>
                  <a:txBody>
                    <a:bodyPr/>
                    <a:lstStyle/>
                    <a:p>
                      <a:pPr lvl="0">
                        <a:buNone/>
                      </a:pPr>
                      <a:r>
                        <a:rPr lang="tr-TR" baseline="0">
                          <a:solidFill>
                            <a:srgbClr val="0F2303"/>
                          </a:solidFill>
                        </a:rPr>
                        <a:t>Mezuniyet öncesi "Bitirme Sınavı" uygulamasının hazırlıkları tamamlanmış ve ilk uygulaması 2023-2024 Bahar döneminde yapılacaktır.</a:t>
                      </a:r>
                    </a:p>
                  </a:txBody>
                  <a:tcPr/>
                </a:tc>
                <a:extLst>
                  <a:ext uri="{0D108BD9-81ED-4DB2-BD59-A6C34878D82A}">
                    <a16:rowId xmlns:a16="http://schemas.microsoft.com/office/drawing/2014/main" val="345588223"/>
                  </a:ext>
                </a:extLst>
              </a:tr>
              <a:tr h="839861">
                <a:tc>
                  <a:txBody>
                    <a:bodyPr/>
                    <a:lstStyle/>
                    <a:p>
                      <a:pPr lvl="0">
                        <a:buNone/>
                      </a:pPr>
                      <a:r>
                        <a:rPr lang="tr-TR" baseline="0">
                          <a:solidFill>
                            <a:srgbClr val="0F2303"/>
                          </a:solidFill>
                        </a:rPr>
                        <a:t>Üniversite genelinde ilk kez "Akran </a:t>
                      </a:r>
                      <a:r>
                        <a:rPr lang="tr-TR" baseline="0" err="1">
                          <a:solidFill>
                            <a:srgbClr val="0F2303"/>
                          </a:solidFill>
                        </a:rPr>
                        <a:t>Yönderliği</a:t>
                      </a:r>
                      <a:r>
                        <a:rPr lang="tr-TR" baseline="0">
                          <a:solidFill>
                            <a:srgbClr val="0F2303"/>
                          </a:solidFill>
                        </a:rPr>
                        <a:t> (</a:t>
                      </a:r>
                      <a:r>
                        <a:rPr lang="tr-TR" sz="1800" b="0" i="0" u="none" strike="noStrike" baseline="0" noProof="0">
                          <a:solidFill>
                            <a:srgbClr val="0F2303"/>
                          </a:solidFill>
                          <a:latin typeface="Calibri"/>
                        </a:rPr>
                        <a:t>Klinik Uygulama Temelli)</a:t>
                      </a:r>
                      <a:r>
                        <a:rPr lang="tr-TR" baseline="0">
                          <a:solidFill>
                            <a:srgbClr val="0F2303"/>
                          </a:solidFill>
                        </a:rPr>
                        <a:t>" programı başlatılmış, bu kapsamda bölüm son sınıf öğrencileri, 1. sınıf öğrencilerine klinik uygulama alanlarında </a:t>
                      </a:r>
                      <a:r>
                        <a:rPr lang="tr-TR" baseline="0" err="1">
                          <a:solidFill>
                            <a:srgbClr val="0F2303"/>
                          </a:solidFill>
                        </a:rPr>
                        <a:t>mentörlük</a:t>
                      </a:r>
                      <a:r>
                        <a:rPr lang="tr-TR" baseline="0">
                          <a:solidFill>
                            <a:srgbClr val="0F2303"/>
                          </a:solidFill>
                        </a:rPr>
                        <a:t> yapmaktadır.</a:t>
                      </a:r>
                    </a:p>
                  </a:txBody>
                  <a:tcPr/>
                </a:tc>
                <a:extLst>
                  <a:ext uri="{0D108BD9-81ED-4DB2-BD59-A6C34878D82A}">
                    <a16:rowId xmlns:a16="http://schemas.microsoft.com/office/drawing/2014/main" val="1820788419"/>
                  </a:ext>
                </a:extLst>
              </a:tr>
            </a:tbl>
          </a:graphicData>
        </a:graphic>
      </p:graphicFrame>
      <p:sp>
        <p:nvSpPr>
          <p:cNvPr id="3" name="Slayt Numarası Yer Tutucusu 2"/>
          <p:cNvSpPr>
            <a:spLocks noGrp="1"/>
          </p:cNvSpPr>
          <p:nvPr>
            <p:ph type="sldNum" sz="quarter" idx="12"/>
          </p:nvPr>
        </p:nvSpPr>
        <p:spPr/>
        <p:txBody>
          <a:bodyPr/>
          <a:lstStyle/>
          <a:p>
            <a:fld id="{439F893C-C32F-4835-A1E5-850973405C58}" type="slidenum">
              <a:rPr lang="tr-TR" smtClean="0"/>
              <a:t>22</a:t>
            </a:fld>
            <a:endParaRPr lang="tr-TR"/>
          </a:p>
        </p:txBody>
      </p:sp>
    </p:spTree>
    <p:extLst>
      <p:ext uri="{BB962C8B-B14F-4D97-AF65-F5344CB8AC3E}">
        <p14:creationId xmlns:p14="http://schemas.microsoft.com/office/powerpoint/2010/main" val="2309275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women standing in a room&#10;&#10;Description automatically generated">
            <a:extLst>
              <a:ext uri="{FF2B5EF4-FFF2-40B4-BE49-F238E27FC236}">
                <a16:creationId xmlns:a16="http://schemas.microsoft.com/office/drawing/2014/main" id="{43BEC886-8E86-6BDB-AC9B-CE50B4B50F3C}"/>
              </a:ext>
            </a:extLst>
          </p:cNvPr>
          <p:cNvPicPr>
            <a:picLocks noGrp="1" noChangeAspect="1"/>
          </p:cNvPicPr>
          <p:nvPr>
            <p:ph idx="1"/>
          </p:nvPr>
        </p:nvPicPr>
        <p:blipFill>
          <a:blip r:embed="rId2"/>
          <a:stretch>
            <a:fillRect/>
          </a:stretch>
        </p:blipFill>
        <p:spPr>
          <a:xfrm>
            <a:off x="6314" y="-3037"/>
            <a:ext cx="4285635" cy="3217821"/>
          </a:xfrm>
        </p:spPr>
      </p:pic>
      <p:sp>
        <p:nvSpPr>
          <p:cNvPr id="4" name="Slide Number Placeholder 3">
            <a:extLst>
              <a:ext uri="{FF2B5EF4-FFF2-40B4-BE49-F238E27FC236}">
                <a16:creationId xmlns:a16="http://schemas.microsoft.com/office/drawing/2014/main" id="{C678B830-839F-3843-7F82-96104F9A6D20}"/>
              </a:ext>
            </a:extLst>
          </p:cNvPr>
          <p:cNvSpPr>
            <a:spLocks noGrp="1"/>
          </p:cNvSpPr>
          <p:nvPr>
            <p:ph type="sldNum" sz="quarter" idx="12"/>
          </p:nvPr>
        </p:nvSpPr>
        <p:spPr/>
        <p:txBody>
          <a:bodyPr/>
          <a:lstStyle/>
          <a:p>
            <a:fld id="{439F893C-C32F-4835-A1E5-850973405C58}" type="slidenum">
              <a:rPr lang="tr-TR" smtClean="0"/>
              <a:t>23</a:t>
            </a:fld>
            <a:endParaRPr lang="tr-TR"/>
          </a:p>
        </p:txBody>
      </p:sp>
      <p:pic>
        <p:nvPicPr>
          <p:cNvPr id="6" name="Picture 5" descr="A group of people in a room&#10;&#10;Description automatically generated">
            <a:extLst>
              <a:ext uri="{FF2B5EF4-FFF2-40B4-BE49-F238E27FC236}">
                <a16:creationId xmlns:a16="http://schemas.microsoft.com/office/drawing/2014/main" id="{29E5575E-B7E5-2556-13D6-5301082EC3FF}"/>
              </a:ext>
            </a:extLst>
          </p:cNvPr>
          <p:cNvPicPr>
            <a:picLocks noChangeAspect="1"/>
          </p:cNvPicPr>
          <p:nvPr/>
        </p:nvPicPr>
        <p:blipFill>
          <a:blip r:embed="rId3"/>
          <a:stretch>
            <a:fillRect/>
          </a:stretch>
        </p:blipFill>
        <p:spPr>
          <a:xfrm>
            <a:off x="4974567" y="0"/>
            <a:ext cx="4169434" cy="3220529"/>
          </a:xfrm>
          <a:prstGeom prst="rect">
            <a:avLst/>
          </a:prstGeom>
        </p:spPr>
      </p:pic>
      <p:pic>
        <p:nvPicPr>
          <p:cNvPr id="8" name="Picture 7" descr="A group of people in a room&#10;&#10;Description automatically generated">
            <a:extLst>
              <a:ext uri="{FF2B5EF4-FFF2-40B4-BE49-F238E27FC236}">
                <a16:creationId xmlns:a16="http://schemas.microsoft.com/office/drawing/2014/main" id="{7C00AB9F-44C4-F6CA-1C59-25659B6121E5}"/>
              </a:ext>
            </a:extLst>
          </p:cNvPr>
          <p:cNvPicPr>
            <a:picLocks noChangeAspect="1"/>
          </p:cNvPicPr>
          <p:nvPr/>
        </p:nvPicPr>
        <p:blipFill>
          <a:blip r:embed="rId4"/>
          <a:stretch>
            <a:fillRect/>
          </a:stretch>
        </p:blipFill>
        <p:spPr>
          <a:xfrm>
            <a:off x="4974567" y="3637472"/>
            <a:ext cx="4169433" cy="3220527"/>
          </a:xfrm>
          <a:prstGeom prst="rect">
            <a:avLst/>
          </a:prstGeom>
        </p:spPr>
      </p:pic>
      <p:pic>
        <p:nvPicPr>
          <p:cNvPr id="9" name="Picture 8" descr="A group of people standing in a room&#10;&#10;Description automatically generated">
            <a:extLst>
              <a:ext uri="{FF2B5EF4-FFF2-40B4-BE49-F238E27FC236}">
                <a16:creationId xmlns:a16="http://schemas.microsoft.com/office/drawing/2014/main" id="{4CA8F158-7F33-BB84-9358-0B38BEA26A3A}"/>
              </a:ext>
            </a:extLst>
          </p:cNvPr>
          <p:cNvPicPr>
            <a:picLocks noChangeAspect="1"/>
          </p:cNvPicPr>
          <p:nvPr/>
        </p:nvPicPr>
        <p:blipFill>
          <a:blip r:embed="rId5"/>
          <a:stretch>
            <a:fillRect/>
          </a:stretch>
        </p:blipFill>
        <p:spPr>
          <a:xfrm>
            <a:off x="1" y="3637472"/>
            <a:ext cx="4298831" cy="3220529"/>
          </a:xfrm>
          <a:prstGeom prst="rect">
            <a:avLst/>
          </a:prstGeom>
        </p:spPr>
      </p:pic>
      <p:pic>
        <p:nvPicPr>
          <p:cNvPr id="11" name="Picture 10" descr="A group of people standing in a room with a projector screen&#10;&#10;Description automatically generated">
            <a:extLst>
              <a:ext uri="{FF2B5EF4-FFF2-40B4-BE49-F238E27FC236}">
                <a16:creationId xmlns:a16="http://schemas.microsoft.com/office/drawing/2014/main" id="{1361978C-8181-65E8-8F89-9CDC87553F72}"/>
              </a:ext>
            </a:extLst>
          </p:cNvPr>
          <p:cNvPicPr>
            <a:picLocks noChangeAspect="1"/>
          </p:cNvPicPr>
          <p:nvPr/>
        </p:nvPicPr>
        <p:blipFill>
          <a:blip r:embed="rId6"/>
          <a:stretch>
            <a:fillRect/>
          </a:stretch>
        </p:blipFill>
        <p:spPr>
          <a:xfrm>
            <a:off x="2357887" y="2185359"/>
            <a:ext cx="3881887" cy="2904227"/>
          </a:xfrm>
          <a:prstGeom prst="rect">
            <a:avLst/>
          </a:prstGeom>
        </p:spPr>
      </p:pic>
      <p:sp>
        <p:nvSpPr>
          <p:cNvPr id="3" name="Title 1">
            <a:extLst>
              <a:ext uri="{FF2B5EF4-FFF2-40B4-BE49-F238E27FC236}">
                <a16:creationId xmlns:a16="http://schemas.microsoft.com/office/drawing/2014/main" id="{CC7B9BF2-0F64-ACEF-49F3-BBB0B6A54C60}"/>
              </a:ext>
            </a:extLst>
          </p:cNvPr>
          <p:cNvSpPr>
            <a:spLocks noGrp="1"/>
          </p:cNvSpPr>
          <p:nvPr>
            <p:ph type="title"/>
          </p:nvPr>
        </p:nvSpPr>
        <p:spPr>
          <a:xfrm>
            <a:off x="1877553" y="299277"/>
            <a:ext cx="4825974" cy="601845"/>
          </a:xfrm>
          <a:solidFill>
            <a:schemeClr val="bg1"/>
          </a:solidFill>
        </p:spPr>
        <p:txBody>
          <a:bodyPr vert="horz" lIns="91440" tIns="45720" rIns="91440" bIns="45720" rtlCol="0" anchor="b">
            <a:normAutofit/>
          </a:bodyPr>
          <a:lstStyle/>
          <a:p>
            <a:pPr defTabSz="457200">
              <a:lnSpc>
                <a:spcPct val="90000"/>
              </a:lnSpc>
            </a:pPr>
            <a:r>
              <a:rPr lang="en-US" sz="3600" b="1" dirty="0"/>
              <a:t>OSCE-CORE </a:t>
            </a:r>
            <a:r>
              <a:rPr lang="en-US" sz="3600" b="1" dirty="0" err="1"/>
              <a:t>Sınav</a:t>
            </a:r>
            <a:r>
              <a:rPr lang="en-US" sz="3600" b="1" dirty="0"/>
              <a:t> </a:t>
            </a:r>
            <a:r>
              <a:rPr lang="en-US" sz="3600" b="1" dirty="0" err="1"/>
              <a:t>Kursu</a:t>
            </a:r>
            <a:r>
              <a:rPr lang="en-US" sz="3600" dirty="0"/>
              <a:t> </a:t>
            </a:r>
          </a:p>
        </p:txBody>
      </p:sp>
    </p:spTree>
    <p:extLst>
      <p:ext uri="{BB962C8B-B14F-4D97-AF65-F5344CB8AC3E}">
        <p14:creationId xmlns:p14="http://schemas.microsoft.com/office/powerpoint/2010/main" val="2472633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530DCFF-08F5-434A-A0D5-F3E89407A61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5" name="Picture 14">
            <a:extLst>
              <a:ext uri="{FF2B5EF4-FFF2-40B4-BE49-F238E27FC236}">
                <a16:creationId xmlns:a16="http://schemas.microsoft.com/office/drawing/2014/main" id="{24011A3A-9884-40BF-94F6-0625A0ADD32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7" name="Oval 16">
            <a:extLst>
              <a:ext uri="{FF2B5EF4-FFF2-40B4-BE49-F238E27FC236}">
                <a16:creationId xmlns:a16="http://schemas.microsoft.com/office/drawing/2014/main" id="{D6573690-978D-48A4-8645-0E01F8211B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D4B84446-184D-45CE-9532-48179EAE58C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1" name="Picture 20">
            <a:extLst>
              <a:ext uri="{FF2B5EF4-FFF2-40B4-BE49-F238E27FC236}">
                <a16:creationId xmlns:a16="http://schemas.microsoft.com/office/drawing/2014/main" id="{C9229660-8639-44E7-B486-7436516E6B6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3" name="Rectangle 22">
            <a:extLst>
              <a:ext uri="{FF2B5EF4-FFF2-40B4-BE49-F238E27FC236}">
                <a16:creationId xmlns:a16="http://schemas.microsoft.com/office/drawing/2014/main" id="{858084FA-40DB-44FC-94DA-93AA71CD69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1EF3496-00EE-396B-0420-7D26D95884A1}"/>
              </a:ext>
            </a:extLst>
          </p:cNvPr>
          <p:cNvSpPr>
            <a:spLocks noGrp="1"/>
          </p:cNvSpPr>
          <p:nvPr>
            <p:ph type="title"/>
          </p:nvPr>
        </p:nvSpPr>
        <p:spPr>
          <a:xfrm>
            <a:off x="6151379" y="2905539"/>
            <a:ext cx="2506844" cy="1860799"/>
          </a:xfrm>
          <a:solidFill>
            <a:schemeClr val="bg1"/>
          </a:solidFill>
        </p:spPr>
        <p:txBody>
          <a:bodyPr vert="horz" lIns="91440" tIns="45720" rIns="91440" bIns="45720" rtlCol="0" anchor="b">
            <a:normAutofit/>
          </a:bodyPr>
          <a:lstStyle/>
          <a:p>
            <a:pPr defTabSz="457200">
              <a:lnSpc>
                <a:spcPct val="90000"/>
              </a:lnSpc>
            </a:pPr>
            <a:r>
              <a:rPr lang="en-US" sz="3600" b="1" dirty="0"/>
              <a:t>OSCE-CORE </a:t>
            </a:r>
            <a:r>
              <a:rPr lang="en-US" sz="3600" b="1" dirty="0" err="1"/>
              <a:t>Sınav</a:t>
            </a:r>
            <a:r>
              <a:rPr lang="en-US" sz="3600" b="1" dirty="0"/>
              <a:t> </a:t>
            </a:r>
            <a:r>
              <a:rPr lang="en-US" sz="3600" b="1" dirty="0" err="1"/>
              <a:t>Uygulaması</a:t>
            </a:r>
            <a:r>
              <a:rPr lang="en-US" sz="3600" dirty="0"/>
              <a:t> </a:t>
            </a:r>
          </a:p>
        </p:txBody>
      </p:sp>
      <p:pic>
        <p:nvPicPr>
          <p:cNvPr id="5" name="Content Placeholder 4" descr="A group of people in a room&#10;&#10;Description automatically generated">
            <a:extLst>
              <a:ext uri="{FF2B5EF4-FFF2-40B4-BE49-F238E27FC236}">
                <a16:creationId xmlns:a16="http://schemas.microsoft.com/office/drawing/2014/main" id="{F92FBECC-9033-BA42-D9B2-52B6742B8D3A}"/>
              </a:ext>
            </a:extLst>
          </p:cNvPr>
          <p:cNvPicPr>
            <a:picLocks noGrp="1" noChangeAspect="1"/>
          </p:cNvPicPr>
          <p:nvPr>
            <p:ph idx="1"/>
          </p:nvPr>
        </p:nvPicPr>
        <p:blipFill rotWithShape="1">
          <a:blip r:embed="rId7"/>
          <a:srcRect l="13701" r="16651" b="5"/>
          <a:stretch/>
        </p:blipFill>
        <p:spPr>
          <a:xfrm>
            <a:off x="455886" y="609600"/>
            <a:ext cx="2548280" cy="2743962"/>
          </a:xfrm>
          <a:prstGeom prst="rect">
            <a:avLst/>
          </a:prstGeom>
          <a:effectLst>
            <a:outerShdw blurRad="50800" dist="38100" dir="5400000" algn="t" rotWithShape="0">
              <a:prstClr val="black">
                <a:alpha val="43000"/>
              </a:prstClr>
            </a:outerShdw>
          </a:effectLst>
        </p:spPr>
      </p:pic>
      <p:pic>
        <p:nvPicPr>
          <p:cNvPr id="7" name="Picture 6" descr="A group of women in white coats standing around a person lying in a hospital bed&#10;&#10;Description automatically generated">
            <a:extLst>
              <a:ext uri="{FF2B5EF4-FFF2-40B4-BE49-F238E27FC236}">
                <a16:creationId xmlns:a16="http://schemas.microsoft.com/office/drawing/2014/main" id="{748FA2FD-4843-B5E2-8C0D-4CCFB75EB0E0}"/>
              </a:ext>
            </a:extLst>
          </p:cNvPr>
          <p:cNvPicPr>
            <a:picLocks noChangeAspect="1"/>
          </p:cNvPicPr>
          <p:nvPr/>
        </p:nvPicPr>
        <p:blipFill rotWithShape="1">
          <a:blip r:embed="rId8"/>
          <a:srcRect t="13398" r="4" b="6115"/>
          <a:stretch/>
        </p:blipFill>
        <p:spPr>
          <a:xfrm>
            <a:off x="3117323" y="609601"/>
            <a:ext cx="2548280" cy="2743960"/>
          </a:xfrm>
          <a:prstGeom prst="rect">
            <a:avLst/>
          </a:prstGeom>
          <a:effectLst>
            <a:outerShdw blurRad="50800" dist="38100" dir="5400000" algn="t" rotWithShape="0">
              <a:prstClr val="black">
                <a:alpha val="43000"/>
              </a:prstClr>
            </a:outerShdw>
          </a:effectLst>
        </p:spPr>
      </p:pic>
      <p:sp>
        <p:nvSpPr>
          <p:cNvPr id="4" name="Slide Number Placeholder 3">
            <a:extLst>
              <a:ext uri="{FF2B5EF4-FFF2-40B4-BE49-F238E27FC236}">
                <a16:creationId xmlns:a16="http://schemas.microsoft.com/office/drawing/2014/main" id="{B86AC2AB-06E2-7EC8-046D-06DFA3B9D505}"/>
              </a:ext>
            </a:extLst>
          </p:cNvPr>
          <p:cNvSpPr>
            <a:spLocks noGrp="1"/>
          </p:cNvSpPr>
          <p:nvPr>
            <p:ph type="sldNum" sz="quarter" idx="12"/>
          </p:nvPr>
        </p:nvSpPr>
        <p:spPr>
          <a:xfrm>
            <a:off x="7764405" y="295729"/>
            <a:ext cx="628649" cy="767687"/>
          </a:xfrm>
        </p:spPr>
        <p:txBody>
          <a:bodyPr vert="horz" lIns="91440" tIns="45720" rIns="91440" bIns="45720" rtlCol="0" anchor="b">
            <a:normAutofit/>
          </a:bodyPr>
          <a:lstStyle/>
          <a:p>
            <a:pPr>
              <a:spcAft>
                <a:spcPts val="600"/>
              </a:spcAft>
            </a:pPr>
            <a:fld id="{439F893C-C32F-4835-A1E5-850973405C58}" type="slidenum">
              <a:rPr lang="en-US" sz="2800" smtClean="0"/>
              <a:pPr>
                <a:spcAft>
                  <a:spcPts val="600"/>
                </a:spcAft>
              </a:pPr>
              <a:t>24</a:t>
            </a:fld>
            <a:endParaRPr lang="en-US" sz="2800"/>
          </a:p>
        </p:txBody>
      </p:sp>
      <p:pic>
        <p:nvPicPr>
          <p:cNvPr id="6" name="Picture 5" descr="A group of people standing around a person in a hospital bed&#10;&#10;Description automatically generated">
            <a:extLst>
              <a:ext uri="{FF2B5EF4-FFF2-40B4-BE49-F238E27FC236}">
                <a16:creationId xmlns:a16="http://schemas.microsoft.com/office/drawing/2014/main" id="{A68C111C-E93F-7C9B-A5C4-E5898CBEA414}"/>
              </a:ext>
            </a:extLst>
          </p:cNvPr>
          <p:cNvPicPr>
            <a:picLocks noChangeAspect="1"/>
          </p:cNvPicPr>
          <p:nvPr/>
        </p:nvPicPr>
        <p:blipFill rotWithShape="1">
          <a:blip r:embed="rId9"/>
          <a:srcRect l="741" r="29611" b="5"/>
          <a:stretch/>
        </p:blipFill>
        <p:spPr>
          <a:xfrm>
            <a:off x="455886" y="3504436"/>
            <a:ext cx="2548280" cy="2743962"/>
          </a:xfrm>
          <a:prstGeom prst="rect">
            <a:avLst/>
          </a:prstGeom>
          <a:effectLst>
            <a:outerShdw blurRad="50800" dist="38100" dir="5400000" algn="t" rotWithShape="0">
              <a:prstClr val="black">
                <a:alpha val="43000"/>
              </a:prstClr>
            </a:outerShdw>
          </a:effectLst>
        </p:spPr>
      </p:pic>
      <p:pic>
        <p:nvPicPr>
          <p:cNvPr id="8" name="Picture 7" descr="A person taking a selfie with a group of people in a room&#10;&#10;Description automatically generated">
            <a:extLst>
              <a:ext uri="{FF2B5EF4-FFF2-40B4-BE49-F238E27FC236}">
                <a16:creationId xmlns:a16="http://schemas.microsoft.com/office/drawing/2014/main" id="{680BBB30-4AFE-C3C9-0707-1CC8F9318D6B}"/>
              </a:ext>
            </a:extLst>
          </p:cNvPr>
          <p:cNvPicPr>
            <a:picLocks noChangeAspect="1"/>
          </p:cNvPicPr>
          <p:nvPr/>
        </p:nvPicPr>
        <p:blipFill rotWithShape="1">
          <a:blip r:embed="rId10"/>
          <a:srcRect l="30347" r="5" b="5"/>
          <a:stretch/>
        </p:blipFill>
        <p:spPr>
          <a:xfrm>
            <a:off x="3117323" y="3504436"/>
            <a:ext cx="2548280" cy="2743961"/>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602879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530DCFF-08F5-434A-A0D5-F3E89407A61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5" name="Picture 14">
            <a:extLst>
              <a:ext uri="{FF2B5EF4-FFF2-40B4-BE49-F238E27FC236}">
                <a16:creationId xmlns:a16="http://schemas.microsoft.com/office/drawing/2014/main" id="{24011A3A-9884-40BF-94F6-0625A0ADD32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7" name="Oval 16">
            <a:extLst>
              <a:ext uri="{FF2B5EF4-FFF2-40B4-BE49-F238E27FC236}">
                <a16:creationId xmlns:a16="http://schemas.microsoft.com/office/drawing/2014/main" id="{D6573690-978D-48A4-8645-0E01F8211B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9" name="Picture 18">
            <a:extLst>
              <a:ext uri="{FF2B5EF4-FFF2-40B4-BE49-F238E27FC236}">
                <a16:creationId xmlns:a16="http://schemas.microsoft.com/office/drawing/2014/main" id="{D4B84446-184D-45CE-9532-48179EAE58C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21" name="Picture 20">
            <a:extLst>
              <a:ext uri="{FF2B5EF4-FFF2-40B4-BE49-F238E27FC236}">
                <a16:creationId xmlns:a16="http://schemas.microsoft.com/office/drawing/2014/main" id="{C9229660-8639-44E7-B486-7436516E6B6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3" name="Rectangle 22">
            <a:extLst>
              <a:ext uri="{FF2B5EF4-FFF2-40B4-BE49-F238E27FC236}">
                <a16:creationId xmlns:a16="http://schemas.microsoft.com/office/drawing/2014/main" id="{858084FA-40DB-44FC-94DA-93AA71CD69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8" name="Picture 7" descr="A group of people in a room&#10;&#10;Description automatically generated">
            <a:extLst>
              <a:ext uri="{FF2B5EF4-FFF2-40B4-BE49-F238E27FC236}">
                <a16:creationId xmlns:a16="http://schemas.microsoft.com/office/drawing/2014/main" id="{306EF8BF-77E3-9E77-2BC2-FB78773B5D25}"/>
              </a:ext>
            </a:extLst>
          </p:cNvPr>
          <p:cNvPicPr>
            <a:picLocks noChangeAspect="1"/>
          </p:cNvPicPr>
          <p:nvPr/>
        </p:nvPicPr>
        <p:blipFill rotWithShape="1">
          <a:blip r:embed="rId7"/>
          <a:srcRect l="29206" r="32153"/>
          <a:stretch/>
        </p:blipFill>
        <p:spPr>
          <a:xfrm>
            <a:off x="20" y="10"/>
            <a:ext cx="2286742" cy="4438518"/>
          </a:xfrm>
          <a:custGeom>
            <a:avLst/>
            <a:gdLst/>
            <a:ahLst/>
            <a:cxnLst/>
            <a:rect l="l" t="t" r="r" b="b"/>
            <a:pathLst>
              <a:path w="3049016" h="4438528">
                <a:moveTo>
                  <a:pt x="0" y="0"/>
                </a:moveTo>
                <a:lnTo>
                  <a:pt x="3049016" y="0"/>
                </a:lnTo>
                <a:lnTo>
                  <a:pt x="3049016" y="4438528"/>
                </a:lnTo>
                <a:lnTo>
                  <a:pt x="2670541" y="4405147"/>
                </a:lnTo>
                <a:lnTo>
                  <a:pt x="2302352" y="4369765"/>
                </a:lnTo>
                <a:lnTo>
                  <a:pt x="1960984" y="4331582"/>
                </a:lnTo>
                <a:lnTo>
                  <a:pt x="1640343" y="4294099"/>
                </a:lnTo>
                <a:lnTo>
                  <a:pt x="1345303" y="4256616"/>
                </a:lnTo>
                <a:lnTo>
                  <a:pt x="1074648" y="4221235"/>
                </a:lnTo>
                <a:lnTo>
                  <a:pt x="834471" y="4187605"/>
                </a:lnTo>
                <a:lnTo>
                  <a:pt x="617459" y="4155727"/>
                </a:lnTo>
                <a:lnTo>
                  <a:pt x="434584" y="4129104"/>
                </a:lnTo>
                <a:lnTo>
                  <a:pt x="280968" y="4103881"/>
                </a:lnTo>
                <a:lnTo>
                  <a:pt x="70052" y="4067800"/>
                </a:lnTo>
                <a:lnTo>
                  <a:pt x="0" y="4055859"/>
                </a:lnTo>
                <a:close/>
              </a:path>
            </a:pathLst>
          </a:custGeom>
        </p:spPr>
      </p:pic>
      <p:pic>
        <p:nvPicPr>
          <p:cNvPr id="7" name="Picture 6" descr="A group of people in a room&#10;&#10;Description automatically generated">
            <a:extLst>
              <a:ext uri="{FF2B5EF4-FFF2-40B4-BE49-F238E27FC236}">
                <a16:creationId xmlns:a16="http://schemas.microsoft.com/office/drawing/2014/main" id="{0A017789-18BE-DAC6-F90E-398F4F8BB28F}"/>
              </a:ext>
            </a:extLst>
          </p:cNvPr>
          <p:cNvPicPr>
            <a:picLocks noChangeAspect="1"/>
          </p:cNvPicPr>
          <p:nvPr/>
        </p:nvPicPr>
        <p:blipFill rotWithShape="1">
          <a:blip r:embed="rId8"/>
          <a:srcRect l="17585" r="44942" b="-3"/>
          <a:stretch/>
        </p:blipFill>
        <p:spPr>
          <a:xfrm>
            <a:off x="2288869" y="10"/>
            <a:ext cx="2288099" cy="4579617"/>
          </a:xfrm>
          <a:custGeom>
            <a:avLst/>
            <a:gdLst/>
            <a:ahLst/>
            <a:cxnLst/>
            <a:rect l="l" t="t" r="r" b="b"/>
            <a:pathLst>
              <a:path w="3044952" h="4579627">
                <a:moveTo>
                  <a:pt x="0" y="0"/>
                </a:moveTo>
                <a:lnTo>
                  <a:pt x="3044952" y="0"/>
                </a:lnTo>
                <a:lnTo>
                  <a:pt x="3044952" y="4579627"/>
                </a:lnTo>
                <a:lnTo>
                  <a:pt x="2865557" y="4579627"/>
                </a:lnTo>
                <a:lnTo>
                  <a:pt x="2698152" y="4576798"/>
                </a:lnTo>
                <a:lnTo>
                  <a:pt x="2454318" y="4570492"/>
                </a:lnTo>
                <a:lnTo>
                  <a:pt x="2212923" y="4564537"/>
                </a:lnTo>
                <a:lnTo>
                  <a:pt x="1976404" y="4557881"/>
                </a:lnTo>
                <a:lnTo>
                  <a:pt x="1741103" y="4547722"/>
                </a:lnTo>
                <a:lnTo>
                  <a:pt x="1509462" y="4536862"/>
                </a:lnTo>
                <a:lnTo>
                  <a:pt x="1282695" y="4527054"/>
                </a:lnTo>
                <a:lnTo>
                  <a:pt x="840137" y="4499379"/>
                </a:lnTo>
                <a:lnTo>
                  <a:pt x="415866" y="4469954"/>
                </a:lnTo>
                <a:lnTo>
                  <a:pt x="8663" y="4439126"/>
                </a:lnTo>
                <a:lnTo>
                  <a:pt x="0" y="4438362"/>
                </a:lnTo>
                <a:close/>
              </a:path>
            </a:pathLst>
          </a:custGeom>
        </p:spPr>
      </p:pic>
      <p:pic>
        <p:nvPicPr>
          <p:cNvPr id="5" name="Content Placeholder 4" descr="A person in a white coat talking to a person in a white lab coat&#10;&#10;Description automatically generated">
            <a:extLst>
              <a:ext uri="{FF2B5EF4-FFF2-40B4-BE49-F238E27FC236}">
                <a16:creationId xmlns:a16="http://schemas.microsoft.com/office/drawing/2014/main" id="{5D640F65-EC60-90CE-6F9D-85FCF2EECDA5}"/>
              </a:ext>
            </a:extLst>
          </p:cNvPr>
          <p:cNvPicPr>
            <a:picLocks noGrp="1" noChangeAspect="1"/>
          </p:cNvPicPr>
          <p:nvPr>
            <p:ph idx="1"/>
          </p:nvPr>
        </p:nvPicPr>
        <p:blipFill rotWithShape="1">
          <a:blip r:embed="rId9"/>
          <a:srcRect l="6092" r="5173"/>
          <a:stretch/>
        </p:blipFill>
        <p:spPr>
          <a:xfrm>
            <a:off x="4574692" y="10"/>
            <a:ext cx="2285822" cy="4579617"/>
          </a:xfrm>
          <a:custGeom>
            <a:avLst/>
            <a:gdLst/>
            <a:ahLst/>
            <a:cxnLst/>
            <a:rect l="l" t="t" r="r" b="b"/>
            <a:pathLst>
              <a:path w="3044952" h="4579627">
                <a:moveTo>
                  <a:pt x="0" y="0"/>
                </a:moveTo>
                <a:lnTo>
                  <a:pt x="3044952" y="0"/>
                </a:lnTo>
                <a:lnTo>
                  <a:pt x="3044952" y="4477424"/>
                </a:lnTo>
                <a:lnTo>
                  <a:pt x="2783620" y="4497628"/>
                </a:lnTo>
                <a:lnTo>
                  <a:pt x="2511745" y="4514092"/>
                </a:lnTo>
                <a:lnTo>
                  <a:pt x="2241090" y="4531258"/>
                </a:lnTo>
                <a:lnTo>
                  <a:pt x="1972872" y="4545620"/>
                </a:lnTo>
                <a:lnTo>
                  <a:pt x="1707093" y="4555779"/>
                </a:lnTo>
                <a:lnTo>
                  <a:pt x="1441314" y="4564537"/>
                </a:lnTo>
                <a:lnTo>
                  <a:pt x="1177974" y="4572944"/>
                </a:lnTo>
                <a:lnTo>
                  <a:pt x="918291" y="4576798"/>
                </a:lnTo>
                <a:lnTo>
                  <a:pt x="743501" y="4579627"/>
                </a:lnTo>
                <a:lnTo>
                  <a:pt x="0" y="4579627"/>
                </a:lnTo>
                <a:close/>
              </a:path>
            </a:pathLst>
          </a:custGeom>
        </p:spPr>
      </p:pic>
      <p:pic>
        <p:nvPicPr>
          <p:cNvPr id="6" name="Picture 5" descr="A group of people in a room&#10;&#10;Description automatically generated">
            <a:extLst>
              <a:ext uri="{FF2B5EF4-FFF2-40B4-BE49-F238E27FC236}">
                <a16:creationId xmlns:a16="http://schemas.microsoft.com/office/drawing/2014/main" id="{77F5A7E3-2AF1-2FA2-D2A9-280EDCCECEC8}"/>
              </a:ext>
            </a:extLst>
          </p:cNvPr>
          <p:cNvPicPr>
            <a:picLocks noChangeAspect="1"/>
          </p:cNvPicPr>
          <p:nvPr/>
        </p:nvPicPr>
        <p:blipFill rotWithShape="1">
          <a:blip r:embed="rId10"/>
          <a:srcRect l="36104" r="25644" b="2"/>
          <a:stretch/>
        </p:blipFill>
        <p:spPr>
          <a:xfrm>
            <a:off x="6860514" y="10"/>
            <a:ext cx="2283486" cy="4477100"/>
          </a:xfrm>
          <a:custGeom>
            <a:avLst/>
            <a:gdLst/>
            <a:ahLst/>
            <a:cxnLst/>
            <a:rect l="l" t="t" r="r" b="b"/>
            <a:pathLst>
              <a:path w="3044648" h="4477110">
                <a:moveTo>
                  <a:pt x="0" y="0"/>
                </a:moveTo>
                <a:lnTo>
                  <a:pt x="3044648" y="0"/>
                </a:lnTo>
                <a:lnTo>
                  <a:pt x="3044648" y="4057991"/>
                </a:lnTo>
                <a:lnTo>
                  <a:pt x="2767898" y="4110187"/>
                </a:lnTo>
                <a:lnTo>
                  <a:pt x="2492365" y="4159931"/>
                </a:lnTo>
                <a:lnTo>
                  <a:pt x="2215614" y="4208624"/>
                </a:lnTo>
                <a:lnTo>
                  <a:pt x="1937643" y="4250310"/>
                </a:lnTo>
                <a:lnTo>
                  <a:pt x="1660892" y="4292347"/>
                </a:lnTo>
                <a:lnTo>
                  <a:pt x="1382921" y="4331582"/>
                </a:lnTo>
                <a:lnTo>
                  <a:pt x="1108608" y="4365211"/>
                </a:lnTo>
                <a:lnTo>
                  <a:pt x="830637" y="4397089"/>
                </a:lnTo>
                <a:lnTo>
                  <a:pt x="553886" y="4426165"/>
                </a:lnTo>
                <a:lnTo>
                  <a:pt x="282011" y="4451387"/>
                </a:lnTo>
                <a:lnTo>
                  <a:pt x="6479" y="4476609"/>
                </a:lnTo>
                <a:lnTo>
                  <a:pt x="0" y="4477110"/>
                </a:lnTo>
                <a:close/>
              </a:path>
            </a:pathLst>
          </a:custGeom>
        </p:spPr>
      </p:pic>
      <p:sp>
        <p:nvSpPr>
          <p:cNvPr id="25"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3753695"/>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7" name="Freeform: Shape 26">
            <a:extLst>
              <a:ext uri="{FF2B5EF4-FFF2-40B4-BE49-F238E27FC236}">
                <a16:creationId xmlns:a16="http://schemas.microsoft.com/office/drawing/2014/main" id="{D36F3EEA-55D4-4677-80E7-92D00B8F34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9144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E8E62CE6-40D5-3FB1-612C-7578AE249C34}"/>
              </a:ext>
            </a:extLst>
          </p:cNvPr>
          <p:cNvSpPr>
            <a:spLocks noGrp="1"/>
          </p:cNvSpPr>
          <p:nvPr>
            <p:ph type="title"/>
          </p:nvPr>
        </p:nvSpPr>
        <p:spPr>
          <a:xfrm>
            <a:off x="477687" y="4854346"/>
            <a:ext cx="7805701" cy="868026"/>
          </a:xfrm>
        </p:spPr>
        <p:txBody>
          <a:bodyPr vert="horz" lIns="91440" tIns="45720" rIns="91440" bIns="45720" rtlCol="0" anchor="b">
            <a:normAutofit/>
          </a:bodyPr>
          <a:lstStyle/>
          <a:p>
            <a:pPr defTabSz="457200">
              <a:lnSpc>
                <a:spcPct val="90000"/>
              </a:lnSpc>
            </a:pPr>
            <a:r>
              <a:rPr lang="en-US" sz="2600" b="1" dirty="0">
                <a:solidFill>
                  <a:srgbClr val="EBEBEB"/>
                </a:solidFill>
              </a:rPr>
              <a:t>OSCE-CORE </a:t>
            </a:r>
            <a:r>
              <a:rPr lang="en-US" sz="2600" b="1" dirty="0" err="1">
                <a:solidFill>
                  <a:srgbClr val="EBEBEB"/>
                </a:solidFill>
              </a:rPr>
              <a:t>Sınav</a:t>
            </a:r>
            <a:r>
              <a:rPr lang="en-US" sz="2600" b="1" dirty="0">
                <a:solidFill>
                  <a:srgbClr val="EBEBEB"/>
                </a:solidFill>
              </a:rPr>
              <a:t> </a:t>
            </a:r>
            <a:r>
              <a:rPr lang="en-US" sz="2600" b="1" dirty="0" err="1">
                <a:solidFill>
                  <a:srgbClr val="EBEBEB"/>
                </a:solidFill>
              </a:rPr>
              <a:t>Uygulaması</a:t>
            </a:r>
            <a:endParaRPr lang="en-US" sz="2600" b="1" dirty="0" err="1">
              <a:solidFill>
                <a:srgbClr val="EBEBEB"/>
              </a:solidFill>
              <a:ea typeface="Calibri Light"/>
              <a:cs typeface="Calibri Light"/>
            </a:endParaRPr>
          </a:p>
        </p:txBody>
      </p:sp>
      <p:sp>
        <p:nvSpPr>
          <p:cNvPr id="4" name="Slide Number Placeholder 3">
            <a:extLst>
              <a:ext uri="{FF2B5EF4-FFF2-40B4-BE49-F238E27FC236}">
                <a16:creationId xmlns:a16="http://schemas.microsoft.com/office/drawing/2014/main" id="{86F6EBB7-F417-66BE-2C7D-2452AEE6EC0A}"/>
              </a:ext>
            </a:extLst>
          </p:cNvPr>
          <p:cNvSpPr>
            <a:spLocks noGrp="1"/>
          </p:cNvSpPr>
          <p:nvPr>
            <p:ph type="sldNum" sz="quarter" idx="12"/>
          </p:nvPr>
        </p:nvSpPr>
        <p:spPr>
          <a:xfrm>
            <a:off x="8351988" y="5826454"/>
            <a:ext cx="628649" cy="833425"/>
          </a:xfrm>
        </p:spPr>
        <p:txBody>
          <a:bodyPr vert="horz" lIns="91440" tIns="45720" rIns="91440" bIns="45720" rtlCol="0" anchor="b">
            <a:normAutofit/>
          </a:bodyPr>
          <a:lstStyle/>
          <a:p>
            <a:pPr>
              <a:spcAft>
                <a:spcPts val="600"/>
              </a:spcAft>
            </a:pPr>
            <a:fld id="{439F893C-C32F-4835-A1E5-850973405C58}" type="slidenum">
              <a:rPr lang="en-US" sz="2400">
                <a:solidFill>
                  <a:srgbClr val="FFFFFF"/>
                </a:solidFill>
              </a:rPr>
              <a:pPr>
                <a:spcAft>
                  <a:spcPts val="600"/>
                </a:spcAft>
              </a:pPr>
              <a:t>25</a:t>
            </a:fld>
            <a:endParaRPr lang="en-US" sz="2400">
              <a:solidFill>
                <a:srgbClr val="FFFFFF"/>
              </a:solidFill>
            </a:endParaRPr>
          </a:p>
        </p:txBody>
      </p:sp>
    </p:spTree>
    <p:extLst>
      <p:ext uri="{BB962C8B-B14F-4D97-AF65-F5344CB8AC3E}">
        <p14:creationId xmlns:p14="http://schemas.microsoft.com/office/powerpoint/2010/main" val="1633031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69274"/>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dirty="0">
                <a:solidFill>
                  <a:schemeClr val="accent6"/>
                </a:solidFill>
                <a:latin typeface="+mn-lt"/>
              </a:rPr>
              <a:t>FARKLI VE İYİ UYGULAMA ÖRNEKLERİ</a:t>
            </a:r>
          </a:p>
          <a:p>
            <a:endParaRPr lang="tr-TR" sz="2700" dirty="0">
              <a:solidFill>
                <a:schemeClr val="tx2"/>
              </a:solidFill>
              <a:latin typeface="+mn-lt"/>
              <a:ea typeface="Calibri"/>
              <a:cs typeface="Calibri"/>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sp>
        <p:nvSpPr>
          <p:cNvPr id="3" name="Slayt Numarası Yer Tutucusu 2"/>
          <p:cNvSpPr>
            <a:spLocks noGrp="1"/>
          </p:cNvSpPr>
          <p:nvPr>
            <p:ph type="sldNum" sz="quarter" idx="12"/>
          </p:nvPr>
        </p:nvSpPr>
        <p:spPr/>
        <p:txBody>
          <a:bodyPr/>
          <a:lstStyle/>
          <a:p>
            <a:fld id="{439F893C-C32F-4835-A1E5-850973405C58}" type="slidenum">
              <a:rPr lang="tr-TR" smtClean="0"/>
              <a:t>26</a:t>
            </a:fld>
            <a:endParaRPr lang="tr-TR"/>
          </a:p>
        </p:txBody>
      </p:sp>
      <p:sp>
        <p:nvSpPr>
          <p:cNvPr id="2" name="TextBox 1">
            <a:extLst>
              <a:ext uri="{FF2B5EF4-FFF2-40B4-BE49-F238E27FC236}">
                <a16:creationId xmlns:a16="http://schemas.microsoft.com/office/drawing/2014/main" id="{CDC2FB11-9651-E9A5-119A-FF207D841B1B}"/>
              </a:ext>
            </a:extLst>
          </p:cNvPr>
          <p:cNvSpPr txBox="1"/>
          <p:nvPr/>
        </p:nvSpPr>
        <p:spPr>
          <a:xfrm>
            <a:off x="1463040" y="2560319"/>
            <a:ext cx="631775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tr-TR" sz="2500" b="1" dirty="0">
                <a:solidFill>
                  <a:schemeClr val="tx2"/>
                </a:solidFill>
                <a:ea typeface="Calibri"/>
                <a:cs typeface="Calibri"/>
              </a:rPr>
              <a:t>ARAŞTIRMA-GELİŞTİRME ALANINDA </a:t>
            </a:r>
            <a:endParaRPr lang="en-US" dirty="0">
              <a:solidFill>
                <a:schemeClr val="tx2"/>
              </a:solidFill>
              <a:ea typeface="Calibri"/>
              <a:cs typeface="Calibri"/>
            </a:endParaRPr>
          </a:p>
          <a:p>
            <a:pPr algn="ctr"/>
            <a:r>
              <a:rPr lang="tr-TR" sz="2500" b="1" dirty="0">
                <a:solidFill>
                  <a:schemeClr val="tx2"/>
                </a:solidFill>
                <a:ea typeface="Calibri"/>
                <a:cs typeface="Calibri"/>
              </a:rPr>
              <a:t>(TÜBİTAK 2209-A PROJELERİ)</a:t>
            </a:r>
            <a:endParaRPr lang="en-US">
              <a:solidFill>
                <a:schemeClr val="tx2"/>
              </a:solidFill>
              <a:ea typeface="Calibri" panose="020F0502020204030204"/>
              <a:cs typeface="Calibri" panose="020F0502020204030204"/>
            </a:endParaRPr>
          </a:p>
        </p:txBody>
      </p:sp>
    </p:spTree>
    <p:extLst>
      <p:ext uri="{BB962C8B-B14F-4D97-AF65-F5344CB8AC3E}">
        <p14:creationId xmlns:p14="http://schemas.microsoft.com/office/powerpoint/2010/main" val="2179233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of a group of women&#10;&#10;Description automatically generated">
            <a:extLst>
              <a:ext uri="{FF2B5EF4-FFF2-40B4-BE49-F238E27FC236}">
                <a16:creationId xmlns:a16="http://schemas.microsoft.com/office/drawing/2014/main" id="{CC1F8B53-38E2-C830-C31B-BCE4922BD489}"/>
              </a:ext>
            </a:extLst>
          </p:cNvPr>
          <p:cNvPicPr>
            <a:picLocks noGrp="1" noChangeAspect="1"/>
          </p:cNvPicPr>
          <p:nvPr>
            <p:ph idx="1"/>
          </p:nvPr>
        </p:nvPicPr>
        <p:blipFill>
          <a:blip r:embed="rId2"/>
          <a:stretch>
            <a:fillRect/>
          </a:stretch>
        </p:blipFill>
        <p:spPr>
          <a:xfrm>
            <a:off x="849333" y="-3037"/>
            <a:ext cx="6912801" cy="6855291"/>
          </a:xfrm>
        </p:spPr>
      </p:pic>
      <p:sp>
        <p:nvSpPr>
          <p:cNvPr id="4" name="Slide Number Placeholder 3">
            <a:extLst>
              <a:ext uri="{FF2B5EF4-FFF2-40B4-BE49-F238E27FC236}">
                <a16:creationId xmlns:a16="http://schemas.microsoft.com/office/drawing/2014/main" id="{C6D073AC-277F-B4F2-7877-530FF8E3689E}"/>
              </a:ext>
            </a:extLst>
          </p:cNvPr>
          <p:cNvSpPr>
            <a:spLocks noGrp="1"/>
          </p:cNvSpPr>
          <p:nvPr>
            <p:ph type="sldNum" sz="quarter" idx="12"/>
          </p:nvPr>
        </p:nvSpPr>
        <p:spPr/>
        <p:txBody>
          <a:bodyPr/>
          <a:lstStyle/>
          <a:p>
            <a:fld id="{439F893C-C32F-4835-A1E5-850973405C58}" type="slidenum">
              <a:rPr lang="tr-TR" smtClean="0"/>
              <a:t>27</a:t>
            </a:fld>
            <a:endParaRPr lang="tr-TR"/>
          </a:p>
        </p:txBody>
      </p:sp>
    </p:spTree>
    <p:extLst>
      <p:ext uri="{BB962C8B-B14F-4D97-AF65-F5344CB8AC3E}">
        <p14:creationId xmlns:p14="http://schemas.microsoft.com/office/powerpoint/2010/main" val="1121918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with images of women and text&#10;&#10;Description automatically generated">
            <a:extLst>
              <a:ext uri="{FF2B5EF4-FFF2-40B4-BE49-F238E27FC236}">
                <a16:creationId xmlns:a16="http://schemas.microsoft.com/office/drawing/2014/main" id="{BF42C5EB-0AEB-19DC-1F66-80BCC1D18A5C}"/>
              </a:ext>
            </a:extLst>
          </p:cNvPr>
          <p:cNvPicPr>
            <a:picLocks noGrp="1" noChangeAspect="1"/>
          </p:cNvPicPr>
          <p:nvPr>
            <p:ph idx="1"/>
          </p:nvPr>
        </p:nvPicPr>
        <p:blipFill>
          <a:blip r:embed="rId2"/>
          <a:stretch>
            <a:fillRect/>
          </a:stretch>
        </p:blipFill>
        <p:spPr>
          <a:xfrm>
            <a:off x="1249106" y="8550"/>
            <a:ext cx="6515818" cy="6846496"/>
          </a:xfrm>
        </p:spPr>
      </p:pic>
      <p:sp>
        <p:nvSpPr>
          <p:cNvPr id="4" name="Slide Number Placeholder 3">
            <a:extLst>
              <a:ext uri="{FF2B5EF4-FFF2-40B4-BE49-F238E27FC236}">
                <a16:creationId xmlns:a16="http://schemas.microsoft.com/office/drawing/2014/main" id="{8F9756C2-D90F-8DCF-D856-4FC551319CD4}"/>
              </a:ext>
            </a:extLst>
          </p:cNvPr>
          <p:cNvSpPr>
            <a:spLocks noGrp="1"/>
          </p:cNvSpPr>
          <p:nvPr>
            <p:ph type="sldNum" sz="quarter" idx="12"/>
          </p:nvPr>
        </p:nvSpPr>
        <p:spPr/>
        <p:txBody>
          <a:bodyPr/>
          <a:lstStyle/>
          <a:p>
            <a:fld id="{439F893C-C32F-4835-A1E5-850973405C58}" type="slidenum">
              <a:rPr lang="tr-TR" smtClean="0"/>
              <a:t>28</a:t>
            </a:fld>
            <a:endParaRPr lang="tr-TR"/>
          </a:p>
        </p:txBody>
      </p:sp>
    </p:spTree>
    <p:extLst>
      <p:ext uri="{BB962C8B-B14F-4D97-AF65-F5344CB8AC3E}">
        <p14:creationId xmlns:p14="http://schemas.microsoft.com/office/powerpoint/2010/main" val="4196721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with a group of women&#10;&#10;Description automatically generated">
            <a:extLst>
              <a:ext uri="{FF2B5EF4-FFF2-40B4-BE49-F238E27FC236}">
                <a16:creationId xmlns:a16="http://schemas.microsoft.com/office/drawing/2014/main" id="{FFCB7843-EA85-8C2E-0B24-10AF8A1DE115}"/>
              </a:ext>
            </a:extLst>
          </p:cNvPr>
          <p:cNvPicPr>
            <a:picLocks noGrp="1" noChangeAspect="1"/>
          </p:cNvPicPr>
          <p:nvPr>
            <p:ph idx="1"/>
          </p:nvPr>
        </p:nvPicPr>
        <p:blipFill>
          <a:blip r:embed="rId2"/>
          <a:stretch>
            <a:fillRect/>
          </a:stretch>
        </p:blipFill>
        <p:spPr>
          <a:xfrm>
            <a:off x="817787" y="-5828"/>
            <a:ext cx="6932762" cy="6860875"/>
          </a:xfrm>
        </p:spPr>
      </p:pic>
      <p:sp>
        <p:nvSpPr>
          <p:cNvPr id="4" name="Slide Number Placeholder 3">
            <a:extLst>
              <a:ext uri="{FF2B5EF4-FFF2-40B4-BE49-F238E27FC236}">
                <a16:creationId xmlns:a16="http://schemas.microsoft.com/office/drawing/2014/main" id="{8F9F299F-3E14-98A3-1377-6EF00A3A3886}"/>
              </a:ext>
            </a:extLst>
          </p:cNvPr>
          <p:cNvSpPr>
            <a:spLocks noGrp="1"/>
          </p:cNvSpPr>
          <p:nvPr>
            <p:ph type="sldNum" sz="quarter" idx="12"/>
          </p:nvPr>
        </p:nvSpPr>
        <p:spPr/>
        <p:txBody>
          <a:bodyPr/>
          <a:lstStyle/>
          <a:p>
            <a:fld id="{439F893C-C32F-4835-A1E5-850973405C58}" type="slidenum">
              <a:rPr lang="tr-TR" smtClean="0"/>
              <a:t>29</a:t>
            </a:fld>
            <a:endParaRPr lang="tr-TR"/>
          </a:p>
        </p:txBody>
      </p:sp>
    </p:spTree>
    <p:extLst>
      <p:ext uri="{BB962C8B-B14F-4D97-AF65-F5344CB8AC3E}">
        <p14:creationId xmlns:p14="http://schemas.microsoft.com/office/powerpoint/2010/main" val="1468557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241579" y="649467"/>
            <a:ext cx="5040560" cy="523220"/>
          </a:xfrm>
          <a:prstGeom prst="rect">
            <a:avLst/>
          </a:prstGeom>
          <a:noFill/>
        </p:spPr>
        <p:txBody>
          <a:bodyPr wrap="square" lIns="91440" tIns="45720" rIns="91440" bIns="45720" rtlCol="0" anchor="t">
            <a:spAutoFit/>
          </a:bodyPr>
          <a:lstStyle/>
          <a:p>
            <a:pPr algn="ctr"/>
            <a:r>
              <a:rPr lang="tr-TR" sz="2800" b="1">
                <a:solidFill>
                  <a:schemeClr val="accent6"/>
                </a:solidFill>
                <a:effectLst>
                  <a:outerShdw blurRad="38100" dist="38100" dir="2700000" algn="tl">
                    <a:srgbClr val="000000">
                      <a:alpha val="43137"/>
                    </a:srgbClr>
                  </a:outerShdw>
                </a:effectLst>
              </a:rPr>
              <a:t>MİSYON-VİZYON-POLİTİKA</a:t>
            </a: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372" y="450628"/>
            <a:ext cx="1872208" cy="397679"/>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490637" y="1291399"/>
            <a:ext cx="4189482" cy="369332"/>
          </a:xfrm>
          <a:prstGeom prst="rect">
            <a:avLst/>
          </a:prstGeom>
        </p:spPr>
        <p:txBody>
          <a:bodyPr wrap="square" lIns="91440" tIns="45720" rIns="91440" bIns="45720" anchor="t">
            <a:spAutoFit/>
          </a:bodyPr>
          <a:lstStyle/>
          <a:p>
            <a:r>
              <a:rPr lang="tr-TR" b="1">
                <a:solidFill>
                  <a:srgbClr val="000000"/>
                </a:solidFill>
                <a:latin typeface="Calibri"/>
                <a:ea typeface="Times New Roman" panose="02020603050405020304" pitchFamily="18" charset="0"/>
                <a:cs typeface="Calibri"/>
              </a:rPr>
              <a:t>  </a:t>
            </a:r>
            <a:endParaRPr lang="tr-TR" b="1"/>
          </a:p>
        </p:txBody>
      </p:sp>
      <p:sp>
        <p:nvSpPr>
          <p:cNvPr id="2" name="Dikdörtgen 1"/>
          <p:cNvSpPr/>
          <p:nvPr/>
        </p:nvSpPr>
        <p:spPr>
          <a:xfrm>
            <a:off x="1248697" y="2551837"/>
            <a:ext cx="6794090" cy="1849865"/>
          </a:xfrm>
          <a:prstGeom prst="rect">
            <a:avLst/>
          </a:prstGeom>
        </p:spPr>
        <p:txBody>
          <a:bodyPr wrap="square">
            <a:spAutoFit/>
          </a:bodyPr>
          <a:lstStyle/>
          <a:p>
            <a:r>
              <a:rPr lang="tr-TR" b="1" err="1">
                <a:solidFill>
                  <a:srgbClr val="0F2303"/>
                </a:solidFill>
              </a:rPr>
              <a:t>Özgörü</a:t>
            </a:r>
            <a:r>
              <a:rPr lang="tr-TR" b="1">
                <a:solidFill>
                  <a:srgbClr val="0F2303"/>
                </a:solidFill>
              </a:rPr>
              <a:t> (Vizyon) </a:t>
            </a:r>
          </a:p>
          <a:p>
            <a:endParaRPr lang="tr-TR">
              <a:solidFill>
                <a:srgbClr val="0F2303"/>
              </a:solidFill>
            </a:endParaRPr>
          </a:p>
          <a:p>
            <a:pPr algn="just">
              <a:lnSpc>
                <a:spcPct val="150000"/>
              </a:lnSpc>
            </a:pPr>
            <a:r>
              <a:rPr lang="tr-TR">
                <a:solidFill>
                  <a:srgbClr val="0F2303"/>
                </a:solidFill>
              </a:rPr>
              <a:t>Sağladığı eğitim, gerçekleştirdiği bilimsel çalışmalar ve kurum felsefesi ile model oluşturan, ulusal ve uluslararası alanda tercih edilen bir hemşirelik bölümü olmaktır.</a:t>
            </a:r>
          </a:p>
        </p:txBody>
      </p:sp>
      <p:sp>
        <p:nvSpPr>
          <p:cNvPr id="4" name="Slayt Numarası Yer Tutucusu 3"/>
          <p:cNvSpPr>
            <a:spLocks noGrp="1"/>
          </p:cNvSpPr>
          <p:nvPr>
            <p:ph type="sldNum" sz="quarter" idx="12"/>
          </p:nvPr>
        </p:nvSpPr>
        <p:spPr/>
        <p:txBody>
          <a:bodyPr/>
          <a:lstStyle/>
          <a:p>
            <a:fld id="{439F893C-C32F-4835-A1E5-850973405C58}" type="slidenum">
              <a:rPr lang="tr-TR" smtClean="0"/>
              <a:t>3</a:t>
            </a:fld>
            <a:endParaRPr lang="tr-TR"/>
          </a:p>
        </p:txBody>
      </p:sp>
    </p:spTree>
    <p:extLst>
      <p:ext uri="{BB962C8B-B14F-4D97-AF65-F5344CB8AC3E}">
        <p14:creationId xmlns:p14="http://schemas.microsoft.com/office/powerpoint/2010/main" val="1745633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with people in circles&#10;&#10;Description automatically generated">
            <a:extLst>
              <a:ext uri="{FF2B5EF4-FFF2-40B4-BE49-F238E27FC236}">
                <a16:creationId xmlns:a16="http://schemas.microsoft.com/office/drawing/2014/main" id="{377E0942-4FE7-9F33-714F-1B193B9D9F09}"/>
              </a:ext>
            </a:extLst>
          </p:cNvPr>
          <p:cNvPicPr>
            <a:picLocks noGrp="1" noChangeAspect="1"/>
          </p:cNvPicPr>
          <p:nvPr>
            <p:ph idx="1"/>
          </p:nvPr>
        </p:nvPicPr>
        <p:blipFill>
          <a:blip r:embed="rId2"/>
          <a:stretch>
            <a:fillRect/>
          </a:stretch>
        </p:blipFill>
        <p:spPr>
          <a:xfrm>
            <a:off x="860919" y="8549"/>
            <a:ext cx="6904007" cy="6846497"/>
          </a:xfrm>
        </p:spPr>
      </p:pic>
      <p:sp>
        <p:nvSpPr>
          <p:cNvPr id="4" name="Slide Number Placeholder 3">
            <a:extLst>
              <a:ext uri="{FF2B5EF4-FFF2-40B4-BE49-F238E27FC236}">
                <a16:creationId xmlns:a16="http://schemas.microsoft.com/office/drawing/2014/main" id="{3420C545-AACF-661C-7DC3-AF03A341B7F3}"/>
              </a:ext>
            </a:extLst>
          </p:cNvPr>
          <p:cNvSpPr>
            <a:spLocks noGrp="1"/>
          </p:cNvSpPr>
          <p:nvPr>
            <p:ph type="sldNum" sz="quarter" idx="12"/>
          </p:nvPr>
        </p:nvSpPr>
        <p:spPr/>
        <p:txBody>
          <a:bodyPr/>
          <a:lstStyle/>
          <a:p>
            <a:fld id="{439F893C-C32F-4835-A1E5-850973405C58}" type="slidenum">
              <a:rPr lang="tr-TR" smtClean="0"/>
              <a:t>30</a:t>
            </a:fld>
            <a:endParaRPr lang="tr-TR"/>
          </a:p>
        </p:txBody>
      </p:sp>
    </p:spTree>
    <p:extLst>
      <p:ext uri="{BB962C8B-B14F-4D97-AF65-F5344CB8AC3E}">
        <p14:creationId xmlns:p14="http://schemas.microsoft.com/office/powerpoint/2010/main" val="2016014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oster with a group of women&#10;&#10;Description automatically generated">
            <a:extLst>
              <a:ext uri="{FF2B5EF4-FFF2-40B4-BE49-F238E27FC236}">
                <a16:creationId xmlns:a16="http://schemas.microsoft.com/office/drawing/2014/main" id="{E615CD2B-D180-4519-47E3-A2F5BF417F39}"/>
              </a:ext>
            </a:extLst>
          </p:cNvPr>
          <p:cNvPicPr>
            <a:picLocks noGrp="1" noChangeAspect="1"/>
          </p:cNvPicPr>
          <p:nvPr>
            <p:ph idx="1"/>
          </p:nvPr>
        </p:nvPicPr>
        <p:blipFill>
          <a:blip r:embed="rId2"/>
          <a:stretch>
            <a:fillRect/>
          </a:stretch>
        </p:blipFill>
        <p:spPr>
          <a:xfrm>
            <a:off x="745901" y="-5829"/>
            <a:ext cx="7004648" cy="6875252"/>
          </a:xfrm>
        </p:spPr>
      </p:pic>
      <p:sp>
        <p:nvSpPr>
          <p:cNvPr id="4" name="Slide Number Placeholder 3">
            <a:extLst>
              <a:ext uri="{FF2B5EF4-FFF2-40B4-BE49-F238E27FC236}">
                <a16:creationId xmlns:a16="http://schemas.microsoft.com/office/drawing/2014/main" id="{D3074CE8-5338-3810-3ACF-E535E70DAC90}"/>
              </a:ext>
            </a:extLst>
          </p:cNvPr>
          <p:cNvSpPr>
            <a:spLocks noGrp="1"/>
          </p:cNvSpPr>
          <p:nvPr>
            <p:ph type="sldNum" sz="quarter" idx="12"/>
          </p:nvPr>
        </p:nvSpPr>
        <p:spPr/>
        <p:txBody>
          <a:bodyPr/>
          <a:lstStyle/>
          <a:p>
            <a:fld id="{439F893C-C32F-4835-A1E5-850973405C58}" type="slidenum">
              <a:rPr lang="tr-TR" smtClean="0"/>
              <a:t>31</a:t>
            </a:fld>
            <a:endParaRPr lang="tr-TR"/>
          </a:p>
        </p:txBody>
      </p:sp>
    </p:spTree>
    <p:extLst>
      <p:ext uri="{BB962C8B-B14F-4D97-AF65-F5344CB8AC3E}">
        <p14:creationId xmlns:p14="http://schemas.microsoft.com/office/powerpoint/2010/main" val="1028437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a:stretch>
            <a:fillRect/>
          </a:stretch>
        </p:blipFill>
        <p:spPr>
          <a:xfrm>
            <a:off x="484709" y="1411138"/>
            <a:ext cx="8256167" cy="3770462"/>
          </a:xfrm>
          <a:prstGeom prst="rect">
            <a:avLst/>
          </a:prstGeom>
        </p:spPr>
      </p:pic>
      <p:sp>
        <p:nvSpPr>
          <p:cNvPr id="4" name="Slayt Numarası Yer Tutucusu 3"/>
          <p:cNvSpPr>
            <a:spLocks noGrp="1"/>
          </p:cNvSpPr>
          <p:nvPr>
            <p:ph type="sldNum" sz="quarter" idx="12"/>
          </p:nvPr>
        </p:nvSpPr>
        <p:spPr/>
        <p:txBody>
          <a:bodyPr/>
          <a:lstStyle/>
          <a:p>
            <a:fld id="{439F893C-C32F-4835-A1E5-850973405C58}" type="slidenum">
              <a:rPr lang="tr-TR" smtClean="0"/>
              <a:t>32</a:t>
            </a:fld>
            <a:endParaRPr lang="tr-TR"/>
          </a:p>
        </p:txBody>
      </p:sp>
      <p:sp>
        <p:nvSpPr>
          <p:cNvPr id="6" name="Unvan 5"/>
          <p:cNvSpPr>
            <a:spLocks noGrp="1"/>
          </p:cNvSpPr>
          <p:nvPr>
            <p:ph type="title"/>
          </p:nvPr>
        </p:nvSpPr>
        <p:spPr>
          <a:xfrm>
            <a:off x="484710" y="452718"/>
            <a:ext cx="7055380" cy="874637"/>
          </a:xfrm>
        </p:spPr>
        <p:txBody>
          <a:bodyPr/>
          <a:lstStyle/>
          <a:p>
            <a:pPr algn="ctr"/>
            <a:r>
              <a:rPr lang="tr-TR"/>
              <a:t>Patent Başvurusu</a:t>
            </a:r>
          </a:p>
        </p:txBody>
      </p:sp>
    </p:spTree>
    <p:extLst>
      <p:ext uri="{BB962C8B-B14F-4D97-AF65-F5344CB8AC3E}">
        <p14:creationId xmlns:p14="http://schemas.microsoft.com/office/powerpoint/2010/main" val="3367058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1807076" y="72499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a:solidFill>
                  <a:schemeClr val="accent6"/>
                </a:solidFill>
                <a:latin typeface="+mn-lt"/>
              </a:rPr>
              <a:t>FARKLI VE İYİ UYGULAMA ÖRNEKLERİ</a:t>
            </a:r>
          </a:p>
          <a:p>
            <a:r>
              <a:rPr lang="tr-TR" sz="2700">
                <a:solidFill>
                  <a:schemeClr val="tx2"/>
                </a:solidFill>
                <a:latin typeface="+mn-lt"/>
              </a:rPr>
              <a:t>GİRİŞİMCİLİK ALANINDA</a:t>
            </a:r>
            <a:endParaRPr lang="en-US" sz="270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o 1"/>
          <p:cNvGraphicFramePr>
            <a:graphicFrameLocks noGrp="1"/>
          </p:cNvGraphicFramePr>
          <p:nvPr>
            <p:extLst>
              <p:ext uri="{D42A27DB-BD31-4B8C-83A1-F6EECF244321}">
                <p14:modId xmlns:p14="http://schemas.microsoft.com/office/powerpoint/2010/main" val="1429156065"/>
              </p:ext>
            </p:extLst>
          </p:nvPr>
        </p:nvGraphicFramePr>
        <p:xfrm>
          <a:off x="1566887" y="2392381"/>
          <a:ext cx="6096000" cy="101092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617400548"/>
                    </a:ext>
                  </a:extLst>
                </a:gridCol>
              </a:tblGrid>
              <a:tr h="370840">
                <a:tc>
                  <a:txBody>
                    <a:bodyPr/>
                    <a:lstStyle/>
                    <a:p>
                      <a:endParaRPr lang="tr-TR"/>
                    </a:p>
                  </a:txBody>
                  <a:tcPr/>
                </a:tc>
                <a:extLst>
                  <a:ext uri="{0D108BD9-81ED-4DB2-BD59-A6C34878D82A}">
                    <a16:rowId xmlns:a16="http://schemas.microsoft.com/office/drawing/2014/main" val="1666300549"/>
                  </a:ext>
                </a:extLst>
              </a:tr>
              <a:tr h="370840">
                <a:tc>
                  <a:txBody>
                    <a:bodyPr/>
                    <a:lstStyle/>
                    <a:p>
                      <a:r>
                        <a:rPr lang="tr-TR">
                          <a:solidFill>
                            <a:sysClr val="windowText" lastClr="000000"/>
                          </a:solidFill>
                        </a:rPr>
                        <a:t>Bölüm müfredatında seçmeli olarak "Girişimcilik" dersi </a:t>
                      </a:r>
                      <a:r>
                        <a:rPr lang="tr-TR" baseline="0">
                          <a:solidFill>
                            <a:sysClr val="windowText" lastClr="000000"/>
                          </a:solidFill>
                        </a:rPr>
                        <a:t>yer almaktadır.</a:t>
                      </a:r>
                      <a:endParaRPr lang="tr-TR">
                        <a:solidFill>
                          <a:sysClr val="windowText" lastClr="000000"/>
                        </a:solidFill>
                      </a:endParaRPr>
                    </a:p>
                  </a:txBody>
                  <a:tcPr/>
                </a:tc>
                <a:extLst>
                  <a:ext uri="{0D108BD9-81ED-4DB2-BD59-A6C34878D82A}">
                    <a16:rowId xmlns:a16="http://schemas.microsoft.com/office/drawing/2014/main" val="2481217794"/>
                  </a:ext>
                </a:extLst>
              </a:tr>
            </a:tbl>
          </a:graphicData>
        </a:graphic>
      </p:graphicFrame>
      <p:sp>
        <p:nvSpPr>
          <p:cNvPr id="3" name="Slayt Numarası Yer Tutucusu 2"/>
          <p:cNvSpPr>
            <a:spLocks noGrp="1"/>
          </p:cNvSpPr>
          <p:nvPr>
            <p:ph type="sldNum" sz="quarter" idx="12"/>
          </p:nvPr>
        </p:nvSpPr>
        <p:spPr/>
        <p:txBody>
          <a:bodyPr/>
          <a:lstStyle/>
          <a:p>
            <a:fld id="{439F893C-C32F-4835-A1E5-850973405C58}" type="slidenum">
              <a:rPr lang="tr-TR" smtClean="0"/>
              <a:t>33</a:t>
            </a:fld>
            <a:endParaRPr lang="tr-TR"/>
          </a:p>
        </p:txBody>
      </p:sp>
    </p:spTree>
    <p:extLst>
      <p:ext uri="{BB962C8B-B14F-4D97-AF65-F5344CB8AC3E}">
        <p14:creationId xmlns:p14="http://schemas.microsoft.com/office/powerpoint/2010/main" val="2926320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471888"/>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a:solidFill>
                  <a:schemeClr val="accent6"/>
                </a:solidFill>
                <a:latin typeface="+mn-lt"/>
              </a:rPr>
              <a:t>FARKLI VE İYİ UYGULAMA ÖRNEKLERİ</a:t>
            </a:r>
          </a:p>
          <a:p>
            <a:r>
              <a:rPr lang="tr-TR" sz="2700">
                <a:solidFill>
                  <a:schemeClr val="tx2"/>
                </a:solidFill>
                <a:latin typeface="+mn-lt"/>
              </a:rPr>
              <a:t>TOPLUMSAL KATKI ALANINDA</a:t>
            </a:r>
            <a:endParaRPr lang="en-US" sz="270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332656"/>
            <a:ext cx="1847488" cy="3924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o 1"/>
          <p:cNvGraphicFramePr>
            <a:graphicFrameLocks noGrp="1"/>
          </p:cNvGraphicFramePr>
          <p:nvPr>
            <p:extLst>
              <p:ext uri="{D42A27DB-BD31-4B8C-83A1-F6EECF244321}">
                <p14:modId xmlns:p14="http://schemas.microsoft.com/office/powerpoint/2010/main" val="2812085810"/>
              </p:ext>
            </p:extLst>
          </p:nvPr>
        </p:nvGraphicFramePr>
        <p:xfrm>
          <a:off x="1299031" y="2078056"/>
          <a:ext cx="6726895" cy="2610093"/>
        </p:xfrm>
        <a:graphic>
          <a:graphicData uri="http://schemas.openxmlformats.org/drawingml/2006/table">
            <a:tbl>
              <a:tblPr firstRow="1" bandRow="1">
                <a:tableStyleId>{5C22544A-7EE6-4342-B048-85BDC9FD1C3A}</a:tableStyleId>
              </a:tblPr>
              <a:tblGrid>
                <a:gridCol w="6726895">
                  <a:extLst>
                    <a:ext uri="{9D8B030D-6E8A-4147-A177-3AD203B41FA5}">
                      <a16:colId xmlns:a16="http://schemas.microsoft.com/office/drawing/2014/main" val="2628836744"/>
                    </a:ext>
                  </a:extLst>
                </a:gridCol>
              </a:tblGrid>
              <a:tr h="383837">
                <a:tc>
                  <a:txBody>
                    <a:bodyPr/>
                    <a:lstStyle/>
                    <a:p>
                      <a:endParaRPr lang="tr-TR">
                        <a:solidFill>
                          <a:sysClr val="windowText" lastClr="000000"/>
                        </a:solidFill>
                      </a:endParaRPr>
                    </a:p>
                  </a:txBody>
                  <a:tcPr/>
                </a:tc>
                <a:extLst>
                  <a:ext uri="{0D108BD9-81ED-4DB2-BD59-A6C34878D82A}">
                    <a16:rowId xmlns:a16="http://schemas.microsoft.com/office/drawing/2014/main" val="3907237798"/>
                  </a:ext>
                </a:extLst>
              </a:tr>
              <a:tr h="882826">
                <a:tc>
                  <a:txBody>
                    <a:bodyPr/>
                    <a:lstStyle/>
                    <a:p>
                      <a:r>
                        <a:rPr lang="tr-TR">
                          <a:solidFill>
                            <a:sysClr val="windowText" lastClr="000000"/>
                          </a:solidFill>
                        </a:rPr>
                        <a:t>Fakülte seçmeli Sosyal Sorumluluk Projeleri dersi yer almaktadır. Ders kapsamında öğrenciler ile birlikte projeler yapılmaktadır.</a:t>
                      </a:r>
                    </a:p>
                  </a:txBody>
                  <a:tcPr/>
                </a:tc>
                <a:extLst>
                  <a:ext uri="{0D108BD9-81ED-4DB2-BD59-A6C34878D82A}">
                    <a16:rowId xmlns:a16="http://schemas.microsoft.com/office/drawing/2014/main" val="3097783982"/>
                  </a:ext>
                </a:extLst>
              </a:tr>
              <a:tr h="671715">
                <a:tc>
                  <a:txBody>
                    <a:bodyPr/>
                    <a:lstStyle/>
                    <a:p>
                      <a:r>
                        <a:rPr lang="tr-TR">
                          <a:solidFill>
                            <a:sysClr val="windowText" lastClr="000000"/>
                          </a:solidFill>
                        </a:rPr>
                        <a:t>Bölüm müfredatında yer alan Sağlık Eğitimi </a:t>
                      </a:r>
                      <a:r>
                        <a:rPr lang="tr-TR" err="1">
                          <a:solidFill>
                            <a:sysClr val="windowText" lastClr="000000"/>
                          </a:solidFill>
                        </a:rPr>
                        <a:t>Dersi’nde</a:t>
                      </a:r>
                      <a:r>
                        <a:rPr lang="tr-TR">
                          <a:solidFill>
                            <a:sysClr val="windowText" lastClr="000000"/>
                          </a:solidFill>
                        </a:rPr>
                        <a:t> topluma</a:t>
                      </a:r>
                      <a:r>
                        <a:rPr lang="tr-TR" baseline="0">
                          <a:solidFill>
                            <a:sysClr val="windowText" lastClr="000000"/>
                          </a:solidFill>
                        </a:rPr>
                        <a:t> yönelik eğitimler yapılmaktadır.</a:t>
                      </a:r>
                      <a:endParaRPr lang="tr-TR">
                        <a:solidFill>
                          <a:sysClr val="windowText" lastClr="000000"/>
                        </a:solidFill>
                      </a:endParaRPr>
                    </a:p>
                  </a:txBody>
                  <a:tcPr/>
                </a:tc>
                <a:extLst>
                  <a:ext uri="{0D108BD9-81ED-4DB2-BD59-A6C34878D82A}">
                    <a16:rowId xmlns:a16="http://schemas.microsoft.com/office/drawing/2014/main" val="3880413192"/>
                  </a:ext>
                </a:extLst>
              </a:tr>
              <a:tr h="671715">
                <a:tc>
                  <a:txBody>
                    <a:bodyPr/>
                    <a:lstStyle/>
                    <a:p>
                      <a:pPr lvl="0">
                        <a:buNone/>
                      </a:pPr>
                      <a:r>
                        <a:rPr lang="tr-TR" baseline="0">
                          <a:solidFill>
                            <a:sysClr val="windowText" lastClr="000000"/>
                          </a:solidFill>
                        </a:rPr>
                        <a:t>Halk Sağlığı Hemşireliği dersi kapsamında okul sağlığı taramaları, çevre sağlığı uygulamaları ve yaşlı sağlığı değerlendirmeleri yapılmıştır.</a:t>
                      </a:r>
                    </a:p>
                  </a:txBody>
                  <a:tcPr/>
                </a:tc>
                <a:extLst>
                  <a:ext uri="{0D108BD9-81ED-4DB2-BD59-A6C34878D82A}">
                    <a16:rowId xmlns:a16="http://schemas.microsoft.com/office/drawing/2014/main" val="371316537"/>
                  </a:ext>
                </a:extLst>
              </a:tr>
            </a:tbl>
          </a:graphicData>
        </a:graphic>
      </p:graphicFrame>
      <p:sp>
        <p:nvSpPr>
          <p:cNvPr id="3" name="Slayt Numarası Yer Tutucusu 2"/>
          <p:cNvSpPr>
            <a:spLocks noGrp="1"/>
          </p:cNvSpPr>
          <p:nvPr>
            <p:ph type="sldNum" sz="quarter" idx="12"/>
          </p:nvPr>
        </p:nvSpPr>
        <p:spPr/>
        <p:txBody>
          <a:bodyPr/>
          <a:lstStyle/>
          <a:p>
            <a:fld id="{439F893C-C32F-4835-A1E5-850973405C58}" type="slidenum">
              <a:rPr lang="tr-TR" smtClean="0"/>
              <a:t>34</a:t>
            </a:fld>
            <a:endParaRPr lang="tr-TR"/>
          </a:p>
        </p:txBody>
      </p:sp>
    </p:spTree>
    <p:extLst>
      <p:ext uri="{BB962C8B-B14F-4D97-AF65-F5344CB8AC3E}">
        <p14:creationId xmlns:p14="http://schemas.microsoft.com/office/powerpoint/2010/main" val="2544252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oup of women standing in front of a statue&#10;&#10;Description automatically generated">
            <a:extLst>
              <a:ext uri="{FF2B5EF4-FFF2-40B4-BE49-F238E27FC236}">
                <a16:creationId xmlns:a16="http://schemas.microsoft.com/office/drawing/2014/main" id="{0EE27CDD-FE61-641D-6260-196A6457D8C9}"/>
              </a:ext>
            </a:extLst>
          </p:cNvPr>
          <p:cNvPicPr>
            <a:picLocks noChangeAspect="1"/>
          </p:cNvPicPr>
          <p:nvPr/>
        </p:nvPicPr>
        <p:blipFill rotWithShape="1">
          <a:blip r:embed="rId2"/>
          <a:srcRect l="2300" r="19423" b="3"/>
          <a:stretch/>
        </p:blipFill>
        <p:spPr>
          <a:xfrm>
            <a:off x="5650992" y="1"/>
            <a:ext cx="3493008" cy="3346704"/>
          </a:xfrm>
          <a:prstGeom prst="rect">
            <a:avLst/>
          </a:prstGeom>
        </p:spPr>
      </p:pic>
      <p:pic>
        <p:nvPicPr>
          <p:cNvPr id="4" name="Picture 3" descr="A group of people standing on a stage&#10;&#10;Description automatically generated">
            <a:extLst>
              <a:ext uri="{FF2B5EF4-FFF2-40B4-BE49-F238E27FC236}">
                <a16:creationId xmlns:a16="http://schemas.microsoft.com/office/drawing/2014/main" id="{BAF64824-CA59-4260-04F4-4F086D568631}"/>
              </a:ext>
            </a:extLst>
          </p:cNvPr>
          <p:cNvPicPr>
            <a:picLocks noChangeAspect="1"/>
          </p:cNvPicPr>
          <p:nvPr/>
        </p:nvPicPr>
        <p:blipFill rotWithShape="1">
          <a:blip r:embed="rId3"/>
          <a:srcRect l="8034" r="22296" b="-4"/>
          <a:stretch/>
        </p:blipFill>
        <p:spPr>
          <a:xfrm>
            <a:off x="5650990" y="3511296"/>
            <a:ext cx="3493010" cy="3346704"/>
          </a:xfrm>
          <a:prstGeom prst="rect">
            <a:avLst/>
          </a:prstGeom>
        </p:spPr>
      </p:pic>
      <p:pic>
        <p:nvPicPr>
          <p:cNvPr id="7" name="Picture 6">
            <a:extLst>
              <a:ext uri="{FF2B5EF4-FFF2-40B4-BE49-F238E27FC236}">
                <a16:creationId xmlns:a16="http://schemas.microsoft.com/office/drawing/2014/main" id="{6BB2B529-19B6-370C-B281-74FA229C6F8B}"/>
              </a:ext>
            </a:extLst>
          </p:cNvPr>
          <p:cNvPicPr>
            <a:picLocks noChangeAspect="1"/>
          </p:cNvPicPr>
          <p:nvPr/>
        </p:nvPicPr>
        <p:blipFill>
          <a:blip r:embed="rId4"/>
          <a:stretch>
            <a:fillRect/>
          </a:stretch>
        </p:blipFill>
        <p:spPr>
          <a:xfrm>
            <a:off x="5522" y="-11044"/>
            <a:ext cx="5422348" cy="6858000"/>
          </a:xfrm>
          <a:prstGeom prst="rect">
            <a:avLst/>
          </a:prstGeom>
        </p:spPr>
      </p:pic>
      <p:sp>
        <p:nvSpPr>
          <p:cNvPr id="8" name="TextBox 7">
            <a:extLst>
              <a:ext uri="{FF2B5EF4-FFF2-40B4-BE49-F238E27FC236}">
                <a16:creationId xmlns:a16="http://schemas.microsoft.com/office/drawing/2014/main" id="{F29986E7-AA60-CF4A-FDF2-823625D196E7}"/>
              </a:ext>
            </a:extLst>
          </p:cNvPr>
          <p:cNvSpPr txBox="1"/>
          <p:nvPr/>
        </p:nvSpPr>
        <p:spPr>
          <a:xfrm>
            <a:off x="4966804" y="1"/>
            <a:ext cx="1374912" cy="369332"/>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ea typeface="Calibri"/>
                <a:cs typeface="Calibri"/>
              </a:rPr>
              <a:t>28 PAYDAŞ</a:t>
            </a:r>
            <a:endParaRPr lang="en-US" dirty="0">
              <a:solidFill>
                <a:schemeClr val="bg1"/>
              </a:solidFill>
            </a:endParaRPr>
          </a:p>
        </p:txBody>
      </p:sp>
    </p:spTree>
    <p:extLst>
      <p:ext uri="{BB962C8B-B14F-4D97-AF65-F5344CB8AC3E}">
        <p14:creationId xmlns:p14="http://schemas.microsoft.com/office/powerpoint/2010/main" val="3641627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C8D252-8044-458D-A776-6A5833FEFD2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1" name="Picture 10">
            <a:extLst>
              <a:ext uri="{FF2B5EF4-FFF2-40B4-BE49-F238E27FC236}">
                <a16:creationId xmlns:a16="http://schemas.microsoft.com/office/drawing/2014/main" id="{E884AA69-7728-499C-8FA7-A3FCA738EB7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3" name="Oval 12">
            <a:extLst>
              <a:ext uri="{FF2B5EF4-FFF2-40B4-BE49-F238E27FC236}">
                <a16:creationId xmlns:a16="http://schemas.microsoft.com/office/drawing/2014/main" id="{79760FB8-CC91-426C-9EF3-A58786866B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CE274F2C-FBD9-4A60-B6A0-FB7532F599F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7" name="Picture 16">
            <a:extLst>
              <a:ext uri="{FF2B5EF4-FFF2-40B4-BE49-F238E27FC236}">
                <a16:creationId xmlns:a16="http://schemas.microsoft.com/office/drawing/2014/main" id="{D543DFE3-F007-48D9-A223-F7351802D47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9" name="Rectangle 18">
            <a:extLst>
              <a:ext uri="{FF2B5EF4-FFF2-40B4-BE49-F238E27FC236}">
                <a16:creationId xmlns:a16="http://schemas.microsoft.com/office/drawing/2014/main" id="{09E7EBD1-9868-4F2F-B4FF-A89B93CFB6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B84B712E-6BBF-4241-BAB7-D7E064B173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a:extLst>
              <a:ext uri="{FF2B5EF4-FFF2-40B4-BE49-F238E27FC236}">
                <a16:creationId xmlns:a16="http://schemas.microsoft.com/office/drawing/2014/main" id="{D22F3D4E-E5F5-4623-B278-D7E30BEF9D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4093590" cy="5897880"/>
          </a:xfrm>
          <a:prstGeom prst="rect">
            <a:avLst/>
          </a:prstGeom>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600" y="707526"/>
            <a:ext cx="3850887" cy="5442947"/>
          </a:xfrm>
          <a:prstGeom prst="rect">
            <a:avLst/>
          </a:prstGeom>
        </p:spPr>
      </p:pic>
      <p:sp useBgFill="1">
        <p:nvSpPr>
          <p:cNvPr id="25" name="Rectangle 24">
            <a:extLst>
              <a:ext uri="{FF2B5EF4-FFF2-40B4-BE49-F238E27FC236}">
                <a16:creationId xmlns:a16="http://schemas.microsoft.com/office/drawing/2014/main" id="{7B7F5E51-5BF8-4198-AD70-78D94F3A94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2649" y="474979"/>
            <a:ext cx="4093591" cy="5897880"/>
          </a:xfrm>
          <a:prstGeom prst="rect">
            <a:avLst/>
          </a:prstGeom>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EC4F161-2FE5-79A7-4271-BC1C1331F171}"/>
              </a:ext>
            </a:extLst>
          </p:cNvPr>
          <p:cNvPicPr>
            <a:picLocks noChangeAspect="1"/>
          </p:cNvPicPr>
          <p:nvPr/>
        </p:nvPicPr>
        <p:blipFill>
          <a:blip r:embed="rId7"/>
          <a:stretch>
            <a:fillRect/>
          </a:stretch>
        </p:blipFill>
        <p:spPr>
          <a:xfrm>
            <a:off x="4817490" y="906999"/>
            <a:ext cx="3850887" cy="5033839"/>
          </a:xfrm>
          <a:prstGeom prst="rect">
            <a:avLst/>
          </a:prstGeom>
        </p:spPr>
      </p:pic>
    </p:spTree>
    <p:extLst>
      <p:ext uri="{BB962C8B-B14F-4D97-AF65-F5344CB8AC3E}">
        <p14:creationId xmlns:p14="http://schemas.microsoft.com/office/powerpoint/2010/main" val="1145229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stretch>
            <a:fillRect/>
          </a:stretch>
        </p:blipFill>
        <p:spPr>
          <a:xfrm>
            <a:off x="694784" y="499653"/>
            <a:ext cx="7754432" cy="5858693"/>
          </a:xfrm>
          <a:prstGeom prst="rect">
            <a:avLst/>
          </a:prstGeom>
        </p:spPr>
      </p:pic>
    </p:spTree>
    <p:extLst>
      <p:ext uri="{BB962C8B-B14F-4D97-AF65-F5344CB8AC3E}">
        <p14:creationId xmlns:p14="http://schemas.microsoft.com/office/powerpoint/2010/main" val="508179144"/>
      </p:ext>
    </p:extLst>
  </p:cSld>
  <p:clrMapOvr>
    <a:masterClrMapping/>
  </p:clrMapOvr>
  <mc:AlternateContent xmlns:mc="http://schemas.openxmlformats.org/markup-compatibility/2006" xmlns:p14="http://schemas.microsoft.com/office/powerpoint/2010/main">
    <mc:Choice Requires="p14">
      <p:transition spd="slow" p14:dur="2000" advClick="0" advTm="5500"/>
    </mc:Choice>
    <mc:Fallback xmlns="">
      <p:transition spd="slow" advClick="0" advTm="55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7329D4F-5A01-4BB4-A35D-781D1E1D604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31" name="Picture 30">
            <a:extLst>
              <a:ext uri="{FF2B5EF4-FFF2-40B4-BE49-F238E27FC236}">
                <a16:creationId xmlns:a16="http://schemas.microsoft.com/office/drawing/2014/main" id="{2748B185-C68B-4495-B065-281A0FAB635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32" name="Oval 31">
            <a:extLst>
              <a:ext uri="{FF2B5EF4-FFF2-40B4-BE49-F238E27FC236}">
                <a16:creationId xmlns:a16="http://schemas.microsoft.com/office/drawing/2014/main" id="{FF07F078-164B-492F-91EE-8AAFB69D2A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3" name="Picture 32">
            <a:extLst>
              <a:ext uri="{FF2B5EF4-FFF2-40B4-BE49-F238E27FC236}">
                <a16:creationId xmlns:a16="http://schemas.microsoft.com/office/drawing/2014/main" id="{55A5E009-BF31-4C8C-8BE8-6E85E414C38B}"/>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34" name="Picture 33">
            <a:extLst>
              <a:ext uri="{FF2B5EF4-FFF2-40B4-BE49-F238E27FC236}">
                <a16:creationId xmlns:a16="http://schemas.microsoft.com/office/drawing/2014/main" id="{DD896669-65D0-40FA-8B5A-1746A0B03CF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35" name="Rectangle 34">
            <a:extLst>
              <a:ext uri="{FF2B5EF4-FFF2-40B4-BE49-F238E27FC236}">
                <a16:creationId xmlns:a16="http://schemas.microsoft.com/office/drawing/2014/main" id="{6BBB11FD-F6B4-44FE-885F-5A744BC95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36" name="Rectangle 35">
            <a:extLst>
              <a:ext uri="{FF2B5EF4-FFF2-40B4-BE49-F238E27FC236}">
                <a16:creationId xmlns:a16="http://schemas.microsoft.com/office/drawing/2014/main" id="{7BC10B99-9EF4-4D7F-8F2A-FF90F4DDA9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p:cNvPicPr>
            <a:picLocks noChangeAspect="1"/>
          </p:cNvPicPr>
          <p:nvPr/>
        </p:nvPicPr>
        <p:blipFill rotWithShape="1">
          <a:blip r:embed="rId7"/>
          <a:srcRect l="19174" r="27397" b="-1"/>
          <a:stretch/>
        </p:blipFill>
        <p:spPr>
          <a:xfrm>
            <a:off x="482599" y="643467"/>
            <a:ext cx="3968750" cy="5571066"/>
          </a:xfrm>
          <a:prstGeom prst="rect">
            <a:avLst/>
          </a:prstGeom>
        </p:spPr>
      </p:pic>
      <p:pic>
        <p:nvPicPr>
          <p:cNvPr id="6" name="Resim 5"/>
          <p:cNvPicPr>
            <a:picLocks noChangeAspect="1"/>
          </p:cNvPicPr>
          <p:nvPr/>
        </p:nvPicPr>
        <p:blipFill rotWithShape="1">
          <a:blip r:embed="rId8"/>
          <a:srcRect l="21223" r="25347" b="-1"/>
          <a:stretch/>
        </p:blipFill>
        <p:spPr>
          <a:xfrm>
            <a:off x="4692650" y="643467"/>
            <a:ext cx="3968749" cy="5571066"/>
          </a:xfrm>
          <a:prstGeom prst="rect">
            <a:avLst/>
          </a:prstGeom>
        </p:spPr>
      </p:pic>
    </p:spTree>
    <p:extLst>
      <p:ext uri="{BB962C8B-B14F-4D97-AF65-F5344CB8AC3E}">
        <p14:creationId xmlns:p14="http://schemas.microsoft.com/office/powerpoint/2010/main" val="1171396136"/>
      </p:ext>
    </p:extLst>
  </p:cSld>
  <p:clrMapOvr>
    <a:masterClrMapping/>
  </p:clrMapOvr>
  <mc:AlternateContent xmlns:mc="http://schemas.openxmlformats.org/markup-compatibility/2006" xmlns:p14="http://schemas.microsoft.com/office/powerpoint/2010/main">
    <mc:Choice Requires="p14">
      <p:transition spd="slow" p14:dur="2000" advClick="0" advTm="5500"/>
    </mc:Choice>
    <mc:Fallback xmlns="">
      <p:transition spd="slow" advClick="0" advTm="55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B3CEA1-88D9-42FB-88ED-1E9807FE65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955" y="643467"/>
            <a:ext cx="7428088" cy="5571066"/>
          </a:xfrm>
          <a:prstGeom prst="rect">
            <a:avLst/>
          </a:prstGeom>
        </p:spPr>
      </p:pic>
      <p:sp>
        <p:nvSpPr>
          <p:cNvPr id="11" name="Rectangle 10">
            <a:extLst>
              <a:ext uri="{FF2B5EF4-FFF2-40B4-BE49-F238E27FC236}">
                <a16:creationId xmlns:a16="http://schemas.microsoft.com/office/drawing/2014/main" id="{9A6C928E-4252-4F33-8C34-E50A12A317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Slayt Numarası Yer Tutucusu 1"/>
          <p:cNvSpPr>
            <a:spLocks noGrp="1"/>
          </p:cNvSpPr>
          <p:nvPr>
            <p:ph type="sldNum" sz="quarter" idx="12"/>
          </p:nvPr>
        </p:nvSpPr>
        <p:spPr>
          <a:xfrm>
            <a:off x="7764405" y="295729"/>
            <a:ext cx="628649" cy="767687"/>
          </a:xfrm>
        </p:spPr>
        <p:txBody>
          <a:bodyPr>
            <a:normAutofit/>
          </a:bodyPr>
          <a:lstStyle/>
          <a:p>
            <a:pPr>
              <a:spcAft>
                <a:spcPts val="600"/>
              </a:spcAft>
            </a:pPr>
            <a:fld id="{439F893C-C32F-4835-A1E5-850973405C58}" type="slidenum">
              <a:rPr lang="tr-TR">
                <a:solidFill>
                  <a:srgbClr val="FFFFFF"/>
                </a:solidFill>
              </a:rPr>
              <a:pPr>
                <a:spcAft>
                  <a:spcPts val="600"/>
                </a:spcAft>
              </a:pPr>
              <a:t>39</a:t>
            </a:fld>
            <a:endParaRPr lang="tr-TR">
              <a:solidFill>
                <a:srgbClr val="FFFFFF"/>
              </a:solidFill>
            </a:endParaRPr>
          </a:p>
        </p:txBody>
      </p:sp>
    </p:spTree>
    <p:extLst>
      <p:ext uri="{BB962C8B-B14F-4D97-AF65-F5344CB8AC3E}">
        <p14:creationId xmlns:p14="http://schemas.microsoft.com/office/powerpoint/2010/main" val="1963008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651734" y="75881"/>
            <a:ext cx="4403764" cy="523220"/>
          </a:xfrm>
          <a:prstGeom prst="rect">
            <a:avLst/>
          </a:prstGeom>
          <a:noFill/>
        </p:spPr>
        <p:txBody>
          <a:bodyPr wrap="square" lIns="91440" tIns="45720" rIns="91440" bIns="45720" rtlCol="0" anchor="t">
            <a:spAutoFit/>
          </a:bodyPr>
          <a:lstStyle/>
          <a:p>
            <a:pPr algn="ctr"/>
            <a:r>
              <a:rPr lang="tr-TR" sz="2800" b="1">
                <a:solidFill>
                  <a:schemeClr val="accent6"/>
                </a:solidFill>
                <a:effectLst>
                  <a:outerShdw blurRad="38100" dist="38100" dir="2700000" algn="tl">
                    <a:srgbClr val="000000">
                      <a:alpha val="43137"/>
                    </a:srgbClr>
                  </a:outerShdw>
                </a:effectLst>
              </a:rPr>
              <a:t>SWOT (GZFT) ANALİZİ</a:t>
            </a:r>
            <a:endParaRPr lang="tr-TR" sz="2800" b="1">
              <a:solidFill>
                <a:schemeClr val="accent6"/>
              </a:solidFill>
              <a:effectLst>
                <a:outerShdw blurRad="38100" dist="38100" dir="2700000" algn="tl">
                  <a:srgbClr val="000000">
                    <a:alpha val="43137"/>
                  </a:srgbClr>
                </a:outerShdw>
              </a:effectLst>
              <a:cs typeface="Calibri"/>
            </a:endParaRP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55" y="115709"/>
            <a:ext cx="2088232" cy="4435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o 6"/>
          <p:cNvGraphicFramePr>
            <a:graphicFrameLocks noGrp="1"/>
          </p:cNvGraphicFramePr>
          <p:nvPr>
            <p:extLst>
              <p:ext uri="{D42A27DB-BD31-4B8C-83A1-F6EECF244321}">
                <p14:modId xmlns:p14="http://schemas.microsoft.com/office/powerpoint/2010/main" val="3623501751"/>
              </p:ext>
            </p:extLst>
          </p:nvPr>
        </p:nvGraphicFramePr>
        <p:xfrm>
          <a:off x="0" y="1046226"/>
          <a:ext cx="9144000" cy="5856318"/>
        </p:xfrm>
        <a:graphic>
          <a:graphicData uri="http://schemas.openxmlformats.org/drawingml/2006/table">
            <a:tbl>
              <a:tblPr>
                <a:tableStyleId>{5C22544A-7EE6-4342-B048-85BDC9FD1C3A}</a:tableStyleId>
              </a:tblPr>
              <a:tblGrid>
                <a:gridCol w="5168349">
                  <a:extLst>
                    <a:ext uri="{9D8B030D-6E8A-4147-A177-3AD203B41FA5}">
                      <a16:colId xmlns:a16="http://schemas.microsoft.com/office/drawing/2014/main" val="4189260376"/>
                    </a:ext>
                  </a:extLst>
                </a:gridCol>
                <a:gridCol w="3975651">
                  <a:extLst>
                    <a:ext uri="{9D8B030D-6E8A-4147-A177-3AD203B41FA5}">
                      <a16:colId xmlns:a16="http://schemas.microsoft.com/office/drawing/2014/main" val="2041394231"/>
                    </a:ext>
                  </a:extLst>
                </a:gridCol>
              </a:tblGrid>
              <a:tr h="233056">
                <a:tc>
                  <a:txBody>
                    <a:bodyPr/>
                    <a:lstStyle/>
                    <a:p>
                      <a:pPr algn="ctr" fontAlgn="t"/>
                      <a:r>
                        <a:rPr lang="tr-TR" sz="1800" u="none" strike="noStrike">
                          <a:solidFill>
                            <a:srgbClr val="0F2303"/>
                          </a:solidFill>
                          <a:effectLst/>
                        </a:rPr>
                        <a:t>GÜÇLÜ YÖNLER</a:t>
                      </a:r>
                      <a:endParaRPr lang="tr-TR" sz="1800" b="1" i="0" u="none" strike="noStrike">
                        <a:solidFill>
                          <a:srgbClr val="0F2303"/>
                        </a:solidFill>
                        <a:effectLst/>
                        <a:latin typeface="Calibri" panose="020F0502020204030204" pitchFamily="34" charset="0"/>
                      </a:endParaRPr>
                    </a:p>
                  </a:txBody>
                  <a:tcPr marL="3281" marR="3281" marT="3281" marB="0">
                    <a:lnB w="12700" cap="flat" cmpd="sng" algn="ctr">
                      <a:solidFill>
                        <a:schemeClr val="tx1"/>
                      </a:solidFill>
                      <a:prstDash val="solid"/>
                      <a:round/>
                      <a:headEnd type="none" w="med" len="med"/>
                      <a:tailEnd type="none" w="med" len="med"/>
                    </a:lnB>
                    <a:solidFill>
                      <a:srgbClr val="00B050"/>
                    </a:solidFill>
                  </a:tcPr>
                </a:tc>
                <a:tc>
                  <a:txBody>
                    <a:bodyPr/>
                    <a:lstStyle/>
                    <a:p>
                      <a:pPr algn="ctr" fontAlgn="t"/>
                      <a:r>
                        <a:rPr lang="tr-TR" sz="1800" u="none" strike="noStrike">
                          <a:solidFill>
                            <a:srgbClr val="0F2303"/>
                          </a:solidFill>
                          <a:effectLst/>
                        </a:rPr>
                        <a:t>GÜÇLÜ YÖNLER</a:t>
                      </a:r>
                      <a:endParaRPr lang="tr-TR" sz="1800" b="1" i="0" u="none" strike="noStrike">
                        <a:solidFill>
                          <a:srgbClr val="0F2303"/>
                        </a:solidFill>
                        <a:effectLst/>
                        <a:latin typeface="Calibri" panose="020F0502020204030204" pitchFamily="34" charset="0"/>
                      </a:endParaRPr>
                    </a:p>
                  </a:txBody>
                  <a:tcPr marL="3281" marR="3281" marT="3281" marB="0">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439913871"/>
                  </a:ext>
                </a:extLst>
              </a:tr>
              <a:tr h="1605139">
                <a:tc>
                  <a:txBody>
                    <a:bodyPr/>
                    <a:lstStyle/>
                    <a:p>
                      <a:pPr algn="l" fontAlgn="ctr"/>
                      <a:r>
                        <a:rPr lang="tr-TR" sz="1600" b="0" i="0" u="none" strike="noStrike">
                          <a:solidFill>
                            <a:srgbClr val="000000"/>
                          </a:solidFill>
                          <a:effectLst/>
                          <a:latin typeface="Tahoma" panose="020B0604030504040204" pitchFamily="34" charset="0"/>
                        </a:rPr>
                        <a:t>G1 Üniversitenin fiziksel koşullarının (ofis, derslik vb.) yeterli olması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600" b="0" i="0" u="none" strike="noStrike">
                          <a:solidFill>
                            <a:srgbClr val="000000"/>
                          </a:solidFill>
                          <a:effectLst/>
                          <a:latin typeface="Tahoma" panose="020B0604030504040204" pitchFamily="34" charset="0"/>
                        </a:rPr>
                        <a:t>G5 Bölüm öğretim elemanlarının farklı kurum ve kuruluşlarda eğitim ve mesleki deneyime sahip olması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18829325"/>
                  </a:ext>
                </a:extLst>
              </a:tr>
              <a:tr h="1079009">
                <a:tc>
                  <a:txBody>
                    <a:bodyPr/>
                    <a:lstStyle/>
                    <a:p>
                      <a:pPr algn="l" fontAlgn="ctr"/>
                      <a:r>
                        <a:rPr lang="tr-TR" sz="1600" b="0" i="0" u="none" strike="noStrike">
                          <a:solidFill>
                            <a:srgbClr val="000000"/>
                          </a:solidFill>
                          <a:effectLst/>
                          <a:latin typeface="Tahoma" panose="020B0604030504040204" pitchFamily="34" charset="0"/>
                        </a:rPr>
                        <a:t>G2 İkinci bir yabancı dilin eğitim müfredatında yer alması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r>
                        <a:rPr lang="tr-TR" sz="1600" b="0" i="0" u="none" strike="noStrike">
                          <a:solidFill>
                            <a:srgbClr val="000000"/>
                          </a:solidFill>
                          <a:effectLst/>
                          <a:latin typeface="Tahoma" panose="020B0604030504040204" pitchFamily="34" charset="0"/>
                        </a:rPr>
                        <a:t>G6 Etkili öğrenci danışmanlığı bulunması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5973665"/>
                  </a:ext>
                </a:extLst>
              </a:tr>
              <a:tr h="1289430">
                <a:tc>
                  <a:txBody>
                    <a:bodyPr/>
                    <a:lstStyle/>
                    <a:p>
                      <a:pPr algn="l" fontAlgn="ctr"/>
                      <a:r>
                        <a:rPr lang="tr-TR" sz="1600" b="0" i="0" u="none" strike="noStrike">
                          <a:solidFill>
                            <a:srgbClr val="000000"/>
                          </a:solidFill>
                          <a:effectLst/>
                          <a:latin typeface="Tahoma" panose="020B0604030504040204" pitchFamily="34" charset="0"/>
                        </a:rPr>
                        <a:t>G3 Aktif öğrenci katılımlı öğrenme yöntemlerinin kullanılması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600" b="0" i="0" u="none" strike="noStrike">
                          <a:solidFill>
                            <a:srgbClr val="000000"/>
                          </a:solidFill>
                          <a:effectLst/>
                          <a:latin typeface="Tahoma" panose="020B0604030504040204" pitchFamily="34" charset="0"/>
                        </a:rPr>
                        <a:t>G7 Eğitimi geliştirmeye istekli, inançlı, rekabetçi, genç ve motivasyonu yüksek ve ekip içi iletişimi güçlü öğretim elemanlarına sahip olmak</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7686928"/>
                  </a:ext>
                </a:extLst>
              </a:tr>
              <a:tr h="1605139">
                <a:tc>
                  <a:txBody>
                    <a:bodyPr/>
                    <a:lstStyle/>
                    <a:p>
                      <a:pPr algn="l" fontAlgn="ctr"/>
                      <a:r>
                        <a:rPr lang="tr-TR" sz="1600" b="0" i="0" u="none" strike="noStrike">
                          <a:solidFill>
                            <a:srgbClr val="000000"/>
                          </a:solidFill>
                          <a:effectLst/>
                          <a:latin typeface="Tahoma" panose="020B0604030504040204" pitchFamily="34" charset="0"/>
                        </a:rPr>
                        <a:t>G4 Müfredatta öğrencilerin kişisel ve mesleki gelişimlerine katkı sağlayacak seçmeli derslerin bulunması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600" b="0" i="0" u="none" strike="noStrike">
                          <a:solidFill>
                            <a:srgbClr val="000000"/>
                          </a:solidFill>
                          <a:effectLst/>
                          <a:latin typeface="Tahoma" panose="020B0604030504040204" pitchFamily="34" charset="0"/>
                        </a:rPr>
                        <a:t>G8 Bölümün üniversite kampüsünün içinde yer almasına bağlı kampüsün bütün imkanlarından yararlanma olanağının fazla olması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2865709"/>
                  </a:ext>
                </a:extLst>
              </a:tr>
            </a:tbl>
          </a:graphicData>
        </a:graphic>
      </p:graphicFrame>
      <p:sp>
        <p:nvSpPr>
          <p:cNvPr id="2" name="Slayt Numarası Yer Tutucusu 1"/>
          <p:cNvSpPr>
            <a:spLocks noGrp="1"/>
          </p:cNvSpPr>
          <p:nvPr>
            <p:ph type="sldNum" sz="quarter" idx="12"/>
          </p:nvPr>
        </p:nvSpPr>
        <p:spPr/>
        <p:txBody>
          <a:bodyPr/>
          <a:lstStyle/>
          <a:p>
            <a:fld id="{439F893C-C32F-4835-A1E5-850973405C58}" type="slidenum">
              <a:rPr lang="tr-TR" smtClean="0"/>
              <a:t>4</a:t>
            </a:fld>
            <a:endParaRPr lang="tr-TR"/>
          </a:p>
        </p:txBody>
      </p:sp>
    </p:spTree>
    <p:extLst>
      <p:ext uri="{BB962C8B-B14F-4D97-AF65-F5344CB8AC3E}">
        <p14:creationId xmlns:p14="http://schemas.microsoft.com/office/powerpoint/2010/main" val="3158478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8" name="Metin kutusu 4">
            <a:extLst>
              <a:ext uri="{FF2B5EF4-FFF2-40B4-BE49-F238E27FC236}">
                <a16:creationId xmlns:a16="http://schemas.microsoft.com/office/drawing/2014/main" id="{7EC18F83-204B-487E-AFD6-153344F04A42}"/>
              </a:ext>
            </a:extLst>
          </p:cNvPr>
          <p:cNvSpPr txBox="1"/>
          <p:nvPr/>
        </p:nvSpPr>
        <p:spPr>
          <a:xfrm>
            <a:off x="2046263" y="517785"/>
            <a:ext cx="5616624" cy="993393"/>
          </a:xfrm>
          <a:prstGeom prst="rect">
            <a:avLst/>
          </a:prstGeom>
          <a:noFill/>
        </p:spPr>
        <p:txBody>
          <a:bodyPr vert="horz" lIns="91440" tIns="45720" rIns="91440" bIns="45720" rtlCol="0" anchor="ctr">
            <a:normAutofit/>
          </a:bodyPr>
          <a:lstStyle>
            <a:defPPr>
              <a:defRPr lang="tr-TR"/>
            </a:defPPr>
            <a:lvl1pPr algn="ctr">
              <a:lnSpc>
                <a:spcPct val="90000"/>
              </a:lnSpc>
              <a:spcBef>
                <a:spcPct val="0"/>
              </a:spcBef>
              <a:spcAft>
                <a:spcPts val="600"/>
              </a:spcAft>
              <a:defRPr sz="3100" b="1">
                <a:solidFill>
                  <a:srgbClr val="9DB5CE"/>
                </a:solidFill>
                <a:effectLst>
                  <a:outerShdw blurRad="38100" dist="38100" dir="2700000" algn="tl">
                    <a:srgbClr val="000000">
                      <a:alpha val="43137"/>
                    </a:srgbClr>
                  </a:outerShdw>
                </a:effectLst>
                <a:latin typeface="+mj-lt"/>
                <a:ea typeface="+mj-ea"/>
                <a:cs typeface="+mj-cs"/>
              </a:defRPr>
            </a:lvl1pPr>
          </a:lstStyle>
          <a:p>
            <a:r>
              <a:rPr lang="tr-TR" sz="2700">
                <a:solidFill>
                  <a:schemeClr val="accent6"/>
                </a:solidFill>
                <a:latin typeface="+mn-lt"/>
              </a:rPr>
              <a:t>FARKLI VE İYİ UYGULAMA ÖRNEKLERİ</a:t>
            </a:r>
          </a:p>
          <a:p>
            <a:r>
              <a:rPr lang="tr-TR" sz="2700">
                <a:solidFill>
                  <a:schemeClr val="tx2"/>
                </a:solidFill>
                <a:latin typeface="+mn-lt"/>
              </a:rPr>
              <a:t>KURUMSALLAŞMA ALANINDA</a:t>
            </a:r>
            <a:endParaRPr lang="en-US" sz="2700">
              <a:solidFill>
                <a:schemeClr val="accent6"/>
              </a:solidFill>
              <a:latin typeface="+mn-lt"/>
            </a:endParaRPr>
          </a:p>
        </p:txBody>
      </p:sp>
      <p:pic>
        <p:nvPicPr>
          <p:cNvPr id="6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03" y="310487"/>
            <a:ext cx="1951851" cy="4145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o 1"/>
          <p:cNvGraphicFramePr>
            <a:graphicFrameLocks noGrp="1"/>
          </p:cNvGraphicFramePr>
          <p:nvPr>
            <p:extLst>
              <p:ext uri="{D42A27DB-BD31-4B8C-83A1-F6EECF244321}">
                <p14:modId xmlns:p14="http://schemas.microsoft.com/office/powerpoint/2010/main" val="1937704169"/>
              </p:ext>
            </p:extLst>
          </p:nvPr>
        </p:nvGraphicFramePr>
        <p:xfrm>
          <a:off x="1566887" y="2108078"/>
          <a:ext cx="6103563" cy="3482941"/>
        </p:xfrm>
        <a:graphic>
          <a:graphicData uri="http://schemas.openxmlformats.org/drawingml/2006/table">
            <a:tbl>
              <a:tblPr firstRow="1" bandRow="1">
                <a:tableStyleId>{5C22544A-7EE6-4342-B048-85BDC9FD1C3A}</a:tableStyleId>
              </a:tblPr>
              <a:tblGrid>
                <a:gridCol w="6103563">
                  <a:extLst>
                    <a:ext uri="{9D8B030D-6E8A-4147-A177-3AD203B41FA5}">
                      <a16:colId xmlns:a16="http://schemas.microsoft.com/office/drawing/2014/main" val="363108040"/>
                    </a:ext>
                  </a:extLst>
                </a:gridCol>
              </a:tblGrid>
              <a:tr h="730294">
                <a:tc>
                  <a:txBody>
                    <a:bodyPr/>
                    <a:lstStyle/>
                    <a:p>
                      <a:endParaRPr lang="tr-TR">
                        <a:solidFill>
                          <a:sysClr val="windowText" lastClr="000000"/>
                        </a:solidFill>
                      </a:endParaRPr>
                    </a:p>
                  </a:txBody>
                  <a:tcPr/>
                </a:tc>
                <a:extLst>
                  <a:ext uri="{0D108BD9-81ED-4DB2-BD59-A6C34878D82A}">
                    <a16:rowId xmlns:a16="http://schemas.microsoft.com/office/drawing/2014/main" val="1902994406"/>
                  </a:ext>
                </a:extLst>
              </a:tr>
              <a:tr h="1441864">
                <a:tc>
                  <a:txBody>
                    <a:bodyPr/>
                    <a:lstStyle/>
                    <a:p>
                      <a:pPr marL="0" marR="0" indent="0" algn="l" defTabSz="457207" rtl="0" eaLnBrk="1" fontAlgn="auto" latinLnBrk="0" hangingPunct="1">
                        <a:lnSpc>
                          <a:spcPct val="100000"/>
                        </a:lnSpc>
                        <a:spcBef>
                          <a:spcPts val="0"/>
                        </a:spcBef>
                        <a:spcAft>
                          <a:spcPts val="0"/>
                        </a:spcAft>
                        <a:buClrTx/>
                        <a:buSzTx/>
                        <a:buFontTx/>
                        <a:buNone/>
                        <a:tabLst/>
                        <a:defRPr/>
                      </a:pPr>
                      <a:r>
                        <a:rPr lang="tr-TR">
                          <a:solidFill>
                            <a:sysClr val="windowText" lastClr="000000"/>
                          </a:solidFill>
                        </a:rPr>
                        <a:t>Kurumdaki süreçlere hakimiyet ve adaptasyonu</a:t>
                      </a:r>
                      <a:r>
                        <a:rPr lang="tr-TR" baseline="0">
                          <a:solidFill>
                            <a:sysClr val="windowText" lastClr="000000"/>
                          </a:solidFill>
                        </a:rPr>
                        <a:t> kolaylaştırmak amacı ile komisyon görevleri belli aralıklar ile değiştirilmektedir.</a:t>
                      </a:r>
                      <a:endParaRPr lang="tr-TR">
                        <a:solidFill>
                          <a:sysClr val="windowText" lastClr="000000"/>
                        </a:solidFill>
                      </a:endParaRPr>
                    </a:p>
                  </a:txBody>
                  <a:tcPr/>
                </a:tc>
                <a:extLst>
                  <a:ext uri="{0D108BD9-81ED-4DB2-BD59-A6C34878D82A}">
                    <a16:rowId xmlns:a16="http://schemas.microsoft.com/office/drawing/2014/main" val="1889865150"/>
                  </a:ext>
                </a:extLst>
              </a:tr>
              <a:tr h="1310783">
                <a:tc>
                  <a:txBody>
                    <a:bodyPr/>
                    <a:lstStyle/>
                    <a:p>
                      <a:pPr marL="0" lvl="0" indent="0">
                        <a:buClr>
                          <a:srgbClr val="8AD0D5"/>
                        </a:buClr>
                        <a:buNone/>
                      </a:pPr>
                      <a:r>
                        <a:rPr lang="tr-TR" sz="1800" b="0" i="0" u="none" strike="noStrike" noProof="0" dirty="0">
                          <a:solidFill>
                            <a:srgbClr val="000000"/>
                          </a:solidFill>
                          <a:latin typeface="Calibri"/>
                        </a:rPr>
                        <a:t>Kalite bilincinin bütün çalışanlarda oluşmasını sağlamak için  bölüm kalite komisyonunda bölümdeki tüm öğretim elemanlarının görev alması sağlanmıştır.</a:t>
                      </a:r>
                      <a:endParaRPr lang="en-US" sz="1800" b="0" i="0" u="none" strike="noStrike" noProof="0" dirty="0">
                        <a:solidFill>
                          <a:srgbClr val="8AD0D5"/>
                        </a:solidFill>
                        <a:latin typeface="Calibri"/>
                      </a:endParaRPr>
                    </a:p>
                  </a:txBody>
                  <a:tcPr/>
                </a:tc>
                <a:extLst>
                  <a:ext uri="{0D108BD9-81ED-4DB2-BD59-A6C34878D82A}">
                    <a16:rowId xmlns:a16="http://schemas.microsoft.com/office/drawing/2014/main" val="2962371224"/>
                  </a:ext>
                </a:extLst>
              </a:tr>
            </a:tbl>
          </a:graphicData>
        </a:graphic>
      </p:graphicFrame>
      <p:sp>
        <p:nvSpPr>
          <p:cNvPr id="3" name="Slayt Numarası Yer Tutucusu 2"/>
          <p:cNvSpPr>
            <a:spLocks noGrp="1"/>
          </p:cNvSpPr>
          <p:nvPr>
            <p:ph type="sldNum" sz="quarter" idx="12"/>
          </p:nvPr>
        </p:nvSpPr>
        <p:spPr/>
        <p:txBody>
          <a:bodyPr/>
          <a:lstStyle/>
          <a:p>
            <a:fld id="{439F893C-C32F-4835-A1E5-850973405C58}" type="slidenum">
              <a:rPr lang="tr-TR" smtClean="0"/>
              <a:t>40</a:t>
            </a:fld>
            <a:endParaRPr lang="tr-TR"/>
          </a:p>
        </p:txBody>
      </p:sp>
    </p:spTree>
    <p:extLst>
      <p:ext uri="{BB962C8B-B14F-4D97-AF65-F5344CB8AC3E}">
        <p14:creationId xmlns:p14="http://schemas.microsoft.com/office/powerpoint/2010/main" val="1784154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F3F4807A-5068-4492-8025-D75F320E9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 name="Metin kutusu 4"/>
          <p:cNvSpPr txBox="1"/>
          <p:nvPr/>
        </p:nvSpPr>
        <p:spPr>
          <a:xfrm>
            <a:off x="5539475" y="1325880"/>
            <a:ext cx="3118750" cy="3066507"/>
          </a:xfrm>
          <a:prstGeom prst="rect">
            <a:avLst/>
          </a:prstGeom>
        </p:spPr>
        <p:txBody>
          <a:bodyPr vert="horz" lIns="91440" tIns="45720" rIns="91440" bIns="45720" rtlCol="0" anchor="b">
            <a:normAutofit/>
          </a:bodyPr>
          <a:lstStyle/>
          <a:p>
            <a:pPr defTabSz="457200">
              <a:spcBef>
                <a:spcPct val="0"/>
              </a:spcBef>
              <a:spcAft>
                <a:spcPts val="600"/>
              </a:spcAft>
            </a:pPr>
            <a:r>
              <a:rPr lang="en-US" sz="4700" b="0" i="0" kern="1200">
                <a:solidFill>
                  <a:srgbClr val="EBEBEB"/>
                </a:solidFill>
                <a:effectLst>
                  <a:outerShdw blurRad="38100" dist="38100" dir="2700000" algn="tl">
                    <a:srgbClr val="000000">
                      <a:alpha val="43137"/>
                    </a:srgbClr>
                  </a:outerShdw>
                </a:effectLst>
                <a:latin typeface="+mj-lt"/>
                <a:ea typeface="+mj-ea"/>
                <a:cs typeface="+mj-cs"/>
              </a:rPr>
              <a:t>SÜREKLİ İYİLEŞTİRME ÖNERİLERİ</a:t>
            </a:r>
          </a:p>
        </p:txBody>
      </p:sp>
      <p:sp>
        <p:nvSpPr>
          <p:cNvPr id="94"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7234"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96" name="Freeform: Shape 95">
            <a:extLst>
              <a:ext uri="{FF2B5EF4-FFF2-40B4-BE49-F238E27FC236}">
                <a16:creationId xmlns:a16="http://schemas.microsoft.com/office/drawing/2014/main" id="{D8B22DE2-C518-4F77-BE90-E1B6B1909D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805530" y="805530"/>
            <a:ext cx="6858001" cy="5246939"/>
          </a:xfrm>
          <a:custGeom>
            <a:avLst/>
            <a:gdLst>
              <a:gd name="connsiteX0" fmla="*/ 6858001 w 6858001"/>
              <a:gd name="connsiteY0" fmla="*/ 1344715 h 6995918"/>
              <a:gd name="connsiteX1" fmla="*/ 6858001 w 6858001"/>
              <a:gd name="connsiteY1" fmla="*/ 1177 h 6995918"/>
              <a:gd name="connsiteX2" fmla="*/ 6702324 w 6858001"/>
              <a:gd name="connsiteY2" fmla="*/ 26222 h 6995918"/>
              <a:gd name="connsiteX3" fmla="*/ 6547333 w 6858001"/>
              <a:gd name="connsiteY3" fmla="*/ 50091 h 6995918"/>
              <a:gd name="connsiteX4" fmla="*/ 6391657 w 6858001"/>
              <a:gd name="connsiteY4" fmla="*/ 73455 h 6995918"/>
              <a:gd name="connsiteX5" fmla="*/ 6235294 w 6858001"/>
              <a:gd name="connsiteY5" fmla="*/ 93458 h 6995918"/>
              <a:gd name="connsiteX6" fmla="*/ 6079618 w 6858001"/>
              <a:gd name="connsiteY6" fmla="*/ 113629 h 6995918"/>
              <a:gd name="connsiteX7" fmla="*/ 5923255 w 6858001"/>
              <a:gd name="connsiteY7" fmla="*/ 132455 h 6995918"/>
              <a:gd name="connsiteX8" fmla="*/ 5768950 w 6858001"/>
              <a:gd name="connsiteY8" fmla="*/ 148591 h 6995918"/>
              <a:gd name="connsiteX9" fmla="*/ 5612588 w 6858001"/>
              <a:gd name="connsiteY9" fmla="*/ 163887 h 6995918"/>
              <a:gd name="connsiteX10" fmla="*/ 5456911 w 6858001"/>
              <a:gd name="connsiteY10" fmla="*/ 177839 h 6995918"/>
              <a:gd name="connsiteX11" fmla="*/ 5303978 w 6858001"/>
              <a:gd name="connsiteY11" fmla="*/ 189941 h 6995918"/>
              <a:gd name="connsiteX12" fmla="*/ 5148987 w 6858001"/>
              <a:gd name="connsiteY12" fmla="*/ 202044 h 6995918"/>
              <a:gd name="connsiteX13" fmla="*/ 4996054 w 6858001"/>
              <a:gd name="connsiteY13" fmla="*/ 212129 h 6995918"/>
              <a:gd name="connsiteX14" fmla="*/ 4843120 w 6858001"/>
              <a:gd name="connsiteY14" fmla="*/ 220029 h 6995918"/>
              <a:gd name="connsiteX15" fmla="*/ 4690873 w 6858001"/>
              <a:gd name="connsiteY15" fmla="*/ 228266 h 6995918"/>
              <a:gd name="connsiteX16" fmla="*/ 4539997 w 6858001"/>
              <a:gd name="connsiteY16" fmla="*/ 235157 h 6995918"/>
              <a:gd name="connsiteX17" fmla="*/ 4390492 w 6858001"/>
              <a:gd name="connsiteY17" fmla="*/ 240032 h 6995918"/>
              <a:gd name="connsiteX18" fmla="*/ 4240988 w 6858001"/>
              <a:gd name="connsiteY18" fmla="*/ 244234 h 6995918"/>
              <a:gd name="connsiteX19" fmla="*/ 4092855 w 6858001"/>
              <a:gd name="connsiteY19" fmla="*/ 248268 h 6995918"/>
              <a:gd name="connsiteX20" fmla="*/ 3946780 w 6858001"/>
              <a:gd name="connsiteY20" fmla="*/ 250117 h 6995918"/>
              <a:gd name="connsiteX21" fmla="*/ 3800704 w 6858001"/>
              <a:gd name="connsiteY21" fmla="*/ 252134 h 6995918"/>
              <a:gd name="connsiteX22" fmla="*/ 3656686 w 6858001"/>
              <a:gd name="connsiteY22" fmla="*/ 253143 h 6995918"/>
              <a:gd name="connsiteX23" fmla="*/ 3514040 w 6858001"/>
              <a:gd name="connsiteY23" fmla="*/ 252134 h 6995918"/>
              <a:gd name="connsiteX24" fmla="*/ 3372765 w 6858001"/>
              <a:gd name="connsiteY24" fmla="*/ 252134 h 6995918"/>
              <a:gd name="connsiteX25" fmla="*/ 3232862 w 6858001"/>
              <a:gd name="connsiteY25" fmla="*/ 250117 h 6995918"/>
              <a:gd name="connsiteX26" fmla="*/ 3095702 w 6858001"/>
              <a:gd name="connsiteY26" fmla="*/ 247092 h 6995918"/>
              <a:gd name="connsiteX27" fmla="*/ 2959914 w 6858001"/>
              <a:gd name="connsiteY27" fmla="*/ 244234 h 6995918"/>
              <a:gd name="connsiteX28" fmla="*/ 2826868 w 6858001"/>
              <a:gd name="connsiteY28" fmla="*/ 241040 h 6995918"/>
              <a:gd name="connsiteX29" fmla="*/ 2694509 w 6858001"/>
              <a:gd name="connsiteY29" fmla="*/ 236166 h 6995918"/>
              <a:gd name="connsiteX30" fmla="*/ 2564208 w 6858001"/>
              <a:gd name="connsiteY30" fmla="*/ 230955 h 6995918"/>
              <a:gd name="connsiteX31" fmla="*/ 2436649 w 6858001"/>
              <a:gd name="connsiteY31" fmla="*/ 226249 h 6995918"/>
              <a:gd name="connsiteX32" fmla="*/ 2187703 w 6858001"/>
              <a:gd name="connsiteY32" fmla="*/ 212969 h 6995918"/>
              <a:gd name="connsiteX33" fmla="*/ 1949045 w 6858001"/>
              <a:gd name="connsiteY33" fmla="*/ 198850 h 6995918"/>
              <a:gd name="connsiteX34" fmla="*/ 1719988 w 6858001"/>
              <a:gd name="connsiteY34" fmla="*/ 184058 h 6995918"/>
              <a:gd name="connsiteX35" fmla="*/ 1503275 w 6858001"/>
              <a:gd name="connsiteY35" fmla="*/ 167753 h 6995918"/>
              <a:gd name="connsiteX36" fmla="*/ 1296163 w 6858001"/>
              <a:gd name="connsiteY36" fmla="*/ 150776 h 6995918"/>
              <a:gd name="connsiteX37" fmla="*/ 1104139 w 6858001"/>
              <a:gd name="connsiteY37" fmla="*/ 132455 h 6995918"/>
              <a:gd name="connsiteX38" fmla="*/ 923774 w 6858001"/>
              <a:gd name="connsiteY38" fmla="*/ 114469 h 6995918"/>
              <a:gd name="connsiteX39" fmla="*/ 757810 w 6858001"/>
              <a:gd name="connsiteY39" fmla="*/ 96484 h 6995918"/>
              <a:gd name="connsiteX40" fmla="*/ 605563 w 6858001"/>
              <a:gd name="connsiteY40" fmla="*/ 79507 h 6995918"/>
              <a:gd name="connsiteX41" fmla="*/ 470460 w 6858001"/>
              <a:gd name="connsiteY41" fmla="*/ 63370 h 6995918"/>
              <a:gd name="connsiteX42" fmla="*/ 348388 w 6858001"/>
              <a:gd name="connsiteY42" fmla="*/ 48074 h 6995918"/>
              <a:gd name="connsiteX43" fmla="*/ 245518 w 6858001"/>
              <a:gd name="connsiteY43" fmla="*/ 35299 h 6995918"/>
              <a:gd name="connsiteX44" fmla="*/ 159107 w 6858001"/>
              <a:gd name="connsiteY44" fmla="*/ 23197 h 6995918"/>
              <a:gd name="connsiteX45" fmla="*/ 40463 w 6858001"/>
              <a:gd name="connsiteY45" fmla="*/ 5883 h 6995918"/>
              <a:gd name="connsiteX46" fmla="*/ 1 w 6858001"/>
              <a:gd name="connsiteY46" fmla="*/ 0 h 6995918"/>
              <a:gd name="connsiteX47" fmla="*/ 1 w 6858001"/>
              <a:gd name="connsiteY47" fmla="*/ 905354 h 6995918"/>
              <a:gd name="connsiteX48" fmla="*/ 0 w 6858001"/>
              <a:gd name="connsiteY48" fmla="*/ 905354 h 6995918"/>
              <a:gd name="connsiteX49" fmla="*/ 0 w 6858001"/>
              <a:gd name="connsiteY49" fmla="*/ 6995918 h 6995918"/>
              <a:gd name="connsiteX50" fmla="*/ 6858000 w 6858001"/>
              <a:gd name="connsiteY50" fmla="*/ 6995918 h 6995918"/>
              <a:gd name="connsiteX51" fmla="*/ 6858000 w 6858001"/>
              <a:gd name="connsiteY51" fmla="*/ 1344715 h 69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95918">
                <a:moveTo>
                  <a:pt x="6858001" y="1344715"/>
                </a:moveTo>
                <a:lnTo>
                  <a:pt x="6858001" y="1177"/>
                </a:lnTo>
                <a:lnTo>
                  <a:pt x="6702324" y="26222"/>
                </a:lnTo>
                <a:lnTo>
                  <a:pt x="6547333" y="50091"/>
                </a:lnTo>
                <a:lnTo>
                  <a:pt x="6391657" y="73455"/>
                </a:lnTo>
                <a:lnTo>
                  <a:pt x="6235294" y="93458"/>
                </a:lnTo>
                <a:lnTo>
                  <a:pt x="6079618" y="113629"/>
                </a:lnTo>
                <a:lnTo>
                  <a:pt x="5923255" y="132455"/>
                </a:lnTo>
                <a:lnTo>
                  <a:pt x="5768950" y="148591"/>
                </a:lnTo>
                <a:lnTo>
                  <a:pt x="5612588" y="163887"/>
                </a:lnTo>
                <a:lnTo>
                  <a:pt x="5456911" y="177839"/>
                </a:lnTo>
                <a:lnTo>
                  <a:pt x="5303978" y="189941"/>
                </a:lnTo>
                <a:lnTo>
                  <a:pt x="5148987" y="202044"/>
                </a:lnTo>
                <a:lnTo>
                  <a:pt x="4996054" y="212129"/>
                </a:lnTo>
                <a:lnTo>
                  <a:pt x="4843120" y="220029"/>
                </a:lnTo>
                <a:lnTo>
                  <a:pt x="4690873" y="228266"/>
                </a:lnTo>
                <a:lnTo>
                  <a:pt x="4539997" y="235157"/>
                </a:lnTo>
                <a:lnTo>
                  <a:pt x="4390492" y="240032"/>
                </a:lnTo>
                <a:lnTo>
                  <a:pt x="4240988" y="244234"/>
                </a:lnTo>
                <a:lnTo>
                  <a:pt x="4092855" y="248268"/>
                </a:lnTo>
                <a:lnTo>
                  <a:pt x="3946780" y="250117"/>
                </a:lnTo>
                <a:lnTo>
                  <a:pt x="3800704" y="252134"/>
                </a:lnTo>
                <a:lnTo>
                  <a:pt x="3656686" y="253143"/>
                </a:lnTo>
                <a:lnTo>
                  <a:pt x="3514040" y="252134"/>
                </a:lnTo>
                <a:lnTo>
                  <a:pt x="3372765" y="252134"/>
                </a:lnTo>
                <a:lnTo>
                  <a:pt x="3232862" y="250117"/>
                </a:lnTo>
                <a:lnTo>
                  <a:pt x="3095702" y="247092"/>
                </a:lnTo>
                <a:lnTo>
                  <a:pt x="2959914" y="244234"/>
                </a:lnTo>
                <a:lnTo>
                  <a:pt x="2826868" y="241040"/>
                </a:lnTo>
                <a:lnTo>
                  <a:pt x="2694509" y="236166"/>
                </a:lnTo>
                <a:lnTo>
                  <a:pt x="2564208" y="230955"/>
                </a:lnTo>
                <a:lnTo>
                  <a:pt x="2436649" y="226249"/>
                </a:lnTo>
                <a:lnTo>
                  <a:pt x="2187703" y="212969"/>
                </a:lnTo>
                <a:lnTo>
                  <a:pt x="1949045" y="198850"/>
                </a:lnTo>
                <a:lnTo>
                  <a:pt x="1719988" y="184058"/>
                </a:lnTo>
                <a:lnTo>
                  <a:pt x="1503275" y="167753"/>
                </a:lnTo>
                <a:lnTo>
                  <a:pt x="1296163" y="150776"/>
                </a:lnTo>
                <a:lnTo>
                  <a:pt x="1104139" y="132455"/>
                </a:lnTo>
                <a:lnTo>
                  <a:pt x="923774" y="114469"/>
                </a:lnTo>
                <a:lnTo>
                  <a:pt x="757810" y="96484"/>
                </a:lnTo>
                <a:lnTo>
                  <a:pt x="605563" y="79507"/>
                </a:lnTo>
                <a:lnTo>
                  <a:pt x="470460" y="63370"/>
                </a:lnTo>
                <a:lnTo>
                  <a:pt x="348388" y="48074"/>
                </a:lnTo>
                <a:lnTo>
                  <a:pt x="245518" y="35299"/>
                </a:lnTo>
                <a:lnTo>
                  <a:pt x="159107" y="23197"/>
                </a:lnTo>
                <a:lnTo>
                  <a:pt x="40463" y="5883"/>
                </a:lnTo>
                <a:lnTo>
                  <a:pt x="1" y="0"/>
                </a:lnTo>
                <a:lnTo>
                  <a:pt x="1" y="905354"/>
                </a:lnTo>
                <a:lnTo>
                  <a:pt x="0" y="905354"/>
                </a:lnTo>
                <a:lnTo>
                  <a:pt x="0" y="6995918"/>
                </a:lnTo>
                <a:lnTo>
                  <a:pt x="6858000" y="6995918"/>
                </a:lnTo>
                <a:lnTo>
                  <a:pt x="6858000" y="1344715"/>
                </a:lnTo>
                <a:close/>
              </a:path>
            </a:pathLst>
          </a:custGeom>
          <a:ln>
            <a:noFill/>
          </a:ln>
        </p:spPr>
      </p:sp>
      <p:sp>
        <p:nvSpPr>
          <p:cNvPr id="98" name="Rectangle 97">
            <a:extLst>
              <a:ext uri="{FF2B5EF4-FFF2-40B4-BE49-F238E27FC236}">
                <a16:creationId xmlns:a16="http://schemas.microsoft.com/office/drawing/2014/main" id="{630182B0-3559-41D5-9EBC-0BD86BEDA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layt Numarası Yer Tutucusu 2"/>
          <p:cNvSpPr>
            <a:spLocks noGrp="1"/>
          </p:cNvSpPr>
          <p:nvPr>
            <p:ph type="sldNum" sz="quarter" idx="12"/>
          </p:nvPr>
        </p:nvSpPr>
        <p:spPr>
          <a:xfrm>
            <a:off x="7764405" y="295729"/>
            <a:ext cx="628649" cy="767687"/>
          </a:xfrm>
        </p:spPr>
        <p:txBody>
          <a:bodyPr vert="horz" lIns="91440" tIns="45720" rIns="91440" bIns="45720" rtlCol="0" anchor="b">
            <a:normAutofit/>
          </a:bodyPr>
          <a:lstStyle/>
          <a:p>
            <a:pPr>
              <a:spcAft>
                <a:spcPts val="600"/>
              </a:spcAft>
            </a:pPr>
            <a:fld id="{439F893C-C32F-4835-A1E5-850973405C58}" type="slidenum">
              <a:rPr lang="en-US" sz="2800">
                <a:solidFill>
                  <a:srgbClr val="FFFFFF"/>
                </a:solidFill>
              </a:rPr>
              <a:pPr>
                <a:spcAft>
                  <a:spcPts val="600"/>
                </a:spcAft>
              </a:pPr>
              <a:t>41</a:t>
            </a:fld>
            <a:endParaRPr lang="en-US" sz="2800">
              <a:solidFill>
                <a:srgbClr val="FFFFFF"/>
              </a:solidFill>
            </a:endParaRPr>
          </a:p>
        </p:txBody>
      </p:sp>
      <p:pic>
        <p:nvPicPr>
          <p:cNvPr id="87"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991" y="411204"/>
            <a:ext cx="1477697" cy="313880"/>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1352"/>
          <p:cNvSpPr txBox="1"/>
          <p:nvPr/>
        </p:nvSpPr>
        <p:spPr>
          <a:xfrm>
            <a:off x="2489200" y="29232225"/>
            <a:ext cx="196850" cy="115888"/>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7" name="Metin kutusu 1353"/>
          <p:cNvSpPr txBox="1"/>
          <p:nvPr/>
        </p:nvSpPr>
        <p:spPr>
          <a:xfrm>
            <a:off x="2484438" y="2939415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8" name="Metin kutusu 1354"/>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9" name="Metin kutusu 1355"/>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0" name="Metin kutusu 1356"/>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1" name="Metin kutusu 1357"/>
          <p:cNvSpPr txBox="1"/>
          <p:nvPr/>
        </p:nvSpPr>
        <p:spPr>
          <a:xfrm>
            <a:off x="3887788" y="29222700"/>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2" name="Metin kutusu 1358"/>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3" name="Metin kutusu 1359"/>
          <p:cNvSpPr txBox="1"/>
          <p:nvPr/>
        </p:nvSpPr>
        <p:spPr>
          <a:xfrm>
            <a:off x="3887788" y="29579888"/>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4" name="Metin kutusu 1360"/>
          <p:cNvSpPr txBox="1"/>
          <p:nvPr/>
        </p:nvSpPr>
        <p:spPr>
          <a:xfrm>
            <a:off x="2489200" y="29232225"/>
            <a:ext cx="196850" cy="115888"/>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5" name="Metin kutusu 1361"/>
          <p:cNvSpPr txBox="1"/>
          <p:nvPr/>
        </p:nvSpPr>
        <p:spPr>
          <a:xfrm>
            <a:off x="2484438" y="29556075"/>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6" name="Metin kutusu 1362"/>
          <p:cNvSpPr txBox="1"/>
          <p:nvPr/>
        </p:nvSpPr>
        <p:spPr>
          <a:xfrm>
            <a:off x="3887788" y="29222700"/>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7" name="Metin kutusu 1363"/>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8" name="Metin kutusu 1364"/>
          <p:cNvSpPr txBox="1"/>
          <p:nvPr/>
        </p:nvSpPr>
        <p:spPr>
          <a:xfrm>
            <a:off x="2489200" y="29224288"/>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19" name="Metin kutusu 1365"/>
          <p:cNvSpPr txBox="1"/>
          <p:nvPr/>
        </p:nvSpPr>
        <p:spPr>
          <a:xfrm>
            <a:off x="2484438" y="29378275"/>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0" name="Metin kutusu 1367"/>
          <p:cNvSpPr txBox="1"/>
          <p:nvPr/>
        </p:nvSpPr>
        <p:spPr>
          <a:xfrm>
            <a:off x="3887788" y="29222700"/>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1" name="Metin kutusu 1368"/>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2" name="Metin kutusu 1369"/>
          <p:cNvSpPr txBox="1"/>
          <p:nvPr/>
        </p:nvSpPr>
        <p:spPr>
          <a:xfrm>
            <a:off x="3887788" y="292227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3" name="Metin kutusu 1370"/>
          <p:cNvSpPr txBox="1"/>
          <p:nvPr/>
        </p:nvSpPr>
        <p:spPr>
          <a:xfrm>
            <a:off x="3887788" y="29376688"/>
            <a:ext cx="196850" cy="11588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4" name="Metin kutusu 1371"/>
          <p:cNvSpPr txBox="1"/>
          <p:nvPr/>
        </p:nvSpPr>
        <p:spPr>
          <a:xfrm>
            <a:off x="3887788" y="29579888"/>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5" name="Metin kutusu 1372"/>
          <p:cNvSpPr txBox="1"/>
          <p:nvPr/>
        </p:nvSpPr>
        <p:spPr>
          <a:xfrm>
            <a:off x="3887788" y="29579888"/>
            <a:ext cx="196850" cy="11747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6" name="Metin kutusu 1373"/>
          <p:cNvSpPr txBox="1"/>
          <p:nvPr/>
        </p:nvSpPr>
        <p:spPr>
          <a:xfrm>
            <a:off x="2489200"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7" name="Metin kutusu 1374"/>
          <p:cNvSpPr txBox="1"/>
          <p:nvPr/>
        </p:nvSpPr>
        <p:spPr>
          <a:xfrm>
            <a:off x="2484438"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8" name="Metin kutusu 1375"/>
          <p:cNvSpPr txBox="1"/>
          <p:nvPr/>
        </p:nvSpPr>
        <p:spPr>
          <a:xfrm>
            <a:off x="2484438"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29" name="Metin kutusu 1376"/>
          <p:cNvSpPr txBox="1"/>
          <p:nvPr/>
        </p:nvSpPr>
        <p:spPr>
          <a:xfrm>
            <a:off x="3887788" y="29222700"/>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0" name="Metin kutusu 1377"/>
          <p:cNvSpPr txBox="1"/>
          <p:nvPr/>
        </p:nvSpPr>
        <p:spPr>
          <a:xfrm>
            <a:off x="3887788" y="2938462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1" name="Metin kutusu 1378"/>
          <p:cNvSpPr txBox="1"/>
          <p:nvPr/>
        </p:nvSpPr>
        <p:spPr>
          <a:xfrm>
            <a:off x="3887788" y="29587825"/>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solidFill>
                <a:srgbClr val="FF0000"/>
              </a:solidFill>
            </a:endParaRPr>
          </a:p>
        </p:txBody>
      </p:sp>
      <p:sp>
        <p:nvSpPr>
          <p:cNvPr id="32" name="Metin kutusu 1379"/>
          <p:cNvSpPr txBox="1"/>
          <p:nvPr/>
        </p:nvSpPr>
        <p:spPr>
          <a:xfrm>
            <a:off x="4859338" y="29232225"/>
            <a:ext cx="196850" cy="115888"/>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3" name="Metin kutusu 1380"/>
          <p:cNvSpPr txBox="1"/>
          <p:nvPr/>
        </p:nvSpPr>
        <p:spPr>
          <a:xfrm>
            <a:off x="4854575" y="29400500"/>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4" name="Metin kutusu 1381"/>
          <p:cNvSpPr txBox="1"/>
          <p:nvPr/>
        </p:nvSpPr>
        <p:spPr>
          <a:xfrm>
            <a:off x="4854575" y="29556075"/>
            <a:ext cx="196850" cy="12382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5" name="Metin kutusu 1382"/>
          <p:cNvSpPr txBox="1"/>
          <p:nvPr/>
        </p:nvSpPr>
        <p:spPr>
          <a:xfrm>
            <a:off x="2489200" y="30122813"/>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6" name="Metin kutusu 1383"/>
          <p:cNvSpPr txBox="1"/>
          <p:nvPr/>
        </p:nvSpPr>
        <p:spPr>
          <a:xfrm>
            <a:off x="2484438" y="3028473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7" name="Metin kutusu 1384"/>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8" name="Metin kutusu 1385"/>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39" name="Metin kutusu 1386"/>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0" name="Metin kutusu 1387"/>
          <p:cNvSpPr txBox="1"/>
          <p:nvPr/>
        </p:nvSpPr>
        <p:spPr>
          <a:xfrm>
            <a:off x="3887788" y="30113288"/>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1" name="Metin kutusu 1388"/>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2" name="Metin kutusu 1389"/>
          <p:cNvSpPr txBox="1"/>
          <p:nvPr/>
        </p:nvSpPr>
        <p:spPr>
          <a:xfrm>
            <a:off x="3887788" y="30472063"/>
            <a:ext cx="196850" cy="115887"/>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3" name="Metin kutusu 1390"/>
          <p:cNvSpPr txBox="1"/>
          <p:nvPr/>
        </p:nvSpPr>
        <p:spPr>
          <a:xfrm>
            <a:off x="2489200" y="30122813"/>
            <a:ext cx="196850" cy="11747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4" name="Metin kutusu 1391"/>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5" name="Metin kutusu 1392"/>
          <p:cNvSpPr txBox="1"/>
          <p:nvPr/>
        </p:nvSpPr>
        <p:spPr>
          <a:xfrm>
            <a:off x="3887788" y="30113288"/>
            <a:ext cx="196850" cy="123825"/>
          </a:xfrm>
          <a:prstGeom prst="rect">
            <a:avLst/>
          </a:prstGeom>
          <a:solidFill>
            <a:sysClr val="window" lastClr="FFFFFF"/>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6" name="Metin kutusu 1393"/>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7" name="Metin kutusu 1394"/>
          <p:cNvSpPr txBox="1"/>
          <p:nvPr/>
        </p:nvSpPr>
        <p:spPr>
          <a:xfrm>
            <a:off x="2489200" y="30114875"/>
            <a:ext cx="196850" cy="117475"/>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8" name="Metin kutusu 1395"/>
          <p:cNvSpPr txBox="1"/>
          <p:nvPr/>
        </p:nvSpPr>
        <p:spPr>
          <a:xfrm>
            <a:off x="2484438" y="30270450"/>
            <a:ext cx="196850" cy="1412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49" name="Metin kutusu 1396"/>
          <p:cNvSpPr txBox="1"/>
          <p:nvPr/>
        </p:nvSpPr>
        <p:spPr>
          <a:xfrm>
            <a:off x="2484438" y="30446663"/>
            <a:ext cx="204787" cy="160337"/>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0" name="Metin kutusu 1397"/>
          <p:cNvSpPr txBox="1"/>
          <p:nvPr/>
        </p:nvSpPr>
        <p:spPr>
          <a:xfrm>
            <a:off x="3887788" y="30113288"/>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1" name="Metin kutusu 1398"/>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2" name="Metin kutusu 1399"/>
          <p:cNvSpPr txBox="1"/>
          <p:nvPr/>
        </p:nvSpPr>
        <p:spPr>
          <a:xfrm>
            <a:off x="3887788" y="30113288"/>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3" name="Metin kutusu 1400"/>
          <p:cNvSpPr txBox="1"/>
          <p:nvPr/>
        </p:nvSpPr>
        <p:spPr>
          <a:xfrm>
            <a:off x="3887788" y="30267275"/>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4" name="Metin kutusu 1401"/>
          <p:cNvSpPr txBox="1"/>
          <p:nvPr/>
        </p:nvSpPr>
        <p:spPr>
          <a:xfrm>
            <a:off x="3887788" y="30472063"/>
            <a:ext cx="196850" cy="115887"/>
          </a:xfrm>
          <a:prstGeom prst="rect">
            <a:avLst/>
          </a:prstGeom>
          <a:solidFill>
            <a:srgbClr val="00B05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5" name="Metin kutusu 1402"/>
          <p:cNvSpPr txBox="1"/>
          <p:nvPr/>
        </p:nvSpPr>
        <p:spPr>
          <a:xfrm>
            <a:off x="3887788" y="30472063"/>
            <a:ext cx="196850" cy="115887"/>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6" name="Metin kutusu 1403"/>
          <p:cNvSpPr txBox="1"/>
          <p:nvPr/>
        </p:nvSpPr>
        <p:spPr>
          <a:xfrm>
            <a:off x="2489200"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7" name="Metin kutusu 1404"/>
          <p:cNvSpPr txBox="1"/>
          <p:nvPr/>
        </p:nvSpPr>
        <p:spPr>
          <a:xfrm>
            <a:off x="2484438"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8" name="Metin kutusu 1405"/>
          <p:cNvSpPr txBox="1"/>
          <p:nvPr/>
        </p:nvSpPr>
        <p:spPr>
          <a:xfrm>
            <a:off x="2484438" y="30446663"/>
            <a:ext cx="196850" cy="12382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59" name="Metin kutusu 1406"/>
          <p:cNvSpPr txBox="1"/>
          <p:nvPr/>
        </p:nvSpPr>
        <p:spPr>
          <a:xfrm>
            <a:off x="3887788" y="30113288"/>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0" name="Metin kutusu 1407"/>
          <p:cNvSpPr txBox="1"/>
          <p:nvPr/>
        </p:nvSpPr>
        <p:spPr>
          <a:xfrm>
            <a:off x="3887788" y="30275213"/>
            <a:ext cx="196850" cy="117475"/>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1" name="Metin kutusu 1408"/>
          <p:cNvSpPr txBox="1"/>
          <p:nvPr/>
        </p:nvSpPr>
        <p:spPr>
          <a:xfrm>
            <a:off x="3887788" y="30480000"/>
            <a:ext cx="196850" cy="115888"/>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2" name="Metin kutusu 1409"/>
          <p:cNvSpPr txBox="1"/>
          <p:nvPr/>
        </p:nvSpPr>
        <p:spPr>
          <a:xfrm>
            <a:off x="4859338" y="30122813"/>
            <a:ext cx="196850" cy="117475"/>
          </a:xfrm>
          <a:prstGeom prst="rect">
            <a:avLst/>
          </a:prstGeom>
          <a:solidFill>
            <a:srgbClr val="FF0000"/>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3" name="Metin kutusu 1410"/>
          <p:cNvSpPr txBox="1"/>
          <p:nvPr/>
        </p:nvSpPr>
        <p:spPr>
          <a:xfrm>
            <a:off x="4854575" y="30292675"/>
            <a:ext cx="196850" cy="115888"/>
          </a:xfrm>
          <a:prstGeom prst="rect">
            <a:avLst/>
          </a:prstGeom>
          <a:solidFill>
            <a:schemeClr val="lt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sp>
        <p:nvSpPr>
          <p:cNvPr id="64" name="Metin kutusu 1411"/>
          <p:cNvSpPr txBox="1"/>
          <p:nvPr/>
        </p:nvSpPr>
        <p:spPr>
          <a:xfrm>
            <a:off x="4854575" y="30446663"/>
            <a:ext cx="196850" cy="123825"/>
          </a:xfrm>
          <a:prstGeom prst="rect">
            <a:avLst/>
          </a:prstGeom>
          <a:solidFill>
            <a:schemeClr val="bg1"/>
          </a:solidFill>
          <a:ln w="12700"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tr-TR"/>
          </a:p>
        </p:txBody>
      </p:sp>
      <p:graphicFrame>
        <p:nvGraphicFramePr>
          <p:cNvPr id="2" name="Tablo 1"/>
          <p:cNvGraphicFramePr>
            <a:graphicFrameLocks noGrp="1"/>
          </p:cNvGraphicFramePr>
          <p:nvPr>
            <p:extLst>
              <p:ext uri="{D42A27DB-BD31-4B8C-83A1-F6EECF244321}">
                <p14:modId xmlns:p14="http://schemas.microsoft.com/office/powerpoint/2010/main" val="1841195564"/>
              </p:ext>
            </p:extLst>
          </p:nvPr>
        </p:nvGraphicFramePr>
        <p:xfrm>
          <a:off x="482890" y="880725"/>
          <a:ext cx="4087918" cy="4992718"/>
        </p:xfrm>
        <a:graphic>
          <a:graphicData uri="http://schemas.openxmlformats.org/drawingml/2006/table">
            <a:tbl>
              <a:tblPr firstRow="1" bandRow="1">
                <a:tableStyleId>{5C22544A-7EE6-4342-B048-85BDC9FD1C3A}</a:tableStyleId>
              </a:tblPr>
              <a:tblGrid>
                <a:gridCol w="4087918">
                  <a:extLst>
                    <a:ext uri="{9D8B030D-6E8A-4147-A177-3AD203B41FA5}">
                      <a16:colId xmlns:a16="http://schemas.microsoft.com/office/drawing/2014/main" val="897848075"/>
                    </a:ext>
                  </a:extLst>
                </a:gridCol>
              </a:tblGrid>
              <a:tr h="444274">
                <a:tc>
                  <a:txBody>
                    <a:bodyPr/>
                    <a:lstStyle/>
                    <a:p>
                      <a:endParaRPr lang="tr-TR" sz="1900">
                        <a:solidFill>
                          <a:sysClr val="windowText" lastClr="000000"/>
                        </a:solidFill>
                      </a:endParaRPr>
                    </a:p>
                  </a:txBody>
                  <a:tcPr marL="96092" marR="96092" marT="48046" marB="48046"/>
                </a:tc>
                <a:extLst>
                  <a:ext uri="{0D108BD9-81ED-4DB2-BD59-A6C34878D82A}">
                    <a16:rowId xmlns:a16="http://schemas.microsoft.com/office/drawing/2014/main" val="3328007680"/>
                  </a:ext>
                </a:extLst>
              </a:tr>
              <a:tr h="875855">
                <a:tc>
                  <a:txBody>
                    <a:bodyPr/>
                    <a:lstStyle/>
                    <a:p>
                      <a:pPr marL="285750" marR="0" indent="-285750" algn="l" rtl="0" eaLnBrk="1" fontAlgn="auto" latinLnBrk="0" hangingPunct="1">
                        <a:lnSpc>
                          <a:spcPct val="150000"/>
                        </a:lnSpc>
                        <a:spcBef>
                          <a:spcPts val="0"/>
                        </a:spcBef>
                        <a:spcAft>
                          <a:spcPts val="0"/>
                        </a:spcAft>
                        <a:buClrTx/>
                        <a:buSzTx/>
                        <a:buFont typeface="Arial" panose="020B0604020202020204" pitchFamily="34" charset="0"/>
                        <a:buChar char="•"/>
                      </a:pPr>
                      <a:r>
                        <a:rPr lang="tr-TR" sz="1900" dirty="0">
                          <a:solidFill>
                            <a:srgbClr val="0F2303"/>
                          </a:solidFill>
                        </a:rPr>
                        <a:t>Her</a:t>
                      </a:r>
                      <a:r>
                        <a:rPr lang="tr-TR" sz="1900" baseline="0" dirty="0">
                          <a:solidFill>
                            <a:srgbClr val="0F2303"/>
                          </a:solidFill>
                        </a:rPr>
                        <a:t> anabilim dalında en az bir öğretim üyesi bulunması</a:t>
                      </a:r>
                      <a:endParaRPr lang="tr-TR" sz="1900" dirty="0">
                        <a:solidFill>
                          <a:srgbClr val="0F2303"/>
                        </a:solidFill>
                      </a:endParaRPr>
                    </a:p>
                  </a:txBody>
                  <a:tcPr marL="96092" marR="96092" marT="48046" marB="48046"/>
                </a:tc>
                <a:extLst>
                  <a:ext uri="{0D108BD9-81ED-4DB2-BD59-A6C34878D82A}">
                    <a16:rowId xmlns:a16="http://schemas.microsoft.com/office/drawing/2014/main" val="233707036"/>
                  </a:ext>
                </a:extLst>
              </a:tr>
              <a:tr h="1269355">
                <a:tc>
                  <a:txBody>
                    <a:bodyPr/>
                    <a:lstStyle/>
                    <a:p>
                      <a:pPr marL="285750" marR="0" indent="-285750" algn="l" rtl="0" eaLnBrk="1" fontAlgn="auto" latinLnBrk="0" hangingPunct="1">
                        <a:lnSpc>
                          <a:spcPct val="150000"/>
                        </a:lnSpc>
                        <a:spcBef>
                          <a:spcPts val="0"/>
                        </a:spcBef>
                        <a:spcAft>
                          <a:spcPts val="0"/>
                        </a:spcAft>
                        <a:buClrTx/>
                        <a:buSzTx/>
                        <a:buFont typeface="Arial" panose="020B0604020202020204" pitchFamily="34" charset="0"/>
                        <a:buChar char="•"/>
                      </a:pPr>
                      <a:r>
                        <a:rPr lang="tr-TR" sz="1900" dirty="0">
                          <a:solidFill>
                            <a:srgbClr val="0F2303"/>
                          </a:solidFill>
                        </a:rPr>
                        <a:t>Bölüm Öğretim Elemanlarının yıl içerisinde en az bir kurs/sertifika programına katılması </a:t>
                      </a:r>
                      <a:endParaRPr lang="tr-TR" sz="1900">
                        <a:solidFill>
                          <a:srgbClr val="0F2303"/>
                        </a:solidFill>
                      </a:endParaRPr>
                    </a:p>
                  </a:txBody>
                  <a:tcPr marL="96092" marR="96092" marT="48046" marB="48046"/>
                </a:tc>
                <a:extLst>
                  <a:ext uri="{0D108BD9-81ED-4DB2-BD59-A6C34878D82A}">
                    <a16:rowId xmlns:a16="http://schemas.microsoft.com/office/drawing/2014/main" val="1323995818"/>
                  </a:ext>
                </a:extLst>
              </a:tr>
              <a:tr h="1662857">
                <a:tc>
                  <a:txBody>
                    <a:bodyPr/>
                    <a:lstStyle/>
                    <a:p>
                      <a:pPr marL="285750" lvl="0" indent="-285750" algn="l">
                        <a:lnSpc>
                          <a:spcPct val="150000"/>
                        </a:lnSpc>
                        <a:spcBef>
                          <a:spcPts val="0"/>
                        </a:spcBef>
                        <a:spcAft>
                          <a:spcPts val="0"/>
                        </a:spcAft>
                        <a:buFont typeface="Arial"/>
                        <a:buChar char="•"/>
                      </a:pPr>
                      <a:r>
                        <a:rPr lang="tr-TR" sz="1900" dirty="0">
                          <a:solidFill>
                            <a:srgbClr val="0F2303"/>
                          </a:solidFill>
                        </a:rPr>
                        <a:t>Bölümde görevli tüm öğretim elemanlarının eğitici eğitimi sertifikasının olması yönünde çalışmalar sürdürülecektir.</a:t>
                      </a:r>
                    </a:p>
                  </a:txBody>
                  <a:tcPr marL="96092" marR="96092" marT="48046" marB="48046"/>
                </a:tc>
                <a:extLst>
                  <a:ext uri="{0D108BD9-81ED-4DB2-BD59-A6C34878D82A}">
                    <a16:rowId xmlns:a16="http://schemas.microsoft.com/office/drawing/2014/main" val="38690359"/>
                  </a:ext>
                </a:extLst>
              </a:tr>
              <a:tr h="482355">
                <a:tc>
                  <a:txBody>
                    <a:bodyPr/>
                    <a:lstStyle/>
                    <a:p>
                      <a:pPr marL="285750" lvl="0" indent="-285750" algn="l">
                        <a:lnSpc>
                          <a:spcPct val="150000"/>
                        </a:lnSpc>
                        <a:spcBef>
                          <a:spcPts val="0"/>
                        </a:spcBef>
                        <a:spcAft>
                          <a:spcPts val="0"/>
                        </a:spcAft>
                        <a:buFont typeface="Arial"/>
                        <a:buChar char="•"/>
                      </a:pPr>
                      <a:endParaRPr lang="tr-TR" sz="1900">
                        <a:solidFill>
                          <a:srgbClr val="0F2303"/>
                        </a:solidFill>
                      </a:endParaRPr>
                    </a:p>
                  </a:txBody>
                  <a:tcPr marL="96092" marR="96092" marT="48046" marB="48046"/>
                </a:tc>
                <a:extLst>
                  <a:ext uri="{0D108BD9-81ED-4DB2-BD59-A6C34878D82A}">
                    <a16:rowId xmlns:a16="http://schemas.microsoft.com/office/drawing/2014/main" val="2497466742"/>
                  </a:ext>
                </a:extLst>
              </a:tr>
            </a:tbl>
          </a:graphicData>
        </a:graphic>
      </p:graphicFrame>
    </p:spTree>
    <p:extLst>
      <p:ext uri="{BB962C8B-B14F-4D97-AF65-F5344CB8AC3E}">
        <p14:creationId xmlns:p14="http://schemas.microsoft.com/office/powerpoint/2010/main" val="2340244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651734" y="75881"/>
            <a:ext cx="4403764" cy="523220"/>
          </a:xfrm>
          <a:prstGeom prst="rect">
            <a:avLst/>
          </a:prstGeom>
          <a:noFill/>
        </p:spPr>
        <p:txBody>
          <a:bodyPr wrap="square" lIns="91440" tIns="45720" rIns="91440" bIns="45720" rtlCol="0" anchor="t">
            <a:spAutoFit/>
          </a:bodyPr>
          <a:lstStyle/>
          <a:p>
            <a:pPr algn="ctr"/>
            <a:r>
              <a:rPr lang="tr-TR" sz="2800" b="1">
                <a:solidFill>
                  <a:schemeClr val="accent6"/>
                </a:solidFill>
                <a:effectLst>
                  <a:outerShdw blurRad="38100" dist="38100" dir="2700000" algn="tl">
                    <a:srgbClr val="000000">
                      <a:alpha val="43137"/>
                    </a:srgbClr>
                  </a:outerShdw>
                </a:effectLst>
              </a:rPr>
              <a:t>SWOT (GZFT) ANALİZİ</a:t>
            </a:r>
            <a:endParaRPr lang="tr-TR" sz="2800" b="1">
              <a:solidFill>
                <a:schemeClr val="accent6"/>
              </a:solidFill>
              <a:effectLst>
                <a:outerShdw blurRad="38100" dist="38100" dir="2700000" algn="tl">
                  <a:srgbClr val="000000">
                    <a:alpha val="43137"/>
                  </a:srgbClr>
                </a:outerShdw>
              </a:effectLst>
              <a:cs typeface="Calibri"/>
            </a:endParaRP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55" y="115709"/>
            <a:ext cx="2088232" cy="4435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o 6"/>
          <p:cNvGraphicFramePr>
            <a:graphicFrameLocks noGrp="1"/>
          </p:cNvGraphicFramePr>
          <p:nvPr>
            <p:extLst>
              <p:ext uri="{D42A27DB-BD31-4B8C-83A1-F6EECF244321}">
                <p14:modId xmlns:p14="http://schemas.microsoft.com/office/powerpoint/2010/main" val="2632451643"/>
              </p:ext>
            </p:extLst>
          </p:nvPr>
        </p:nvGraphicFramePr>
        <p:xfrm>
          <a:off x="0" y="1001682"/>
          <a:ext cx="9144000" cy="5856318"/>
        </p:xfrm>
        <a:graphic>
          <a:graphicData uri="http://schemas.openxmlformats.org/drawingml/2006/table">
            <a:tbl>
              <a:tblPr>
                <a:tableStyleId>{5C22544A-7EE6-4342-B048-85BDC9FD1C3A}</a:tableStyleId>
              </a:tblPr>
              <a:tblGrid>
                <a:gridCol w="5168349">
                  <a:extLst>
                    <a:ext uri="{9D8B030D-6E8A-4147-A177-3AD203B41FA5}">
                      <a16:colId xmlns:a16="http://schemas.microsoft.com/office/drawing/2014/main" val="4189260376"/>
                    </a:ext>
                  </a:extLst>
                </a:gridCol>
                <a:gridCol w="3975651">
                  <a:extLst>
                    <a:ext uri="{9D8B030D-6E8A-4147-A177-3AD203B41FA5}">
                      <a16:colId xmlns:a16="http://schemas.microsoft.com/office/drawing/2014/main" val="2041394231"/>
                    </a:ext>
                  </a:extLst>
                </a:gridCol>
              </a:tblGrid>
              <a:tr h="233056">
                <a:tc>
                  <a:txBody>
                    <a:bodyPr/>
                    <a:lstStyle/>
                    <a:p>
                      <a:pPr algn="ctr" fontAlgn="t"/>
                      <a:r>
                        <a:rPr lang="tr-TR" sz="1800" u="none" strike="noStrike">
                          <a:solidFill>
                            <a:srgbClr val="0F2303"/>
                          </a:solidFill>
                          <a:effectLst/>
                        </a:rPr>
                        <a:t>GÜÇLÜ YÖNLER</a:t>
                      </a:r>
                      <a:endParaRPr lang="tr-TR" sz="1800" b="1" i="0" u="none" strike="noStrike">
                        <a:solidFill>
                          <a:srgbClr val="0F2303"/>
                        </a:solidFill>
                        <a:effectLst/>
                        <a:latin typeface="Calibri" panose="020F0502020204030204" pitchFamily="34" charset="0"/>
                      </a:endParaRPr>
                    </a:p>
                  </a:txBody>
                  <a:tcPr marL="3281" marR="3281" marT="3281" marB="0">
                    <a:lnB w="12700" cap="flat" cmpd="sng" algn="ctr">
                      <a:solidFill>
                        <a:schemeClr val="tx1"/>
                      </a:solidFill>
                      <a:prstDash val="solid"/>
                      <a:round/>
                      <a:headEnd type="none" w="med" len="med"/>
                      <a:tailEnd type="none" w="med" len="med"/>
                    </a:lnB>
                    <a:solidFill>
                      <a:srgbClr val="00B050"/>
                    </a:solidFill>
                  </a:tcPr>
                </a:tc>
                <a:tc>
                  <a:txBody>
                    <a:bodyPr/>
                    <a:lstStyle/>
                    <a:p>
                      <a:pPr algn="ctr" fontAlgn="t"/>
                      <a:r>
                        <a:rPr lang="tr-TR" sz="1800" u="none" strike="noStrike">
                          <a:solidFill>
                            <a:srgbClr val="0F2303"/>
                          </a:solidFill>
                          <a:effectLst/>
                        </a:rPr>
                        <a:t>GÜÇLÜ YÖNLER</a:t>
                      </a:r>
                      <a:endParaRPr lang="tr-TR" sz="1800" b="1" i="0" u="none" strike="noStrike">
                        <a:solidFill>
                          <a:srgbClr val="0F2303"/>
                        </a:solidFill>
                        <a:effectLst/>
                        <a:latin typeface="Calibri" panose="020F0502020204030204" pitchFamily="34" charset="0"/>
                      </a:endParaRPr>
                    </a:p>
                  </a:txBody>
                  <a:tcPr marL="3281" marR="3281" marT="3281" marB="0">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439913871"/>
                  </a:ext>
                </a:extLst>
              </a:tr>
              <a:tr h="1605139">
                <a:tc>
                  <a:txBody>
                    <a:bodyPr/>
                    <a:lstStyle/>
                    <a:p>
                      <a:pPr algn="l" fontAlgn="ctr"/>
                      <a:r>
                        <a:rPr lang="tr-TR" sz="1600" b="0" i="0" u="none" strike="noStrike">
                          <a:solidFill>
                            <a:srgbClr val="000000"/>
                          </a:solidFill>
                          <a:effectLst/>
                          <a:latin typeface="Tahoma" panose="020B0604030504040204" pitchFamily="34" charset="0"/>
                        </a:rPr>
                        <a:t>G9 Müfredatta çeşitlilik, güncellik ve uygulamalı eğitime önem verilmesi</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600" b="0" i="0" u="none" strike="noStrike">
                          <a:solidFill>
                            <a:srgbClr val="000000"/>
                          </a:solidFill>
                          <a:effectLst/>
                          <a:latin typeface="Tahoma" panose="020B0604030504040204" pitchFamily="34" charset="0"/>
                        </a:rPr>
                        <a:t>Fizyoterapi ve Rahabilitasyon Bölümü ile Yan</a:t>
                      </a:r>
                      <a:r>
                        <a:rPr lang="tr-TR" sz="1600" b="0" i="0" u="none" strike="noStrike" baseline="0">
                          <a:solidFill>
                            <a:srgbClr val="000000"/>
                          </a:solidFill>
                          <a:effectLst/>
                          <a:latin typeface="Tahoma" panose="020B0604030504040204" pitchFamily="34" charset="0"/>
                        </a:rPr>
                        <a:t> Dal programının oluşturulmuş olması </a:t>
                      </a:r>
                      <a:endParaRPr lang="tr-TR" sz="1600" b="0" i="0" u="none" strike="noStrike">
                        <a:solidFill>
                          <a:srgbClr val="000000"/>
                        </a:solidFill>
                        <a:effectLst/>
                        <a:latin typeface="Tahoma" panose="020B060403050404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8829325"/>
                  </a:ext>
                </a:extLst>
              </a:tr>
              <a:tr h="1079009">
                <a:tc>
                  <a:txBody>
                    <a:bodyPr/>
                    <a:lstStyle/>
                    <a:p>
                      <a:pPr algn="l" fontAlgn="ctr"/>
                      <a:r>
                        <a:rPr lang="tr-TR" sz="1600" b="0" i="0" u="none" strike="noStrike">
                          <a:solidFill>
                            <a:srgbClr val="000000"/>
                          </a:solidFill>
                          <a:effectLst/>
                          <a:latin typeface="Tahoma" panose="020B0604030504040204" pitchFamily="34" charset="0"/>
                        </a:rPr>
                        <a:t>G 10 Üniversitenin eğitim ve öğretimin ISO 9001 ve 10002kalite belgesi ile belgelendirilmiş olması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tr-TR" sz="1600" b="0" i="0" u="none" strike="noStrike">
                        <a:solidFill>
                          <a:srgbClr val="000000"/>
                        </a:solidFill>
                        <a:effectLst/>
                        <a:latin typeface="Tahoma" panose="020B060403050404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5973665"/>
                  </a:ext>
                </a:extLst>
              </a:tr>
              <a:tr h="1289430">
                <a:tc>
                  <a:txBody>
                    <a:bodyPr/>
                    <a:lstStyle/>
                    <a:p>
                      <a:pPr algn="l" fontAlgn="ctr"/>
                      <a:r>
                        <a:rPr lang="tr-TR" sz="1600" b="0" i="0" u="none" strike="noStrike">
                          <a:solidFill>
                            <a:srgbClr val="000000"/>
                          </a:solidFill>
                          <a:effectLst/>
                          <a:latin typeface="Tahoma" panose="020B0604030504040204" pitchFamily="34" charset="0"/>
                        </a:rPr>
                        <a:t>G11 Bölüm temel tıp derslerinin alana özgü öğretim üyeleri tarafından veriliyor olması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l" fontAlgn="ctr"/>
                      <a:endParaRPr lang="tr-TR" sz="1600" b="0" i="0" u="none" strike="noStrike">
                        <a:solidFill>
                          <a:srgbClr val="000000"/>
                        </a:solidFill>
                        <a:effectLst/>
                        <a:latin typeface="Tahoma" panose="020B060403050404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7686928"/>
                  </a:ext>
                </a:extLst>
              </a:tr>
              <a:tr h="1605139">
                <a:tc>
                  <a:txBody>
                    <a:bodyPr/>
                    <a:lstStyle/>
                    <a:p>
                      <a:pPr algn="l" fontAlgn="ctr"/>
                      <a:r>
                        <a:rPr lang="tr-TR" sz="1600" b="0" i="0" u="none" strike="noStrike">
                          <a:solidFill>
                            <a:srgbClr val="000000"/>
                          </a:solidFill>
                          <a:effectLst/>
                          <a:latin typeface="Tahoma" panose="020B0604030504040204" pitchFamily="34" charset="0"/>
                        </a:rPr>
                        <a:t>G12 Hemşirelik bölümünün uluslararası değişim programlarının olması (Erasmus,..)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tr-TR" sz="1600" b="0" i="0" u="none" strike="noStrike">
                        <a:solidFill>
                          <a:srgbClr val="000000"/>
                        </a:solidFill>
                        <a:effectLst/>
                        <a:latin typeface="Tahoma" panose="020B060403050404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2865709"/>
                  </a:ext>
                </a:extLst>
              </a:tr>
            </a:tbl>
          </a:graphicData>
        </a:graphic>
      </p:graphicFrame>
      <p:sp>
        <p:nvSpPr>
          <p:cNvPr id="2" name="Slayt Numarası Yer Tutucusu 1"/>
          <p:cNvSpPr>
            <a:spLocks noGrp="1"/>
          </p:cNvSpPr>
          <p:nvPr>
            <p:ph type="sldNum" sz="quarter" idx="12"/>
          </p:nvPr>
        </p:nvSpPr>
        <p:spPr/>
        <p:txBody>
          <a:bodyPr/>
          <a:lstStyle/>
          <a:p>
            <a:fld id="{439F893C-C32F-4835-A1E5-850973405C58}" type="slidenum">
              <a:rPr lang="tr-TR" smtClean="0"/>
              <a:t>5</a:t>
            </a:fld>
            <a:endParaRPr lang="tr-TR"/>
          </a:p>
        </p:txBody>
      </p:sp>
    </p:spTree>
    <p:extLst>
      <p:ext uri="{BB962C8B-B14F-4D97-AF65-F5344CB8AC3E}">
        <p14:creationId xmlns:p14="http://schemas.microsoft.com/office/powerpoint/2010/main" val="1843931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651734" y="75881"/>
            <a:ext cx="4403764" cy="523220"/>
          </a:xfrm>
          <a:prstGeom prst="rect">
            <a:avLst/>
          </a:prstGeom>
          <a:noFill/>
        </p:spPr>
        <p:txBody>
          <a:bodyPr wrap="square" lIns="91440" tIns="45720" rIns="91440" bIns="45720" rtlCol="0" anchor="t">
            <a:spAutoFit/>
          </a:bodyPr>
          <a:lstStyle/>
          <a:p>
            <a:pPr algn="ctr"/>
            <a:r>
              <a:rPr lang="tr-TR" sz="2800" b="1">
                <a:solidFill>
                  <a:schemeClr val="accent6"/>
                </a:solidFill>
                <a:effectLst>
                  <a:outerShdw blurRad="38100" dist="38100" dir="2700000" algn="tl">
                    <a:srgbClr val="000000">
                      <a:alpha val="43137"/>
                    </a:srgbClr>
                  </a:outerShdw>
                </a:effectLst>
              </a:rPr>
              <a:t>SWOT (GZFT) ANALİZİ</a:t>
            </a:r>
            <a:endParaRPr lang="tr-TR" sz="2800" b="1">
              <a:solidFill>
                <a:schemeClr val="accent6"/>
              </a:solidFill>
              <a:effectLst>
                <a:outerShdw blurRad="38100" dist="38100" dir="2700000" algn="tl">
                  <a:srgbClr val="000000">
                    <a:alpha val="43137"/>
                  </a:srgbClr>
                </a:outerShdw>
              </a:effectLst>
              <a:cs typeface="Calibri"/>
            </a:endParaRP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55" y="115709"/>
            <a:ext cx="2088232" cy="4435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o 6"/>
          <p:cNvGraphicFramePr>
            <a:graphicFrameLocks noGrp="1"/>
          </p:cNvGraphicFramePr>
          <p:nvPr>
            <p:extLst>
              <p:ext uri="{D42A27DB-BD31-4B8C-83A1-F6EECF244321}">
                <p14:modId xmlns:p14="http://schemas.microsoft.com/office/powerpoint/2010/main" val="1603570706"/>
              </p:ext>
            </p:extLst>
          </p:nvPr>
        </p:nvGraphicFramePr>
        <p:xfrm>
          <a:off x="0" y="1046226"/>
          <a:ext cx="9144000" cy="5811773"/>
        </p:xfrm>
        <a:graphic>
          <a:graphicData uri="http://schemas.openxmlformats.org/drawingml/2006/table">
            <a:tbl>
              <a:tblPr>
                <a:tableStyleId>{5C22544A-7EE6-4342-B048-85BDC9FD1C3A}</a:tableStyleId>
              </a:tblPr>
              <a:tblGrid>
                <a:gridCol w="5168349">
                  <a:extLst>
                    <a:ext uri="{9D8B030D-6E8A-4147-A177-3AD203B41FA5}">
                      <a16:colId xmlns:a16="http://schemas.microsoft.com/office/drawing/2014/main" val="4189260376"/>
                    </a:ext>
                  </a:extLst>
                </a:gridCol>
                <a:gridCol w="3975651">
                  <a:extLst>
                    <a:ext uri="{9D8B030D-6E8A-4147-A177-3AD203B41FA5}">
                      <a16:colId xmlns:a16="http://schemas.microsoft.com/office/drawing/2014/main" val="2041394231"/>
                    </a:ext>
                  </a:extLst>
                </a:gridCol>
              </a:tblGrid>
              <a:tr h="233056">
                <a:tc>
                  <a:txBody>
                    <a:bodyPr/>
                    <a:lstStyle/>
                    <a:p>
                      <a:pPr algn="ctr" fontAlgn="t"/>
                      <a:r>
                        <a:rPr lang="tr-TR" sz="1400" u="none" strike="noStrike">
                          <a:solidFill>
                            <a:srgbClr val="0F2303"/>
                          </a:solidFill>
                          <a:effectLst/>
                        </a:rPr>
                        <a:t>ZAYIF  YÖNLER</a:t>
                      </a:r>
                      <a:endParaRPr lang="tr-TR" sz="1400" b="1" i="0" u="none" strike="noStrike">
                        <a:solidFill>
                          <a:srgbClr val="0F2303"/>
                        </a:solidFill>
                        <a:effectLst/>
                        <a:latin typeface="Calibri" panose="020F0502020204030204" pitchFamily="34" charset="0"/>
                      </a:endParaRPr>
                    </a:p>
                  </a:txBody>
                  <a:tcPr marL="3281" marR="3281" marT="3281" marB="0">
                    <a:lnB w="12700" cap="flat" cmpd="sng" algn="ctr">
                      <a:solidFill>
                        <a:schemeClr val="tx1"/>
                      </a:solidFill>
                      <a:prstDash val="solid"/>
                      <a:round/>
                      <a:headEnd type="none" w="med" len="med"/>
                      <a:tailEnd type="none" w="med" len="med"/>
                    </a:lnB>
                    <a:solidFill>
                      <a:srgbClr val="FF0000"/>
                    </a:solidFill>
                  </a:tcPr>
                </a:tc>
                <a:tc>
                  <a:txBody>
                    <a:bodyPr/>
                    <a:lstStyle/>
                    <a:p>
                      <a:pPr algn="ctr" fontAlgn="t"/>
                      <a:r>
                        <a:rPr lang="tr-TR" sz="1400" u="none" strike="noStrike">
                          <a:solidFill>
                            <a:srgbClr val="0F2303"/>
                          </a:solidFill>
                          <a:effectLst/>
                        </a:rPr>
                        <a:t>ZAYIF  YÖNLER</a:t>
                      </a:r>
                      <a:endParaRPr lang="tr-TR" sz="1400" b="1" i="0" u="none" strike="noStrike">
                        <a:solidFill>
                          <a:srgbClr val="0F2303"/>
                        </a:solidFill>
                        <a:effectLst/>
                        <a:latin typeface="Calibri" panose="020F0502020204030204" pitchFamily="34" charset="0"/>
                      </a:endParaRPr>
                    </a:p>
                  </a:txBody>
                  <a:tcPr marL="3281" marR="3281" marT="3281" marB="0">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439913871"/>
                  </a:ext>
                </a:extLst>
              </a:tr>
              <a:tr h="1605139">
                <a:tc>
                  <a:txBody>
                    <a:bodyPr/>
                    <a:lstStyle/>
                    <a:p>
                      <a:pPr algn="l" fontAlgn="ctr"/>
                      <a:r>
                        <a:rPr lang="tr-TR" sz="1200" b="0" i="0" u="none" strike="noStrike">
                          <a:solidFill>
                            <a:srgbClr val="000000"/>
                          </a:solidFill>
                          <a:effectLst/>
                          <a:latin typeface="Tahoma" panose="020B0604030504040204" pitchFamily="34" charset="0"/>
                        </a:rPr>
                        <a:t>Z1 Klinik uygulamalar için  üniversitenin kendisine ait bir hastanesinin olmaması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endParaRPr lang="tr-TR" sz="1200" b="0" i="0" u="none" strike="noStrike">
                        <a:solidFill>
                          <a:srgbClr val="000000"/>
                        </a:solidFill>
                        <a:effectLst/>
                        <a:latin typeface="Tahoma" panose="020B060403050404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8829325"/>
                  </a:ext>
                </a:extLst>
              </a:tr>
              <a:tr h="1079009">
                <a:tc>
                  <a:txBody>
                    <a:bodyPr/>
                    <a:lstStyle/>
                    <a:p>
                      <a:pPr algn="l" fontAlgn="ctr"/>
                      <a:r>
                        <a:rPr lang="tr-TR" sz="1200" b="0" i="0" u="none" strike="noStrike">
                          <a:solidFill>
                            <a:srgbClr val="000000"/>
                          </a:solidFill>
                          <a:effectLst/>
                          <a:latin typeface="Tahoma" panose="020B0604030504040204" pitchFamily="34" charset="0"/>
                        </a:rPr>
                        <a:t>Z2-Uygulamalı derslerin yapıldığı özel hastanelerde öğrenci kontenjanlarının sınırlı olması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endParaRPr lang="tr-TR" sz="1200" b="0" i="0" u="none" strike="noStrike">
                        <a:solidFill>
                          <a:srgbClr val="000000"/>
                        </a:solidFill>
                        <a:effectLst/>
                        <a:latin typeface="Tahoma" panose="020B060403050404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5973665"/>
                  </a:ext>
                </a:extLst>
              </a:tr>
              <a:tr h="1289430">
                <a:tc>
                  <a:txBody>
                    <a:bodyPr/>
                    <a:lstStyle/>
                    <a:p>
                      <a:pPr algn="l" fontAlgn="ctr"/>
                      <a:r>
                        <a:rPr lang="tr-TR" sz="1200" b="0" i="0" u="none" strike="noStrike">
                          <a:solidFill>
                            <a:srgbClr val="000000"/>
                          </a:solidFill>
                          <a:effectLst/>
                          <a:latin typeface="Tahoma" panose="020B0604030504040204" pitchFamily="34" charset="0"/>
                        </a:rPr>
                        <a:t>Z3 Bölüm akademik kadrosunda mesleki derslerin her birinde en az doktora derecesinde Öğr. Üyesi olmaması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endParaRPr lang="tr-TR" sz="1200" b="0" i="0" u="none" strike="noStrike">
                        <a:solidFill>
                          <a:srgbClr val="000000"/>
                        </a:solidFill>
                        <a:effectLst/>
                        <a:latin typeface="Tahoma" panose="020B060403050404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7686928"/>
                  </a:ext>
                </a:extLst>
              </a:tr>
              <a:tr h="1605139">
                <a:tc>
                  <a:txBody>
                    <a:bodyPr/>
                    <a:lstStyle/>
                    <a:p>
                      <a:pPr algn="l" fontAlgn="ctr"/>
                      <a:r>
                        <a:rPr lang="tr-TR" sz="1200" b="0" i="0" u="none" strike="noStrike">
                          <a:solidFill>
                            <a:srgbClr val="000000"/>
                          </a:solidFill>
                          <a:effectLst/>
                          <a:latin typeface="Tahoma" panose="020B0604030504040204" pitchFamily="34" charset="0"/>
                        </a:rPr>
                        <a:t>Z4 Yüksek lisans ve doktora programlarının olmaması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endParaRPr lang="tr-TR" sz="1200" b="0" i="0" u="none" strike="noStrike">
                        <a:solidFill>
                          <a:srgbClr val="000000"/>
                        </a:solidFill>
                        <a:effectLst/>
                        <a:latin typeface="Tahoma" panose="020B060403050404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2865709"/>
                  </a:ext>
                </a:extLst>
              </a:tr>
            </a:tbl>
          </a:graphicData>
        </a:graphic>
      </p:graphicFrame>
      <p:sp>
        <p:nvSpPr>
          <p:cNvPr id="2" name="Slayt Numarası Yer Tutucusu 1"/>
          <p:cNvSpPr>
            <a:spLocks noGrp="1"/>
          </p:cNvSpPr>
          <p:nvPr>
            <p:ph type="sldNum" sz="quarter" idx="12"/>
          </p:nvPr>
        </p:nvSpPr>
        <p:spPr/>
        <p:txBody>
          <a:bodyPr/>
          <a:lstStyle/>
          <a:p>
            <a:fld id="{439F893C-C32F-4835-A1E5-850973405C58}" type="slidenum">
              <a:rPr lang="tr-TR" smtClean="0"/>
              <a:t>6</a:t>
            </a:fld>
            <a:endParaRPr lang="tr-TR"/>
          </a:p>
        </p:txBody>
      </p:sp>
    </p:spTree>
    <p:extLst>
      <p:ext uri="{BB962C8B-B14F-4D97-AF65-F5344CB8AC3E}">
        <p14:creationId xmlns:p14="http://schemas.microsoft.com/office/powerpoint/2010/main" val="594740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651734" y="75881"/>
            <a:ext cx="4403764" cy="523220"/>
          </a:xfrm>
          <a:prstGeom prst="rect">
            <a:avLst/>
          </a:prstGeom>
          <a:noFill/>
        </p:spPr>
        <p:txBody>
          <a:bodyPr wrap="square" lIns="91440" tIns="45720" rIns="91440" bIns="45720" rtlCol="0" anchor="t">
            <a:spAutoFit/>
          </a:bodyPr>
          <a:lstStyle/>
          <a:p>
            <a:pPr algn="ctr"/>
            <a:r>
              <a:rPr lang="tr-TR" sz="2800" b="1">
                <a:solidFill>
                  <a:schemeClr val="accent6"/>
                </a:solidFill>
                <a:effectLst>
                  <a:outerShdw blurRad="38100" dist="38100" dir="2700000" algn="tl">
                    <a:srgbClr val="000000">
                      <a:alpha val="43137"/>
                    </a:srgbClr>
                  </a:outerShdw>
                </a:effectLst>
              </a:rPr>
              <a:t>SWOT (GZFT) ANALİZİ</a:t>
            </a:r>
            <a:endParaRPr lang="tr-TR" sz="2800" b="1">
              <a:solidFill>
                <a:schemeClr val="accent6"/>
              </a:solidFill>
              <a:effectLst>
                <a:outerShdw blurRad="38100" dist="38100" dir="2700000" algn="tl">
                  <a:srgbClr val="000000">
                    <a:alpha val="43137"/>
                  </a:srgbClr>
                </a:outerShdw>
              </a:effectLst>
              <a:cs typeface="Calibri"/>
            </a:endParaRP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55" y="115709"/>
            <a:ext cx="2088232" cy="4435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o 6"/>
          <p:cNvGraphicFramePr>
            <a:graphicFrameLocks noGrp="1"/>
          </p:cNvGraphicFramePr>
          <p:nvPr>
            <p:extLst>
              <p:ext uri="{D42A27DB-BD31-4B8C-83A1-F6EECF244321}">
                <p14:modId xmlns:p14="http://schemas.microsoft.com/office/powerpoint/2010/main" val="1005035782"/>
              </p:ext>
            </p:extLst>
          </p:nvPr>
        </p:nvGraphicFramePr>
        <p:xfrm>
          <a:off x="0" y="1063423"/>
          <a:ext cx="9144000" cy="5794578"/>
        </p:xfrm>
        <a:graphic>
          <a:graphicData uri="http://schemas.openxmlformats.org/drawingml/2006/table">
            <a:tbl>
              <a:tblPr>
                <a:tableStyleId>{5C22544A-7EE6-4342-B048-85BDC9FD1C3A}</a:tableStyleId>
              </a:tblPr>
              <a:tblGrid>
                <a:gridCol w="3964161">
                  <a:extLst>
                    <a:ext uri="{9D8B030D-6E8A-4147-A177-3AD203B41FA5}">
                      <a16:colId xmlns:a16="http://schemas.microsoft.com/office/drawing/2014/main" val="54114778"/>
                    </a:ext>
                  </a:extLst>
                </a:gridCol>
                <a:gridCol w="5179839">
                  <a:extLst>
                    <a:ext uri="{9D8B030D-6E8A-4147-A177-3AD203B41FA5}">
                      <a16:colId xmlns:a16="http://schemas.microsoft.com/office/drawing/2014/main" val="51112570"/>
                    </a:ext>
                  </a:extLst>
                </a:gridCol>
              </a:tblGrid>
              <a:tr h="435243">
                <a:tc>
                  <a:txBody>
                    <a:bodyPr/>
                    <a:lstStyle/>
                    <a:p>
                      <a:pPr algn="ctr" fontAlgn="t"/>
                      <a:r>
                        <a:rPr lang="tr-TR" sz="1800" u="none" strike="noStrike">
                          <a:solidFill>
                            <a:srgbClr val="0F2303"/>
                          </a:solidFill>
                          <a:effectLst/>
                        </a:rPr>
                        <a:t>FIRSATLAR</a:t>
                      </a:r>
                      <a:endParaRPr lang="tr-TR" sz="1800" b="1" i="0" u="none" strike="noStrike">
                        <a:solidFill>
                          <a:srgbClr val="0F2303"/>
                        </a:solidFill>
                        <a:effectLst/>
                        <a:latin typeface="Calibri" panose="020F0502020204030204" pitchFamily="34" charset="0"/>
                      </a:endParaRPr>
                    </a:p>
                  </a:txBody>
                  <a:tcPr marL="3281" marR="3281" marT="3281" marB="0">
                    <a:lnB w="12700" cap="flat" cmpd="sng" algn="ctr">
                      <a:solidFill>
                        <a:schemeClr val="tx1"/>
                      </a:solidFill>
                      <a:prstDash val="solid"/>
                      <a:round/>
                      <a:headEnd type="none" w="med" len="med"/>
                      <a:tailEnd type="none" w="med" len="med"/>
                    </a:lnB>
                    <a:solidFill>
                      <a:srgbClr val="FFFF00"/>
                    </a:solidFill>
                  </a:tcPr>
                </a:tc>
                <a:tc>
                  <a:txBody>
                    <a:bodyPr/>
                    <a:lstStyle/>
                    <a:p>
                      <a:pPr algn="ctr" fontAlgn="t"/>
                      <a:r>
                        <a:rPr lang="tr-TR" sz="1800" u="none" strike="noStrike">
                          <a:solidFill>
                            <a:srgbClr val="0F2303"/>
                          </a:solidFill>
                          <a:effectLst/>
                        </a:rPr>
                        <a:t>FIRSATLAR</a:t>
                      </a:r>
                      <a:endParaRPr lang="tr-TR" sz="1800" b="1" i="0" u="none" strike="noStrike">
                        <a:solidFill>
                          <a:srgbClr val="0F2303"/>
                        </a:solidFill>
                        <a:effectLst/>
                        <a:latin typeface="Calibri" panose="020F0502020204030204" pitchFamily="34" charset="0"/>
                      </a:endParaRPr>
                    </a:p>
                  </a:txBody>
                  <a:tcPr marL="3281" marR="3281" marT="3281" marB="0">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439913871"/>
                  </a:ext>
                </a:extLst>
              </a:tr>
              <a:tr h="1595878">
                <a:tc>
                  <a:txBody>
                    <a:bodyPr/>
                    <a:lstStyle/>
                    <a:p>
                      <a:pPr algn="l" fontAlgn="ctr"/>
                      <a:r>
                        <a:rPr lang="tr-TR" sz="1200" b="0" i="0" u="none" strike="noStrike">
                          <a:solidFill>
                            <a:srgbClr val="000000"/>
                          </a:solidFill>
                          <a:effectLst/>
                          <a:latin typeface="Tahoma" panose="020B0604030504040204" pitchFamily="34" charset="0"/>
                        </a:rPr>
                        <a:t>F1 Üniversitede öğrenim gören yabancı uyruklu öğrencilerin bulunması sayesinde kültürel çeşitlilikle tanışma ve çalışma olanağı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200" b="0" i="0" u="none" strike="noStrike">
                          <a:solidFill>
                            <a:srgbClr val="000000"/>
                          </a:solidFill>
                          <a:effectLst/>
                          <a:latin typeface="Tahoma" panose="020B0604030504040204" pitchFamily="34" charset="0"/>
                        </a:rPr>
                        <a:t>F5 İl içinde uygulama yapılacak yeteri sayı ve nitelikte hastane bulunması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865199338"/>
                  </a:ext>
                </a:extLst>
              </a:tr>
              <a:tr h="1006912">
                <a:tc>
                  <a:txBody>
                    <a:bodyPr/>
                    <a:lstStyle/>
                    <a:p>
                      <a:pPr algn="l" fontAlgn="ctr"/>
                      <a:r>
                        <a:rPr lang="tr-TR" sz="1200" b="0" i="0" u="none" strike="noStrike">
                          <a:solidFill>
                            <a:srgbClr val="000000"/>
                          </a:solidFill>
                          <a:effectLst/>
                          <a:latin typeface="Tahoma" panose="020B0604030504040204" pitchFamily="34" charset="0"/>
                        </a:rPr>
                        <a:t>F2 Mezuniyet sonrası istihdam kolaylığı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fontAlgn="ctr"/>
                      <a:r>
                        <a:rPr lang="tr-TR" sz="1200" b="0" i="0" u="none" strike="noStrike">
                          <a:solidFill>
                            <a:srgbClr val="000000"/>
                          </a:solidFill>
                          <a:effectLst/>
                          <a:latin typeface="Tahoma" panose="020B0604030504040204" pitchFamily="34" charset="0"/>
                        </a:rPr>
                        <a:t>F6 Meslek örgütlerinin mesleğin gelişimine olan desteği</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5508532"/>
                  </a:ext>
                </a:extLst>
              </a:tr>
              <a:tr h="1257796">
                <a:tc>
                  <a:txBody>
                    <a:bodyPr/>
                    <a:lstStyle/>
                    <a:p>
                      <a:pPr algn="l" fontAlgn="ctr"/>
                      <a:r>
                        <a:rPr lang="tr-TR" sz="1200" b="0" i="0" u="none" strike="noStrike">
                          <a:solidFill>
                            <a:srgbClr val="000000"/>
                          </a:solidFill>
                          <a:effectLst/>
                          <a:latin typeface="Tahoma" panose="020B0604030504040204" pitchFamily="34" charset="0"/>
                        </a:rPr>
                        <a:t>F3 Üniversitenin coğrafi konumuna bağlı öğrenci adına kolay ulaşım, barınma vb. yaşam seçeneklerine sahip olması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200" b="0" i="0" u="none" strike="noStrike">
                          <a:solidFill>
                            <a:srgbClr val="000000"/>
                          </a:solidFill>
                          <a:effectLst/>
                          <a:latin typeface="Tahoma" panose="020B0604030504040204" pitchFamily="34" charset="0"/>
                        </a:rPr>
                        <a:t>F7 İkili işbirlikleri için il içerisinde köklü bir hemşirelik fakültesinin bulunması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90879413"/>
                  </a:ext>
                </a:extLst>
              </a:tr>
              <a:tr h="1498749">
                <a:tc>
                  <a:txBody>
                    <a:bodyPr/>
                    <a:lstStyle/>
                    <a:p>
                      <a:pPr algn="l" fontAlgn="ctr"/>
                      <a:r>
                        <a:rPr lang="tr-TR" sz="1200" b="0" i="0" u="none" strike="noStrike">
                          <a:solidFill>
                            <a:srgbClr val="000000"/>
                          </a:solidFill>
                          <a:effectLst/>
                          <a:latin typeface="Tahoma" panose="020B0604030504040204" pitchFamily="34" charset="0"/>
                        </a:rPr>
                        <a:t>F4 Yaşlanan nüfus, kronik hastalıklar ve sağlık harcamalarının artışı ile birlikte sağlık hizmetine olan ihtiyacın giderek artması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tr-TR" sz="1200" b="0" i="0" u="none" strike="noStrike">
                        <a:solidFill>
                          <a:srgbClr val="000000"/>
                        </a:solidFill>
                        <a:effectLst/>
                        <a:latin typeface="Tahoma" panose="020B060403050404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0080290"/>
                  </a:ext>
                </a:extLst>
              </a:tr>
            </a:tbl>
          </a:graphicData>
        </a:graphic>
      </p:graphicFrame>
      <p:sp>
        <p:nvSpPr>
          <p:cNvPr id="2" name="Slayt Numarası Yer Tutucusu 1"/>
          <p:cNvSpPr>
            <a:spLocks noGrp="1"/>
          </p:cNvSpPr>
          <p:nvPr>
            <p:ph type="sldNum" sz="quarter" idx="12"/>
          </p:nvPr>
        </p:nvSpPr>
        <p:spPr/>
        <p:txBody>
          <a:bodyPr/>
          <a:lstStyle/>
          <a:p>
            <a:fld id="{439F893C-C32F-4835-A1E5-850973405C58}" type="slidenum">
              <a:rPr lang="tr-TR" smtClean="0"/>
              <a:t>7</a:t>
            </a:fld>
            <a:endParaRPr lang="tr-TR"/>
          </a:p>
        </p:txBody>
      </p:sp>
    </p:spTree>
    <p:extLst>
      <p:ext uri="{BB962C8B-B14F-4D97-AF65-F5344CB8AC3E}">
        <p14:creationId xmlns:p14="http://schemas.microsoft.com/office/powerpoint/2010/main" val="3543311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DADC-43C8-B262-954F-96D372D1D6E9}"/>
              </a:ext>
            </a:extLst>
          </p:cNvPr>
          <p:cNvSpPr>
            <a:spLocks noGrp="1"/>
          </p:cNvSpPr>
          <p:nvPr>
            <p:ph type="title"/>
          </p:nvPr>
        </p:nvSpPr>
        <p:spPr>
          <a:xfrm>
            <a:off x="1818347" y="673654"/>
            <a:ext cx="5607466" cy="1179595"/>
          </a:xfrm>
        </p:spPr>
        <p:txBody>
          <a:bodyPr>
            <a:normAutofit/>
          </a:bodyPr>
          <a:lstStyle/>
          <a:p>
            <a:r>
              <a:rPr lang="en-US">
                <a:ea typeface="+mj-lt"/>
                <a:cs typeface="+mj-lt"/>
              </a:rPr>
              <a:t>FIRSAT AKSİYON PLANI</a:t>
            </a:r>
            <a:endParaRPr lang="en-US"/>
          </a:p>
        </p:txBody>
      </p:sp>
      <p:sp>
        <p:nvSpPr>
          <p:cNvPr id="4" name="Slide Number Placeholder 3">
            <a:extLst>
              <a:ext uri="{FF2B5EF4-FFF2-40B4-BE49-F238E27FC236}">
                <a16:creationId xmlns:a16="http://schemas.microsoft.com/office/drawing/2014/main" id="{9540649E-1034-7BB4-4604-48A9C4B0250B}"/>
              </a:ext>
            </a:extLst>
          </p:cNvPr>
          <p:cNvSpPr>
            <a:spLocks noGrp="1"/>
          </p:cNvSpPr>
          <p:nvPr>
            <p:ph type="sldNum" sz="quarter" idx="12"/>
          </p:nvPr>
        </p:nvSpPr>
        <p:spPr>
          <a:xfrm>
            <a:off x="7764405" y="295729"/>
            <a:ext cx="628649" cy="767687"/>
          </a:xfrm>
        </p:spPr>
        <p:txBody>
          <a:bodyPr>
            <a:normAutofit/>
          </a:bodyPr>
          <a:lstStyle/>
          <a:p>
            <a:pPr>
              <a:spcAft>
                <a:spcPts val="600"/>
              </a:spcAft>
            </a:pPr>
            <a:fld id="{439F893C-C32F-4835-A1E5-850973405C58}" type="slidenum">
              <a:rPr lang="tr-TR"/>
              <a:pPr>
                <a:spcAft>
                  <a:spcPts val="600"/>
                </a:spcAft>
              </a:pPr>
              <a:t>8</a:t>
            </a:fld>
            <a:endParaRPr lang="tr-TR"/>
          </a:p>
        </p:txBody>
      </p:sp>
      <p:pic>
        <p:nvPicPr>
          <p:cNvPr id="5" name="Content Placeholder 4" descr="A screenshot of a computer&#10;&#10;Description automatically generated">
            <a:extLst>
              <a:ext uri="{FF2B5EF4-FFF2-40B4-BE49-F238E27FC236}">
                <a16:creationId xmlns:a16="http://schemas.microsoft.com/office/drawing/2014/main" id="{3D2935EE-9960-E56B-B427-BB1BB35AA966}"/>
              </a:ext>
            </a:extLst>
          </p:cNvPr>
          <p:cNvPicPr>
            <a:picLocks noChangeAspect="1"/>
          </p:cNvPicPr>
          <p:nvPr/>
        </p:nvPicPr>
        <p:blipFill rotWithShape="1">
          <a:blip r:embed="rId2"/>
          <a:srcRect l="992" t="28817" r="2810" b="20860"/>
          <a:stretch/>
        </p:blipFill>
        <p:spPr>
          <a:xfrm>
            <a:off x="168258" y="1850890"/>
            <a:ext cx="8975741" cy="4675170"/>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600994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2651734" y="75881"/>
            <a:ext cx="4403764" cy="523220"/>
          </a:xfrm>
          <a:prstGeom prst="rect">
            <a:avLst/>
          </a:prstGeom>
          <a:noFill/>
        </p:spPr>
        <p:txBody>
          <a:bodyPr wrap="square" lIns="91440" tIns="45720" rIns="91440" bIns="45720" rtlCol="0" anchor="t">
            <a:spAutoFit/>
          </a:bodyPr>
          <a:lstStyle/>
          <a:p>
            <a:pPr algn="ctr"/>
            <a:r>
              <a:rPr lang="tr-TR" sz="2800" b="1">
                <a:solidFill>
                  <a:schemeClr val="accent6"/>
                </a:solidFill>
                <a:effectLst>
                  <a:outerShdw blurRad="38100" dist="38100" dir="2700000" algn="tl">
                    <a:srgbClr val="000000">
                      <a:alpha val="43137"/>
                    </a:srgbClr>
                  </a:outerShdw>
                </a:effectLst>
              </a:rPr>
              <a:t>SWOT (GZFT) ANALİZİ</a:t>
            </a:r>
            <a:endParaRPr lang="tr-TR" sz="2800" b="1">
              <a:solidFill>
                <a:schemeClr val="accent6"/>
              </a:solidFill>
              <a:effectLst>
                <a:outerShdw blurRad="38100" dist="38100" dir="2700000" algn="tl">
                  <a:srgbClr val="000000">
                    <a:alpha val="43137"/>
                  </a:srgbClr>
                </a:outerShdw>
              </a:effectLst>
              <a:cs typeface="Calibri"/>
            </a:endParaRPr>
          </a:p>
        </p:txBody>
      </p:sp>
      <p:pic>
        <p:nvPicPr>
          <p:cNvPr id="6" name="Picture 2" descr="https://admin.antalya.edu.tr/files/139/abu-logo-tr-yata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155" y="115709"/>
            <a:ext cx="2088232" cy="4435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o 6"/>
          <p:cNvGraphicFramePr>
            <a:graphicFrameLocks noGrp="1"/>
          </p:cNvGraphicFramePr>
          <p:nvPr>
            <p:extLst>
              <p:ext uri="{D42A27DB-BD31-4B8C-83A1-F6EECF244321}">
                <p14:modId xmlns:p14="http://schemas.microsoft.com/office/powerpoint/2010/main" val="1215370237"/>
              </p:ext>
            </p:extLst>
          </p:nvPr>
        </p:nvGraphicFramePr>
        <p:xfrm>
          <a:off x="0" y="1063423"/>
          <a:ext cx="9144000" cy="5794578"/>
        </p:xfrm>
        <a:graphic>
          <a:graphicData uri="http://schemas.openxmlformats.org/drawingml/2006/table">
            <a:tbl>
              <a:tblPr>
                <a:tableStyleId>{5C22544A-7EE6-4342-B048-85BDC9FD1C3A}</a:tableStyleId>
              </a:tblPr>
              <a:tblGrid>
                <a:gridCol w="3964161">
                  <a:extLst>
                    <a:ext uri="{9D8B030D-6E8A-4147-A177-3AD203B41FA5}">
                      <a16:colId xmlns:a16="http://schemas.microsoft.com/office/drawing/2014/main" val="54114778"/>
                    </a:ext>
                  </a:extLst>
                </a:gridCol>
                <a:gridCol w="5179839">
                  <a:extLst>
                    <a:ext uri="{9D8B030D-6E8A-4147-A177-3AD203B41FA5}">
                      <a16:colId xmlns:a16="http://schemas.microsoft.com/office/drawing/2014/main" val="51112570"/>
                    </a:ext>
                  </a:extLst>
                </a:gridCol>
              </a:tblGrid>
              <a:tr h="435243">
                <a:tc>
                  <a:txBody>
                    <a:bodyPr/>
                    <a:lstStyle/>
                    <a:p>
                      <a:pPr algn="ctr" fontAlgn="t"/>
                      <a:r>
                        <a:rPr lang="tr-TR" sz="1800" u="none" strike="noStrike">
                          <a:solidFill>
                            <a:srgbClr val="0F2303"/>
                          </a:solidFill>
                          <a:effectLst/>
                        </a:rPr>
                        <a:t>TEHDİTLER</a:t>
                      </a:r>
                      <a:endParaRPr lang="tr-TR" sz="1800" b="1" i="0" u="none" strike="noStrike">
                        <a:solidFill>
                          <a:srgbClr val="0F2303"/>
                        </a:solidFill>
                        <a:effectLst/>
                        <a:latin typeface="Calibri" panose="020F0502020204030204" pitchFamily="34" charset="0"/>
                      </a:endParaRPr>
                    </a:p>
                  </a:txBody>
                  <a:tcPr marL="3281" marR="3281" marT="3281" marB="0">
                    <a:lnB w="12700" cap="flat" cmpd="sng" algn="ctr">
                      <a:solidFill>
                        <a:schemeClr val="tx1"/>
                      </a:solidFill>
                      <a:prstDash val="solid"/>
                      <a:round/>
                      <a:headEnd type="none" w="med" len="med"/>
                      <a:tailEnd type="none" w="med" len="med"/>
                    </a:lnB>
                    <a:solidFill>
                      <a:srgbClr val="FFC000"/>
                    </a:solidFill>
                  </a:tcPr>
                </a:tc>
                <a:tc>
                  <a:txBody>
                    <a:bodyPr/>
                    <a:lstStyle/>
                    <a:p>
                      <a:pPr algn="ctr" fontAlgn="t"/>
                      <a:r>
                        <a:rPr lang="tr-TR" sz="1800" u="none" strike="noStrike">
                          <a:solidFill>
                            <a:srgbClr val="0F2303"/>
                          </a:solidFill>
                          <a:effectLst/>
                        </a:rPr>
                        <a:t>TEHDİTLER</a:t>
                      </a:r>
                      <a:endParaRPr lang="tr-TR" sz="1800" b="1" i="0" u="none" strike="noStrike">
                        <a:solidFill>
                          <a:srgbClr val="0F2303"/>
                        </a:solidFill>
                        <a:effectLst/>
                        <a:latin typeface="Calibri" panose="020F0502020204030204" pitchFamily="34" charset="0"/>
                      </a:endParaRPr>
                    </a:p>
                  </a:txBody>
                  <a:tcPr marL="3281" marR="3281" marT="3281" marB="0">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439913871"/>
                  </a:ext>
                </a:extLst>
              </a:tr>
              <a:tr h="1595878">
                <a:tc>
                  <a:txBody>
                    <a:bodyPr/>
                    <a:lstStyle/>
                    <a:p>
                      <a:pPr algn="l" fontAlgn="ctr"/>
                      <a:r>
                        <a:rPr lang="tr-TR" sz="1600" b="0" i="0" u="none" strike="noStrike">
                          <a:solidFill>
                            <a:srgbClr val="000000"/>
                          </a:solidFill>
                          <a:effectLst/>
                          <a:latin typeface="Tahoma" panose="020B0604030504040204" pitchFamily="34" charset="0"/>
                        </a:rPr>
                        <a:t>T1 Bölümün aday öğrenciler tarafından bilinirlik ve tanınırlığının yeterli düzeyde olmaması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l" fontAlgn="ctr"/>
                      <a:r>
                        <a:rPr lang="tr-TR" sz="1600" b="0" i="0" u="none" strike="noStrike">
                          <a:solidFill>
                            <a:srgbClr val="000000"/>
                          </a:solidFill>
                          <a:effectLst/>
                          <a:latin typeface="Tahoma" panose="020B0604030504040204" pitchFamily="34" charset="0"/>
                        </a:rPr>
                        <a:t>T5 Yükseköğretim mezunu olmanın çalışma yaşamında maddi ve manevi karşılığının yeterli olmaması nedeniyle lisans ve lisansüstü eğitiminin tercih edilmemesi</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5199338"/>
                  </a:ext>
                </a:extLst>
              </a:tr>
              <a:tr h="1006912">
                <a:tc>
                  <a:txBody>
                    <a:bodyPr/>
                    <a:lstStyle/>
                    <a:p>
                      <a:pPr algn="l" fontAlgn="ctr"/>
                      <a:r>
                        <a:rPr lang="tr-TR" sz="1600" b="0" i="0" u="none" strike="noStrike">
                          <a:solidFill>
                            <a:srgbClr val="000000"/>
                          </a:solidFill>
                          <a:effectLst/>
                          <a:latin typeface="Tahoma" panose="020B0604030504040204" pitchFamily="34" charset="0"/>
                        </a:rPr>
                        <a:t>T2 Ülke genelinde hemşirelik bölümü sayısının fazla olması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600" b="0" i="0" u="none" strike="noStrike">
                          <a:solidFill>
                            <a:srgbClr val="000000"/>
                          </a:solidFill>
                          <a:effectLst/>
                          <a:latin typeface="Tahoma" panose="020B0604030504040204" pitchFamily="34" charset="0"/>
                        </a:rPr>
                        <a:t>T6 Klinik uygulamalar için sağlık kurumları ile  işbirliği kurmada yetersizlikler olması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5508532"/>
                  </a:ext>
                </a:extLst>
              </a:tr>
              <a:tr h="1257796">
                <a:tc>
                  <a:txBody>
                    <a:bodyPr/>
                    <a:lstStyle/>
                    <a:p>
                      <a:pPr algn="l" fontAlgn="ctr"/>
                      <a:r>
                        <a:rPr lang="tr-TR" sz="1600" b="0" i="0" u="none" strike="noStrike">
                          <a:solidFill>
                            <a:srgbClr val="000000"/>
                          </a:solidFill>
                          <a:effectLst/>
                          <a:latin typeface="Tahoma" panose="020B0604030504040204" pitchFamily="34" charset="0"/>
                        </a:rPr>
                        <a:t>T3 Mesleki temel  dersler için alanında uzman  öğretim üyesi sayısının yeterli olmaması</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1600" b="0" i="0" u="none" strike="noStrike">
                          <a:solidFill>
                            <a:srgbClr val="000000"/>
                          </a:solidFill>
                          <a:effectLst/>
                          <a:latin typeface="Tahoma" panose="020B0604030504040204" pitchFamily="34" charset="0"/>
                        </a:rPr>
                        <a:t>T7 F7 İkili işbirlikleri için il içerisinde köklü bir hemşirelik fakültesinin bulunması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90879413"/>
                  </a:ext>
                </a:extLst>
              </a:tr>
              <a:tr h="1498749">
                <a:tc>
                  <a:txBody>
                    <a:bodyPr/>
                    <a:lstStyle/>
                    <a:p>
                      <a:pPr algn="l" fontAlgn="ctr"/>
                      <a:r>
                        <a:rPr lang="tr-TR" sz="1600" b="0" i="0" u="none" strike="noStrike">
                          <a:solidFill>
                            <a:srgbClr val="000000"/>
                          </a:solidFill>
                          <a:effectLst/>
                          <a:latin typeface="Tahoma" panose="020B0604030504040204" pitchFamily="34" charset="0"/>
                        </a:rPr>
                        <a:t>T4 Öğretim elemanlarının özel sektör üniversitelerini tercih etme oranlarının düşük olmasına bağlı donanımlı öğretim üyesi bulma zorluğu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tr-TR" sz="2000" u="none" strike="noStrike">
                          <a:solidFill>
                            <a:srgbClr val="0F2303"/>
                          </a:solidFill>
                          <a:effectLst/>
                        </a:rPr>
                        <a:t> </a:t>
                      </a:r>
                      <a:endParaRPr lang="tr-TR" sz="2000" b="0" i="0" u="none" strike="noStrike">
                        <a:solidFill>
                          <a:srgbClr val="0F2303"/>
                        </a:solidFill>
                        <a:effectLst/>
                        <a:latin typeface="Tahoma" panose="020B0604030504040204" pitchFamily="34" charset="0"/>
                      </a:endParaRPr>
                    </a:p>
                  </a:txBody>
                  <a:tcPr marL="3281" marR="3281" marT="32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0080290"/>
                  </a:ext>
                </a:extLst>
              </a:tr>
            </a:tbl>
          </a:graphicData>
        </a:graphic>
      </p:graphicFrame>
      <p:sp>
        <p:nvSpPr>
          <p:cNvPr id="2" name="Slayt Numarası Yer Tutucusu 1"/>
          <p:cNvSpPr>
            <a:spLocks noGrp="1"/>
          </p:cNvSpPr>
          <p:nvPr>
            <p:ph type="sldNum" sz="quarter" idx="12"/>
          </p:nvPr>
        </p:nvSpPr>
        <p:spPr/>
        <p:txBody>
          <a:bodyPr/>
          <a:lstStyle/>
          <a:p>
            <a:fld id="{439F893C-C32F-4835-A1E5-850973405C58}" type="slidenum">
              <a:rPr lang="tr-TR" smtClean="0"/>
              <a:t>9</a:t>
            </a:fld>
            <a:endParaRPr lang="tr-TR"/>
          </a:p>
        </p:txBody>
      </p:sp>
    </p:spTree>
    <p:extLst>
      <p:ext uri="{BB962C8B-B14F-4D97-AF65-F5344CB8AC3E}">
        <p14:creationId xmlns:p14="http://schemas.microsoft.com/office/powerpoint/2010/main" val="32285785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a:themeElements>
    <a:clrScheme name="Özel 2">
      <a:dk1>
        <a:srgbClr val="8AD0D5"/>
      </a:dk1>
      <a:lt1>
        <a:sysClr val="window" lastClr="FFFFFF"/>
      </a:lt1>
      <a:dk2>
        <a:srgbClr val="1E5155"/>
      </a:dk2>
      <a:lt2>
        <a:srgbClr val="BFBFBF"/>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Ion</Template>
  <TotalTime>2</TotalTime>
  <Words>1505</Words>
  <Application>Microsoft Office PowerPoint</Application>
  <PresentationFormat>Ekran Gösterisi (4:3)</PresentationFormat>
  <Paragraphs>279</Paragraphs>
  <Slides>41</Slides>
  <Notes>1</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41</vt:i4>
      </vt:variant>
    </vt:vector>
  </HeadingPairs>
  <TitlesOfParts>
    <vt:vector size="49" baseType="lpstr">
      <vt:lpstr>Arial</vt:lpstr>
      <vt:lpstr>Calibri</vt:lpstr>
      <vt:lpstr>Calibri Light</vt:lpstr>
      <vt:lpstr>Century Gothic</vt:lpstr>
      <vt:lpstr>Tahoma</vt:lpstr>
      <vt:lpstr>Times New Roman</vt:lpstr>
      <vt:lpstr>Wingdings 3</vt:lpstr>
      <vt:lpstr>İyon</vt:lpstr>
      <vt:lpstr>PowerPoint Sunusu</vt:lpstr>
      <vt:lpstr>PowerPoint Sunusu</vt:lpstr>
      <vt:lpstr>PowerPoint Sunusu</vt:lpstr>
      <vt:lpstr>PowerPoint Sunusu</vt:lpstr>
      <vt:lpstr>PowerPoint Sunusu</vt:lpstr>
      <vt:lpstr>PowerPoint Sunusu</vt:lpstr>
      <vt:lpstr>PowerPoint Sunusu</vt:lpstr>
      <vt:lpstr>FIRSAT AKSİYON PLANI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OSCE-CORE Sınav Kursu </vt:lpstr>
      <vt:lpstr>OSCE-CORE Sınav Uygulaması </vt:lpstr>
      <vt:lpstr>OSCE-CORE Sınav Uygulaması</vt:lpstr>
      <vt:lpstr>PowerPoint Sunusu</vt:lpstr>
      <vt:lpstr>PowerPoint Sunusu</vt:lpstr>
      <vt:lpstr>PowerPoint Sunusu</vt:lpstr>
      <vt:lpstr>PowerPoint Sunusu</vt:lpstr>
      <vt:lpstr>PowerPoint Sunusu</vt:lpstr>
      <vt:lpstr>PowerPoint Sunusu</vt:lpstr>
      <vt:lpstr>Patent Başvurusu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YILI  YGG SUNUMU  MEZUNLAR OFİSİ ve KARİYER GELİŞTİRME KOORDİNATÖRLÜĞÜ SÜRECİ  30/12/2019</dc:title>
  <dc:creator>Ali Engin DORUM</dc:creator>
  <cp:lastModifiedBy>Onur Ünver</cp:lastModifiedBy>
  <cp:revision>162</cp:revision>
  <dcterms:created xsi:type="dcterms:W3CDTF">2020-01-20T10:44:30Z</dcterms:created>
  <dcterms:modified xsi:type="dcterms:W3CDTF">2024-06-11T06:27:16Z</dcterms:modified>
</cp:coreProperties>
</file>