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9"/>
  </p:notesMasterIdLst>
  <p:sldIdLst>
    <p:sldId id="256" r:id="rId2"/>
    <p:sldId id="366" r:id="rId3"/>
    <p:sldId id="369" r:id="rId4"/>
    <p:sldId id="370" r:id="rId5"/>
    <p:sldId id="371" r:id="rId6"/>
    <p:sldId id="373" r:id="rId7"/>
    <p:sldId id="285" r:id="rId8"/>
    <p:sldId id="374" r:id="rId9"/>
    <p:sldId id="375" r:id="rId10"/>
    <p:sldId id="376" r:id="rId11"/>
    <p:sldId id="353" r:id="rId12"/>
    <p:sldId id="358" r:id="rId13"/>
    <p:sldId id="352" r:id="rId14"/>
    <p:sldId id="380" r:id="rId15"/>
    <p:sldId id="381" r:id="rId16"/>
    <p:sldId id="382" r:id="rId17"/>
    <p:sldId id="383" r:id="rId18"/>
    <p:sldId id="378" r:id="rId19"/>
    <p:sldId id="357" r:id="rId20"/>
    <p:sldId id="304" r:id="rId21"/>
    <p:sldId id="385" r:id="rId22"/>
    <p:sldId id="359" r:id="rId23"/>
    <p:sldId id="360" r:id="rId24"/>
    <p:sldId id="361" r:id="rId25"/>
    <p:sldId id="362" r:id="rId26"/>
    <p:sldId id="278" r:id="rId27"/>
    <p:sldId id="379"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BEA70EB5-37B4-4FD2-923D-5284A583AEE6}">
          <p14:sldIdLst>
            <p14:sldId id="256"/>
          </p14:sldIdLst>
        </p14:section>
        <p14:section name="Başlıksız Bölüm" id="{29ED5E7A-0C58-4AF1-A401-2AB9E7D510F4}">
          <p14:sldIdLst>
            <p14:sldId id="366"/>
            <p14:sldId id="369"/>
            <p14:sldId id="370"/>
            <p14:sldId id="371"/>
            <p14:sldId id="373"/>
            <p14:sldId id="285"/>
            <p14:sldId id="374"/>
            <p14:sldId id="375"/>
            <p14:sldId id="376"/>
            <p14:sldId id="353"/>
            <p14:sldId id="358"/>
            <p14:sldId id="352"/>
            <p14:sldId id="380"/>
            <p14:sldId id="381"/>
            <p14:sldId id="382"/>
            <p14:sldId id="383"/>
            <p14:sldId id="378"/>
            <p14:sldId id="357"/>
            <p14:sldId id="304"/>
            <p14:sldId id="385"/>
            <p14:sldId id="359"/>
            <p14:sldId id="360"/>
            <p14:sldId id="361"/>
            <p14:sldId id="362"/>
            <p14:sldId id="278"/>
            <p14:sldId id="37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 Engin DORUM" initials="AED" lastIdx="1" clrIdx="0">
    <p:extLst>
      <p:ext uri="{19B8F6BF-5375-455C-9EA6-DF929625EA0E}">
        <p15:presenceInfo xmlns:p15="http://schemas.microsoft.com/office/powerpoint/2012/main" userId="d7838842375f6d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2204"/>
    <a:srgbClr val="0F2303"/>
    <a:srgbClr val="0C0D0D"/>
    <a:srgbClr val="001626"/>
    <a:srgbClr val="7AEE32"/>
    <a:srgbClr val="E626AF"/>
    <a:srgbClr val="1F0620"/>
    <a:srgbClr val="020424"/>
    <a:srgbClr val="D9D9D9"/>
    <a:srgbClr val="1224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338F0E-B525-4D49-BFAF-BFA7C59BBE40}" v="66" dt="2024-05-24T05:54:01.287"/>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Orta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52"/>
    <p:restoredTop sz="95033" autoAdjust="0"/>
  </p:normalViewPr>
  <p:slideViewPr>
    <p:cSldViewPr snapToGrid="0">
      <p:cViewPr varScale="1">
        <p:scale>
          <a:sx n="105" d="100"/>
          <a:sy n="105" d="100"/>
        </p:scale>
        <p:origin x="1648"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üge Çevik" userId="07e9bb8c785fccc5" providerId="LiveId" clId="{7B338F0E-B525-4D49-BFAF-BFA7C59BBE40}"/>
    <pc:docChg chg="undo redo custSel addSld delSld modSld modSection">
      <pc:chgData name="Müge Çevik" userId="07e9bb8c785fccc5" providerId="LiveId" clId="{7B338F0E-B525-4D49-BFAF-BFA7C59BBE40}" dt="2024-05-24T05:54:55.557" v="1483" actId="1076"/>
      <pc:docMkLst>
        <pc:docMk/>
      </pc:docMkLst>
      <pc:sldChg chg="modSp mod">
        <pc:chgData name="Müge Çevik" userId="07e9bb8c785fccc5" providerId="LiveId" clId="{7B338F0E-B525-4D49-BFAF-BFA7C59BBE40}" dt="2024-05-10T06:38:39.503" v="12" actId="1076"/>
        <pc:sldMkLst>
          <pc:docMk/>
          <pc:sldMk cId="1057669782" sldId="256"/>
        </pc:sldMkLst>
        <pc:spChg chg="mod">
          <ac:chgData name="Müge Çevik" userId="07e9bb8c785fccc5" providerId="LiveId" clId="{7B338F0E-B525-4D49-BFAF-BFA7C59BBE40}" dt="2024-05-10T06:37:32.331" v="1" actId="20577"/>
          <ac:spMkLst>
            <pc:docMk/>
            <pc:sldMk cId="1057669782" sldId="256"/>
            <ac:spMk id="45" creationId="{00000000-0000-0000-0000-000000000000}"/>
          </ac:spMkLst>
        </pc:spChg>
        <pc:picChg chg="mod">
          <ac:chgData name="Müge Çevik" userId="07e9bb8c785fccc5" providerId="LiveId" clId="{7B338F0E-B525-4D49-BFAF-BFA7C59BBE40}" dt="2024-05-10T06:38:39.503" v="12" actId="1076"/>
          <ac:picMkLst>
            <pc:docMk/>
            <pc:sldMk cId="1057669782" sldId="256"/>
            <ac:picMk id="1026" creationId="{00000000-0000-0000-0000-000000000000}"/>
          </ac:picMkLst>
        </pc:picChg>
      </pc:sldChg>
      <pc:sldChg chg="modSp mod">
        <pc:chgData name="Müge Çevik" userId="07e9bb8c785fccc5" providerId="LiveId" clId="{7B338F0E-B525-4D49-BFAF-BFA7C59BBE40}" dt="2024-05-10T07:06:19.868" v="33" actId="20577"/>
        <pc:sldMkLst>
          <pc:docMk/>
          <pc:sldMk cId="3238730988" sldId="285"/>
        </pc:sldMkLst>
        <pc:graphicFrameChg chg="modGraphic">
          <ac:chgData name="Müge Çevik" userId="07e9bb8c785fccc5" providerId="LiveId" clId="{7B338F0E-B525-4D49-BFAF-BFA7C59BBE40}" dt="2024-05-10T07:06:19.868" v="33" actId="20577"/>
          <ac:graphicFrameMkLst>
            <pc:docMk/>
            <pc:sldMk cId="3238730988" sldId="285"/>
            <ac:graphicFrameMk id="10" creationId="{00000000-0000-0000-0000-000000000000}"/>
          </ac:graphicFrameMkLst>
        </pc:graphicFrameChg>
      </pc:sldChg>
      <pc:sldChg chg="modSp mod">
        <pc:chgData name="Müge Çevik" userId="07e9bb8c785fccc5" providerId="LiveId" clId="{7B338F0E-B525-4D49-BFAF-BFA7C59BBE40}" dt="2024-05-24T05:49:54.383" v="1472" actId="20577"/>
        <pc:sldMkLst>
          <pc:docMk/>
          <pc:sldMk cId="2309275913" sldId="304"/>
        </pc:sldMkLst>
        <pc:spChg chg="mod">
          <ac:chgData name="Müge Çevik" userId="07e9bb8c785fccc5" providerId="LiveId" clId="{7B338F0E-B525-4D49-BFAF-BFA7C59BBE40}" dt="2024-05-24T05:49:54.383" v="1472" actId="20577"/>
          <ac:spMkLst>
            <pc:docMk/>
            <pc:sldMk cId="2309275913" sldId="304"/>
            <ac:spMk id="2" creationId="{AF93831F-93D6-402B-A64C-4CFDA3B19746}"/>
          </ac:spMkLst>
        </pc:spChg>
      </pc:sldChg>
      <pc:sldChg chg="addSp modSp mod">
        <pc:chgData name="Müge Çevik" userId="07e9bb8c785fccc5" providerId="LiveId" clId="{7B338F0E-B525-4D49-BFAF-BFA7C59BBE40}" dt="2024-05-13T07:40:30.898" v="75"/>
        <pc:sldMkLst>
          <pc:docMk/>
          <pc:sldMk cId="1082165541" sldId="352"/>
        </pc:sldMkLst>
        <pc:graphicFrameChg chg="add mod modGraphic">
          <ac:chgData name="Müge Çevik" userId="07e9bb8c785fccc5" providerId="LiveId" clId="{7B338F0E-B525-4D49-BFAF-BFA7C59BBE40}" dt="2024-05-13T07:40:30.898" v="75"/>
          <ac:graphicFrameMkLst>
            <pc:docMk/>
            <pc:sldMk cId="1082165541" sldId="352"/>
            <ac:graphicFrameMk id="2" creationId="{EA20DBD7-4ACD-FFF2-4A09-5A016AA9EDEE}"/>
          </ac:graphicFrameMkLst>
        </pc:graphicFrameChg>
        <pc:graphicFrameChg chg="mod modGraphic">
          <ac:chgData name="Müge Çevik" userId="07e9bb8c785fccc5" providerId="LiveId" clId="{7B338F0E-B525-4D49-BFAF-BFA7C59BBE40}" dt="2024-05-13T07:39:06.447" v="68" actId="1076"/>
          <ac:graphicFrameMkLst>
            <pc:docMk/>
            <pc:sldMk cId="1082165541" sldId="352"/>
            <ac:graphicFrameMk id="6" creationId="{358F49DB-67A9-4A30-AB61-0A5CA1A55F41}"/>
          </ac:graphicFrameMkLst>
        </pc:graphicFrameChg>
        <pc:graphicFrameChg chg="mod modGraphic">
          <ac:chgData name="Müge Çevik" userId="07e9bb8c785fccc5" providerId="LiveId" clId="{7B338F0E-B525-4D49-BFAF-BFA7C59BBE40}" dt="2024-05-13T07:39:21.465" v="69" actId="255"/>
          <ac:graphicFrameMkLst>
            <pc:docMk/>
            <pc:sldMk cId="1082165541" sldId="352"/>
            <ac:graphicFrameMk id="7" creationId="{00000000-0000-0000-0000-000000000000}"/>
          </ac:graphicFrameMkLst>
        </pc:graphicFrameChg>
      </pc:sldChg>
      <pc:sldChg chg="addSp delSp modSp mod">
        <pc:chgData name="Müge Çevik" userId="07e9bb8c785fccc5" providerId="LiveId" clId="{7B338F0E-B525-4D49-BFAF-BFA7C59BBE40}" dt="2024-05-10T07:35:56.354" v="47" actId="1076"/>
        <pc:sldMkLst>
          <pc:docMk/>
          <pc:sldMk cId="1666700588" sldId="353"/>
        </pc:sldMkLst>
        <pc:graphicFrameChg chg="del">
          <ac:chgData name="Müge Çevik" userId="07e9bb8c785fccc5" providerId="LiveId" clId="{7B338F0E-B525-4D49-BFAF-BFA7C59BBE40}" dt="2024-05-10T07:32:59.024" v="40" actId="21"/>
          <ac:graphicFrameMkLst>
            <pc:docMk/>
            <pc:sldMk cId="1666700588" sldId="353"/>
            <ac:graphicFrameMk id="2" creationId="{3361EF4C-99F8-2E53-D9AE-8DAC40646AB5}"/>
          </ac:graphicFrameMkLst>
        </pc:graphicFrameChg>
        <pc:graphicFrameChg chg="add mod">
          <ac:chgData name="Müge Çevik" userId="07e9bb8c785fccc5" providerId="LiveId" clId="{7B338F0E-B525-4D49-BFAF-BFA7C59BBE40}" dt="2024-05-10T07:35:56.354" v="47" actId="1076"/>
          <ac:graphicFrameMkLst>
            <pc:docMk/>
            <pc:sldMk cId="1666700588" sldId="353"/>
            <ac:graphicFrameMk id="3" creationId="{DE0C6F57-9CF8-88CD-2BB6-B8EDAA8655AF}"/>
          </ac:graphicFrameMkLst>
        </pc:graphicFrameChg>
      </pc:sldChg>
      <pc:sldChg chg="addSp delSp modSp mod">
        <pc:chgData name="Müge Çevik" userId="07e9bb8c785fccc5" providerId="LiveId" clId="{7B338F0E-B525-4D49-BFAF-BFA7C59BBE40}" dt="2024-05-24T05:54:55.557" v="1483" actId="1076"/>
        <pc:sldMkLst>
          <pc:docMk/>
          <pc:sldMk cId="1346354361" sldId="357"/>
        </pc:sldMkLst>
        <pc:spChg chg="mod">
          <ac:chgData name="Müge Çevik" userId="07e9bb8c785fccc5" providerId="LiveId" clId="{7B338F0E-B525-4D49-BFAF-BFA7C59BBE40}" dt="2024-05-24T05:54:51.244" v="1481" actId="1076"/>
          <ac:spMkLst>
            <pc:docMk/>
            <pc:sldMk cId="1346354361" sldId="357"/>
            <ac:spMk id="49" creationId="{0983FF85-6A31-41EA-A11A-D71214CBEB4E}"/>
          </ac:spMkLst>
        </pc:spChg>
        <pc:picChg chg="del">
          <ac:chgData name="Müge Çevik" userId="07e9bb8c785fccc5" providerId="LiveId" clId="{7B338F0E-B525-4D49-BFAF-BFA7C59BBE40}" dt="2024-05-14T08:11:28.785" v="1318" actId="478"/>
          <ac:picMkLst>
            <pc:docMk/>
            <pc:sldMk cId="1346354361" sldId="357"/>
            <ac:picMk id="2" creationId="{1578198E-AFAF-BDD2-D71E-DEE2E102F56F}"/>
          </ac:picMkLst>
        </pc:picChg>
        <pc:picChg chg="add mod">
          <ac:chgData name="Müge Çevik" userId="07e9bb8c785fccc5" providerId="LiveId" clId="{7B338F0E-B525-4D49-BFAF-BFA7C59BBE40}" dt="2024-05-24T05:54:55.557" v="1483" actId="1076"/>
          <ac:picMkLst>
            <pc:docMk/>
            <pc:sldMk cId="1346354361" sldId="357"/>
            <ac:picMk id="3" creationId="{9298EBF0-D80A-4926-45C7-B0480B592868}"/>
          </ac:picMkLst>
        </pc:picChg>
      </pc:sldChg>
      <pc:sldChg chg="modSp mod">
        <pc:chgData name="Müge Çevik" userId="07e9bb8c785fccc5" providerId="LiveId" clId="{7B338F0E-B525-4D49-BFAF-BFA7C59BBE40}" dt="2024-05-24T05:47:45.278" v="1463" actId="20577"/>
        <pc:sldMkLst>
          <pc:docMk/>
          <pc:sldMk cId="2179233219" sldId="359"/>
        </pc:sldMkLst>
        <pc:spChg chg="mod">
          <ac:chgData name="Müge Çevik" userId="07e9bb8c785fccc5" providerId="LiveId" clId="{7B338F0E-B525-4D49-BFAF-BFA7C59BBE40}" dt="2024-05-24T05:47:45.278" v="1463" actId="20577"/>
          <ac:spMkLst>
            <pc:docMk/>
            <pc:sldMk cId="2179233219" sldId="359"/>
            <ac:spMk id="4" creationId="{2EE6D409-B666-06BD-3276-44D51E5239AB}"/>
          </ac:spMkLst>
        </pc:spChg>
      </pc:sldChg>
      <pc:sldChg chg="addSp delSp modSp mod">
        <pc:chgData name="Müge Çevik" userId="07e9bb8c785fccc5" providerId="LiveId" clId="{7B338F0E-B525-4D49-BFAF-BFA7C59BBE40}" dt="2024-05-24T05:49:00.890" v="1471" actId="20577"/>
        <pc:sldMkLst>
          <pc:docMk/>
          <pc:sldMk cId="2926320561" sldId="360"/>
        </pc:sldMkLst>
        <pc:spChg chg="add del mod">
          <ac:chgData name="Müge Çevik" userId="07e9bb8c785fccc5" providerId="LiveId" clId="{7B338F0E-B525-4D49-BFAF-BFA7C59BBE40}" dt="2024-05-24T05:49:00.890" v="1471" actId="20577"/>
          <ac:spMkLst>
            <pc:docMk/>
            <pc:sldMk cId="2926320561" sldId="360"/>
            <ac:spMk id="2" creationId="{37C2444D-82C1-E619-6CE0-243D6CEC934E}"/>
          </ac:spMkLst>
        </pc:spChg>
        <pc:spChg chg="add del">
          <ac:chgData name="Müge Çevik" userId="07e9bb8c785fccc5" providerId="LiveId" clId="{7B338F0E-B525-4D49-BFAF-BFA7C59BBE40}" dt="2024-05-13T08:25:31.511" v="364" actId="22"/>
          <ac:spMkLst>
            <pc:docMk/>
            <pc:sldMk cId="2926320561" sldId="360"/>
            <ac:spMk id="5" creationId="{392FB85E-0870-5D0F-7707-40A98759DE95}"/>
          </ac:spMkLst>
        </pc:spChg>
        <pc:graphicFrameChg chg="add del mod modGraphic">
          <ac:chgData name="Müge Çevik" userId="07e9bb8c785fccc5" providerId="LiveId" clId="{7B338F0E-B525-4D49-BFAF-BFA7C59BBE40}" dt="2024-05-13T08:25:54.128" v="383" actId="2161"/>
          <ac:graphicFrameMkLst>
            <pc:docMk/>
            <pc:sldMk cId="2926320561" sldId="360"/>
            <ac:graphicFrameMk id="3" creationId="{A31D48DF-D866-18C2-22C5-FB0423E6BBCF}"/>
          </ac:graphicFrameMkLst>
        </pc:graphicFrameChg>
      </pc:sldChg>
      <pc:sldChg chg="modSp mod">
        <pc:chgData name="Müge Çevik" userId="07e9bb8c785fccc5" providerId="LiveId" clId="{7B338F0E-B525-4D49-BFAF-BFA7C59BBE40}" dt="2024-05-14T07:52:31.857" v="1197" actId="20577"/>
        <pc:sldMkLst>
          <pc:docMk/>
          <pc:sldMk cId="2544252986" sldId="361"/>
        </pc:sldMkLst>
        <pc:spChg chg="mod">
          <ac:chgData name="Müge Çevik" userId="07e9bb8c785fccc5" providerId="LiveId" clId="{7B338F0E-B525-4D49-BFAF-BFA7C59BBE40}" dt="2024-05-14T07:52:31.857" v="1197" actId="20577"/>
          <ac:spMkLst>
            <pc:docMk/>
            <pc:sldMk cId="2544252986" sldId="361"/>
            <ac:spMk id="2" creationId="{6C8BCBDE-DDD4-B9F4-8DF0-59C361FCB702}"/>
          </ac:spMkLst>
        </pc:spChg>
      </pc:sldChg>
      <pc:sldChg chg="modSp mod">
        <pc:chgData name="Müge Çevik" userId="07e9bb8c785fccc5" providerId="LiveId" clId="{7B338F0E-B525-4D49-BFAF-BFA7C59BBE40}" dt="2024-05-10T06:47:15.139" v="18"/>
        <pc:sldMkLst>
          <pc:docMk/>
          <pc:sldMk cId="2512028991" sldId="369"/>
        </pc:sldMkLst>
        <pc:graphicFrameChg chg="mod modGraphic">
          <ac:chgData name="Müge Çevik" userId="07e9bb8c785fccc5" providerId="LiveId" clId="{7B338F0E-B525-4D49-BFAF-BFA7C59BBE40}" dt="2024-05-10T06:47:15.139" v="18"/>
          <ac:graphicFrameMkLst>
            <pc:docMk/>
            <pc:sldMk cId="2512028991" sldId="369"/>
            <ac:graphicFrameMk id="4" creationId="{00000000-0000-0000-0000-000000000000}"/>
          </ac:graphicFrameMkLst>
        </pc:graphicFrameChg>
      </pc:sldChg>
      <pc:sldChg chg="modSp mod">
        <pc:chgData name="Müge Çevik" userId="07e9bb8c785fccc5" providerId="LiveId" clId="{7B338F0E-B525-4D49-BFAF-BFA7C59BBE40}" dt="2024-05-10T06:47:54.338" v="25" actId="20577"/>
        <pc:sldMkLst>
          <pc:docMk/>
          <pc:sldMk cId="2392064964" sldId="373"/>
        </pc:sldMkLst>
        <pc:graphicFrameChg chg="modGraphic">
          <ac:chgData name="Müge Çevik" userId="07e9bb8c785fccc5" providerId="LiveId" clId="{7B338F0E-B525-4D49-BFAF-BFA7C59BBE40}" dt="2024-05-10T06:47:54.338" v="25" actId="20577"/>
          <ac:graphicFrameMkLst>
            <pc:docMk/>
            <pc:sldMk cId="2392064964" sldId="373"/>
            <ac:graphicFrameMk id="66" creationId="{0F23ED71-2D0A-4A91-BB06-5711D160085E}"/>
          </ac:graphicFrameMkLst>
        </pc:graphicFrameChg>
      </pc:sldChg>
      <pc:sldChg chg="modSp mod">
        <pc:chgData name="Müge Çevik" userId="07e9bb8c785fccc5" providerId="LiveId" clId="{7B338F0E-B525-4D49-BFAF-BFA7C59BBE40}" dt="2024-05-10T06:57:43.896" v="27" actId="20577"/>
        <pc:sldMkLst>
          <pc:docMk/>
          <pc:sldMk cId="125018572" sldId="374"/>
        </pc:sldMkLst>
        <pc:graphicFrameChg chg="modGraphic">
          <ac:chgData name="Müge Çevik" userId="07e9bb8c785fccc5" providerId="LiveId" clId="{7B338F0E-B525-4D49-BFAF-BFA7C59BBE40}" dt="2024-05-10T06:57:43.896" v="27" actId="20577"/>
          <ac:graphicFrameMkLst>
            <pc:docMk/>
            <pc:sldMk cId="125018572" sldId="374"/>
            <ac:graphicFrameMk id="10" creationId="{00000000-0000-0000-0000-000000000000}"/>
          </ac:graphicFrameMkLst>
        </pc:graphicFrameChg>
      </pc:sldChg>
      <pc:sldChg chg="modSp mod">
        <pc:chgData name="Müge Çevik" userId="07e9bb8c785fccc5" providerId="LiveId" clId="{7B338F0E-B525-4D49-BFAF-BFA7C59BBE40}" dt="2024-05-10T06:57:52.201" v="29" actId="20577"/>
        <pc:sldMkLst>
          <pc:docMk/>
          <pc:sldMk cId="1246039858" sldId="375"/>
        </pc:sldMkLst>
        <pc:graphicFrameChg chg="modGraphic">
          <ac:chgData name="Müge Çevik" userId="07e9bb8c785fccc5" providerId="LiveId" clId="{7B338F0E-B525-4D49-BFAF-BFA7C59BBE40}" dt="2024-05-10T06:57:52.201" v="29" actId="20577"/>
          <ac:graphicFrameMkLst>
            <pc:docMk/>
            <pc:sldMk cId="1246039858" sldId="375"/>
            <ac:graphicFrameMk id="10" creationId="{00000000-0000-0000-0000-000000000000}"/>
          </ac:graphicFrameMkLst>
        </pc:graphicFrameChg>
      </pc:sldChg>
      <pc:sldChg chg="modSp mod">
        <pc:chgData name="Müge Çevik" userId="07e9bb8c785fccc5" providerId="LiveId" clId="{7B338F0E-B525-4D49-BFAF-BFA7C59BBE40}" dt="2024-05-10T07:08:14.047" v="38" actId="20577"/>
        <pc:sldMkLst>
          <pc:docMk/>
          <pc:sldMk cId="841098853" sldId="376"/>
        </pc:sldMkLst>
        <pc:graphicFrameChg chg="modGraphic">
          <ac:chgData name="Müge Çevik" userId="07e9bb8c785fccc5" providerId="LiveId" clId="{7B338F0E-B525-4D49-BFAF-BFA7C59BBE40}" dt="2024-05-10T07:08:14.047" v="38" actId="20577"/>
          <ac:graphicFrameMkLst>
            <pc:docMk/>
            <pc:sldMk cId="841098853" sldId="376"/>
            <ac:graphicFrameMk id="10" creationId="{00000000-0000-0000-0000-000000000000}"/>
          </ac:graphicFrameMkLst>
        </pc:graphicFrameChg>
      </pc:sldChg>
      <pc:sldChg chg="del">
        <pc:chgData name="Müge Çevik" userId="07e9bb8c785fccc5" providerId="LiveId" clId="{7B338F0E-B525-4D49-BFAF-BFA7C59BBE40}" dt="2024-05-10T07:08:20.067" v="39" actId="47"/>
        <pc:sldMkLst>
          <pc:docMk/>
          <pc:sldMk cId="1114460815" sldId="377"/>
        </pc:sldMkLst>
      </pc:sldChg>
      <pc:sldChg chg="delSp modSp mod">
        <pc:chgData name="Müge Çevik" userId="07e9bb8c785fccc5" providerId="LiveId" clId="{7B338F0E-B525-4D49-BFAF-BFA7C59BBE40}" dt="2024-05-13T08:06:07.052" v="187" actId="20577"/>
        <pc:sldMkLst>
          <pc:docMk/>
          <pc:sldMk cId="781300912" sldId="378"/>
        </pc:sldMkLst>
        <pc:graphicFrameChg chg="del modGraphic">
          <ac:chgData name="Müge Çevik" userId="07e9bb8c785fccc5" providerId="LiveId" clId="{7B338F0E-B525-4D49-BFAF-BFA7C59BBE40}" dt="2024-05-13T08:04:42.186" v="176" actId="478"/>
          <ac:graphicFrameMkLst>
            <pc:docMk/>
            <pc:sldMk cId="781300912" sldId="378"/>
            <ac:graphicFrameMk id="2" creationId="{A9FD9AF0-C3FA-6E1D-61E4-BB6E5B711237}"/>
          </ac:graphicFrameMkLst>
        </pc:graphicFrameChg>
        <pc:graphicFrameChg chg="del modGraphic">
          <ac:chgData name="Müge Çevik" userId="07e9bb8c785fccc5" providerId="LiveId" clId="{7B338F0E-B525-4D49-BFAF-BFA7C59BBE40}" dt="2024-05-13T08:04:39.585" v="175" actId="478"/>
          <ac:graphicFrameMkLst>
            <pc:docMk/>
            <pc:sldMk cId="781300912" sldId="378"/>
            <ac:graphicFrameMk id="6" creationId="{358F49DB-67A9-4A30-AB61-0A5CA1A55F41}"/>
          </ac:graphicFrameMkLst>
        </pc:graphicFrameChg>
        <pc:graphicFrameChg chg="mod modGraphic">
          <ac:chgData name="Müge Çevik" userId="07e9bb8c785fccc5" providerId="LiveId" clId="{7B338F0E-B525-4D49-BFAF-BFA7C59BBE40}" dt="2024-05-13T08:06:07.052" v="187" actId="20577"/>
          <ac:graphicFrameMkLst>
            <pc:docMk/>
            <pc:sldMk cId="781300912" sldId="378"/>
            <ac:graphicFrameMk id="7" creationId="{00000000-0000-0000-0000-000000000000}"/>
          </ac:graphicFrameMkLst>
        </pc:graphicFrameChg>
      </pc:sldChg>
      <pc:sldChg chg="addSp delSp modSp new mod">
        <pc:chgData name="Müge Çevik" userId="07e9bb8c785fccc5" providerId="LiveId" clId="{7B338F0E-B525-4D49-BFAF-BFA7C59BBE40}" dt="2024-05-13T07:47:38.695" v="105" actId="1076"/>
        <pc:sldMkLst>
          <pc:docMk/>
          <pc:sldMk cId="164333588" sldId="380"/>
        </pc:sldMkLst>
        <pc:spChg chg="del mod">
          <ac:chgData name="Müge Çevik" userId="07e9bb8c785fccc5" providerId="LiveId" clId="{7B338F0E-B525-4D49-BFAF-BFA7C59BBE40}" dt="2024-05-13T07:42:32.073" v="80" actId="478"/>
          <ac:spMkLst>
            <pc:docMk/>
            <pc:sldMk cId="164333588" sldId="380"/>
            <ac:spMk id="2" creationId="{523E9D47-BD3F-7AF2-00E5-FBC6EBDBEF64}"/>
          </ac:spMkLst>
        </pc:spChg>
        <pc:spChg chg="del mod">
          <ac:chgData name="Müge Çevik" userId="07e9bb8c785fccc5" providerId="LiveId" clId="{7B338F0E-B525-4D49-BFAF-BFA7C59BBE40}" dt="2024-05-13T07:42:52.998" v="83" actId="478"/>
          <ac:spMkLst>
            <pc:docMk/>
            <pc:sldMk cId="164333588" sldId="380"/>
            <ac:spMk id="3" creationId="{C62ECB37-82AF-0A35-F8BD-76D8EFEF885E}"/>
          </ac:spMkLst>
        </pc:spChg>
        <pc:spChg chg="add mod">
          <ac:chgData name="Müge Çevik" userId="07e9bb8c785fccc5" providerId="LiveId" clId="{7B338F0E-B525-4D49-BFAF-BFA7C59BBE40}" dt="2024-05-13T07:47:38.695" v="105" actId="1076"/>
          <ac:spMkLst>
            <pc:docMk/>
            <pc:sldMk cId="164333588" sldId="380"/>
            <ac:spMk id="10" creationId="{51D53711-57BA-4E77-FCEF-4090DFC7F8C8}"/>
          </ac:spMkLst>
        </pc:spChg>
        <pc:graphicFrameChg chg="add mod modGraphic">
          <ac:chgData name="Müge Çevik" userId="07e9bb8c785fccc5" providerId="LiveId" clId="{7B338F0E-B525-4D49-BFAF-BFA7C59BBE40}" dt="2024-05-13T07:45:40.847" v="98" actId="1076"/>
          <ac:graphicFrameMkLst>
            <pc:docMk/>
            <pc:sldMk cId="164333588" sldId="380"/>
            <ac:graphicFrameMk id="6" creationId="{F4BB814E-3016-3039-C0FB-6E7476F8C722}"/>
          </ac:graphicFrameMkLst>
        </pc:graphicFrameChg>
        <pc:graphicFrameChg chg="add mod modGraphic">
          <ac:chgData name="Müge Çevik" userId="07e9bb8c785fccc5" providerId="LiveId" clId="{7B338F0E-B525-4D49-BFAF-BFA7C59BBE40}" dt="2024-05-13T07:45:35.831" v="97" actId="1076"/>
          <ac:graphicFrameMkLst>
            <pc:docMk/>
            <pc:sldMk cId="164333588" sldId="380"/>
            <ac:graphicFrameMk id="7" creationId="{7A80606A-B862-A68B-A063-54D0A36FF24F}"/>
          </ac:graphicFrameMkLst>
        </pc:graphicFrameChg>
        <pc:graphicFrameChg chg="add mod modGraphic">
          <ac:chgData name="Müge Çevik" userId="07e9bb8c785fccc5" providerId="LiveId" clId="{7B338F0E-B525-4D49-BFAF-BFA7C59BBE40}" dt="2024-05-13T07:45:25.994" v="96"/>
          <ac:graphicFrameMkLst>
            <pc:docMk/>
            <pc:sldMk cId="164333588" sldId="380"/>
            <ac:graphicFrameMk id="8" creationId="{D294D2FC-EA4D-A702-BB37-EF6D491DBB97}"/>
          </ac:graphicFrameMkLst>
        </pc:graphicFrameChg>
        <pc:picChg chg="add del mod">
          <ac:chgData name="Müge Çevik" userId="07e9bb8c785fccc5" providerId="LiveId" clId="{7B338F0E-B525-4D49-BFAF-BFA7C59BBE40}" dt="2024-05-13T07:46:57.941" v="99" actId="21"/>
          <ac:picMkLst>
            <pc:docMk/>
            <pc:sldMk cId="164333588" sldId="380"/>
            <ac:picMk id="5" creationId="{BF6306B1-E2C2-1F0A-DA00-B1EC9EBDFFF8}"/>
          </ac:picMkLst>
        </pc:picChg>
      </pc:sldChg>
      <pc:sldChg chg="addSp delSp modSp new mod">
        <pc:chgData name="Müge Çevik" userId="07e9bb8c785fccc5" providerId="LiveId" clId="{7B338F0E-B525-4D49-BFAF-BFA7C59BBE40}" dt="2024-05-13T07:59:37.432" v="143" actId="1076"/>
        <pc:sldMkLst>
          <pc:docMk/>
          <pc:sldMk cId="445863490" sldId="381"/>
        </pc:sldMkLst>
        <pc:spChg chg="mod">
          <ac:chgData name="Müge Çevik" userId="07e9bb8c785fccc5" providerId="LiveId" clId="{7B338F0E-B525-4D49-BFAF-BFA7C59BBE40}" dt="2024-05-13T07:53:37.096" v="110" actId="20577"/>
          <ac:spMkLst>
            <pc:docMk/>
            <pc:sldMk cId="445863490" sldId="381"/>
            <ac:spMk id="2" creationId="{A1BA0BE0-6E5B-22AA-0D9F-40E6CA112340}"/>
          </ac:spMkLst>
        </pc:spChg>
        <pc:spChg chg="del mod">
          <ac:chgData name="Müge Çevik" userId="07e9bb8c785fccc5" providerId="LiveId" clId="{7B338F0E-B525-4D49-BFAF-BFA7C59BBE40}" dt="2024-05-13T07:55:52.532" v="130" actId="478"/>
          <ac:spMkLst>
            <pc:docMk/>
            <pc:sldMk cId="445863490" sldId="381"/>
            <ac:spMk id="3" creationId="{411B741D-A873-DB45-6DD6-569ECE656D23}"/>
          </ac:spMkLst>
        </pc:spChg>
        <pc:spChg chg="add mod">
          <ac:chgData name="Müge Çevik" userId="07e9bb8c785fccc5" providerId="LiveId" clId="{7B338F0E-B525-4D49-BFAF-BFA7C59BBE40}" dt="2024-05-13T07:54:12.111" v="114" actId="1076"/>
          <ac:spMkLst>
            <pc:docMk/>
            <pc:sldMk cId="445863490" sldId="381"/>
            <ac:spMk id="5" creationId="{CAE0F7C9-0814-2BC9-9038-9151181D198D}"/>
          </ac:spMkLst>
        </pc:spChg>
        <pc:graphicFrameChg chg="add mod modGraphic">
          <ac:chgData name="Müge Çevik" userId="07e9bb8c785fccc5" providerId="LiveId" clId="{7B338F0E-B525-4D49-BFAF-BFA7C59BBE40}" dt="2024-05-13T07:57:08.168" v="137" actId="1076"/>
          <ac:graphicFrameMkLst>
            <pc:docMk/>
            <pc:sldMk cId="445863490" sldId="381"/>
            <ac:graphicFrameMk id="6" creationId="{B12D5F61-D60D-63A8-CD9E-9B4DCA7E02B2}"/>
          </ac:graphicFrameMkLst>
        </pc:graphicFrameChg>
        <pc:graphicFrameChg chg="add mod modGraphic">
          <ac:chgData name="Müge Çevik" userId="07e9bb8c785fccc5" providerId="LiveId" clId="{7B338F0E-B525-4D49-BFAF-BFA7C59BBE40}" dt="2024-05-13T07:57:13.576" v="138" actId="1076"/>
          <ac:graphicFrameMkLst>
            <pc:docMk/>
            <pc:sldMk cId="445863490" sldId="381"/>
            <ac:graphicFrameMk id="7" creationId="{E349840D-9F8D-157B-92EB-DBA4D3AD3954}"/>
          </ac:graphicFrameMkLst>
        </pc:graphicFrameChg>
        <pc:graphicFrameChg chg="add mod modGraphic">
          <ac:chgData name="Müge Çevik" userId="07e9bb8c785fccc5" providerId="LiveId" clId="{7B338F0E-B525-4D49-BFAF-BFA7C59BBE40}" dt="2024-05-13T07:59:37.432" v="143" actId="1076"/>
          <ac:graphicFrameMkLst>
            <pc:docMk/>
            <pc:sldMk cId="445863490" sldId="381"/>
            <ac:graphicFrameMk id="8" creationId="{7B5EADDF-36D4-EAF1-1D32-4933CA497E0E}"/>
          </ac:graphicFrameMkLst>
        </pc:graphicFrameChg>
      </pc:sldChg>
      <pc:sldChg chg="addSp delSp modSp new mod">
        <pc:chgData name="Müge Çevik" userId="07e9bb8c785fccc5" providerId="LiveId" clId="{7B338F0E-B525-4D49-BFAF-BFA7C59BBE40}" dt="2024-05-13T08:01:30.441" v="157" actId="478"/>
        <pc:sldMkLst>
          <pc:docMk/>
          <pc:sldMk cId="2979297252" sldId="382"/>
        </pc:sldMkLst>
        <pc:spChg chg="del">
          <ac:chgData name="Müge Çevik" userId="07e9bb8c785fccc5" providerId="LiveId" clId="{7B338F0E-B525-4D49-BFAF-BFA7C59BBE40}" dt="2024-05-13T07:54:23.980" v="116" actId="478"/>
          <ac:spMkLst>
            <pc:docMk/>
            <pc:sldMk cId="2979297252" sldId="382"/>
            <ac:spMk id="2" creationId="{D5CAD2EB-A45B-E0A5-EABB-8E8523AC93F4}"/>
          </ac:spMkLst>
        </pc:spChg>
        <pc:spChg chg="del">
          <ac:chgData name="Müge Çevik" userId="07e9bb8c785fccc5" providerId="LiveId" clId="{7B338F0E-B525-4D49-BFAF-BFA7C59BBE40}" dt="2024-05-13T08:01:30.441" v="157" actId="478"/>
          <ac:spMkLst>
            <pc:docMk/>
            <pc:sldMk cId="2979297252" sldId="382"/>
            <ac:spMk id="3" creationId="{6E9151BB-80F8-B474-F453-7C010E1A1C10}"/>
          </ac:spMkLst>
        </pc:spChg>
        <pc:spChg chg="add mod">
          <ac:chgData name="Müge Çevik" userId="07e9bb8c785fccc5" providerId="LiveId" clId="{7B338F0E-B525-4D49-BFAF-BFA7C59BBE40}" dt="2024-05-13T07:54:33.808" v="119" actId="1076"/>
          <ac:spMkLst>
            <pc:docMk/>
            <pc:sldMk cId="2979297252" sldId="382"/>
            <ac:spMk id="5" creationId="{7112E61C-D5C6-F80B-B6F3-66C5C158664A}"/>
          </ac:spMkLst>
        </pc:spChg>
        <pc:graphicFrameChg chg="add mod modGraphic">
          <ac:chgData name="Müge Çevik" userId="07e9bb8c785fccc5" providerId="LiveId" clId="{7B338F0E-B525-4D49-BFAF-BFA7C59BBE40}" dt="2024-05-13T08:00:26.241" v="151"/>
          <ac:graphicFrameMkLst>
            <pc:docMk/>
            <pc:sldMk cId="2979297252" sldId="382"/>
            <ac:graphicFrameMk id="6" creationId="{4B5EED83-97AD-A088-C285-BE0AA27A97AB}"/>
          </ac:graphicFrameMkLst>
        </pc:graphicFrameChg>
        <pc:graphicFrameChg chg="add mod modGraphic">
          <ac:chgData name="Müge Çevik" userId="07e9bb8c785fccc5" providerId="LiveId" clId="{7B338F0E-B525-4D49-BFAF-BFA7C59BBE40}" dt="2024-05-13T08:01:23.624" v="156" actId="1076"/>
          <ac:graphicFrameMkLst>
            <pc:docMk/>
            <pc:sldMk cId="2979297252" sldId="382"/>
            <ac:graphicFrameMk id="7" creationId="{CEE98F06-9BDC-9633-6B38-47D9A01998BC}"/>
          </ac:graphicFrameMkLst>
        </pc:graphicFrameChg>
        <pc:graphicFrameChg chg="add mod modGraphic">
          <ac:chgData name="Müge Çevik" userId="07e9bb8c785fccc5" providerId="LiveId" clId="{7B338F0E-B525-4D49-BFAF-BFA7C59BBE40}" dt="2024-05-13T08:01:16.092" v="155"/>
          <ac:graphicFrameMkLst>
            <pc:docMk/>
            <pc:sldMk cId="2979297252" sldId="382"/>
            <ac:graphicFrameMk id="8" creationId="{06EC5883-677B-5FC8-27D2-825A4C0FA928}"/>
          </ac:graphicFrameMkLst>
        </pc:graphicFrameChg>
      </pc:sldChg>
      <pc:sldChg chg="modSp add mod">
        <pc:chgData name="Müge Çevik" userId="07e9bb8c785fccc5" providerId="LiveId" clId="{7B338F0E-B525-4D49-BFAF-BFA7C59BBE40}" dt="2024-05-13T08:03:46.533" v="173"/>
        <pc:sldMkLst>
          <pc:docMk/>
          <pc:sldMk cId="3568985633" sldId="383"/>
        </pc:sldMkLst>
        <pc:graphicFrameChg chg="mod modGraphic">
          <ac:chgData name="Müge Çevik" userId="07e9bb8c785fccc5" providerId="LiveId" clId="{7B338F0E-B525-4D49-BFAF-BFA7C59BBE40}" dt="2024-05-13T08:03:04.119" v="169" actId="20577"/>
          <ac:graphicFrameMkLst>
            <pc:docMk/>
            <pc:sldMk cId="3568985633" sldId="383"/>
            <ac:graphicFrameMk id="6" creationId="{4B5EED83-97AD-A088-C285-BE0AA27A97AB}"/>
          </ac:graphicFrameMkLst>
        </pc:graphicFrameChg>
        <pc:graphicFrameChg chg="mod modGraphic">
          <ac:chgData name="Müge Çevik" userId="07e9bb8c785fccc5" providerId="LiveId" clId="{7B338F0E-B525-4D49-BFAF-BFA7C59BBE40}" dt="2024-05-13T08:03:22.836" v="171"/>
          <ac:graphicFrameMkLst>
            <pc:docMk/>
            <pc:sldMk cId="3568985633" sldId="383"/>
            <ac:graphicFrameMk id="7" creationId="{CEE98F06-9BDC-9633-6B38-47D9A01998BC}"/>
          </ac:graphicFrameMkLst>
        </pc:graphicFrameChg>
        <pc:graphicFrameChg chg="mod modGraphic">
          <ac:chgData name="Müge Çevik" userId="07e9bb8c785fccc5" providerId="LiveId" clId="{7B338F0E-B525-4D49-BFAF-BFA7C59BBE40}" dt="2024-05-13T08:03:46.533" v="173"/>
          <ac:graphicFrameMkLst>
            <pc:docMk/>
            <pc:sldMk cId="3568985633" sldId="383"/>
            <ac:graphicFrameMk id="8" creationId="{06EC5883-677B-5FC8-27D2-825A4C0FA928}"/>
          </ac:graphicFrameMkLst>
        </pc:graphicFrameChg>
      </pc:sldChg>
      <pc:sldChg chg="delSp modSp new mod">
        <pc:chgData name="Müge Çevik" userId="07e9bb8c785fccc5" providerId="LiveId" clId="{7B338F0E-B525-4D49-BFAF-BFA7C59BBE40}" dt="2024-05-14T07:42:48.001" v="689" actId="478"/>
        <pc:sldMkLst>
          <pc:docMk/>
          <pc:sldMk cId="418025478" sldId="384"/>
        </pc:sldMkLst>
        <pc:spChg chg="del">
          <ac:chgData name="Müge Çevik" userId="07e9bb8c785fccc5" providerId="LiveId" clId="{7B338F0E-B525-4D49-BFAF-BFA7C59BBE40}" dt="2024-05-14T07:42:16.984" v="687" actId="478"/>
          <ac:spMkLst>
            <pc:docMk/>
            <pc:sldMk cId="418025478" sldId="384"/>
            <ac:spMk id="2" creationId="{BD213105-9F49-4C3C-F4CB-691ED5D99958}"/>
          </ac:spMkLst>
        </pc:spChg>
        <pc:spChg chg="mod">
          <ac:chgData name="Müge Çevik" userId="07e9bb8c785fccc5" providerId="LiveId" clId="{7B338F0E-B525-4D49-BFAF-BFA7C59BBE40}" dt="2024-05-14T07:42:11.143" v="686" actId="120"/>
          <ac:spMkLst>
            <pc:docMk/>
            <pc:sldMk cId="418025478" sldId="384"/>
            <ac:spMk id="3" creationId="{8D20CA92-A412-B9B7-029E-444FC14F729E}"/>
          </ac:spMkLst>
        </pc:spChg>
        <pc:spChg chg="del mod">
          <ac:chgData name="Müge Çevik" userId="07e9bb8c785fccc5" providerId="LiveId" clId="{7B338F0E-B525-4D49-BFAF-BFA7C59BBE40}" dt="2024-05-14T07:42:48.001" v="689" actId="478"/>
          <ac:spMkLst>
            <pc:docMk/>
            <pc:sldMk cId="418025478" sldId="384"/>
            <ac:spMk id="4" creationId="{4861C421-E05C-643D-2497-CC82534E2CD5}"/>
          </ac:spMkLst>
        </pc:spChg>
      </pc:sldChg>
      <pc:sldChg chg="delSp modSp new del mod">
        <pc:chgData name="Müge Çevik" userId="07e9bb8c785fccc5" providerId="LiveId" clId="{7B338F0E-B525-4D49-BFAF-BFA7C59BBE40}" dt="2024-05-24T05:48:18.168" v="1464" actId="2696"/>
        <pc:sldMkLst>
          <pc:docMk/>
          <pc:sldMk cId="4135871790" sldId="385"/>
        </pc:sldMkLst>
        <pc:spChg chg="del">
          <ac:chgData name="Müge Çevik" userId="07e9bb8c785fccc5" providerId="LiveId" clId="{7B338F0E-B525-4D49-BFAF-BFA7C59BBE40}" dt="2024-05-14T08:09:12.877" v="1317" actId="478"/>
          <ac:spMkLst>
            <pc:docMk/>
            <pc:sldMk cId="4135871790" sldId="385"/>
            <ac:spMk id="2" creationId="{FA9EFD19-715A-D830-0199-FCC980777682}"/>
          </ac:spMkLst>
        </pc:spChg>
        <pc:spChg chg="mod">
          <ac:chgData name="Müge Çevik" userId="07e9bb8c785fccc5" providerId="LiveId" clId="{7B338F0E-B525-4D49-BFAF-BFA7C59BBE40}" dt="2024-05-14T08:25:49.854" v="1448" actId="1076"/>
          <ac:spMkLst>
            <pc:docMk/>
            <pc:sldMk cId="4135871790" sldId="385"/>
            <ac:spMk id="3" creationId="{DEDC98E5-6401-677B-7CC7-71E146A4A4E1}"/>
          </ac:spMkLst>
        </pc:spChg>
        <pc:spChg chg="del">
          <ac:chgData name="Müge Çevik" userId="07e9bb8c785fccc5" providerId="LiveId" clId="{7B338F0E-B525-4D49-BFAF-BFA7C59BBE40}" dt="2024-05-14T08:11:44.445" v="1319" actId="478"/>
          <ac:spMkLst>
            <pc:docMk/>
            <pc:sldMk cId="4135871790" sldId="385"/>
            <ac:spMk id="4" creationId="{16700076-0CC2-074F-EF0A-278744CFB8B3}"/>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_al__ma_Sayfas_.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cap="all" spc="120" normalizeH="0" baseline="0">
                <a:solidFill>
                  <a:schemeClr val="lt1"/>
                </a:solidFill>
                <a:latin typeface="+mn-lt"/>
                <a:ea typeface="+mn-ea"/>
                <a:cs typeface="+mn-cs"/>
              </a:defRPr>
            </a:pPr>
            <a:r>
              <a:rPr lang="en-US">
                <a:solidFill>
                  <a:schemeClr val="lt1"/>
                </a:solidFill>
                <a:latin typeface="+mn-lt"/>
                <a:ea typeface="+mn-ea"/>
                <a:cs typeface="+mn-cs"/>
              </a:rPr>
              <a:t>Ders İçer</a:t>
            </a:r>
            <a:r>
              <a:rPr lang="tr-TR">
                <a:solidFill>
                  <a:schemeClr val="lt1"/>
                </a:solidFill>
                <a:latin typeface="+mn-lt"/>
                <a:ea typeface="+mn-ea"/>
                <a:cs typeface="+mn-cs"/>
              </a:rPr>
              <a:t>İ</a:t>
            </a:r>
            <a:r>
              <a:rPr lang="en-US">
                <a:solidFill>
                  <a:schemeClr val="lt1"/>
                </a:solidFill>
                <a:latin typeface="+mn-lt"/>
                <a:ea typeface="+mn-ea"/>
                <a:cs typeface="+mn-cs"/>
              </a:rPr>
              <a:t>ğ</a:t>
            </a:r>
            <a:r>
              <a:rPr lang="tr-TR">
                <a:solidFill>
                  <a:schemeClr val="lt1"/>
                </a:solidFill>
                <a:latin typeface="+mn-lt"/>
                <a:ea typeface="+mn-ea"/>
                <a:cs typeface="+mn-cs"/>
              </a:rPr>
              <a:t>İ</a:t>
            </a:r>
            <a:r>
              <a:rPr lang="en-US">
                <a:solidFill>
                  <a:schemeClr val="lt1"/>
                </a:solidFill>
                <a:latin typeface="+mn-lt"/>
                <a:ea typeface="+mn-ea"/>
                <a:cs typeface="+mn-cs"/>
              </a:rPr>
              <a:t> Memnun</a:t>
            </a:r>
            <a:r>
              <a:rPr lang="tr-TR">
                <a:solidFill>
                  <a:schemeClr val="lt1"/>
                </a:solidFill>
                <a:latin typeface="+mn-lt"/>
                <a:ea typeface="+mn-ea"/>
                <a:cs typeface="+mn-cs"/>
              </a:rPr>
              <a:t>İ</a:t>
            </a:r>
            <a:r>
              <a:rPr lang="en-US">
                <a:solidFill>
                  <a:schemeClr val="lt1"/>
                </a:solidFill>
                <a:latin typeface="+mn-lt"/>
                <a:ea typeface="+mn-ea"/>
                <a:cs typeface="+mn-cs"/>
              </a:rPr>
              <a:t>yet Anket Sonuçları</a:t>
            </a:r>
            <a:endParaRPr lang="en-US"/>
          </a:p>
        </c:rich>
      </c:tx>
      <c:overlay val="0"/>
      <c:spPr>
        <a:solidFill>
          <a:schemeClr val="accent1"/>
        </a:solidFill>
        <a:ln w="12700" cap="flat" cmpd="sng" algn="ctr">
          <a:solidFill>
            <a:schemeClr val="accent1">
              <a:shade val="15000"/>
            </a:schemeClr>
          </a:solidFill>
          <a:prstDash val="solid"/>
          <a:miter lim="800000"/>
        </a:ln>
        <a:effectLst/>
      </c:spPr>
      <c:txPr>
        <a:bodyPr rot="0" spcFirstLastPara="1" vertOverflow="ellipsis" vert="horz" wrap="square" anchor="ctr" anchorCtr="1"/>
        <a:lstStyle/>
        <a:p>
          <a:pPr>
            <a:defRPr sz="1600" b="1" i="0" u="none" strike="noStrike" kern="1200" cap="all" spc="120" normalizeH="0" baseline="0">
              <a:solidFill>
                <a:schemeClr val="lt1"/>
              </a:solidFill>
              <a:latin typeface="+mn-lt"/>
              <a:ea typeface="+mn-ea"/>
              <a:cs typeface="+mn-cs"/>
            </a:defRPr>
          </a:pPr>
          <a:endParaRPr lang="tr-TR"/>
        </a:p>
      </c:txPr>
    </c:title>
    <c:autoTitleDeleted val="0"/>
    <c:plotArea>
      <c:layout/>
      <c:barChart>
        <c:barDir val="col"/>
        <c:grouping val="clustered"/>
        <c:varyColors val="0"/>
        <c:ser>
          <c:idx val="0"/>
          <c:order val="0"/>
          <c:tx>
            <c:strRef>
              <c:f>Sayfa1!$B$1</c:f>
              <c:strCache>
                <c:ptCount val="1"/>
                <c:pt idx="0">
                  <c:v>Ders İçeriği Memnuniyet Anket Sonuçları</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tr-T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Sayfa1!$A$2:$A$33</c:f>
              <c:strCache>
                <c:ptCount val="32"/>
                <c:pt idx="0">
                  <c:v>GAST 310</c:v>
                </c:pt>
                <c:pt idx="1">
                  <c:v>GAST 430</c:v>
                </c:pt>
                <c:pt idx="2">
                  <c:v>TRM 400</c:v>
                </c:pt>
                <c:pt idx="3">
                  <c:v>TRM 402</c:v>
                </c:pt>
                <c:pt idx="4">
                  <c:v>GAST 208</c:v>
                </c:pt>
                <c:pt idx="5">
                  <c:v>GAST 472</c:v>
                </c:pt>
                <c:pt idx="6">
                  <c:v>GAST 103</c:v>
                </c:pt>
                <c:pt idx="7">
                  <c:v>GAST 212</c:v>
                </c:pt>
                <c:pt idx="8">
                  <c:v>GAST 330</c:v>
                </c:pt>
                <c:pt idx="9">
                  <c:v>GAST 472</c:v>
                </c:pt>
                <c:pt idx="10">
                  <c:v>GMS 1004</c:v>
                </c:pt>
                <c:pt idx="11">
                  <c:v>TRM 108a</c:v>
                </c:pt>
                <c:pt idx="12">
                  <c:v>GAST 472</c:v>
                </c:pt>
                <c:pt idx="13">
                  <c:v>GAST 444</c:v>
                </c:pt>
                <c:pt idx="14">
                  <c:v>GAST 396</c:v>
                </c:pt>
                <c:pt idx="15">
                  <c:v>GAST 432</c:v>
                </c:pt>
                <c:pt idx="16">
                  <c:v>GAST 108</c:v>
                </c:pt>
                <c:pt idx="17">
                  <c:v>GAST 402</c:v>
                </c:pt>
                <c:pt idx="18">
                  <c:v>GMS 1006</c:v>
                </c:pt>
                <c:pt idx="19">
                  <c:v>GAST 204</c:v>
                </c:pt>
                <c:pt idx="20">
                  <c:v>GAST 202</c:v>
                </c:pt>
                <c:pt idx="21">
                  <c:v>GAST 302</c:v>
                </c:pt>
                <c:pt idx="22">
                  <c:v>GAST 308</c:v>
                </c:pt>
                <c:pt idx="23">
                  <c:v>GAST 404</c:v>
                </c:pt>
                <c:pt idx="24">
                  <c:v>GMS 1002</c:v>
                </c:pt>
                <c:pt idx="25">
                  <c:v>GAST 200</c:v>
                </c:pt>
                <c:pt idx="26">
                  <c:v>GAST 300</c:v>
                </c:pt>
                <c:pt idx="27">
                  <c:v>GAST 400</c:v>
                </c:pt>
                <c:pt idx="28">
                  <c:v>TRM 1002</c:v>
                </c:pt>
                <c:pt idx="29">
                  <c:v>GAST 214</c:v>
                </c:pt>
                <c:pt idx="30">
                  <c:v>GAST 498</c:v>
                </c:pt>
                <c:pt idx="31">
                  <c:v>Ortalama</c:v>
                </c:pt>
              </c:strCache>
            </c:strRef>
          </c:cat>
          <c:val>
            <c:numRef>
              <c:f>Sayfa1!$B$2:$B$33</c:f>
              <c:numCache>
                <c:formatCode>[$-10409]#,##0.00;\-#,##0.00</c:formatCode>
                <c:ptCount val="32"/>
                <c:pt idx="0">
                  <c:v>93.235294117647101</c:v>
                </c:pt>
                <c:pt idx="1">
                  <c:v>84.642857142857096</c:v>
                </c:pt>
                <c:pt idx="2">
                  <c:v>93</c:v>
                </c:pt>
                <c:pt idx="3">
                  <c:v>100</c:v>
                </c:pt>
                <c:pt idx="4">
                  <c:v>86.8</c:v>
                </c:pt>
                <c:pt idx="5">
                  <c:v>85</c:v>
                </c:pt>
                <c:pt idx="6">
                  <c:v>97.9166666666667</c:v>
                </c:pt>
                <c:pt idx="7">
                  <c:v>91.71875</c:v>
                </c:pt>
                <c:pt idx="8">
                  <c:v>90.8333333333333</c:v>
                </c:pt>
                <c:pt idx="9">
                  <c:v>90</c:v>
                </c:pt>
                <c:pt idx="10">
                  <c:v>90.5833333333333</c:v>
                </c:pt>
                <c:pt idx="11">
                  <c:v>72.9166666666667</c:v>
                </c:pt>
                <c:pt idx="12">
                  <c:v>88.125</c:v>
                </c:pt>
                <c:pt idx="13">
                  <c:v>94.7222222222222</c:v>
                </c:pt>
                <c:pt idx="14">
                  <c:v>92.142857142857096</c:v>
                </c:pt>
                <c:pt idx="15">
                  <c:v>88.928571428571402</c:v>
                </c:pt>
                <c:pt idx="16">
                  <c:v>55</c:v>
                </c:pt>
                <c:pt idx="17">
                  <c:v>77.5</c:v>
                </c:pt>
                <c:pt idx="18">
                  <c:v>82.3333333333333</c:v>
                </c:pt>
                <c:pt idx="19">
                  <c:v>87.068965517241395</c:v>
                </c:pt>
                <c:pt idx="20">
                  <c:v>88.365384615384599</c:v>
                </c:pt>
                <c:pt idx="21">
                  <c:v>84.6111111111111</c:v>
                </c:pt>
                <c:pt idx="22">
                  <c:v>83.695652173913004</c:v>
                </c:pt>
                <c:pt idx="23">
                  <c:v>82.321428571428598</c:v>
                </c:pt>
                <c:pt idx="24">
                  <c:v>90.714285714285694</c:v>
                </c:pt>
                <c:pt idx="25">
                  <c:v>77.6666666666667</c:v>
                </c:pt>
                <c:pt idx="26">
                  <c:v>86.439393939393895</c:v>
                </c:pt>
                <c:pt idx="27">
                  <c:v>92.053571428571402</c:v>
                </c:pt>
                <c:pt idx="28">
                  <c:v>88.0833333333333</c:v>
                </c:pt>
                <c:pt idx="29">
                  <c:v>91.696428571428598</c:v>
                </c:pt>
                <c:pt idx="30">
                  <c:v>85.21</c:v>
                </c:pt>
                <c:pt idx="31" formatCode="General">
                  <c:v>86.88</c:v>
                </c:pt>
              </c:numCache>
            </c:numRef>
          </c:val>
          <c:extLst>
            <c:ext xmlns:c16="http://schemas.microsoft.com/office/drawing/2014/chart" uri="{C3380CC4-5D6E-409C-BE32-E72D297353CC}">
              <c16:uniqueId val="{00000000-AE7A-405F-9943-52411715F59A}"/>
            </c:ext>
          </c:extLst>
        </c:ser>
        <c:dLbls>
          <c:dLblPos val="outEnd"/>
          <c:showLegendKey val="0"/>
          <c:showVal val="1"/>
          <c:showCatName val="0"/>
          <c:showSerName val="0"/>
          <c:showPercent val="0"/>
          <c:showBubbleSize val="0"/>
        </c:dLbls>
        <c:gapWidth val="444"/>
        <c:overlap val="-90"/>
        <c:axId val="119530511"/>
        <c:axId val="119530991"/>
      </c:barChart>
      <c:catAx>
        <c:axId val="119530511"/>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tr-TR"/>
          </a:p>
        </c:txPr>
        <c:crossAx val="119530991"/>
        <c:crosses val="autoZero"/>
        <c:auto val="1"/>
        <c:lblAlgn val="ctr"/>
        <c:lblOffset val="100"/>
        <c:noMultiLvlLbl val="0"/>
      </c:catAx>
      <c:valAx>
        <c:axId val="119530991"/>
        <c:scaling>
          <c:orientation val="minMax"/>
        </c:scaling>
        <c:delete val="1"/>
        <c:axPos val="l"/>
        <c:numFmt formatCode="[$-10409]#,##0.00;\-#,##0.00" sourceLinked="1"/>
        <c:majorTickMark val="none"/>
        <c:minorTickMark val="none"/>
        <c:tickLblPos val="nextTo"/>
        <c:crossAx val="119530511"/>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tr-TR"/>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9FC953-42AA-4EE9-BF6A-0E981C5F3E5C}" type="datetimeFigureOut">
              <a:rPr lang="tr-TR" smtClean="0"/>
              <a:t>24.05.2024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8F1CBD-092F-46C9-A4DE-6EE6E628FC19}" type="slidenum">
              <a:rPr lang="tr-TR" smtClean="0"/>
              <a:t>‹#›</a:t>
            </a:fld>
            <a:endParaRPr lang="tr-TR"/>
          </a:p>
        </p:txBody>
      </p:sp>
    </p:spTree>
    <p:extLst>
      <p:ext uri="{BB962C8B-B14F-4D97-AF65-F5344CB8AC3E}">
        <p14:creationId xmlns:p14="http://schemas.microsoft.com/office/powerpoint/2010/main" val="1877612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a:t>Asıl başlık stili için tıklatın</a:t>
            </a:r>
            <a:endParaRPr lang="en-US"/>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A7A42CFF-777B-4533-A440-4C456B6A9FEA}" type="datetime1">
              <a:rPr lang="tr-TR" smtClean="0"/>
              <a:t>24.05.2024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09844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07C83F0-FC27-43D2-9813-F060C2D9E7A0}" type="datetime1">
              <a:rPr lang="tr-TR" smtClean="0"/>
              <a:t>24.05.2024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4434627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a:t>Asıl başlık stili için tıklatın</a:t>
            </a:r>
            <a:endParaRPr lang="en-US"/>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24.05.2024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2109280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a:t>Asıl başlık stili için tıklatın</a:t>
            </a:r>
            <a:endParaRPr lang="en-US"/>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24.05.2024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Tree>
    <p:extLst>
      <p:ext uri="{BB962C8B-B14F-4D97-AF65-F5344CB8AC3E}">
        <p14:creationId xmlns:p14="http://schemas.microsoft.com/office/powerpoint/2010/main" val="42219107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24.05.2024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25578411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24.05.2024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05303407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24.05.2024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55942038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C07C83F0-FC27-43D2-9813-F060C2D9E7A0}" type="datetime1">
              <a:rPr lang="tr-TR" smtClean="0"/>
              <a:t>24.05.2024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36953334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a:t>Asıl başlık stili için tıklatın</a:t>
            </a:r>
            <a:endParaRPr lang="en-US"/>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2D2059A-8985-41A3-9F35-8DC13894A4E0}" type="datetime1">
              <a:rPr lang="tr-TR" smtClean="0"/>
              <a:t>24.05.2024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825482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3"/>
          <p:cNvSpPr>
            <a:spLocks noGrp="1"/>
          </p:cNvSpPr>
          <p:nvPr>
            <p:ph type="dt" sz="half" idx="10"/>
          </p:nvPr>
        </p:nvSpPr>
        <p:spPr/>
        <p:txBody>
          <a:bodyPr/>
          <a:lstStyle/>
          <a:p>
            <a:fld id="{DCF74D3F-D744-42F9-A266-110B14BD4158}" type="datetime1">
              <a:rPr lang="tr-TR" smtClean="0"/>
              <a:t>24.05.2024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3814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EC1C8BA-DCDD-4E80-B44D-BB4BDA6BC718}" type="datetime1">
              <a:rPr lang="tr-TR" smtClean="0"/>
              <a:t>24.05.2024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388505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D6427ED0-D0FE-4A09-AE62-4103EA8D2926}" type="datetime1">
              <a:rPr lang="tr-TR" smtClean="0"/>
              <a:t>24.05.2024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9833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0E782A1D-A539-4378-A6BA-1AA9F3084D39}" type="datetime1">
              <a:rPr lang="tr-TR" smtClean="0"/>
              <a:t>24.05.2024</a:t>
            </a:fld>
            <a:endParaRPr lang="tr-TR"/>
          </a:p>
        </p:txBody>
      </p:sp>
      <p:sp>
        <p:nvSpPr>
          <p:cNvPr id="8" name="Footer Placeholder 7"/>
          <p:cNvSpPr>
            <a:spLocks noGrp="1"/>
          </p:cNvSpPr>
          <p:nvPr>
            <p:ph type="ftr" sz="quarter" idx="11"/>
          </p:nvPr>
        </p:nvSpPr>
        <p:spPr/>
        <p:txBody>
          <a:bodyPr/>
          <a:lstStyle/>
          <a:p>
            <a:r>
              <a:rPr lang="tr-TR"/>
              <a:t>Kalite bir yaşam tarzıdır.</a:t>
            </a:r>
          </a:p>
        </p:txBody>
      </p:sp>
      <p:sp>
        <p:nvSpPr>
          <p:cNvPr id="9" name="Slide Number Placeholder 8"/>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9843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7" name="Date Placeholder 2"/>
          <p:cNvSpPr>
            <a:spLocks noGrp="1"/>
          </p:cNvSpPr>
          <p:nvPr>
            <p:ph type="dt" sz="half" idx="10"/>
          </p:nvPr>
        </p:nvSpPr>
        <p:spPr/>
        <p:txBody>
          <a:bodyPr/>
          <a:lstStyle/>
          <a:p>
            <a:fld id="{62192C6F-6FA5-45C8-ACE4-E5B3D13F24FA}" type="datetime1">
              <a:rPr lang="tr-TR" smtClean="0"/>
              <a:t>24.05.2024</a:t>
            </a:fld>
            <a:endParaRPr lang="tr-TR"/>
          </a:p>
        </p:txBody>
      </p:sp>
      <p:sp>
        <p:nvSpPr>
          <p:cNvPr id="5" name="Footer Placeholder 3"/>
          <p:cNvSpPr>
            <a:spLocks noGrp="1"/>
          </p:cNvSpPr>
          <p:nvPr>
            <p:ph type="ftr" sz="quarter" idx="11"/>
          </p:nvPr>
        </p:nvSpPr>
        <p:spPr/>
        <p:txBody>
          <a:bodyPr/>
          <a:lstStyle/>
          <a:p>
            <a:r>
              <a:rPr lang="tr-TR"/>
              <a:t>Kalite bir yaşam tarzıdır.</a:t>
            </a:r>
          </a:p>
        </p:txBody>
      </p:sp>
      <p:sp>
        <p:nvSpPr>
          <p:cNvPr id="6" name="Slide Number Placeholder 4"/>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27682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E20823A-34F6-4D9A-B72C-4420CCCD8E18}" type="datetime1">
              <a:rPr lang="tr-TR" smtClean="0"/>
              <a:t>24.05.2024</a:t>
            </a:fld>
            <a:endParaRPr lang="tr-TR"/>
          </a:p>
        </p:txBody>
      </p:sp>
      <p:sp>
        <p:nvSpPr>
          <p:cNvPr id="5" name="Footer Placeholder 2"/>
          <p:cNvSpPr>
            <a:spLocks noGrp="1"/>
          </p:cNvSpPr>
          <p:nvPr>
            <p:ph type="ftr" sz="quarter" idx="11"/>
          </p:nvPr>
        </p:nvSpPr>
        <p:spPr/>
        <p:txBody>
          <a:bodyPr/>
          <a:lstStyle/>
          <a:p>
            <a:r>
              <a:rPr lang="tr-TR"/>
              <a:t>Kalite bir yaşam tarzıdır.</a:t>
            </a:r>
          </a:p>
        </p:txBody>
      </p:sp>
      <p:sp>
        <p:nvSpPr>
          <p:cNvPr id="6" name="Slide Number Placeholder 3"/>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87242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a:t>Asıl başlık stili için tıklatın</a:t>
            </a:r>
            <a:endParaRPr lang="en-US"/>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B46673C7-9167-4403-8666-44BE39765140}" type="datetime1">
              <a:rPr lang="tr-TR" smtClean="0"/>
              <a:t>24.05.2024</a:t>
            </a:fld>
            <a:endParaRPr lang="tr-TR"/>
          </a:p>
        </p:txBody>
      </p:sp>
      <p:sp>
        <p:nvSpPr>
          <p:cNvPr id="5" name="Footer Placeholder 5"/>
          <p:cNvSpPr>
            <a:spLocks noGrp="1"/>
          </p:cNvSpPr>
          <p:nvPr>
            <p:ph type="ftr" sz="quarter" idx="11"/>
          </p:nvPr>
        </p:nvSpPr>
        <p:spPr/>
        <p:txBody>
          <a:bodyPr/>
          <a:lstStyle/>
          <a:p>
            <a:r>
              <a:rPr lang="tr-TR"/>
              <a:t>Kalite bir yaşam tarzıdır.</a:t>
            </a:r>
          </a:p>
        </p:txBody>
      </p:sp>
      <p:sp>
        <p:nvSpPr>
          <p:cNvPr id="6"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601157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12AA8A1-43D8-4974-AA28-F99EFBEC3B2D}" type="datetime1">
              <a:rPr lang="tr-TR" smtClean="0"/>
              <a:t>24.05.2024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0223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a:t>Asıl başlık stili için tıklatın</a:t>
            </a:r>
            <a:endParaRPr lang="en-US"/>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07C83F0-FC27-43D2-9813-F060C2D9E7A0}" type="datetime1">
              <a:rPr lang="tr-TR" smtClean="0"/>
              <a:t>24.05.2024</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tr-TR"/>
              <a:t>Kalite bir yaşam tarzıdır.</a:t>
            </a: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439F893C-C32F-4835-A1E5-850973405C58}" type="slidenum">
              <a:rPr lang="tr-TR" smtClean="0"/>
              <a:t>‹#›</a:t>
            </a:fld>
            <a:endParaRPr lang="tr-TR"/>
          </a:p>
        </p:txBody>
      </p:sp>
    </p:spTree>
    <p:extLst>
      <p:ext uri="{BB962C8B-B14F-4D97-AF65-F5344CB8AC3E}">
        <p14:creationId xmlns:p14="http://schemas.microsoft.com/office/powerpoint/2010/main" val="1522700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972491" y="5512332"/>
            <a:ext cx="4327701" cy="430887"/>
          </a:xfrm>
          <a:prstGeom prst="rect">
            <a:avLst/>
          </a:prstGeom>
          <a:noFill/>
        </p:spPr>
        <p:txBody>
          <a:bodyPr wrap="square" rtlCol="0">
            <a:spAutoFit/>
          </a:bodyPr>
          <a:lstStyle/>
          <a:p>
            <a:pPr algn="ctr"/>
            <a:r>
              <a:rPr lang="tr-TR" sz="2200" b="1" dirty="0">
                <a:solidFill>
                  <a:schemeClr val="accent5">
                    <a:lumMod val="50000"/>
                  </a:schemeClr>
                </a:solidFill>
              </a:rPr>
              <a:t>Gastronomi ve Mutfak Sanatları</a:t>
            </a:r>
            <a:endParaRPr lang="tr-TR" sz="2800" b="1" dirty="0">
              <a:solidFill>
                <a:schemeClr val="accent5">
                  <a:lumMod val="50000"/>
                </a:schemeClr>
              </a:solidFill>
            </a:endParaRPr>
          </a:p>
        </p:txBody>
      </p:sp>
      <p:pic>
        <p:nvPicPr>
          <p:cNvPr id="102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77890" y="811699"/>
            <a:ext cx="3916901" cy="831995"/>
          </a:xfrm>
          <a:prstGeom prst="rect">
            <a:avLst/>
          </a:prstGeom>
          <a:noFill/>
          <a:extLst>
            <a:ext uri="{909E8E84-426E-40DD-AFC4-6F175D3DCCD1}">
              <a14:hiddenFill xmlns:a14="http://schemas.microsoft.com/office/drawing/2010/main">
                <a:solidFill>
                  <a:srgbClr val="FFFFFF"/>
                </a:solidFill>
              </a14:hiddenFill>
            </a:ext>
          </a:extLst>
        </p:spPr>
      </p:pic>
      <p:sp>
        <p:nvSpPr>
          <p:cNvPr id="45" name="Metin kutusu 44"/>
          <p:cNvSpPr txBox="1"/>
          <p:nvPr/>
        </p:nvSpPr>
        <p:spPr>
          <a:xfrm>
            <a:off x="330546" y="2410020"/>
            <a:ext cx="8554916" cy="1569660"/>
          </a:xfrm>
          <a:prstGeom prst="rect">
            <a:avLst/>
          </a:prstGeom>
          <a:solidFill>
            <a:schemeClr val="accent6">
              <a:lumMod val="20000"/>
              <a:lumOff val="80000"/>
            </a:schemeClr>
          </a:solidFill>
        </p:spPr>
        <p:txBody>
          <a:bodyPr wrap="square" lIns="91440" tIns="45720" rIns="91440" bIns="45720" rtlCol="0" anchor="t">
            <a:spAutoFit/>
          </a:bodyPr>
          <a:lstStyle/>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 2023 YILI </a:t>
            </a:r>
            <a:endParaRPr lang="en-US"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endParaRP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YÖNETİMİN GÖZDEN GEÇİRME TOPLANTISI </a:t>
            </a: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(YGG) </a:t>
            </a:r>
            <a:endParaRPr lang="en-US" sz="3200" b="1" spc="50" dirty="0">
              <a:ln w="0"/>
              <a:solidFill>
                <a:schemeClr val="tx2">
                  <a:lumMod val="50000"/>
                </a:schemeClr>
              </a:solidFill>
              <a:effectLst>
                <a:innerShdw blurRad="63500" dist="50800" dir="13500000">
                  <a:srgbClr val="000000">
                    <a:alpha val="50000"/>
                  </a:srgbClr>
                </a:innerShdw>
              </a:effectLst>
              <a:ea typeface="+mj-ea"/>
              <a:cs typeface="Calibri" panose="020F0502020204030204"/>
            </a:endParaRPr>
          </a:p>
        </p:txBody>
      </p:sp>
    </p:spTree>
    <p:extLst>
      <p:ext uri="{BB962C8B-B14F-4D97-AF65-F5344CB8AC3E}">
        <p14:creationId xmlns:p14="http://schemas.microsoft.com/office/powerpoint/2010/main" val="1057669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ve AKSİYON 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00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3139789714"/>
              </p:ext>
            </p:extLst>
          </p:nvPr>
        </p:nvGraphicFramePr>
        <p:xfrm>
          <a:off x="545122" y="1801446"/>
          <a:ext cx="8203223" cy="175260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b="0" dirty="0">
                          <a:solidFill>
                            <a:srgbClr val="0F2303"/>
                          </a:solidFill>
                        </a:rPr>
                        <a:t>Mutfak uygulama derslerini verecek tam zamanlı akademik personel yetersizliği</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dirty="0">
                          <a:solidFill>
                            <a:srgbClr val="0F2303"/>
                          </a:solidFill>
                        </a:rPr>
                        <a:t>31.12.2024</a:t>
                      </a: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dirty="0">
                          <a:solidFill>
                            <a:srgbClr val="0F2303"/>
                          </a:solidFill>
                        </a:rPr>
                        <a:t>Gastronomi ve Mutfak Sanatları Bölüm Başkanlığı</a:t>
                      </a: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algn="l" defTabSz="457207" rtl="0" eaLnBrk="1" fontAlgn="ctr" latinLnBrk="0" hangingPunct="1"/>
                      <a:r>
                        <a:rPr lang="tr-TR" sz="1800" kern="1200" dirty="0">
                          <a:solidFill>
                            <a:srgbClr val="0F2303"/>
                          </a:solidFill>
                          <a:latin typeface="+mn-lt"/>
                          <a:ea typeface="+mn-ea"/>
                          <a:cs typeface="+mn-cs"/>
                        </a:rPr>
                        <a:t> Tam zamanlı mutfak şefi istihdamı için talepte bulunulması</a:t>
                      </a: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841098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986117" y="320820"/>
            <a:ext cx="5471363"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(ANKET ANALİZLERİ)</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Grafik 2">
            <a:extLst>
              <a:ext uri="{FF2B5EF4-FFF2-40B4-BE49-F238E27FC236}">
                <a16:creationId xmlns:a16="http://schemas.microsoft.com/office/drawing/2014/main" id="{DE0C6F57-9CF8-88CD-2BB6-B8EDAA8655AF}"/>
              </a:ext>
            </a:extLst>
          </p:cNvPr>
          <p:cNvGraphicFramePr/>
          <p:nvPr>
            <p:extLst>
              <p:ext uri="{D42A27DB-BD31-4B8C-83A1-F6EECF244321}">
                <p14:modId xmlns:p14="http://schemas.microsoft.com/office/powerpoint/2010/main" val="3580973542"/>
              </p:ext>
            </p:extLst>
          </p:nvPr>
        </p:nvGraphicFramePr>
        <p:xfrm>
          <a:off x="438887" y="1730477"/>
          <a:ext cx="8266225" cy="472804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66700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823765" y="476672"/>
            <a:ext cx="7321964" cy="1384995"/>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(HAYATA GEÇİRİLEN ÖNERİLER ve AKSİYON ALINAN ŞİKAYETLER)</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sp>
        <p:nvSpPr>
          <p:cNvPr id="2" name="Metin kutusu 1">
            <a:extLst>
              <a:ext uri="{FF2B5EF4-FFF2-40B4-BE49-F238E27FC236}">
                <a16:creationId xmlns:a16="http://schemas.microsoft.com/office/drawing/2014/main" id="{C087BF63-5873-9D4C-9235-7A40A56A2315}"/>
              </a:ext>
            </a:extLst>
          </p:cNvPr>
          <p:cNvSpPr txBox="1"/>
          <p:nvPr/>
        </p:nvSpPr>
        <p:spPr>
          <a:xfrm>
            <a:off x="1334530" y="2879124"/>
            <a:ext cx="6586151" cy="1711366"/>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tr-TR" dirty="0">
                <a:solidFill>
                  <a:srgbClr val="0F2303"/>
                </a:solidFill>
              </a:rPr>
              <a:t>Birimimize şikayet sistemi üzerinden gelen öneri şikayet bulunmamaktadır.</a:t>
            </a:r>
          </a:p>
          <a:p>
            <a:pPr>
              <a:lnSpc>
                <a:spcPct val="150000"/>
              </a:lnSpc>
            </a:pPr>
            <a:endParaRPr lang="tr-TR" dirty="0">
              <a:solidFill>
                <a:srgbClr val="0F2303"/>
              </a:solidFill>
            </a:endParaRPr>
          </a:p>
          <a:p>
            <a:pPr marL="285750" indent="-285750">
              <a:lnSpc>
                <a:spcPct val="150000"/>
              </a:lnSpc>
              <a:buFont typeface="Arial" panose="020B0604020202020204" pitchFamily="34" charset="0"/>
              <a:buChar char="•"/>
            </a:pPr>
            <a:r>
              <a:rPr lang="tr-TR" dirty="0">
                <a:solidFill>
                  <a:srgbClr val="0F2303"/>
                </a:solidFill>
              </a:rPr>
              <a:t>Anketlere gelen yorumlar neticesinde ilgili </a:t>
            </a:r>
            <a:r>
              <a:rPr lang="tr-TR" dirty="0" err="1">
                <a:solidFill>
                  <a:srgbClr val="0F2303"/>
                </a:solidFill>
              </a:rPr>
              <a:t>AAP’ler</a:t>
            </a:r>
            <a:r>
              <a:rPr lang="tr-TR" dirty="0">
                <a:solidFill>
                  <a:srgbClr val="0F2303"/>
                </a:solidFill>
              </a:rPr>
              <a:t> planlanmıştır.</a:t>
            </a:r>
          </a:p>
        </p:txBody>
      </p:sp>
    </p:spTree>
    <p:extLst>
      <p:ext uri="{BB962C8B-B14F-4D97-AF65-F5344CB8AC3E}">
        <p14:creationId xmlns:p14="http://schemas.microsoft.com/office/powerpoint/2010/main" val="3805939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694291" y="481299"/>
            <a:ext cx="5976664" cy="648072"/>
          </a:xfrm>
          <a:prstGeom prst="rect">
            <a:avLst/>
          </a:prstGeom>
          <a:noFill/>
        </p:spPr>
        <p:txBody>
          <a:bodyPr vert="horz" lIns="91440" tIns="45720" rIns="91440" bIns="45720" rtlCol="0" anchor="ctr">
            <a:noAutofit/>
          </a:bodyPr>
          <a:lstStyle/>
          <a:p>
            <a:pPr algn="ctr">
              <a:lnSpc>
                <a:spcPct val="90000"/>
              </a:lnSpc>
              <a:spcBef>
                <a:spcPct val="0"/>
              </a:spcBef>
              <a:spcAft>
                <a:spcPts val="600"/>
              </a:spcAft>
            </a:pPr>
            <a:r>
              <a:rPr lang="en-US" sz="2800" b="1" kern="1200" dirty="0">
                <a:solidFill>
                  <a:schemeClr val="accent6"/>
                </a:solidFill>
                <a:effectLst>
                  <a:outerShdw blurRad="38100" dist="38100" dir="2700000" algn="tl">
                    <a:srgbClr val="000000">
                      <a:alpha val="43137"/>
                    </a:srgbClr>
                  </a:outerShdw>
                </a:effectLst>
                <a:ea typeface="+mj-ea"/>
                <a:cs typeface="+mj-cs"/>
              </a:rPr>
              <a:t>DÜZELTİCİ</a:t>
            </a:r>
            <a:r>
              <a:rPr lang="tr-TR" sz="2800" b="1" kern="1200" dirty="0">
                <a:solidFill>
                  <a:schemeClr val="accent6"/>
                </a:solidFill>
                <a:effectLst>
                  <a:outerShdw blurRad="38100" dist="38100" dir="2700000" algn="tl">
                    <a:srgbClr val="000000">
                      <a:alpha val="43137"/>
                    </a:srgbClr>
                  </a:outerShdw>
                </a:effectLst>
                <a:ea typeface="+mj-ea"/>
                <a:cs typeface="+mj-cs"/>
              </a:rPr>
              <a:t>-ÖNLEYİCİ</a:t>
            </a:r>
            <a:r>
              <a:rPr lang="en-US" sz="2800" b="1" kern="1200" dirty="0">
                <a:solidFill>
                  <a:schemeClr val="accent6"/>
                </a:solidFill>
                <a:effectLst>
                  <a:outerShdw blurRad="38100" dist="38100" dir="2700000" algn="tl">
                    <a:srgbClr val="000000">
                      <a:alpha val="43137"/>
                    </a:srgbClr>
                  </a:outerShdw>
                </a:effectLst>
                <a:ea typeface="+mj-ea"/>
                <a:cs typeface="+mj-cs"/>
              </a:rPr>
              <a:t> FAALİYETLER</a:t>
            </a: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44063"/>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o 6"/>
          <p:cNvGraphicFramePr>
            <a:graphicFrameLocks noGrp="1"/>
          </p:cNvGraphicFramePr>
          <p:nvPr>
            <p:extLst>
              <p:ext uri="{D42A27DB-BD31-4B8C-83A1-F6EECF244321}">
                <p14:modId xmlns:p14="http://schemas.microsoft.com/office/powerpoint/2010/main" val="117189763"/>
              </p:ext>
            </p:extLst>
          </p:nvPr>
        </p:nvGraphicFramePr>
        <p:xfrm>
          <a:off x="470388" y="1144089"/>
          <a:ext cx="8203223" cy="163068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sz="1400" b="0" dirty="0">
                          <a:solidFill>
                            <a:srgbClr val="0C0D0D"/>
                          </a:solidFill>
                        </a:rPr>
                        <a:t>Örgün eğitime destek amaçlı uzaktan interaktif eğitim ile işlenebilen ders sayısı</a:t>
                      </a: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31.08.2024</a:t>
                      </a: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Bölüm kalite kurulu yeniden oluşturulacaktır.</a:t>
                      </a: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6" name="Tablo 5">
            <a:extLst>
              <a:ext uri="{FF2B5EF4-FFF2-40B4-BE49-F238E27FC236}">
                <a16:creationId xmlns:a16="http://schemas.microsoft.com/office/drawing/2014/main" id="{358F49DB-67A9-4A30-AB61-0A5CA1A55F41}"/>
              </a:ext>
            </a:extLst>
          </p:cNvPr>
          <p:cNvGraphicFramePr>
            <a:graphicFrameLocks noGrp="1"/>
          </p:cNvGraphicFramePr>
          <p:nvPr>
            <p:extLst>
              <p:ext uri="{D42A27DB-BD31-4B8C-83A1-F6EECF244321}">
                <p14:modId xmlns:p14="http://schemas.microsoft.com/office/powerpoint/2010/main" val="3028423693"/>
              </p:ext>
            </p:extLst>
          </p:nvPr>
        </p:nvGraphicFramePr>
        <p:xfrm>
          <a:off x="470388" y="2789487"/>
          <a:ext cx="8203223" cy="2050703"/>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216262">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sz="1400" b="0" dirty="0">
                          <a:solidFill>
                            <a:srgbClr val="0C0D0D"/>
                          </a:solidFill>
                        </a:rPr>
                        <a:t>Bölüm/Program Danışma Kurulları Toplantıları * Sektör Temsilcileri * Bölüm/Program Öğrencileri * Mezun Bölüm/Program Öğrencileri * Bölüm/Program </a:t>
                      </a: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pPr marL="0" marR="0" lvl="0" indent="0" algn="l" defTabSz="457207" rtl="0" eaLnBrk="1" fontAlgn="auto" latinLnBrk="0" hangingPunct="1">
                        <a:lnSpc>
                          <a:spcPct val="100000"/>
                        </a:lnSpc>
                        <a:spcBef>
                          <a:spcPts val="0"/>
                        </a:spcBef>
                        <a:spcAft>
                          <a:spcPts val="0"/>
                        </a:spcAft>
                        <a:buClrTx/>
                        <a:buSzTx/>
                        <a:buFontTx/>
                        <a:buNone/>
                        <a:tabLst/>
                        <a:defRPr/>
                      </a:pPr>
                      <a:r>
                        <a:rPr lang="tr-TR" sz="1400" dirty="0">
                          <a:solidFill>
                            <a:srgbClr val="0C0D0D"/>
                          </a:solidFill>
                        </a:rPr>
                        <a:t>31.08.2024</a:t>
                      </a: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Bölüm Danışma Kurulunun Oluşturulması ve Mezun Öğrenci Takibinin Yapılması</a:t>
                      </a:r>
                    </a:p>
                  </a:txBody>
                  <a:tcPr>
                    <a:solidFill>
                      <a:schemeClr val="accent6">
                        <a:lumMod val="20000"/>
                        <a:lumOff val="80000"/>
                      </a:schemeClr>
                    </a:solidFill>
                  </a:tcPr>
                </a:tc>
                <a:extLst>
                  <a:ext uri="{0D108BD9-81ED-4DB2-BD59-A6C34878D82A}">
                    <a16:rowId xmlns:a16="http://schemas.microsoft.com/office/drawing/2014/main" val="2571400847"/>
                  </a:ext>
                </a:extLst>
              </a:tr>
              <a:tr h="430183">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2" name="Tablo 1">
            <a:extLst>
              <a:ext uri="{FF2B5EF4-FFF2-40B4-BE49-F238E27FC236}">
                <a16:creationId xmlns:a16="http://schemas.microsoft.com/office/drawing/2014/main" id="{EA20DBD7-4ACD-FFF2-4A09-5A016AA9EDEE}"/>
              </a:ext>
            </a:extLst>
          </p:cNvPr>
          <p:cNvGraphicFramePr>
            <a:graphicFrameLocks noGrp="1"/>
          </p:cNvGraphicFramePr>
          <p:nvPr>
            <p:extLst>
              <p:ext uri="{D42A27DB-BD31-4B8C-83A1-F6EECF244321}">
                <p14:modId xmlns:p14="http://schemas.microsoft.com/office/powerpoint/2010/main" val="2227929424"/>
              </p:ext>
            </p:extLst>
          </p:nvPr>
        </p:nvGraphicFramePr>
        <p:xfrm>
          <a:off x="470387" y="4807297"/>
          <a:ext cx="8203223" cy="1684943"/>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216262">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sz="1400" b="0" dirty="0">
                          <a:solidFill>
                            <a:srgbClr val="0C0D0D"/>
                          </a:solidFill>
                        </a:rPr>
                        <a:t>İlgili Yılda Gerçekleştirilen Erasmus Anlaşma Başvuru Sayısı</a:t>
                      </a: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pPr marL="0" marR="0" lvl="0" indent="0" algn="l" defTabSz="457207" rtl="0" eaLnBrk="1" fontAlgn="auto" latinLnBrk="0" hangingPunct="1">
                        <a:lnSpc>
                          <a:spcPct val="100000"/>
                        </a:lnSpc>
                        <a:spcBef>
                          <a:spcPts val="0"/>
                        </a:spcBef>
                        <a:spcAft>
                          <a:spcPts val="0"/>
                        </a:spcAft>
                        <a:buClrTx/>
                        <a:buSzTx/>
                        <a:buFontTx/>
                        <a:buNone/>
                        <a:tabLst/>
                        <a:defRPr/>
                      </a:pPr>
                      <a:r>
                        <a:rPr lang="tr-TR" sz="1400" dirty="0">
                          <a:solidFill>
                            <a:srgbClr val="0C0D0D"/>
                          </a:solidFill>
                        </a:rPr>
                        <a:t>31.08.2024</a:t>
                      </a: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Dijital iletişim araçları kullanılarak </a:t>
                      </a:r>
                      <a:r>
                        <a:rPr lang="tr-TR" sz="1400" dirty="0" err="1">
                          <a:solidFill>
                            <a:srgbClr val="0C0D0D"/>
                          </a:solidFill>
                        </a:rPr>
                        <a:t>uluslarası</a:t>
                      </a:r>
                      <a:r>
                        <a:rPr lang="tr-TR" sz="1400" dirty="0">
                          <a:solidFill>
                            <a:srgbClr val="0C0D0D"/>
                          </a:solidFill>
                        </a:rPr>
                        <a:t> alanda ön plana çıkan üniversitelere bölüm tanıtım faaliyetlerine yoğunlaşılması</a:t>
                      </a:r>
                    </a:p>
                  </a:txBody>
                  <a:tcPr>
                    <a:solidFill>
                      <a:schemeClr val="accent6">
                        <a:lumMod val="20000"/>
                        <a:lumOff val="80000"/>
                      </a:schemeClr>
                    </a:solidFill>
                  </a:tcPr>
                </a:tc>
                <a:extLst>
                  <a:ext uri="{0D108BD9-81ED-4DB2-BD59-A6C34878D82A}">
                    <a16:rowId xmlns:a16="http://schemas.microsoft.com/office/drawing/2014/main" val="2571400847"/>
                  </a:ext>
                </a:extLst>
              </a:tr>
              <a:tr h="430183">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1082165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o 5">
            <a:extLst>
              <a:ext uri="{FF2B5EF4-FFF2-40B4-BE49-F238E27FC236}">
                <a16:creationId xmlns:a16="http://schemas.microsoft.com/office/drawing/2014/main" id="{F4BB814E-3016-3039-C0FB-6E7476F8C722}"/>
              </a:ext>
            </a:extLst>
          </p:cNvPr>
          <p:cNvGraphicFramePr>
            <a:graphicFrameLocks noGrp="1"/>
          </p:cNvGraphicFramePr>
          <p:nvPr>
            <p:extLst>
              <p:ext uri="{D42A27DB-BD31-4B8C-83A1-F6EECF244321}">
                <p14:modId xmlns:p14="http://schemas.microsoft.com/office/powerpoint/2010/main" val="374724391"/>
              </p:ext>
            </p:extLst>
          </p:nvPr>
        </p:nvGraphicFramePr>
        <p:xfrm>
          <a:off x="470387" y="1315847"/>
          <a:ext cx="8203223" cy="163068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sz="1400" b="0" dirty="0">
                          <a:solidFill>
                            <a:srgbClr val="0C0D0D"/>
                          </a:solidFill>
                        </a:rPr>
                        <a:t>Uluslararası partner üniversite işbirliği sayısı</a:t>
                      </a: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31.08.2024</a:t>
                      </a: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Dijital iletişim araçları kullanılarak </a:t>
                      </a:r>
                      <a:r>
                        <a:rPr lang="tr-TR" sz="1400" dirty="0" err="1">
                          <a:solidFill>
                            <a:srgbClr val="0C0D0D"/>
                          </a:solidFill>
                        </a:rPr>
                        <a:t>uluslarası</a:t>
                      </a:r>
                      <a:r>
                        <a:rPr lang="tr-TR" sz="1400" dirty="0">
                          <a:solidFill>
                            <a:srgbClr val="0C0D0D"/>
                          </a:solidFill>
                        </a:rPr>
                        <a:t> alanda ön plana çıkan üniversitelere bölüm tanıtım faaliyetlerine yoğunlaşılması</a:t>
                      </a: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7" name="Tablo 6">
            <a:extLst>
              <a:ext uri="{FF2B5EF4-FFF2-40B4-BE49-F238E27FC236}">
                <a16:creationId xmlns:a16="http://schemas.microsoft.com/office/drawing/2014/main" id="{7A80606A-B862-A68B-A063-54D0A36FF24F}"/>
              </a:ext>
            </a:extLst>
          </p:cNvPr>
          <p:cNvGraphicFramePr>
            <a:graphicFrameLocks noGrp="1"/>
          </p:cNvGraphicFramePr>
          <p:nvPr>
            <p:extLst>
              <p:ext uri="{D42A27DB-BD31-4B8C-83A1-F6EECF244321}">
                <p14:modId xmlns:p14="http://schemas.microsoft.com/office/powerpoint/2010/main" val="3122753318"/>
              </p:ext>
            </p:extLst>
          </p:nvPr>
        </p:nvGraphicFramePr>
        <p:xfrm>
          <a:off x="470387" y="2986315"/>
          <a:ext cx="8203223" cy="148336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sz="1400" b="0" dirty="0" err="1">
                          <a:solidFill>
                            <a:srgbClr val="0C0D0D"/>
                          </a:solidFill>
                        </a:rPr>
                        <a:t>TYYÇ'ye</a:t>
                      </a:r>
                      <a:r>
                        <a:rPr lang="tr-TR" sz="1400" b="0" dirty="0">
                          <a:solidFill>
                            <a:srgbClr val="0C0D0D"/>
                          </a:solidFill>
                        </a:rPr>
                        <a:t> uygun tasarlanan ders sayısının toplam ders sayısına oranı</a:t>
                      </a: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31.08.2024</a:t>
                      </a: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Bölüm kalite kurulu yeniden oluşturulacaktır.</a:t>
                      </a: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8" name="Tablo 7">
            <a:extLst>
              <a:ext uri="{FF2B5EF4-FFF2-40B4-BE49-F238E27FC236}">
                <a16:creationId xmlns:a16="http://schemas.microsoft.com/office/drawing/2014/main" id="{D294D2FC-EA4D-A702-BB37-EF6D491DBB97}"/>
              </a:ext>
            </a:extLst>
          </p:cNvPr>
          <p:cNvGraphicFramePr>
            <a:graphicFrameLocks noGrp="1"/>
          </p:cNvGraphicFramePr>
          <p:nvPr>
            <p:extLst>
              <p:ext uri="{D42A27DB-BD31-4B8C-83A1-F6EECF244321}">
                <p14:modId xmlns:p14="http://schemas.microsoft.com/office/powerpoint/2010/main" val="2906034329"/>
              </p:ext>
            </p:extLst>
          </p:nvPr>
        </p:nvGraphicFramePr>
        <p:xfrm>
          <a:off x="470388" y="4469675"/>
          <a:ext cx="8203223" cy="163068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sz="1400" b="0" dirty="0">
                          <a:solidFill>
                            <a:srgbClr val="0C0D0D"/>
                          </a:solidFill>
                        </a:rPr>
                        <a:t>Öğrencilerin kayıtlı oldukları program dışındaki programlardan alabildikleri ders oranı</a:t>
                      </a: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31.08.2024</a:t>
                      </a: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Bölüm kalite kurulu yeniden oluşturulacaktır.</a:t>
                      </a: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
        <p:nvSpPr>
          <p:cNvPr id="10" name="Metin kutusu 9">
            <a:extLst>
              <a:ext uri="{FF2B5EF4-FFF2-40B4-BE49-F238E27FC236}">
                <a16:creationId xmlns:a16="http://schemas.microsoft.com/office/drawing/2014/main" id="{51D53711-57BA-4E77-FCEF-4090DFC7F8C8}"/>
              </a:ext>
            </a:extLst>
          </p:cNvPr>
          <p:cNvSpPr txBox="1"/>
          <p:nvPr/>
        </p:nvSpPr>
        <p:spPr>
          <a:xfrm>
            <a:off x="1224643" y="334102"/>
            <a:ext cx="6364058" cy="480131"/>
          </a:xfrm>
          <a:prstGeom prst="rect">
            <a:avLst/>
          </a:prstGeom>
          <a:noFill/>
        </p:spPr>
        <p:txBody>
          <a:bodyPr wrap="square">
            <a:spAutoFit/>
          </a:bodyPr>
          <a:lstStyle/>
          <a:p>
            <a:pPr algn="ctr">
              <a:lnSpc>
                <a:spcPct val="90000"/>
              </a:lnSpc>
              <a:spcBef>
                <a:spcPct val="0"/>
              </a:spcBef>
              <a:spcAft>
                <a:spcPts val="600"/>
              </a:spcAft>
            </a:pPr>
            <a:r>
              <a:rPr lang="en-US" sz="2800" b="1" kern="1200" dirty="0">
                <a:solidFill>
                  <a:schemeClr val="accent6"/>
                </a:solidFill>
                <a:effectLst>
                  <a:outerShdw blurRad="38100" dist="38100" dir="2700000" algn="tl">
                    <a:srgbClr val="000000">
                      <a:alpha val="43137"/>
                    </a:srgbClr>
                  </a:outerShdw>
                </a:effectLst>
                <a:ea typeface="+mj-ea"/>
                <a:cs typeface="+mj-cs"/>
              </a:rPr>
              <a:t>DÜZELTİCİ</a:t>
            </a:r>
            <a:r>
              <a:rPr lang="tr-TR" sz="2800" b="1" kern="1200" dirty="0">
                <a:solidFill>
                  <a:schemeClr val="accent6"/>
                </a:solidFill>
                <a:effectLst>
                  <a:outerShdw blurRad="38100" dist="38100" dir="2700000" algn="tl">
                    <a:srgbClr val="000000">
                      <a:alpha val="43137"/>
                    </a:srgbClr>
                  </a:outerShdw>
                </a:effectLst>
                <a:ea typeface="+mj-ea"/>
                <a:cs typeface="+mj-cs"/>
              </a:rPr>
              <a:t>-ÖNLEYİCİ</a:t>
            </a:r>
            <a:r>
              <a:rPr lang="en-US" sz="2800" b="1" kern="1200" dirty="0">
                <a:solidFill>
                  <a:schemeClr val="accent6"/>
                </a:solidFill>
                <a:effectLst>
                  <a:outerShdw blurRad="38100" dist="38100" dir="2700000" algn="tl">
                    <a:srgbClr val="000000">
                      <a:alpha val="43137"/>
                    </a:srgbClr>
                  </a:outerShdw>
                </a:effectLst>
                <a:ea typeface="+mj-ea"/>
                <a:cs typeface="+mj-cs"/>
              </a:rPr>
              <a:t> FAALİYETLER</a:t>
            </a:r>
          </a:p>
        </p:txBody>
      </p:sp>
    </p:spTree>
    <p:extLst>
      <p:ext uri="{BB962C8B-B14F-4D97-AF65-F5344CB8AC3E}">
        <p14:creationId xmlns:p14="http://schemas.microsoft.com/office/powerpoint/2010/main" val="164333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BA0BE0-6E5B-22AA-0D9F-40E6CA112340}"/>
              </a:ext>
            </a:extLst>
          </p:cNvPr>
          <p:cNvSpPr>
            <a:spLocks noGrp="1"/>
          </p:cNvSpPr>
          <p:nvPr>
            <p:ph type="title"/>
          </p:nvPr>
        </p:nvSpPr>
        <p:spPr/>
        <p:txBody>
          <a:bodyPr/>
          <a:lstStyle/>
          <a:p>
            <a:br>
              <a:rPr lang="en-US" sz="4400" b="1" kern="1200" dirty="0">
                <a:solidFill>
                  <a:schemeClr val="accent6"/>
                </a:solidFill>
                <a:effectLst>
                  <a:outerShdw blurRad="38100" dist="38100" dir="2700000" algn="tl">
                    <a:srgbClr val="000000">
                      <a:alpha val="43137"/>
                    </a:srgbClr>
                  </a:outerShdw>
                </a:effectLst>
                <a:ea typeface="+mj-ea"/>
                <a:cs typeface="+mj-cs"/>
              </a:rPr>
            </a:br>
            <a:endParaRPr lang="tr-TR" dirty="0"/>
          </a:p>
        </p:txBody>
      </p:sp>
      <p:sp>
        <p:nvSpPr>
          <p:cNvPr id="5" name="Metin kutusu 4">
            <a:extLst>
              <a:ext uri="{FF2B5EF4-FFF2-40B4-BE49-F238E27FC236}">
                <a16:creationId xmlns:a16="http://schemas.microsoft.com/office/drawing/2014/main" id="{CAE0F7C9-0814-2BC9-9038-9151181D198D}"/>
              </a:ext>
            </a:extLst>
          </p:cNvPr>
          <p:cNvSpPr txBox="1"/>
          <p:nvPr/>
        </p:nvSpPr>
        <p:spPr>
          <a:xfrm>
            <a:off x="1603910" y="439513"/>
            <a:ext cx="5261881" cy="480131"/>
          </a:xfrm>
          <a:prstGeom prst="rect">
            <a:avLst/>
          </a:prstGeom>
          <a:noFill/>
        </p:spPr>
        <p:txBody>
          <a:bodyPr wrap="square">
            <a:spAutoFit/>
          </a:bodyPr>
          <a:lstStyle/>
          <a:p>
            <a:pPr algn="ctr">
              <a:lnSpc>
                <a:spcPct val="90000"/>
              </a:lnSpc>
              <a:spcBef>
                <a:spcPct val="0"/>
              </a:spcBef>
              <a:spcAft>
                <a:spcPts val="600"/>
              </a:spcAft>
            </a:pPr>
            <a:r>
              <a:rPr lang="en-US" sz="2800" b="1" kern="1200" dirty="0">
                <a:solidFill>
                  <a:schemeClr val="accent6"/>
                </a:solidFill>
                <a:effectLst>
                  <a:outerShdw blurRad="38100" dist="38100" dir="2700000" algn="tl">
                    <a:srgbClr val="000000">
                      <a:alpha val="43137"/>
                    </a:srgbClr>
                  </a:outerShdw>
                </a:effectLst>
                <a:ea typeface="+mj-ea"/>
                <a:cs typeface="+mj-cs"/>
              </a:rPr>
              <a:t>DÜZELTİCİ</a:t>
            </a:r>
            <a:r>
              <a:rPr lang="tr-TR" sz="2800" b="1" kern="1200" dirty="0">
                <a:solidFill>
                  <a:schemeClr val="accent6"/>
                </a:solidFill>
                <a:effectLst>
                  <a:outerShdw blurRad="38100" dist="38100" dir="2700000" algn="tl">
                    <a:srgbClr val="000000">
                      <a:alpha val="43137"/>
                    </a:srgbClr>
                  </a:outerShdw>
                </a:effectLst>
                <a:ea typeface="+mj-ea"/>
                <a:cs typeface="+mj-cs"/>
              </a:rPr>
              <a:t>-ÖNLEYİCİ</a:t>
            </a:r>
            <a:r>
              <a:rPr lang="en-US" sz="2800" b="1" kern="1200" dirty="0">
                <a:solidFill>
                  <a:schemeClr val="accent6"/>
                </a:solidFill>
                <a:effectLst>
                  <a:outerShdw blurRad="38100" dist="38100" dir="2700000" algn="tl">
                    <a:srgbClr val="000000">
                      <a:alpha val="43137"/>
                    </a:srgbClr>
                  </a:outerShdw>
                </a:effectLst>
                <a:ea typeface="+mj-ea"/>
                <a:cs typeface="+mj-cs"/>
              </a:rPr>
              <a:t> FAALİYETLER</a:t>
            </a:r>
          </a:p>
        </p:txBody>
      </p:sp>
      <p:graphicFrame>
        <p:nvGraphicFramePr>
          <p:cNvPr id="6" name="Tablo 5">
            <a:extLst>
              <a:ext uri="{FF2B5EF4-FFF2-40B4-BE49-F238E27FC236}">
                <a16:creationId xmlns:a16="http://schemas.microsoft.com/office/drawing/2014/main" id="{B12D5F61-D60D-63A8-CD9E-9B4DCA7E02B2}"/>
              </a:ext>
            </a:extLst>
          </p:cNvPr>
          <p:cNvGraphicFramePr>
            <a:graphicFrameLocks noGrp="1"/>
          </p:cNvGraphicFramePr>
          <p:nvPr>
            <p:extLst>
              <p:ext uri="{D42A27DB-BD31-4B8C-83A1-F6EECF244321}">
                <p14:modId xmlns:p14="http://schemas.microsoft.com/office/powerpoint/2010/main" val="3052148847"/>
              </p:ext>
            </p:extLst>
          </p:nvPr>
        </p:nvGraphicFramePr>
        <p:xfrm>
          <a:off x="484710" y="1152983"/>
          <a:ext cx="8203223" cy="199136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sz="1400" b="0" dirty="0">
                          <a:solidFill>
                            <a:srgbClr val="0C0D0D"/>
                          </a:solidFill>
                        </a:rPr>
                        <a:t>Endüstri işbirliğiyle düzenlenen faaliyet sayısı (seminer, eğitim, konferans, çalıştay vb.)</a:t>
                      </a: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31.08.2024</a:t>
                      </a: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Öğrencilerin ilgisini çekebilecek etkinlik konuları veya konuşmacıları hakkında fikir sahibi olmak için öğrencilerle fikir alışverişinde bulunulması</a:t>
                      </a: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7" name="Tablo 6">
            <a:extLst>
              <a:ext uri="{FF2B5EF4-FFF2-40B4-BE49-F238E27FC236}">
                <a16:creationId xmlns:a16="http://schemas.microsoft.com/office/drawing/2014/main" id="{E349840D-9F8D-157B-92EB-DBA4D3AD3954}"/>
              </a:ext>
            </a:extLst>
          </p:cNvPr>
          <p:cNvGraphicFramePr>
            <a:graphicFrameLocks noGrp="1"/>
          </p:cNvGraphicFramePr>
          <p:nvPr>
            <p:extLst>
              <p:ext uri="{D42A27DB-BD31-4B8C-83A1-F6EECF244321}">
                <p14:modId xmlns:p14="http://schemas.microsoft.com/office/powerpoint/2010/main" val="640041886"/>
              </p:ext>
            </p:extLst>
          </p:nvPr>
        </p:nvGraphicFramePr>
        <p:xfrm>
          <a:off x="484710" y="3179604"/>
          <a:ext cx="8203223" cy="184404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sz="1400" b="0" dirty="0">
                          <a:solidFill>
                            <a:srgbClr val="0C0D0D"/>
                          </a:solidFill>
                        </a:rPr>
                        <a:t>Girişimcilikle ilgili düzenlenen iç ve dış etkinlik sayısı</a:t>
                      </a: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31.08.2024</a:t>
                      </a: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Öğrencilerin ilgisini çekebilecek etkinlik konuları veya konuşmacıları hakkında fikir sahibi olmak için öğrencilerle fikir alışverişinde bulunulması</a:t>
                      </a: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8" name="Tablo 7">
            <a:extLst>
              <a:ext uri="{FF2B5EF4-FFF2-40B4-BE49-F238E27FC236}">
                <a16:creationId xmlns:a16="http://schemas.microsoft.com/office/drawing/2014/main" id="{7B5EADDF-36D4-EAF1-1D32-4933CA497E0E}"/>
              </a:ext>
            </a:extLst>
          </p:cNvPr>
          <p:cNvGraphicFramePr>
            <a:graphicFrameLocks noGrp="1"/>
          </p:cNvGraphicFramePr>
          <p:nvPr>
            <p:extLst>
              <p:ext uri="{D42A27DB-BD31-4B8C-83A1-F6EECF244321}">
                <p14:modId xmlns:p14="http://schemas.microsoft.com/office/powerpoint/2010/main" val="1818862912"/>
              </p:ext>
            </p:extLst>
          </p:nvPr>
        </p:nvGraphicFramePr>
        <p:xfrm>
          <a:off x="484710" y="5058905"/>
          <a:ext cx="8203223" cy="163068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sz="1400" b="0" dirty="0">
                          <a:solidFill>
                            <a:srgbClr val="0C0D0D"/>
                          </a:solidFill>
                        </a:rPr>
                        <a:t>SCI-</a:t>
                      </a:r>
                      <a:r>
                        <a:rPr lang="tr-TR" sz="1400" b="0" dirty="0" err="1">
                          <a:solidFill>
                            <a:srgbClr val="0C0D0D"/>
                          </a:solidFill>
                        </a:rPr>
                        <a:t>Expanded</a:t>
                      </a:r>
                      <a:r>
                        <a:rPr lang="tr-TR" sz="1400" b="0" dirty="0">
                          <a:solidFill>
                            <a:srgbClr val="0C0D0D"/>
                          </a:solidFill>
                        </a:rPr>
                        <a:t>, SSCI ve AHCI indekslerinde taranan dergilerde ABÜ adresli atıf sayısı</a:t>
                      </a: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31.08.2024</a:t>
                      </a: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Bölüm kalite kurulu yeniden oluşturulacaktır.</a:t>
                      </a: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445863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7112E61C-D5C6-F80B-B6F3-66C5C158664A}"/>
              </a:ext>
            </a:extLst>
          </p:cNvPr>
          <p:cNvSpPr txBox="1"/>
          <p:nvPr/>
        </p:nvSpPr>
        <p:spPr>
          <a:xfrm>
            <a:off x="1965552" y="439513"/>
            <a:ext cx="5212896" cy="480131"/>
          </a:xfrm>
          <a:prstGeom prst="rect">
            <a:avLst/>
          </a:prstGeom>
          <a:noFill/>
        </p:spPr>
        <p:txBody>
          <a:bodyPr wrap="square">
            <a:spAutoFit/>
          </a:bodyPr>
          <a:lstStyle/>
          <a:p>
            <a:pPr algn="ctr">
              <a:lnSpc>
                <a:spcPct val="90000"/>
              </a:lnSpc>
              <a:spcBef>
                <a:spcPct val="0"/>
              </a:spcBef>
              <a:spcAft>
                <a:spcPts val="600"/>
              </a:spcAft>
            </a:pPr>
            <a:r>
              <a:rPr lang="en-US" sz="2800" b="1" kern="1200" dirty="0">
                <a:solidFill>
                  <a:schemeClr val="accent6"/>
                </a:solidFill>
                <a:effectLst>
                  <a:outerShdw blurRad="38100" dist="38100" dir="2700000" algn="tl">
                    <a:srgbClr val="000000">
                      <a:alpha val="43137"/>
                    </a:srgbClr>
                  </a:outerShdw>
                </a:effectLst>
                <a:ea typeface="+mj-ea"/>
                <a:cs typeface="+mj-cs"/>
              </a:rPr>
              <a:t>DÜZELTİCİ</a:t>
            </a:r>
            <a:r>
              <a:rPr lang="tr-TR" sz="2800" b="1" kern="1200" dirty="0">
                <a:solidFill>
                  <a:schemeClr val="accent6"/>
                </a:solidFill>
                <a:effectLst>
                  <a:outerShdw blurRad="38100" dist="38100" dir="2700000" algn="tl">
                    <a:srgbClr val="000000">
                      <a:alpha val="43137"/>
                    </a:srgbClr>
                  </a:outerShdw>
                </a:effectLst>
                <a:ea typeface="+mj-ea"/>
                <a:cs typeface="+mj-cs"/>
              </a:rPr>
              <a:t>-ÖNLEYİCİ</a:t>
            </a:r>
            <a:r>
              <a:rPr lang="en-US" sz="2800" b="1" kern="1200" dirty="0">
                <a:solidFill>
                  <a:schemeClr val="accent6"/>
                </a:solidFill>
                <a:effectLst>
                  <a:outerShdw blurRad="38100" dist="38100" dir="2700000" algn="tl">
                    <a:srgbClr val="000000">
                      <a:alpha val="43137"/>
                    </a:srgbClr>
                  </a:outerShdw>
                </a:effectLst>
                <a:ea typeface="+mj-ea"/>
                <a:cs typeface="+mj-cs"/>
              </a:rPr>
              <a:t> FAALİYETLER</a:t>
            </a:r>
          </a:p>
        </p:txBody>
      </p:sp>
      <p:graphicFrame>
        <p:nvGraphicFramePr>
          <p:cNvPr id="6" name="Tablo 5">
            <a:extLst>
              <a:ext uri="{FF2B5EF4-FFF2-40B4-BE49-F238E27FC236}">
                <a16:creationId xmlns:a16="http://schemas.microsoft.com/office/drawing/2014/main" id="{4B5EED83-97AD-A088-C285-BE0AA27A97AB}"/>
              </a:ext>
            </a:extLst>
          </p:cNvPr>
          <p:cNvGraphicFramePr>
            <a:graphicFrameLocks noGrp="1"/>
          </p:cNvGraphicFramePr>
          <p:nvPr>
            <p:extLst>
              <p:ext uri="{D42A27DB-BD31-4B8C-83A1-F6EECF244321}">
                <p14:modId xmlns:p14="http://schemas.microsoft.com/office/powerpoint/2010/main" val="897244154"/>
              </p:ext>
            </p:extLst>
          </p:nvPr>
        </p:nvGraphicFramePr>
        <p:xfrm>
          <a:off x="470388" y="1335990"/>
          <a:ext cx="8203223" cy="163068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sz="1400" b="0" dirty="0">
                          <a:solidFill>
                            <a:srgbClr val="0C0D0D"/>
                          </a:solidFill>
                        </a:rPr>
                        <a:t>Öğretim elemanı başına düşen SCI, SSCI ve AHCI endeksli dergilerde ortalama yayın sayısı</a:t>
                      </a: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31.08.2024</a:t>
                      </a: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Bölüm kalite kurulu yeniden oluşturulacaktır.</a:t>
                      </a: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7" name="Tablo 6">
            <a:extLst>
              <a:ext uri="{FF2B5EF4-FFF2-40B4-BE49-F238E27FC236}">
                <a16:creationId xmlns:a16="http://schemas.microsoft.com/office/drawing/2014/main" id="{CEE98F06-9BDC-9633-6B38-47D9A01998BC}"/>
              </a:ext>
            </a:extLst>
          </p:cNvPr>
          <p:cNvGraphicFramePr>
            <a:graphicFrameLocks noGrp="1"/>
          </p:cNvGraphicFramePr>
          <p:nvPr>
            <p:extLst>
              <p:ext uri="{D42A27DB-BD31-4B8C-83A1-F6EECF244321}">
                <p14:modId xmlns:p14="http://schemas.microsoft.com/office/powerpoint/2010/main" val="1422227587"/>
              </p:ext>
            </p:extLst>
          </p:nvPr>
        </p:nvGraphicFramePr>
        <p:xfrm>
          <a:off x="470387" y="3040330"/>
          <a:ext cx="8203223" cy="148336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nn-NO" sz="1400" b="0" dirty="0">
                          <a:solidFill>
                            <a:srgbClr val="0C0D0D"/>
                          </a:solidFill>
                        </a:rPr>
                        <a:t>Ulakbim TR dizinde taranan ulusal yayın sayısı</a:t>
                      </a:r>
                      <a:endParaRPr lang="tr-TR" sz="1400" b="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31.08.2024</a:t>
                      </a: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Bölüm kalite kurulu yeniden oluşturulacaktır.</a:t>
                      </a: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8" name="Tablo 7">
            <a:extLst>
              <a:ext uri="{FF2B5EF4-FFF2-40B4-BE49-F238E27FC236}">
                <a16:creationId xmlns:a16="http://schemas.microsoft.com/office/drawing/2014/main" id="{06EC5883-677B-5FC8-27D2-825A4C0FA928}"/>
              </a:ext>
            </a:extLst>
          </p:cNvPr>
          <p:cNvGraphicFramePr>
            <a:graphicFrameLocks noGrp="1"/>
          </p:cNvGraphicFramePr>
          <p:nvPr>
            <p:extLst>
              <p:ext uri="{D42A27DB-BD31-4B8C-83A1-F6EECF244321}">
                <p14:modId xmlns:p14="http://schemas.microsoft.com/office/powerpoint/2010/main" val="2972622622"/>
              </p:ext>
            </p:extLst>
          </p:nvPr>
        </p:nvGraphicFramePr>
        <p:xfrm>
          <a:off x="470387" y="4597350"/>
          <a:ext cx="8203223" cy="163068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sz="1400" b="0" dirty="0">
                          <a:solidFill>
                            <a:srgbClr val="0C0D0D"/>
                          </a:solidFill>
                        </a:rPr>
                        <a:t>Ulusal hakemli dergilerde yayımlanmış öğretim elemanı başına düşen yayın sayısı</a:t>
                      </a: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31.08.2024</a:t>
                      </a: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Bölüm kalite kurulu yeniden oluşturulacaktır.</a:t>
                      </a: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29792972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7112E61C-D5C6-F80B-B6F3-66C5C158664A}"/>
              </a:ext>
            </a:extLst>
          </p:cNvPr>
          <p:cNvSpPr txBox="1"/>
          <p:nvPr/>
        </p:nvSpPr>
        <p:spPr>
          <a:xfrm>
            <a:off x="1965552" y="439513"/>
            <a:ext cx="5212896" cy="480131"/>
          </a:xfrm>
          <a:prstGeom prst="rect">
            <a:avLst/>
          </a:prstGeom>
          <a:noFill/>
        </p:spPr>
        <p:txBody>
          <a:bodyPr wrap="square">
            <a:spAutoFit/>
          </a:bodyPr>
          <a:lstStyle/>
          <a:p>
            <a:pPr algn="ctr">
              <a:lnSpc>
                <a:spcPct val="90000"/>
              </a:lnSpc>
              <a:spcBef>
                <a:spcPct val="0"/>
              </a:spcBef>
              <a:spcAft>
                <a:spcPts val="600"/>
              </a:spcAft>
            </a:pPr>
            <a:r>
              <a:rPr lang="en-US" sz="2800" b="1" kern="1200" dirty="0">
                <a:solidFill>
                  <a:schemeClr val="accent6"/>
                </a:solidFill>
                <a:effectLst>
                  <a:outerShdw blurRad="38100" dist="38100" dir="2700000" algn="tl">
                    <a:srgbClr val="000000">
                      <a:alpha val="43137"/>
                    </a:srgbClr>
                  </a:outerShdw>
                </a:effectLst>
                <a:ea typeface="+mj-ea"/>
                <a:cs typeface="+mj-cs"/>
              </a:rPr>
              <a:t>DÜZELTİCİ</a:t>
            </a:r>
            <a:r>
              <a:rPr lang="tr-TR" sz="2800" b="1" kern="1200" dirty="0">
                <a:solidFill>
                  <a:schemeClr val="accent6"/>
                </a:solidFill>
                <a:effectLst>
                  <a:outerShdw blurRad="38100" dist="38100" dir="2700000" algn="tl">
                    <a:srgbClr val="000000">
                      <a:alpha val="43137"/>
                    </a:srgbClr>
                  </a:outerShdw>
                </a:effectLst>
                <a:ea typeface="+mj-ea"/>
                <a:cs typeface="+mj-cs"/>
              </a:rPr>
              <a:t>-ÖNLEYİCİ</a:t>
            </a:r>
            <a:r>
              <a:rPr lang="en-US" sz="2800" b="1" kern="1200" dirty="0">
                <a:solidFill>
                  <a:schemeClr val="accent6"/>
                </a:solidFill>
                <a:effectLst>
                  <a:outerShdw blurRad="38100" dist="38100" dir="2700000" algn="tl">
                    <a:srgbClr val="000000">
                      <a:alpha val="43137"/>
                    </a:srgbClr>
                  </a:outerShdw>
                </a:effectLst>
                <a:ea typeface="+mj-ea"/>
                <a:cs typeface="+mj-cs"/>
              </a:rPr>
              <a:t> FAALİYETLER</a:t>
            </a:r>
          </a:p>
        </p:txBody>
      </p:sp>
      <p:graphicFrame>
        <p:nvGraphicFramePr>
          <p:cNvPr id="6" name="Tablo 5">
            <a:extLst>
              <a:ext uri="{FF2B5EF4-FFF2-40B4-BE49-F238E27FC236}">
                <a16:creationId xmlns:a16="http://schemas.microsoft.com/office/drawing/2014/main" id="{4B5EED83-97AD-A088-C285-BE0AA27A97AB}"/>
              </a:ext>
            </a:extLst>
          </p:cNvPr>
          <p:cNvGraphicFramePr>
            <a:graphicFrameLocks noGrp="1"/>
          </p:cNvGraphicFramePr>
          <p:nvPr>
            <p:extLst>
              <p:ext uri="{D42A27DB-BD31-4B8C-83A1-F6EECF244321}">
                <p14:modId xmlns:p14="http://schemas.microsoft.com/office/powerpoint/2010/main" val="3136434098"/>
              </p:ext>
            </p:extLst>
          </p:nvPr>
        </p:nvGraphicFramePr>
        <p:xfrm>
          <a:off x="470388" y="1335990"/>
          <a:ext cx="8203223" cy="163068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pPr marL="0" marR="0" lvl="0" indent="0" algn="l" defTabSz="457207" rtl="0" eaLnBrk="1" fontAlgn="auto" latinLnBrk="0" hangingPunct="1">
                        <a:lnSpc>
                          <a:spcPct val="100000"/>
                        </a:lnSpc>
                        <a:spcBef>
                          <a:spcPts val="0"/>
                        </a:spcBef>
                        <a:spcAft>
                          <a:spcPts val="0"/>
                        </a:spcAft>
                        <a:buClrTx/>
                        <a:buSzTx/>
                        <a:buFontTx/>
                        <a:buNone/>
                        <a:tabLst/>
                        <a:defRPr/>
                      </a:pPr>
                      <a:r>
                        <a:rPr lang="tr-TR" sz="1400" b="0" dirty="0">
                          <a:solidFill>
                            <a:srgbClr val="0C0D0D"/>
                          </a:solidFill>
                        </a:rPr>
                        <a:t>Yurt dışındaki üniversiteler veya kurum ve kuruluşlar ile ortak yürütülen proje sayısı</a:t>
                      </a: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31.08.2024</a:t>
                      </a: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Bölüm kalite kurulu yeniden oluşturulacaktır.</a:t>
                      </a: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7" name="Tablo 6">
            <a:extLst>
              <a:ext uri="{FF2B5EF4-FFF2-40B4-BE49-F238E27FC236}">
                <a16:creationId xmlns:a16="http://schemas.microsoft.com/office/drawing/2014/main" id="{CEE98F06-9BDC-9633-6B38-47D9A01998BC}"/>
              </a:ext>
            </a:extLst>
          </p:cNvPr>
          <p:cNvGraphicFramePr>
            <a:graphicFrameLocks noGrp="1"/>
          </p:cNvGraphicFramePr>
          <p:nvPr>
            <p:extLst>
              <p:ext uri="{D42A27DB-BD31-4B8C-83A1-F6EECF244321}">
                <p14:modId xmlns:p14="http://schemas.microsoft.com/office/powerpoint/2010/main" val="1708570238"/>
              </p:ext>
            </p:extLst>
          </p:nvPr>
        </p:nvGraphicFramePr>
        <p:xfrm>
          <a:off x="470387" y="3040330"/>
          <a:ext cx="8203223" cy="148336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sz="1400" b="0" dirty="0">
                          <a:solidFill>
                            <a:srgbClr val="0C0D0D"/>
                          </a:solidFill>
                        </a:rPr>
                        <a:t>Diğer uluslararası hakemli dergilerde yayınlanmış makale</a:t>
                      </a: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31.08.2024</a:t>
                      </a: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Bölüm kalite kurulu yeniden oluşturulacaktır.</a:t>
                      </a: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8" name="Tablo 7">
            <a:extLst>
              <a:ext uri="{FF2B5EF4-FFF2-40B4-BE49-F238E27FC236}">
                <a16:creationId xmlns:a16="http://schemas.microsoft.com/office/drawing/2014/main" id="{06EC5883-677B-5FC8-27D2-825A4C0FA928}"/>
              </a:ext>
            </a:extLst>
          </p:cNvPr>
          <p:cNvGraphicFramePr>
            <a:graphicFrameLocks noGrp="1"/>
          </p:cNvGraphicFramePr>
          <p:nvPr>
            <p:extLst>
              <p:ext uri="{D42A27DB-BD31-4B8C-83A1-F6EECF244321}">
                <p14:modId xmlns:p14="http://schemas.microsoft.com/office/powerpoint/2010/main" val="2224316299"/>
              </p:ext>
            </p:extLst>
          </p:nvPr>
        </p:nvGraphicFramePr>
        <p:xfrm>
          <a:off x="470387" y="4597350"/>
          <a:ext cx="8203223" cy="148336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sz="1400" b="0" dirty="0">
                          <a:solidFill>
                            <a:srgbClr val="0C0D0D"/>
                          </a:solidFill>
                        </a:rPr>
                        <a:t>ABÜ adresli atıf sayısı</a:t>
                      </a: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31.08.2024</a:t>
                      </a: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Bölüm kalite kurulu yeniden oluşturulacaktır.</a:t>
                      </a: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35689856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694291" y="481299"/>
            <a:ext cx="5976664" cy="648072"/>
          </a:xfrm>
          <a:prstGeom prst="rect">
            <a:avLst/>
          </a:prstGeom>
          <a:noFill/>
        </p:spPr>
        <p:txBody>
          <a:bodyPr vert="horz" lIns="91440" tIns="45720" rIns="91440" bIns="45720" rtlCol="0" anchor="ctr">
            <a:noAutofit/>
          </a:bodyPr>
          <a:lstStyle/>
          <a:p>
            <a:pPr algn="ctr">
              <a:lnSpc>
                <a:spcPct val="90000"/>
              </a:lnSpc>
              <a:spcBef>
                <a:spcPct val="0"/>
              </a:spcBef>
              <a:spcAft>
                <a:spcPts val="600"/>
              </a:spcAft>
            </a:pPr>
            <a:r>
              <a:rPr lang="en-US" sz="2800" b="1" kern="1200" dirty="0">
                <a:solidFill>
                  <a:schemeClr val="accent6"/>
                </a:solidFill>
                <a:effectLst>
                  <a:outerShdw blurRad="38100" dist="38100" dir="2700000" algn="tl">
                    <a:srgbClr val="000000">
                      <a:alpha val="43137"/>
                    </a:srgbClr>
                  </a:outerShdw>
                </a:effectLst>
                <a:ea typeface="+mj-ea"/>
                <a:cs typeface="+mj-cs"/>
              </a:rPr>
              <a:t>DÜZELTİCİ</a:t>
            </a:r>
            <a:r>
              <a:rPr lang="tr-TR" sz="2800" b="1" kern="1200" dirty="0">
                <a:solidFill>
                  <a:schemeClr val="accent6"/>
                </a:solidFill>
                <a:effectLst>
                  <a:outerShdw blurRad="38100" dist="38100" dir="2700000" algn="tl">
                    <a:srgbClr val="000000">
                      <a:alpha val="43137"/>
                    </a:srgbClr>
                  </a:outerShdw>
                </a:effectLst>
                <a:ea typeface="+mj-ea"/>
                <a:cs typeface="+mj-cs"/>
              </a:rPr>
              <a:t>-ÖNLEYİCİ</a:t>
            </a:r>
            <a:r>
              <a:rPr lang="en-US" sz="2800" b="1" kern="1200" dirty="0">
                <a:solidFill>
                  <a:schemeClr val="accent6"/>
                </a:solidFill>
                <a:effectLst>
                  <a:outerShdw blurRad="38100" dist="38100" dir="2700000" algn="tl">
                    <a:srgbClr val="000000">
                      <a:alpha val="43137"/>
                    </a:srgbClr>
                  </a:outerShdw>
                </a:effectLst>
                <a:ea typeface="+mj-ea"/>
                <a:cs typeface="+mj-cs"/>
              </a:rPr>
              <a:t> FAALİYETLER</a:t>
            </a: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44063"/>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o 6"/>
          <p:cNvGraphicFramePr>
            <a:graphicFrameLocks noGrp="1"/>
          </p:cNvGraphicFramePr>
          <p:nvPr>
            <p:extLst>
              <p:ext uri="{D42A27DB-BD31-4B8C-83A1-F6EECF244321}">
                <p14:modId xmlns:p14="http://schemas.microsoft.com/office/powerpoint/2010/main" val="2960382325"/>
              </p:ext>
            </p:extLst>
          </p:nvPr>
        </p:nvGraphicFramePr>
        <p:xfrm>
          <a:off x="470388" y="2024784"/>
          <a:ext cx="8203223" cy="163068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r>
                        <a:rPr lang="tr-TR" sz="1400" b="0" dirty="0">
                          <a:solidFill>
                            <a:srgbClr val="0C0D0D"/>
                          </a:solidFill>
                        </a:rPr>
                        <a:t>Öğretim üyesi başına düşen SCI, SSCI ve AHCI endeksli dergilerdeki ortalama yayın sayısı</a:t>
                      </a: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r>
                        <a:rPr lang="tr-TR" sz="1400" dirty="0">
                          <a:solidFill>
                            <a:srgbClr val="0C0D0D"/>
                          </a:solidFill>
                        </a:rPr>
                        <a:t>31.08.2024</a:t>
                      </a: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pPr marL="0" marR="0" lvl="0" indent="0" algn="l" defTabSz="457207"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a:ln>
                            <a:noFill/>
                          </a:ln>
                          <a:solidFill>
                            <a:srgbClr val="0C0D0D"/>
                          </a:solidFill>
                          <a:effectLst/>
                          <a:uLnTx/>
                          <a:uFillTx/>
                          <a:latin typeface="+mn-lt"/>
                          <a:ea typeface="+mn-ea"/>
                          <a:cs typeface="+mn-cs"/>
                        </a:rPr>
                        <a:t>Bölüm kalite kurulu yeniden oluşturulacaktır.</a:t>
                      </a: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sz="14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7813009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872926" y="637273"/>
            <a:ext cx="5847009" cy="707886"/>
          </a:xfrm>
          <a:prstGeom prst="rect">
            <a:avLst/>
          </a:prstGeom>
          <a:noFill/>
        </p:spPr>
        <p:txBody>
          <a:bodyPr wrap="square" lIns="91440" tIns="45720" rIns="91440" bIns="45720" rtlCol="0" anchor="t">
            <a:spAutoFit/>
          </a:bodyPr>
          <a:lstStyle/>
          <a:p>
            <a:pPr algn="ctr"/>
            <a:r>
              <a:rPr lang="tr-TR" sz="2000" b="1" dirty="0">
                <a:solidFill>
                  <a:schemeClr val="accent6"/>
                </a:solidFill>
                <a:effectLst>
                  <a:outerShdw blurRad="38100" dist="38100" dir="2700000" algn="tl">
                    <a:srgbClr val="000000">
                      <a:alpha val="43137"/>
                    </a:srgbClr>
                  </a:outerShdw>
                </a:effectLst>
              </a:rPr>
              <a:t>İÇ DENETİM SONUCUNA DAYALI ÖZ DEĞERLENDİRME ve GÖRÜŞLERİNİZ</a:t>
            </a:r>
          </a:p>
        </p:txBody>
      </p:sp>
      <p:pic>
        <p:nvPicPr>
          <p:cNvPr id="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pic>
        <p:nvPicPr>
          <p:cNvPr id="3" name="Resim 2" descr="metin, ekran görüntüsü, yazı tipi, sayı, numara içeren bir resim&#10;&#10;Açıklama otomatik olarak oluşturuldu">
            <a:extLst>
              <a:ext uri="{FF2B5EF4-FFF2-40B4-BE49-F238E27FC236}">
                <a16:creationId xmlns:a16="http://schemas.microsoft.com/office/drawing/2014/main" id="{9298EBF0-D80A-4926-45C7-B0480B5928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8151" y="1367456"/>
            <a:ext cx="3838811" cy="5490544"/>
          </a:xfrm>
          <a:prstGeom prst="rect">
            <a:avLst/>
          </a:prstGeom>
        </p:spPr>
      </p:pic>
    </p:spTree>
    <p:extLst>
      <p:ext uri="{BB962C8B-B14F-4D97-AF65-F5344CB8AC3E}">
        <p14:creationId xmlns:p14="http://schemas.microsoft.com/office/powerpoint/2010/main" val="1346354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241579" y="649467"/>
            <a:ext cx="5040560"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MİSYON-VİZYON-POLİTİKA</a:t>
            </a: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372" y="450628"/>
            <a:ext cx="1872208" cy="397679"/>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490637" y="1291399"/>
            <a:ext cx="4189482" cy="369332"/>
          </a:xfrm>
          <a:prstGeom prst="rect">
            <a:avLst/>
          </a:prstGeom>
        </p:spPr>
        <p:txBody>
          <a:bodyPr wrap="square" lIns="91440" tIns="45720" rIns="91440" bIns="45720" anchor="t">
            <a:spAutoFit/>
          </a:bodyPr>
          <a:lstStyle/>
          <a:p>
            <a:r>
              <a:rPr lang="tr-TR" b="1" dirty="0">
                <a:solidFill>
                  <a:srgbClr val="000000"/>
                </a:solidFill>
                <a:latin typeface="Calibri"/>
                <a:ea typeface="Times New Roman" panose="02020603050405020304" pitchFamily="18" charset="0"/>
                <a:cs typeface="Calibri"/>
              </a:rPr>
              <a:t>  </a:t>
            </a:r>
            <a:endParaRPr lang="tr-TR" b="1" dirty="0"/>
          </a:p>
        </p:txBody>
      </p:sp>
      <p:sp>
        <p:nvSpPr>
          <p:cNvPr id="4" name="Dikdörtgen 3"/>
          <p:cNvSpPr/>
          <p:nvPr/>
        </p:nvSpPr>
        <p:spPr>
          <a:xfrm>
            <a:off x="395536" y="5227231"/>
            <a:ext cx="8352928" cy="1294393"/>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ÇALIŞMA POLİTİKASI</a:t>
            </a:r>
          </a:p>
          <a:p>
            <a:pPr fontAlgn="base">
              <a:lnSpc>
                <a:spcPct val="150000"/>
              </a:lnSpc>
              <a:spcAft>
                <a:spcPts val="0"/>
              </a:spcAft>
            </a:pPr>
            <a:r>
              <a:rPr lang="tr-TR" b="1" dirty="0">
                <a:solidFill>
                  <a:srgbClr val="0C0D0D"/>
                </a:solidFill>
                <a:latin typeface="Calibri" panose="020F0502020204030204" pitchFamily="34" charset="0"/>
                <a:ea typeface="Times New Roman" panose="02020603050405020304" pitchFamily="18" charset="0"/>
              </a:rPr>
              <a:t>Sürekli iyileştirme kapsamına bağlı kalarak, paydaş memnuniyetinin sağlanması yönünde faaliyetler gerçekleştirmektir.</a:t>
            </a:r>
            <a:endParaRPr lang="tr-TR" b="1" dirty="0">
              <a:solidFill>
                <a:srgbClr val="0C0D0D"/>
              </a:solidFill>
              <a:latin typeface="Times New Roman" panose="02020603050405020304" pitchFamily="18" charset="0"/>
              <a:ea typeface="Times New Roman" panose="02020603050405020304" pitchFamily="18" charset="0"/>
            </a:endParaRPr>
          </a:p>
        </p:txBody>
      </p:sp>
      <p:sp>
        <p:nvSpPr>
          <p:cNvPr id="7" name="Dikdörtgen 6"/>
          <p:cNvSpPr/>
          <p:nvPr/>
        </p:nvSpPr>
        <p:spPr>
          <a:xfrm>
            <a:off x="395536" y="3253262"/>
            <a:ext cx="8352928" cy="2125390"/>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BİRİMİN VİZYONU</a:t>
            </a:r>
          </a:p>
          <a:p>
            <a:pPr fontAlgn="base">
              <a:lnSpc>
                <a:spcPct val="150000"/>
              </a:lnSpc>
              <a:spcAft>
                <a:spcPts val="0"/>
              </a:spcAft>
            </a:pPr>
            <a:r>
              <a:rPr lang="tr-TR" b="1" dirty="0">
                <a:solidFill>
                  <a:srgbClr val="0F2303"/>
                </a:solidFill>
              </a:rPr>
              <a:t>Antalya Bilim Üniversitesi Turizm Fakültesi olarak, ulusal ve uluslararası eğitim kurumları arasında öncelikle tercih  edilen ve yetiştirdiği öğrenciler, ürettiği bilimsel çalışma ve araştırmalarla turizm sektörünün ilk başvuru kaynakları arasında yer almaktır</a:t>
            </a:r>
            <a:r>
              <a:rPr lang="tr-TR" b="1" dirty="0">
                <a:solidFill>
                  <a:srgbClr val="0F2303"/>
                </a:solidFill>
                <a:latin typeface="Calibri" panose="020F0502020204030204" pitchFamily="34" charset="0"/>
                <a:ea typeface="Times New Roman" panose="02020603050405020304" pitchFamily="18" charset="0"/>
              </a:rPr>
              <a:t>.</a:t>
            </a:r>
            <a:endParaRPr lang="tr-TR" b="1" dirty="0">
              <a:solidFill>
                <a:srgbClr val="0F2303"/>
              </a:solidFill>
              <a:latin typeface="Times New Roman" panose="02020603050405020304" pitchFamily="18" charset="0"/>
              <a:ea typeface="Times New Roman" panose="02020603050405020304" pitchFamily="18" charset="0"/>
            </a:endParaRPr>
          </a:p>
        </p:txBody>
      </p:sp>
      <p:sp>
        <p:nvSpPr>
          <p:cNvPr id="8" name="Dikdörtgen 7"/>
          <p:cNvSpPr/>
          <p:nvPr/>
        </p:nvSpPr>
        <p:spPr>
          <a:xfrm>
            <a:off x="395536" y="1514632"/>
            <a:ext cx="8352928" cy="2120068"/>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BİRİMİN MİSYONU</a:t>
            </a:r>
          </a:p>
          <a:p>
            <a:pPr fontAlgn="base">
              <a:lnSpc>
                <a:spcPct val="150000"/>
              </a:lnSpc>
              <a:spcAft>
                <a:spcPts val="0"/>
              </a:spcAft>
            </a:pPr>
            <a:r>
              <a:rPr lang="tr-TR" b="1" dirty="0">
                <a:solidFill>
                  <a:srgbClr val="0F2303"/>
                </a:solidFill>
              </a:rPr>
              <a:t>Yabancı dil bilgisi üst düzeyde olan, yenilikçi, stratejik düşünebilen, özgüveni yüksek, bilgiyi araştıran, yorumlayan, sürekli gelişimi benimsemiş, geleceğe yön verecek, turizm yöneticilerini, liderlerini ve girişimcilerini yetiştirmektir.</a:t>
            </a:r>
          </a:p>
          <a:p>
            <a:pPr fontAlgn="base">
              <a:lnSpc>
                <a:spcPct val="150000"/>
              </a:lnSpc>
              <a:spcAft>
                <a:spcPts val="0"/>
              </a:spcAft>
            </a:pPr>
            <a:endParaRPr lang="tr-TR" b="1" dirty="0">
              <a:solidFill>
                <a:srgbClr val="0F2303"/>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315728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534775"/>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EĞİTİM-ÖĞRETİM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2" name="Metin kutusu 1">
            <a:extLst>
              <a:ext uri="{FF2B5EF4-FFF2-40B4-BE49-F238E27FC236}">
                <a16:creationId xmlns:a16="http://schemas.microsoft.com/office/drawing/2014/main" id="{AF93831F-93D6-402B-A64C-4CFDA3B19746}"/>
              </a:ext>
            </a:extLst>
          </p:cNvPr>
          <p:cNvSpPr txBox="1"/>
          <p:nvPr/>
        </p:nvSpPr>
        <p:spPr>
          <a:xfrm>
            <a:off x="939112" y="1730287"/>
            <a:ext cx="7488195" cy="4204356"/>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tr-TR" dirty="0">
                <a:solidFill>
                  <a:srgbClr val="0F2303"/>
                </a:solidFill>
              </a:rPr>
              <a:t>ABU geleceğin turizmcileri ve ABUTELP projeleri devam etmektedir.</a:t>
            </a:r>
          </a:p>
          <a:p>
            <a:pPr marL="285750" indent="-285750">
              <a:lnSpc>
                <a:spcPct val="150000"/>
              </a:lnSpc>
              <a:buFont typeface="Arial" panose="020B0604020202020204" pitchFamily="34" charset="0"/>
              <a:buChar char="•"/>
            </a:pPr>
            <a:r>
              <a:rPr lang="tr-TR" dirty="0">
                <a:solidFill>
                  <a:srgbClr val="0F2303"/>
                </a:solidFill>
              </a:rPr>
              <a:t>Öğrenci sınıf temsilcileri ayda iki kere haftalık bölüm toplantılarına katılarak dilek ve önerilerini dile getirmektedirler. </a:t>
            </a:r>
          </a:p>
          <a:p>
            <a:pPr marL="285750" indent="-285750">
              <a:lnSpc>
                <a:spcPct val="150000"/>
              </a:lnSpc>
              <a:buFont typeface="Arial" panose="020B0604020202020204" pitchFamily="34" charset="0"/>
              <a:buChar char="•"/>
            </a:pPr>
            <a:r>
              <a:rPr lang="tr-TR" dirty="0">
                <a:solidFill>
                  <a:srgbClr val="0F2303"/>
                </a:solidFill>
              </a:rPr>
              <a:t>Seçmeli ders havuzu, öğrencinin beklenti ve istekleri doğrultusunda güncellenmektedir.</a:t>
            </a:r>
          </a:p>
          <a:p>
            <a:pPr marL="285750" indent="-285750">
              <a:lnSpc>
                <a:spcPct val="150000"/>
              </a:lnSpc>
              <a:buFont typeface="Arial" panose="020B0604020202020204" pitchFamily="34" charset="0"/>
              <a:buChar char="•"/>
            </a:pPr>
            <a:r>
              <a:rPr lang="tr-TR" b="0" i="0" dirty="0">
                <a:solidFill>
                  <a:srgbClr val="000000"/>
                </a:solidFill>
                <a:effectLst/>
              </a:rPr>
              <a:t>Konyaaltı Belediyesi ile </a:t>
            </a:r>
            <a:r>
              <a:rPr lang="tr-TR" dirty="0">
                <a:solidFill>
                  <a:srgbClr val="0F2303"/>
                </a:solidFill>
              </a:rPr>
              <a:t>"</a:t>
            </a:r>
            <a:r>
              <a:rPr lang="tr-TR" b="0" i="0" dirty="0">
                <a:solidFill>
                  <a:srgbClr val="000000"/>
                </a:solidFill>
                <a:effectLst/>
              </a:rPr>
              <a:t>Restoran </a:t>
            </a:r>
            <a:r>
              <a:rPr lang="tr-TR" dirty="0">
                <a:solidFill>
                  <a:srgbClr val="000000"/>
                </a:solidFill>
              </a:rPr>
              <a:t>A</a:t>
            </a:r>
            <a:r>
              <a:rPr lang="tr-TR" b="0" i="0" dirty="0">
                <a:solidFill>
                  <a:srgbClr val="000000"/>
                </a:solidFill>
                <a:effectLst/>
              </a:rPr>
              <a:t>çma ve Ruhsatlandırma </a:t>
            </a:r>
            <a:r>
              <a:rPr lang="tr-TR" dirty="0">
                <a:solidFill>
                  <a:srgbClr val="000000"/>
                </a:solidFill>
              </a:rPr>
              <a:t>S</a:t>
            </a:r>
            <a:r>
              <a:rPr lang="tr-TR" b="0" i="0" dirty="0">
                <a:solidFill>
                  <a:srgbClr val="000000"/>
                </a:solidFill>
                <a:effectLst/>
              </a:rPr>
              <a:t>eminer</a:t>
            </a:r>
            <a:r>
              <a:rPr lang="tr-TR" dirty="0">
                <a:solidFill>
                  <a:srgbClr val="0F2303"/>
                </a:solidFill>
              </a:rPr>
              <a:t>"</a:t>
            </a:r>
            <a:r>
              <a:rPr lang="tr-TR" dirty="0">
                <a:solidFill>
                  <a:srgbClr val="000000"/>
                </a:solidFill>
              </a:rPr>
              <a:t> </a:t>
            </a:r>
            <a:r>
              <a:rPr lang="tr-TR" b="0" i="0" dirty="0">
                <a:solidFill>
                  <a:srgbClr val="000000"/>
                </a:solidFill>
                <a:effectLst/>
              </a:rPr>
              <a:t>gerçekleştirildi.</a:t>
            </a:r>
            <a:endParaRPr lang="tr-TR" dirty="0">
              <a:solidFill>
                <a:srgbClr val="0F2303"/>
              </a:solidFill>
            </a:endParaRPr>
          </a:p>
          <a:p>
            <a:pPr marL="285750" indent="-285750">
              <a:lnSpc>
                <a:spcPct val="150000"/>
              </a:lnSpc>
              <a:buFont typeface="Arial" panose="020B0604020202020204" pitchFamily="34" charset="0"/>
              <a:buChar char="•"/>
            </a:pPr>
            <a:r>
              <a:rPr lang="tr-TR" dirty="0">
                <a:solidFill>
                  <a:srgbClr val="0F2303"/>
                </a:solidFill>
              </a:rPr>
              <a:t>"SWOT </a:t>
            </a:r>
            <a:r>
              <a:rPr lang="tr-TR" dirty="0" err="1">
                <a:solidFill>
                  <a:srgbClr val="0F2303"/>
                </a:solidFill>
              </a:rPr>
              <a:t>Hospitality'de</a:t>
            </a:r>
            <a:r>
              <a:rPr lang="tr-TR" dirty="0">
                <a:solidFill>
                  <a:srgbClr val="0F2303"/>
                </a:solidFill>
              </a:rPr>
              <a:t> Staj, Gölge Yöneticilik ve İş İmkanları" Etkinliği gerçekleştirildi.</a:t>
            </a:r>
          </a:p>
          <a:p>
            <a:pPr marL="285750" indent="-285750">
              <a:lnSpc>
                <a:spcPct val="150000"/>
              </a:lnSpc>
              <a:buFont typeface="Arial" panose="020B0604020202020204" pitchFamily="34" charset="0"/>
              <a:buChar char="•"/>
            </a:pPr>
            <a:endParaRPr lang="tr-TR" dirty="0">
              <a:solidFill>
                <a:srgbClr val="0F2303"/>
              </a:solidFill>
            </a:endParaRPr>
          </a:p>
        </p:txBody>
      </p:sp>
    </p:spTree>
    <p:extLst>
      <p:ext uri="{BB962C8B-B14F-4D97-AF65-F5344CB8AC3E}">
        <p14:creationId xmlns:p14="http://schemas.microsoft.com/office/powerpoint/2010/main" val="23092759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534775"/>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EĞİTİM-ÖĞRETİM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2" name="Metin kutusu 1">
            <a:extLst>
              <a:ext uri="{FF2B5EF4-FFF2-40B4-BE49-F238E27FC236}">
                <a16:creationId xmlns:a16="http://schemas.microsoft.com/office/drawing/2014/main" id="{AF93831F-93D6-402B-A64C-4CFDA3B19746}"/>
              </a:ext>
            </a:extLst>
          </p:cNvPr>
          <p:cNvSpPr txBox="1"/>
          <p:nvPr/>
        </p:nvSpPr>
        <p:spPr>
          <a:xfrm>
            <a:off x="939112" y="1730287"/>
            <a:ext cx="7488195" cy="4204356"/>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tr-TR" sz="1800" dirty="0">
                <a:solidFill>
                  <a:srgbClr val="0F2303"/>
                </a:solidFill>
                <a:latin typeface="+mn-lt"/>
              </a:rPr>
              <a:t>18.10.2022 Rixos Land of </a:t>
            </a:r>
            <a:r>
              <a:rPr lang="tr-TR" sz="1800" dirty="0" err="1">
                <a:solidFill>
                  <a:srgbClr val="0F2303"/>
                </a:solidFill>
                <a:latin typeface="+mn-lt"/>
              </a:rPr>
              <a:t>Legends</a:t>
            </a:r>
            <a:r>
              <a:rPr lang="tr-TR" sz="1800" dirty="0">
                <a:solidFill>
                  <a:srgbClr val="0F2303"/>
                </a:solidFill>
                <a:latin typeface="+mn-lt"/>
              </a:rPr>
              <a:t> Kalite Müdürü Pelin Karan Demiray ve ekibi  Gastronomi öğrencileri için "</a:t>
            </a:r>
            <a:r>
              <a:rPr lang="tr-TR" sz="1800" dirty="0" err="1">
                <a:solidFill>
                  <a:srgbClr val="0F2303"/>
                </a:solidFill>
                <a:latin typeface="+mn-lt"/>
              </a:rPr>
              <a:t>The</a:t>
            </a:r>
            <a:r>
              <a:rPr lang="tr-TR" sz="1800" dirty="0">
                <a:solidFill>
                  <a:srgbClr val="0F2303"/>
                </a:solidFill>
                <a:latin typeface="+mn-lt"/>
              </a:rPr>
              <a:t> </a:t>
            </a:r>
            <a:r>
              <a:rPr lang="tr-TR" sz="1800" dirty="0" err="1">
                <a:solidFill>
                  <a:srgbClr val="0F2303"/>
                </a:solidFill>
                <a:latin typeface="+mn-lt"/>
              </a:rPr>
              <a:t>Relationship</a:t>
            </a:r>
            <a:r>
              <a:rPr lang="tr-TR" sz="1800" dirty="0">
                <a:solidFill>
                  <a:srgbClr val="0F2303"/>
                </a:solidFill>
                <a:latin typeface="+mn-lt"/>
              </a:rPr>
              <a:t> </a:t>
            </a:r>
            <a:r>
              <a:rPr lang="tr-TR" sz="1800" dirty="0" err="1">
                <a:solidFill>
                  <a:srgbClr val="0F2303"/>
                </a:solidFill>
                <a:latin typeface="+mn-lt"/>
              </a:rPr>
              <a:t>between</a:t>
            </a:r>
            <a:r>
              <a:rPr lang="tr-TR" sz="1800" dirty="0">
                <a:solidFill>
                  <a:srgbClr val="0F2303"/>
                </a:solidFill>
                <a:latin typeface="+mn-lt"/>
              </a:rPr>
              <a:t> </a:t>
            </a:r>
            <a:r>
              <a:rPr lang="tr-TR" sz="1800" dirty="0" err="1">
                <a:solidFill>
                  <a:srgbClr val="0F2303"/>
                </a:solidFill>
                <a:latin typeface="+mn-lt"/>
              </a:rPr>
              <a:t>Quality</a:t>
            </a:r>
            <a:r>
              <a:rPr lang="tr-TR" sz="1800" dirty="0">
                <a:solidFill>
                  <a:srgbClr val="0F2303"/>
                </a:solidFill>
                <a:latin typeface="+mn-lt"/>
              </a:rPr>
              <a:t> </a:t>
            </a:r>
            <a:r>
              <a:rPr lang="tr-TR" sz="1800" dirty="0" err="1">
                <a:solidFill>
                  <a:srgbClr val="0F2303"/>
                </a:solidFill>
                <a:latin typeface="+mn-lt"/>
              </a:rPr>
              <a:t>and</a:t>
            </a:r>
            <a:r>
              <a:rPr lang="tr-TR" sz="1800" dirty="0">
                <a:solidFill>
                  <a:srgbClr val="0F2303"/>
                </a:solidFill>
                <a:latin typeface="+mn-lt"/>
              </a:rPr>
              <a:t> </a:t>
            </a:r>
            <a:r>
              <a:rPr lang="tr-TR" sz="1800" dirty="0" err="1">
                <a:solidFill>
                  <a:srgbClr val="0F2303"/>
                </a:solidFill>
                <a:latin typeface="+mn-lt"/>
              </a:rPr>
              <a:t>Legislation</a:t>
            </a:r>
            <a:r>
              <a:rPr lang="tr-TR" sz="1800" dirty="0">
                <a:solidFill>
                  <a:srgbClr val="0F2303"/>
                </a:solidFill>
                <a:latin typeface="+mn-lt"/>
              </a:rPr>
              <a:t>" semineri gerçekleştirildi.</a:t>
            </a:r>
          </a:p>
          <a:p>
            <a:pPr marL="285750" indent="-285750">
              <a:lnSpc>
                <a:spcPct val="150000"/>
              </a:lnSpc>
              <a:buFont typeface="Arial" panose="020B0604020202020204" pitchFamily="34" charset="0"/>
              <a:buChar char="•"/>
            </a:pPr>
            <a:r>
              <a:rPr lang="tr-TR" sz="1800" dirty="0">
                <a:solidFill>
                  <a:srgbClr val="0F2303"/>
                </a:solidFill>
                <a:latin typeface="+mn-lt"/>
              </a:rPr>
              <a:t>24.10.2022 tarihinde </a:t>
            </a:r>
            <a:r>
              <a:rPr lang="tr-TR" sz="1800" dirty="0" err="1">
                <a:solidFill>
                  <a:srgbClr val="0F2303"/>
                </a:solidFill>
                <a:latin typeface="+mn-lt"/>
              </a:rPr>
              <a:t>Success</a:t>
            </a:r>
            <a:r>
              <a:rPr lang="tr-TR" sz="1800" dirty="0">
                <a:solidFill>
                  <a:srgbClr val="0F2303"/>
                </a:solidFill>
                <a:latin typeface="+mn-lt"/>
              </a:rPr>
              <a:t> Yurt Dışı Eğitim firmasının  Antalya Bilim 1. Üniversitesi Öğrencileri için "Amerika Birleşik </a:t>
            </a:r>
            <a:r>
              <a:rPr lang="tr-TR" sz="1800" dirty="0" err="1">
                <a:solidFill>
                  <a:srgbClr val="0F2303"/>
                </a:solidFill>
                <a:latin typeface="+mn-lt"/>
              </a:rPr>
              <a:t>Devletlerin’de</a:t>
            </a:r>
            <a:r>
              <a:rPr lang="tr-TR" sz="1800" dirty="0">
                <a:solidFill>
                  <a:srgbClr val="0F2303"/>
                </a:solidFill>
                <a:latin typeface="+mn-lt"/>
              </a:rPr>
              <a:t> </a:t>
            </a:r>
            <a:r>
              <a:rPr lang="tr-TR" sz="1800" dirty="0" err="1">
                <a:solidFill>
                  <a:srgbClr val="0F2303"/>
                </a:solidFill>
                <a:latin typeface="+mn-lt"/>
              </a:rPr>
              <a:t>Work</a:t>
            </a:r>
            <a:r>
              <a:rPr lang="tr-TR" sz="1800" dirty="0">
                <a:solidFill>
                  <a:srgbClr val="0F2303"/>
                </a:solidFill>
                <a:latin typeface="+mn-lt"/>
              </a:rPr>
              <a:t> </a:t>
            </a:r>
            <a:r>
              <a:rPr lang="tr-TR" sz="1800" dirty="0" err="1">
                <a:solidFill>
                  <a:srgbClr val="0F2303"/>
                </a:solidFill>
                <a:latin typeface="+mn-lt"/>
              </a:rPr>
              <a:t>and</a:t>
            </a:r>
            <a:r>
              <a:rPr lang="tr-TR" sz="1800" dirty="0">
                <a:solidFill>
                  <a:srgbClr val="0F2303"/>
                </a:solidFill>
                <a:latin typeface="+mn-lt"/>
              </a:rPr>
              <a:t> Travel İmkanları" üzerine etkinliği gerçekleştirildi.</a:t>
            </a:r>
          </a:p>
          <a:p>
            <a:pPr marL="285750" indent="-285750">
              <a:lnSpc>
                <a:spcPct val="150000"/>
              </a:lnSpc>
              <a:buFont typeface="Arial" panose="020B0604020202020204" pitchFamily="34" charset="0"/>
              <a:buChar char="•"/>
            </a:pPr>
            <a:r>
              <a:rPr lang="tr-TR" sz="1800" dirty="0">
                <a:solidFill>
                  <a:srgbClr val="0F2303"/>
                </a:solidFill>
                <a:latin typeface="+mn-lt"/>
              </a:rPr>
              <a:t>13.12.2022 tarihinde ATG </a:t>
            </a:r>
            <a:r>
              <a:rPr lang="tr-TR" sz="1800" dirty="0" err="1">
                <a:solidFill>
                  <a:srgbClr val="0F2303"/>
                </a:solidFill>
                <a:latin typeface="+mn-lt"/>
              </a:rPr>
              <a:t>Hotels</a:t>
            </a:r>
            <a:r>
              <a:rPr lang="tr-TR" sz="1800" dirty="0">
                <a:solidFill>
                  <a:srgbClr val="0F2303"/>
                </a:solidFill>
                <a:latin typeface="+mn-lt"/>
              </a:rPr>
              <a:t> ve </a:t>
            </a:r>
            <a:r>
              <a:rPr lang="tr-TR" sz="1800" dirty="0" err="1">
                <a:solidFill>
                  <a:srgbClr val="0F2303"/>
                </a:solidFill>
                <a:latin typeface="+mn-lt"/>
              </a:rPr>
              <a:t>Selectum</a:t>
            </a:r>
            <a:r>
              <a:rPr lang="tr-TR" sz="1800" dirty="0">
                <a:solidFill>
                  <a:srgbClr val="0F2303"/>
                </a:solidFill>
                <a:latin typeface="+mn-lt"/>
              </a:rPr>
              <a:t> Luxury </a:t>
            </a:r>
            <a:r>
              <a:rPr lang="tr-TR" sz="1800" dirty="0" err="1">
                <a:solidFill>
                  <a:srgbClr val="0F2303"/>
                </a:solidFill>
                <a:latin typeface="+mn-lt"/>
              </a:rPr>
              <a:t>Resort</a:t>
            </a:r>
            <a:r>
              <a:rPr lang="tr-TR" sz="1800" dirty="0">
                <a:solidFill>
                  <a:srgbClr val="0F2303"/>
                </a:solidFill>
                <a:latin typeface="+mn-lt"/>
              </a:rPr>
              <a:t> Belek "</a:t>
            </a:r>
            <a:r>
              <a:rPr lang="tr-TR" sz="1800" dirty="0" err="1">
                <a:solidFill>
                  <a:srgbClr val="0F2303"/>
                </a:solidFill>
                <a:latin typeface="+mn-lt"/>
              </a:rPr>
              <a:t>Sous</a:t>
            </a:r>
            <a:r>
              <a:rPr lang="tr-TR" sz="1800" dirty="0">
                <a:solidFill>
                  <a:srgbClr val="0F2303"/>
                </a:solidFill>
                <a:latin typeface="+mn-lt"/>
              </a:rPr>
              <a:t> </a:t>
            </a:r>
            <a:r>
              <a:rPr lang="tr-TR" sz="1800" dirty="0" err="1">
                <a:solidFill>
                  <a:srgbClr val="0F2303"/>
                </a:solidFill>
                <a:latin typeface="+mn-lt"/>
              </a:rPr>
              <a:t>Vide</a:t>
            </a:r>
            <a:r>
              <a:rPr lang="tr-TR" sz="1800" dirty="0">
                <a:solidFill>
                  <a:srgbClr val="0F2303"/>
                </a:solidFill>
                <a:latin typeface="+mn-lt"/>
              </a:rPr>
              <a:t> Pişirme, Sufle ve Şeker Hamurundan figür yapımı Demo Etkinliği gerçekleştirildi.</a:t>
            </a:r>
          </a:p>
          <a:p>
            <a:pPr marL="285750" indent="-285750">
              <a:lnSpc>
                <a:spcPct val="150000"/>
              </a:lnSpc>
              <a:buFont typeface="Arial" panose="020B0604020202020204" pitchFamily="34" charset="0"/>
              <a:buChar char="•"/>
            </a:pPr>
            <a:endParaRPr lang="tr-TR" dirty="0">
              <a:solidFill>
                <a:srgbClr val="0F2303"/>
              </a:solidFill>
            </a:endParaRPr>
          </a:p>
        </p:txBody>
      </p:sp>
    </p:spTree>
    <p:extLst>
      <p:ext uri="{BB962C8B-B14F-4D97-AF65-F5344CB8AC3E}">
        <p14:creationId xmlns:p14="http://schemas.microsoft.com/office/powerpoint/2010/main" val="4998272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ARAŞTIRMA-GELİŞTİRME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a:extLst>
              <a:ext uri="{FF2B5EF4-FFF2-40B4-BE49-F238E27FC236}">
                <a16:creationId xmlns:a16="http://schemas.microsoft.com/office/drawing/2014/main" id="{2EE6D409-B666-06BD-3276-44D51E5239AB}"/>
              </a:ext>
            </a:extLst>
          </p:cNvPr>
          <p:cNvSpPr txBox="1"/>
          <p:nvPr/>
        </p:nvSpPr>
        <p:spPr>
          <a:xfrm>
            <a:off x="1017771" y="2208762"/>
            <a:ext cx="7488195" cy="452431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tr-TR" b="0" i="0" dirty="0">
                <a:solidFill>
                  <a:srgbClr val="1F1F1F"/>
                </a:solidFill>
                <a:effectLst/>
              </a:rPr>
              <a:t>II. Antalya Bilim Festivali kapsamında TELP projesi poster sunumu gerçekleştirildi.</a:t>
            </a:r>
            <a:endParaRPr lang="tr-TR" dirty="0">
              <a:solidFill>
                <a:srgbClr val="0F2303"/>
              </a:solidFill>
            </a:endParaRPr>
          </a:p>
          <a:p>
            <a:pPr marL="285750" indent="-285750">
              <a:lnSpc>
                <a:spcPct val="150000"/>
              </a:lnSpc>
              <a:buFont typeface="Arial" panose="020B0604020202020204" pitchFamily="34" charset="0"/>
              <a:buChar char="•"/>
            </a:pPr>
            <a:r>
              <a:rPr lang="tr-TR" dirty="0">
                <a:solidFill>
                  <a:srgbClr val="0F2303"/>
                </a:solidFill>
              </a:rPr>
              <a:t>Erasmus + Projesi (</a:t>
            </a:r>
            <a:r>
              <a:rPr lang="tr-TR" dirty="0" err="1">
                <a:solidFill>
                  <a:srgbClr val="0F2303"/>
                </a:solidFill>
              </a:rPr>
              <a:t>Ethical</a:t>
            </a:r>
            <a:r>
              <a:rPr lang="tr-TR" dirty="0">
                <a:solidFill>
                  <a:srgbClr val="0F2303"/>
                </a:solidFill>
              </a:rPr>
              <a:t> </a:t>
            </a:r>
            <a:r>
              <a:rPr lang="tr-TR" dirty="0" err="1">
                <a:solidFill>
                  <a:srgbClr val="0F2303"/>
                </a:solidFill>
              </a:rPr>
              <a:t>Food</a:t>
            </a:r>
            <a:r>
              <a:rPr lang="tr-TR" dirty="0">
                <a:solidFill>
                  <a:srgbClr val="0F2303"/>
                </a:solidFill>
              </a:rPr>
              <a:t> </a:t>
            </a:r>
            <a:r>
              <a:rPr lang="tr-TR" dirty="0" err="1">
                <a:solidFill>
                  <a:srgbClr val="0F2303"/>
                </a:solidFill>
              </a:rPr>
              <a:t>Entrepreneurship</a:t>
            </a:r>
            <a:r>
              <a:rPr lang="tr-TR" dirty="0">
                <a:solidFill>
                  <a:srgbClr val="0F2303"/>
                </a:solidFill>
              </a:rPr>
              <a:t> (EFE) – </a:t>
            </a:r>
            <a:r>
              <a:rPr lang="tr-TR" dirty="0" err="1">
                <a:solidFill>
                  <a:srgbClr val="0F2303"/>
                </a:solidFill>
              </a:rPr>
              <a:t>Cooperation</a:t>
            </a:r>
            <a:r>
              <a:rPr lang="tr-TR" dirty="0">
                <a:solidFill>
                  <a:srgbClr val="0F2303"/>
                </a:solidFill>
              </a:rPr>
              <a:t> </a:t>
            </a:r>
            <a:r>
              <a:rPr lang="tr-TR" dirty="0" err="1">
                <a:solidFill>
                  <a:srgbClr val="0F2303"/>
                </a:solidFill>
              </a:rPr>
              <a:t>Partnerships</a:t>
            </a:r>
            <a:r>
              <a:rPr lang="tr-TR" dirty="0">
                <a:solidFill>
                  <a:srgbClr val="0F2303"/>
                </a:solidFill>
              </a:rPr>
              <a:t>/Small </a:t>
            </a:r>
            <a:r>
              <a:rPr lang="tr-TR" dirty="0" err="1">
                <a:solidFill>
                  <a:srgbClr val="0F2303"/>
                </a:solidFill>
              </a:rPr>
              <a:t>Scale</a:t>
            </a:r>
            <a:r>
              <a:rPr lang="tr-TR" dirty="0">
                <a:solidFill>
                  <a:srgbClr val="0F2303"/>
                </a:solidFill>
              </a:rPr>
              <a:t> </a:t>
            </a:r>
            <a:r>
              <a:rPr lang="tr-TR" dirty="0" err="1">
                <a:solidFill>
                  <a:srgbClr val="0F2303"/>
                </a:solidFill>
              </a:rPr>
              <a:t>Partnerships</a:t>
            </a:r>
            <a:r>
              <a:rPr lang="tr-TR" dirty="0">
                <a:solidFill>
                  <a:srgbClr val="0F2303"/>
                </a:solidFill>
              </a:rPr>
              <a:t> (KeyAction2), (1.1.2022 – 31.12.2023) projemiz, Finlandiya, </a:t>
            </a:r>
            <a:r>
              <a:rPr lang="tr-TR" dirty="0" err="1">
                <a:solidFill>
                  <a:srgbClr val="0F2303"/>
                </a:solidFill>
              </a:rPr>
              <a:t>İrlanda</a:t>
            </a:r>
            <a:r>
              <a:rPr lang="tr-TR" dirty="0">
                <a:solidFill>
                  <a:srgbClr val="0F2303"/>
                </a:solidFill>
              </a:rPr>
              <a:t>, Portekiz, Danimarka ve </a:t>
            </a:r>
            <a:r>
              <a:rPr lang="tr-TR" dirty="0" err="1">
                <a:solidFill>
                  <a:srgbClr val="0F2303"/>
                </a:solidFill>
              </a:rPr>
              <a:t>üniversitemizin</a:t>
            </a:r>
            <a:r>
              <a:rPr lang="tr-TR" dirty="0">
                <a:solidFill>
                  <a:srgbClr val="0F2303"/>
                </a:solidFill>
              </a:rPr>
              <a:t> katılımı ile tamamlanmıştır. </a:t>
            </a:r>
          </a:p>
          <a:p>
            <a:pPr marL="285750" indent="-285750">
              <a:lnSpc>
                <a:spcPct val="150000"/>
              </a:lnSpc>
              <a:buFont typeface="Arial" panose="020B0604020202020204" pitchFamily="34" charset="0"/>
              <a:buChar char="•"/>
            </a:pPr>
            <a:r>
              <a:rPr lang="tr-TR" i="0" dirty="0">
                <a:solidFill>
                  <a:srgbClr val="122204"/>
                </a:solidFill>
                <a:effectLst/>
              </a:rPr>
              <a:t>Kişiselleştirilmiş Turistik Rota Tasarımı - TÜBİTAK 3005 projesi devam etmektedir.</a:t>
            </a:r>
          </a:p>
          <a:p>
            <a:pPr marL="285750" indent="-285750">
              <a:lnSpc>
                <a:spcPct val="150000"/>
              </a:lnSpc>
              <a:buFont typeface="Arial" panose="020B0604020202020204" pitchFamily="34" charset="0"/>
              <a:buChar char="•"/>
            </a:pPr>
            <a:r>
              <a:rPr lang="en-US" dirty="0" err="1">
                <a:solidFill>
                  <a:srgbClr val="0F2303"/>
                </a:solidFill>
              </a:rPr>
              <a:t>Etik</a:t>
            </a:r>
            <a:r>
              <a:rPr lang="en-US" dirty="0">
                <a:solidFill>
                  <a:srgbClr val="0F2303"/>
                </a:solidFill>
              </a:rPr>
              <a:t> </a:t>
            </a:r>
            <a:r>
              <a:rPr lang="en-US" dirty="0" err="1">
                <a:solidFill>
                  <a:srgbClr val="0F2303"/>
                </a:solidFill>
              </a:rPr>
              <a:t>Gıda</a:t>
            </a:r>
            <a:r>
              <a:rPr lang="en-US" dirty="0">
                <a:solidFill>
                  <a:srgbClr val="0F2303"/>
                </a:solidFill>
              </a:rPr>
              <a:t> </a:t>
            </a:r>
            <a:r>
              <a:rPr lang="en-US" dirty="0" err="1">
                <a:solidFill>
                  <a:srgbClr val="0F2303"/>
                </a:solidFill>
              </a:rPr>
              <a:t>Girişimciliği</a:t>
            </a:r>
            <a:r>
              <a:rPr lang="en-US" dirty="0">
                <a:solidFill>
                  <a:srgbClr val="0F2303"/>
                </a:solidFill>
              </a:rPr>
              <a:t> - EFE - Learning Teaching and Training Event - The Marmara </a:t>
            </a:r>
            <a:r>
              <a:rPr lang="en-US" dirty="0" err="1">
                <a:solidFill>
                  <a:srgbClr val="0F2303"/>
                </a:solidFill>
              </a:rPr>
              <a:t>Otel</a:t>
            </a:r>
            <a:r>
              <a:rPr lang="tr-TR" dirty="0">
                <a:solidFill>
                  <a:srgbClr val="0F2303"/>
                </a:solidFill>
              </a:rPr>
              <a:t> etkinliği gerçekleştirildi.</a:t>
            </a:r>
          </a:p>
          <a:p>
            <a:pPr marL="285750" indent="-285750">
              <a:buFont typeface="Arial" panose="020B0604020202020204" pitchFamily="34" charset="0"/>
              <a:buChar char="•"/>
            </a:pPr>
            <a:endParaRPr lang="tr-TR" dirty="0"/>
          </a:p>
        </p:txBody>
      </p:sp>
    </p:spTree>
    <p:extLst>
      <p:ext uri="{BB962C8B-B14F-4D97-AF65-F5344CB8AC3E}">
        <p14:creationId xmlns:p14="http://schemas.microsoft.com/office/powerpoint/2010/main" val="21792332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GİRİŞİMCİLİK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2" name="Metin kutusu 1">
            <a:extLst>
              <a:ext uri="{FF2B5EF4-FFF2-40B4-BE49-F238E27FC236}">
                <a16:creationId xmlns:a16="http://schemas.microsoft.com/office/drawing/2014/main" id="{37C2444D-82C1-E619-6CE0-243D6CEC934E}"/>
              </a:ext>
            </a:extLst>
          </p:cNvPr>
          <p:cNvSpPr txBox="1"/>
          <p:nvPr/>
        </p:nvSpPr>
        <p:spPr>
          <a:xfrm>
            <a:off x="767443" y="1823634"/>
            <a:ext cx="7674427" cy="369332"/>
          </a:xfrm>
          <a:prstGeom prst="rect">
            <a:avLst/>
          </a:prstGeom>
          <a:noFill/>
        </p:spPr>
        <p:txBody>
          <a:bodyPr wrap="square" rtlCol="0">
            <a:spAutoFit/>
          </a:bodyPr>
          <a:lstStyle/>
          <a:p>
            <a:pPr marL="285750" indent="-285750">
              <a:buFont typeface="Arial" panose="020B0604020202020204" pitchFamily="34" charset="0"/>
              <a:buChar char="•"/>
            </a:pPr>
            <a:r>
              <a:rPr lang="tr-TR" dirty="0">
                <a:solidFill>
                  <a:srgbClr val="0F2303"/>
                </a:solidFill>
              </a:rPr>
              <a:t>Planlanma aşamasındadır.</a:t>
            </a:r>
            <a:endParaRPr lang="tr-TR" b="0" i="0" dirty="0">
              <a:solidFill>
                <a:srgbClr val="000000"/>
              </a:solidFill>
              <a:effectLst/>
            </a:endParaRPr>
          </a:p>
        </p:txBody>
      </p:sp>
    </p:spTree>
    <p:extLst>
      <p:ext uri="{BB962C8B-B14F-4D97-AF65-F5344CB8AC3E}">
        <p14:creationId xmlns:p14="http://schemas.microsoft.com/office/powerpoint/2010/main" val="29263205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TOPLUMSAL KATKI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2" name="Metin kutusu 1">
            <a:extLst>
              <a:ext uri="{FF2B5EF4-FFF2-40B4-BE49-F238E27FC236}">
                <a16:creationId xmlns:a16="http://schemas.microsoft.com/office/drawing/2014/main" id="{6C8BCBDE-DDD4-B9F4-8DF0-59C361FCB702}"/>
              </a:ext>
            </a:extLst>
          </p:cNvPr>
          <p:cNvSpPr txBox="1"/>
          <p:nvPr/>
        </p:nvSpPr>
        <p:spPr>
          <a:xfrm>
            <a:off x="988540" y="1604513"/>
            <a:ext cx="7166919" cy="2957861"/>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tr-TR" dirty="0" err="1">
                <a:solidFill>
                  <a:srgbClr val="0F2303"/>
                </a:solidFill>
              </a:rPr>
              <a:t>Coffee</a:t>
            </a:r>
            <a:r>
              <a:rPr lang="tr-TR" dirty="0">
                <a:solidFill>
                  <a:srgbClr val="0F2303"/>
                </a:solidFill>
              </a:rPr>
              <a:t> Workshop</a:t>
            </a:r>
          </a:p>
          <a:p>
            <a:pPr marL="285750" indent="-285750">
              <a:lnSpc>
                <a:spcPct val="150000"/>
              </a:lnSpc>
              <a:buFont typeface="Arial" panose="020B0604020202020204" pitchFamily="34" charset="0"/>
              <a:buChar char="•"/>
            </a:pPr>
            <a:r>
              <a:rPr lang="tr-TR" dirty="0" err="1">
                <a:solidFill>
                  <a:srgbClr val="0F2303"/>
                </a:solidFill>
              </a:rPr>
              <a:t>Miksoloji</a:t>
            </a:r>
            <a:r>
              <a:rPr lang="tr-TR" dirty="0">
                <a:solidFill>
                  <a:srgbClr val="0F2303"/>
                </a:solidFill>
              </a:rPr>
              <a:t> Workshop</a:t>
            </a:r>
          </a:p>
          <a:p>
            <a:pPr marL="285750" indent="-285750">
              <a:lnSpc>
                <a:spcPct val="150000"/>
              </a:lnSpc>
              <a:buFont typeface="Arial" panose="020B0604020202020204" pitchFamily="34" charset="0"/>
              <a:buChar char="•"/>
            </a:pPr>
            <a:r>
              <a:rPr lang="tr-TR" dirty="0" err="1">
                <a:solidFill>
                  <a:srgbClr val="0F2303"/>
                </a:solidFill>
              </a:rPr>
              <a:t>Sushi</a:t>
            </a:r>
            <a:r>
              <a:rPr lang="tr-TR" dirty="0">
                <a:solidFill>
                  <a:srgbClr val="0F2303"/>
                </a:solidFill>
              </a:rPr>
              <a:t> </a:t>
            </a:r>
            <a:r>
              <a:rPr lang="tr-TR" dirty="0" err="1">
                <a:solidFill>
                  <a:srgbClr val="0F2303"/>
                </a:solidFill>
              </a:rPr>
              <a:t>Worksho</a:t>
            </a:r>
            <a:endParaRPr lang="tr-TR" dirty="0">
              <a:solidFill>
                <a:srgbClr val="0F2303"/>
              </a:solidFill>
            </a:endParaRPr>
          </a:p>
          <a:p>
            <a:pPr marL="285750" indent="-285750">
              <a:lnSpc>
                <a:spcPct val="150000"/>
              </a:lnSpc>
              <a:buFont typeface="Arial" panose="020B0604020202020204" pitchFamily="34" charset="0"/>
              <a:buChar char="•"/>
            </a:pPr>
            <a:r>
              <a:rPr lang="tr-TR" dirty="0" err="1">
                <a:solidFill>
                  <a:srgbClr val="0F2303"/>
                </a:solidFill>
              </a:rPr>
              <a:t>Culinary</a:t>
            </a:r>
            <a:r>
              <a:rPr lang="tr-TR" dirty="0">
                <a:solidFill>
                  <a:srgbClr val="0F2303"/>
                </a:solidFill>
              </a:rPr>
              <a:t> Forum</a:t>
            </a:r>
          </a:p>
          <a:p>
            <a:pPr marL="285750" indent="-285750">
              <a:lnSpc>
                <a:spcPct val="150000"/>
              </a:lnSpc>
              <a:buFont typeface="Arial" panose="020B0604020202020204" pitchFamily="34" charset="0"/>
              <a:buChar char="•"/>
            </a:pPr>
            <a:r>
              <a:rPr lang="tr-TR" dirty="0" err="1">
                <a:solidFill>
                  <a:srgbClr val="0F2303"/>
                </a:solidFill>
              </a:rPr>
              <a:t>GastroAntalya</a:t>
            </a:r>
            <a:endParaRPr lang="tr-TR" dirty="0">
              <a:solidFill>
                <a:srgbClr val="0F2303"/>
              </a:solidFill>
            </a:endParaRPr>
          </a:p>
          <a:p>
            <a:pPr marL="285750" indent="-285750">
              <a:lnSpc>
                <a:spcPct val="150000"/>
              </a:lnSpc>
              <a:buFont typeface="Arial" panose="020B0604020202020204" pitchFamily="34" charset="0"/>
              <a:buChar char="•"/>
            </a:pPr>
            <a:r>
              <a:rPr lang="tr-TR" dirty="0">
                <a:solidFill>
                  <a:srgbClr val="0F2303"/>
                </a:solidFill>
              </a:rPr>
              <a:t>Kariyer Semineri</a:t>
            </a:r>
          </a:p>
          <a:p>
            <a:pPr marL="285750" indent="-285750">
              <a:lnSpc>
                <a:spcPct val="150000"/>
              </a:lnSpc>
              <a:buFont typeface="Arial" panose="020B0604020202020204" pitchFamily="34" charset="0"/>
              <a:buChar char="•"/>
            </a:pPr>
            <a:r>
              <a:rPr lang="tr-TR" dirty="0">
                <a:solidFill>
                  <a:srgbClr val="0F2303"/>
                </a:solidFill>
              </a:rPr>
              <a:t>Abu </a:t>
            </a:r>
            <a:r>
              <a:rPr lang="tr-TR" dirty="0" err="1">
                <a:solidFill>
                  <a:srgbClr val="0F2303"/>
                </a:solidFill>
              </a:rPr>
              <a:t>Podgast</a:t>
            </a:r>
            <a:r>
              <a:rPr lang="tr-TR" dirty="0">
                <a:solidFill>
                  <a:srgbClr val="0F2303"/>
                </a:solidFill>
              </a:rPr>
              <a:t> Topluluğu Etkinlikleri</a:t>
            </a:r>
          </a:p>
        </p:txBody>
      </p:sp>
    </p:spTree>
    <p:extLst>
      <p:ext uri="{BB962C8B-B14F-4D97-AF65-F5344CB8AC3E}">
        <p14:creationId xmlns:p14="http://schemas.microsoft.com/office/powerpoint/2010/main" val="25442529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517785"/>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KURUMSALLAŞMA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003" y="310487"/>
            <a:ext cx="1951851" cy="414596"/>
          </a:xfrm>
          <a:prstGeom prst="rect">
            <a:avLst/>
          </a:prstGeom>
          <a:noFill/>
          <a:extLst>
            <a:ext uri="{909E8E84-426E-40DD-AFC4-6F175D3DCCD1}">
              <a14:hiddenFill xmlns:a14="http://schemas.microsoft.com/office/drawing/2010/main">
                <a:solidFill>
                  <a:srgbClr val="FFFFFF"/>
                </a:solidFill>
              </a14:hiddenFill>
            </a:ext>
          </a:extLst>
        </p:spPr>
      </p:pic>
      <p:sp>
        <p:nvSpPr>
          <p:cNvPr id="2" name="Metin kutusu 1">
            <a:extLst>
              <a:ext uri="{FF2B5EF4-FFF2-40B4-BE49-F238E27FC236}">
                <a16:creationId xmlns:a16="http://schemas.microsoft.com/office/drawing/2014/main" id="{003271F8-389E-9E5D-06E1-796F210455BB}"/>
              </a:ext>
            </a:extLst>
          </p:cNvPr>
          <p:cNvSpPr txBox="1"/>
          <p:nvPr/>
        </p:nvSpPr>
        <p:spPr>
          <a:xfrm>
            <a:off x="642551" y="2360141"/>
            <a:ext cx="7624119" cy="2403863"/>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tr-TR" dirty="0">
                <a:solidFill>
                  <a:srgbClr val="0F2303"/>
                </a:solidFill>
              </a:rPr>
              <a:t>Bölüm içinde yürütülen işlerin daha şeffaf haline getirilmesi ve iletişimi güçlendirmek adına dijital araç-gereçlerin daha aktif kullanılması planlanmaktadır.</a:t>
            </a:r>
          </a:p>
          <a:p>
            <a:pPr marL="285750" indent="-285750">
              <a:buFont typeface="Arial" panose="020B0604020202020204" pitchFamily="34" charset="0"/>
              <a:buChar char="•"/>
            </a:pPr>
            <a:endParaRPr lang="tr-TR" dirty="0">
              <a:solidFill>
                <a:srgbClr val="0F2303"/>
              </a:solidFill>
            </a:endParaRPr>
          </a:p>
          <a:p>
            <a:pPr marL="285750" indent="-285750">
              <a:lnSpc>
                <a:spcPct val="150000"/>
              </a:lnSpc>
              <a:buFont typeface="Arial" panose="020B0604020202020204" pitchFamily="34" charset="0"/>
              <a:buChar char="•"/>
            </a:pPr>
            <a:r>
              <a:rPr lang="tr-TR" dirty="0">
                <a:solidFill>
                  <a:srgbClr val="0F2303"/>
                </a:solidFill>
              </a:rPr>
              <a:t>Bölüm içerisinde kalite sürecine adaptasyonun sağlanması adına bölüm personelinin kalite çalışmalarına etkin katkı sağlaması teşvik edilmektedir.</a:t>
            </a:r>
          </a:p>
        </p:txBody>
      </p:sp>
    </p:spTree>
    <p:extLst>
      <p:ext uri="{BB962C8B-B14F-4D97-AF65-F5344CB8AC3E}">
        <p14:creationId xmlns:p14="http://schemas.microsoft.com/office/powerpoint/2010/main" val="17841544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742309" y="464778"/>
            <a:ext cx="5659381" cy="805280"/>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tr-TR" sz="2400" b="1" kern="1200" dirty="0">
                <a:solidFill>
                  <a:schemeClr val="accent6"/>
                </a:solidFill>
                <a:effectLst>
                  <a:outerShdw blurRad="38100" dist="38100" dir="2700000" algn="tl">
                    <a:srgbClr val="000000">
                      <a:alpha val="43137"/>
                    </a:srgbClr>
                  </a:outerShdw>
                </a:effectLst>
                <a:ea typeface="+mj-ea"/>
                <a:cs typeface="+mj-cs"/>
              </a:rPr>
              <a:t>SÜREKLİ İYİLEŞTİRME ÖNERİLERİ</a:t>
            </a:r>
            <a:endParaRPr lang="en-US" sz="2400" b="1" kern="1200"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87"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411204"/>
            <a:ext cx="1477697" cy="313880"/>
          </a:xfrm>
          <a:prstGeom prst="rect">
            <a:avLst/>
          </a:prstGeom>
          <a:noFill/>
          <a:extLst>
            <a:ext uri="{909E8E84-426E-40DD-AFC4-6F175D3DCCD1}">
              <a14:hiddenFill xmlns:a14="http://schemas.microsoft.com/office/drawing/2010/main">
                <a:solidFill>
                  <a:srgbClr val="FFFFFF"/>
                </a:solidFill>
              </a14:hiddenFill>
            </a:ext>
          </a:extLst>
        </p:spPr>
      </p:pic>
      <p:sp>
        <p:nvSpPr>
          <p:cNvPr id="2" name="Metin kutusu 1">
            <a:extLst>
              <a:ext uri="{FF2B5EF4-FFF2-40B4-BE49-F238E27FC236}">
                <a16:creationId xmlns:a16="http://schemas.microsoft.com/office/drawing/2014/main" id="{E3961DEE-632F-7624-5B93-C4F305B4069B}"/>
              </a:ext>
            </a:extLst>
          </p:cNvPr>
          <p:cNvSpPr txBox="1"/>
          <p:nvPr/>
        </p:nvSpPr>
        <p:spPr>
          <a:xfrm>
            <a:off x="852616" y="2044758"/>
            <a:ext cx="7549979" cy="4342856"/>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tr-TR" sz="1800" dirty="0">
                <a:solidFill>
                  <a:srgbClr val="0F2303"/>
                </a:solidFill>
              </a:rPr>
              <a:t>Gastronomi ve Mutfak Sanatları Bölümü’nün eğitim faaliyetini sürdürebilmesi için</a:t>
            </a:r>
            <a:r>
              <a:rPr lang="en-US" sz="1800" dirty="0">
                <a:solidFill>
                  <a:srgbClr val="0F2303"/>
                </a:solidFill>
              </a:rPr>
              <a:t> </a:t>
            </a:r>
            <a:r>
              <a:rPr lang="en-US" sz="1800" dirty="0" err="1">
                <a:solidFill>
                  <a:srgbClr val="0F2303"/>
                </a:solidFill>
              </a:rPr>
              <a:t>Gastronomi</a:t>
            </a:r>
            <a:r>
              <a:rPr lang="en-US" sz="1800" dirty="0">
                <a:solidFill>
                  <a:srgbClr val="0F2303"/>
                </a:solidFill>
              </a:rPr>
              <a:t> </a:t>
            </a:r>
            <a:r>
              <a:rPr lang="tr-TR" sz="1800" dirty="0">
                <a:solidFill>
                  <a:srgbClr val="0F2303"/>
                </a:solidFill>
              </a:rPr>
              <a:t>Eğitim Uygulama Mutfağı</a:t>
            </a:r>
            <a:r>
              <a:rPr lang="en-US" sz="1800" dirty="0">
                <a:solidFill>
                  <a:srgbClr val="0F2303"/>
                </a:solidFill>
              </a:rPr>
              <a:t> </a:t>
            </a:r>
            <a:r>
              <a:rPr lang="en-US" sz="1800" dirty="0" err="1">
                <a:solidFill>
                  <a:srgbClr val="0F2303"/>
                </a:solidFill>
              </a:rPr>
              <a:t>için</a:t>
            </a:r>
            <a:r>
              <a:rPr lang="en-US" sz="1800" dirty="0">
                <a:solidFill>
                  <a:srgbClr val="0F2303"/>
                </a:solidFill>
              </a:rPr>
              <a:t> </a:t>
            </a:r>
            <a:r>
              <a:rPr lang="en-US" sz="1800" dirty="0" err="1">
                <a:solidFill>
                  <a:srgbClr val="0F2303"/>
                </a:solidFill>
              </a:rPr>
              <a:t>gerekli</a:t>
            </a:r>
            <a:r>
              <a:rPr lang="en-US" sz="1800" dirty="0">
                <a:solidFill>
                  <a:srgbClr val="0F2303"/>
                </a:solidFill>
              </a:rPr>
              <a:t> </a:t>
            </a:r>
            <a:r>
              <a:rPr lang="en-US" sz="1800" dirty="0" err="1">
                <a:solidFill>
                  <a:srgbClr val="0F2303"/>
                </a:solidFill>
              </a:rPr>
              <a:t>olan</a:t>
            </a:r>
            <a:r>
              <a:rPr lang="en-US" sz="1800" dirty="0">
                <a:solidFill>
                  <a:srgbClr val="0F2303"/>
                </a:solidFill>
              </a:rPr>
              <a:t> </a:t>
            </a:r>
            <a:r>
              <a:rPr lang="en-US" sz="1800" dirty="0" err="1">
                <a:solidFill>
                  <a:srgbClr val="0F2303"/>
                </a:solidFill>
              </a:rPr>
              <a:t>setüstü</a:t>
            </a:r>
            <a:r>
              <a:rPr lang="en-US" sz="1800" dirty="0">
                <a:solidFill>
                  <a:srgbClr val="0F2303"/>
                </a:solidFill>
              </a:rPr>
              <a:t> </a:t>
            </a:r>
            <a:r>
              <a:rPr lang="en-US" sz="1800" dirty="0" err="1">
                <a:solidFill>
                  <a:srgbClr val="0F2303"/>
                </a:solidFill>
              </a:rPr>
              <a:t>ekipmanlar</a:t>
            </a:r>
            <a:r>
              <a:rPr lang="en-US" sz="1800" dirty="0">
                <a:solidFill>
                  <a:srgbClr val="0F2303"/>
                </a:solidFill>
              </a:rPr>
              <a:t> </a:t>
            </a:r>
            <a:r>
              <a:rPr lang="en-US" sz="1800" dirty="0" err="1">
                <a:solidFill>
                  <a:srgbClr val="0F2303"/>
                </a:solidFill>
              </a:rPr>
              <a:t>tamamlanmalıdır</a:t>
            </a:r>
            <a:r>
              <a:rPr lang="en-US" sz="1800" dirty="0">
                <a:solidFill>
                  <a:srgbClr val="0F2303"/>
                </a:solidFill>
              </a:rPr>
              <a:t>.  </a:t>
            </a:r>
          </a:p>
          <a:p>
            <a:pPr marL="171450" indent="-171450" algn="just">
              <a:lnSpc>
                <a:spcPct val="150000"/>
              </a:lnSpc>
              <a:buFont typeface="Arial" panose="020B0604020202020204" pitchFamily="34" charset="0"/>
              <a:buChar char="•"/>
            </a:pPr>
            <a:endParaRPr lang="en-US" sz="1200" dirty="0">
              <a:solidFill>
                <a:srgbClr val="0F2303"/>
              </a:solidFill>
            </a:endParaRPr>
          </a:p>
          <a:p>
            <a:pPr marL="285750" indent="-285750" algn="just">
              <a:lnSpc>
                <a:spcPct val="150000"/>
              </a:lnSpc>
              <a:buFont typeface="Arial" panose="020B0604020202020204" pitchFamily="34" charset="0"/>
              <a:buChar char="•"/>
            </a:pPr>
            <a:r>
              <a:rPr lang="en-US" sz="1800" dirty="0" err="1">
                <a:solidFill>
                  <a:srgbClr val="0F2303"/>
                </a:solidFill>
              </a:rPr>
              <a:t>Öğrenci</a:t>
            </a:r>
            <a:r>
              <a:rPr lang="en-US" sz="1800" dirty="0">
                <a:solidFill>
                  <a:srgbClr val="0F2303"/>
                </a:solidFill>
              </a:rPr>
              <a:t> </a:t>
            </a:r>
            <a:r>
              <a:rPr lang="en-US" sz="1800" dirty="0" err="1">
                <a:solidFill>
                  <a:srgbClr val="0F2303"/>
                </a:solidFill>
              </a:rPr>
              <a:t>sayısını</a:t>
            </a:r>
            <a:r>
              <a:rPr lang="en-US" sz="1800" dirty="0">
                <a:solidFill>
                  <a:srgbClr val="0F2303"/>
                </a:solidFill>
              </a:rPr>
              <a:t> </a:t>
            </a:r>
            <a:r>
              <a:rPr lang="en-US" sz="1800" dirty="0" err="1">
                <a:solidFill>
                  <a:srgbClr val="0F2303"/>
                </a:solidFill>
              </a:rPr>
              <a:t>yıldan</a:t>
            </a:r>
            <a:r>
              <a:rPr lang="en-US" sz="1800" dirty="0">
                <a:solidFill>
                  <a:srgbClr val="0F2303"/>
                </a:solidFill>
              </a:rPr>
              <a:t> </a:t>
            </a:r>
            <a:r>
              <a:rPr lang="en-US" sz="1800" dirty="0" err="1">
                <a:solidFill>
                  <a:srgbClr val="0F2303"/>
                </a:solidFill>
              </a:rPr>
              <a:t>yıla</a:t>
            </a:r>
            <a:r>
              <a:rPr lang="en-US" sz="1800" dirty="0">
                <a:solidFill>
                  <a:srgbClr val="0F2303"/>
                </a:solidFill>
              </a:rPr>
              <a:t> </a:t>
            </a:r>
            <a:r>
              <a:rPr lang="en-US" sz="1800" dirty="0" err="1">
                <a:solidFill>
                  <a:srgbClr val="0F2303"/>
                </a:solidFill>
              </a:rPr>
              <a:t>artış</a:t>
            </a:r>
            <a:r>
              <a:rPr lang="en-US" sz="1800" dirty="0">
                <a:solidFill>
                  <a:srgbClr val="0F2303"/>
                </a:solidFill>
              </a:rPr>
              <a:t> </a:t>
            </a:r>
            <a:r>
              <a:rPr lang="en-US" sz="1800" dirty="0" err="1">
                <a:solidFill>
                  <a:srgbClr val="0F2303"/>
                </a:solidFill>
              </a:rPr>
              <a:t>göstereceği</a:t>
            </a:r>
            <a:r>
              <a:rPr lang="en-US" sz="1800" dirty="0">
                <a:solidFill>
                  <a:srgbClr val="0F2303"/>
                </a:solidFill>
              </a:rPr>
              <a:t> </a:t>
            </a:r>
            <a:r>
              <a:rPr lang="en-US" sz="1800" dirty="0" err="1">
                <a:solidFill>
                  <a:srgbClr val="0F2303"/>
                </a:solidFill>
              </a:rPr>
              <a:t>düşünülerek</a:t>
            </a:r>
            <a:r>
              <a:rPr lang="en-US" sz="1800" dirty="0">
                <a:solidFill>
                  <a:srgbClr val="0F2303"/>
                </a:solidFill>
              </a:rPr>
              <a:t> </a:t>
            </a:r>
            <a:r>
              <a:rPr lang="en-US" sz="1800" dirty="0" err="1">
                <a:solidFill>
                  <a:srgbClr val="0F2303"/>
                </a:solidFill>
              </a:rPr>
              <a:t>özellikle</a:t>
            </a:r>
            <a:r>
              <a:rPr lang="en-US" sz="1800" dirty="0">
                <a:solidFill>
                  <a:srgbClr val="0F2303"/>
                </a:solidFill>
              </a:rPr>
              <a:t> </a:t>
            </a:r>
            <a:r>
              <a:rPr lang="en-US" sz="1800" dirty="0" err="1">
                <a:solidFill>
                  <a:srgbClr val="0F2303"/>
                </a:solidFill>
              </a:rPr>
              <a:t>mutfak</a:t>
            </a:r>
            <a:r>
              <a:rPr lang="en-US" sz="1800" dirty="0">
                <a:solidFill>
                  <a:srgbClr val="0F2303"/>
                </a:solidFill>
              </a:rPr>
              <a:t> </a:t>
            </a:r>
            <a:r>
              <a:rPr lang="en-US" sz="1800" dirty="0" err="1">
                <a:solidFill>
                  <a:srgbClr val="0F2303"/>
                </a:solidFill>
              </a:rPr>
              <a:t>uygulama</a:t>
            </a:r>
            <a:r>
              <a:rPr lang="en-US" sz="1800" dirty="0">
                <a:solidFill>
                  <a:srgbClr val="0F2303"/>
                </a:solidFill>
              </a:rPr>
              <a:t> </a:t>
            </a:r>
            <a:r>
              <a:rPr lang="en-US" sz="1800" dirty="0" err="1">
                <a:solidFill>
                  <a:srgbClr val="0F2303"/>
                </a:solidFill>
              </a:rPr>
              <a:t>derslerini</a:t>
            </a:r>
            <a:r>
              <a:rPr lang="en-US" sz="1800" dirty="0">
                <a:solidFill>
                  <a:srgbClr val="0F2303"/>
                </a:solidFill>
              </a:rPr>
              <a:t> </a:t>
            </a:r>
            <a:r>
              <a:rPr lang="en-US" sz="1800" dirty="0" err="1">
                <a:solidFill>
                  <a:srgbClr val="0F2303"/>
                </a:solidFill>
              </a:rPr>
              <a:t>verebilecek</a:t>
            </a:r>
            <a:r>
              <a:rPr lang="en-US" sz="1800" dirty="0">
                <a:solidFill>
                  <a:srgbClr val="0F2303"/>
                </a:solidFill>
              </a:rPr>
              <a:t> </a:t>
            </a:r>
            <a:r>
              <a:rPr lang="en-US" sz="1800" dirty="0" err="1">
                <a:solidFill>
                  <a:srgbClr val="0F2303"/>
                </a:solidFill>
              </a:rPr>
              <a:t>akademik</a:t>
            </a:r>
            <a:r>
              <a:rPr lang="en-US" sz="1800" dirty="0">
                <a:solidFill>
                  <a:srgbClr val="0F2303"/>
                </a:solidFill>
              </a:rPr>
              <a:t> </a:t>
            </a:r>
            <a:r>
              <a:rPr lang="en-US" sz="1800" dirty="0" err="1">
                <a:solidFill>
                  <a:srgbClr val="0F2303"/>
                </a:solidFill>
              </a:rPr>
              <a:t>personel</a:t>
            </a:r>
            <a:r>
              <a:rPr lang="en-US" sz="1800" dirty="0">
                <a:solidFill>
                  <a:srgbClr val="0F2303"/>
                </a:solidFill>
              </a:rPr>
              <a:t> </a:t>
            </a:r>
            <a:r>
              <a:rPr lang="en-US" sz="1800" dirty="0" err="1">
                <a:solidFill>
                  <a:srgbClr val="0F2303"/>
                </a:solidFill>
              </a:rPr>
              <a:t>sayısını</a:t>
            </a:r>
            <a:r>
              <a:rPr lang="en-US" sz="1800" dirty="0">
                <a:solidFill>
                  <a:srgbClr val="0F2303"/>
                </a:solidFill>
              </a:rPr>
              <a:t> </a:t>
            </a:r>
            <a:r>
              <a:rPr lang="en-US" sz="1800" dirty="0" err="1">
                <a:solidFill>
                  <a:srgbClr val="0F2303"/>
                </a:solidFill>
              </a:rPr>
              <a:t>arttırmak</a:t>
            </a:r>
            <a:r>
              <a:rPr lang="en-US" sz="1800" dirty="0">
                <a:solidFill>
                  <a:srgbClr val="0F2303"/>
                </a:solidFill>
              </a:rPr>
              <a:t> </a:t>
            </a:r>
            <a:r>
              <a:rPr lang="en-US" sz="1800" dirty="0" err="1">
                <a:solidFill>
                  <a:srgbClr val="0F2303"/>
                </a:solidFill>
              </a:rPr>
              <a:t>gerekecektir</a:t>
            </a:r>
            <a:r>
              <a:rPr lang="en-US" sz="1800" dirty="0">
                <a:solidFill>
                  <a:srgbClr val="0F2303"/>
                </a:solidFill>
              </a:rPr>
              <a:t>.  </a:t>
            </a:r>
            <a:endParaRPr lang="tr-TR" sz="1800" dirty="0">
              <a:solidFill>
                <a:srgbClr val="0F2303"/>
              </a:solidFill>
            </a:endParaRPr>
          </a:p>
          <a:p>
            <a:pPr marL="171450" indent="-171450" algn="just">
              <a:lnSpc>
                <a:spcPct val="150000"/>
              </a:lnSpc>
              <a:buFont typeface="Arial" panose="020B0604020202020204" pitchFamily="34" charset="0"/>
              <a:buChar char="•"/>
            </a:pPr>
            <a:endParaRPr lang="tr-TR" sz="1200" dirty="0">
              <a:solidFill>
                <a:srgbClr val="0F2303"/>
              </a:solidFill>
            </a:endParaRPr>
          </a:p>
          <a:p>
            <a:pPr marL="285750" indent="-285750" algn="just">
              <a:lnSpc>
                <a:spcPct val="150000"/>
              </a:lnSpc>
              <a:buFont typeface="Arial" panose="020B0604020202020204" pitchFamily="34" charset="0"/>
              <a:buChar char="•"/>
            </a:pPr>
            <a:r>
              <a:rPr lang="tr-TR" sz="1800" dirty="0">
                <a:solidFill>
                  <a:srgbClr val="0F2303"/>
                </a:solidFill>
              </a:rPr>
              <a:t>Gastronomi ve Mutfak Sanatları Bölümü öğrencilerinin </a:t>
            </a:r>
            <a:r>
              <a:rPr lang="tr-TR" sz="1800" dirty="0" err="1">
                <a:solidFill>
                  <a:srgbClr val="0F2303"/>
                </a:solidFill>
              </a:rPr>
              <a:t>sektörel</a:t>
            </a:r>
            <a:r>
              <a:rPr lang="tr-TR" sz="1800" dirty="0">
                <a:solidFill>
                  <a:srgbClr val="0F2303"/>
                </a:solidFill>
              </a:rPr>
              <a:t> tecrübelerini artırmak ve profesyonel hayata hazırlamak için </a:t>
            </a:r>
            <a:r>
              <a:rPr lang="tr-TR" sz="1800" dirty="0" err="1">
                <a:solidFill>
                  <a:srgbClr val="0F2303"/>
                </a:solidFill>
              </a:rPr>
              <a:t>sektörel</a:t>
            </a:r>
            <a:r>
              <a:rPr lang="tr-TR" sz="1800" dirty="0">
                <a:solidFill>
                  <a:srgbClr val="0F2303"/>
                </a:solidFill>
              </a:rPr>
              <a:t> kuruluşlarla olan ilişkiler </a:t>
            </a:r>
            <a:r>
              <a:rPr lang="en-US" sz="1800" dirty="0" err="1">
                <a:solidFill>
                  <a:srgbClr val="0F2303"/>
                </a:solidFill>
              </a:rPr>
              <a:t>geliştirilmeli</a:t>
            </a:r>
            <a:r>
              <a:rPr lang="tr-TR" sz="1800" dirty="0">
                <a:solidFill>
                  <a:srgbClr val="0F2303"/>
                </a:solidFill>
              </a:rPr>
              <a:t>.</a:t>
            </a:r>
          </a:p>
        </p:txBody>
      </p:sp>
    </p:spTree>
    <p:extLst>
      <p:ext uri="{BB962C8B-B14F-4D97-AF65-F5344CB8AC3E}">
        <p14:creationId xmlns:p14="http://schemas.microsoft.com/office/powerpoint/2010/main" val="23402444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742309" y="464778"/>
            <a:ext cx="5659381" cy="805280"/>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tr-TR" sz="2400" b="1" kern="1200" dirty="0">
                <a:solidFill>
                  <a:schemeClr val="accent6"/>
                </a:solidFill>
                <a:effectLst>
                  <a:outerShdw blurRad="38100" dist="38100" dir="2700000" algn="tl">
                    <a:srgbClr val="000000">
                      <a:alpha val="43137"/>
                    </a:srgbClr>
                  </a:outerShdw>
                </a:effectLst>
                <a:ea typeface="+mj-ea"/>
                <a:cs typeface="+mj-cs"/>
              </a:rPr>
              <a:t>SÜREKLİ İYİLEŞTİRME ÖNERİLERİ</a:t>
            </a:r>
            <a:endParaRPr lang="en-US" sz="2400" b="1" kern="1200"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87"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411204"/>
            <a:ext cx="1477697" cy="313880"/>
          </a:xfrm>
          <a:prstGeom prst="rect">
            <a:avLst/>
          </a:prstGeom>
          <a:noFill/>
          <a:extLst>
            <a:ext uri="{909E8E84-426E-40DD-AFC4-6F175D3DCCD1}">
              <a14:hiddenFill xmlns:a14="http://schemas.microsoft.com/office/drawing/2010/main">
                <a:solidFill>
                  <a:srgbClr val="FFFFFF"/>
                </a:solidFill>
              </a14:hiddenFill>
            </a:ext>
          </a:extLst>
        </p:spPr>
      </p:pic>
      <p:sp>
        <p:nvSpPr>
          <p:cNvPr id="65" name="Metin kutusu 64">
            <a:extLst>
              <a:ext uri="{FF2B5EF4-FFF2-40B4-BE49-F238E27FC236}">
                <a16:creationId xmlns:a16="http://schemas.microsoft.com/office/drawing/2014/main" id="{AB6D8925-A980-E043-AB0D-CF8E09F092BB}"/>
              </a:ext>
            </a:extLst>
          </p:cNvPr>
          <p:cNvSpPr txBox="1"/>
          <p:nvPr/>
        </p:nvSpPr>
        <p:spPr>
          <a:xfrm>
            <a:off x="852616" y="2044758"/>
            <a:ext cx="7549979" cy="3927357"/>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tr-TR" dirty="0">
                <a:solidFill>
                  <a:srgbClr val="0F2303"/>
                </a:solidFill>
              </a:rPr>
              <a:t>Öğrencilerin yurt içi ve yurt dışı staj olanaklarının geliştirilmesi için çalışmalar sürdürülmelidir.</a:t>
            </a:r>
          </a:p>
          <a:p>
            <a:pPr marL="171450" indent="-171450" algn="just">
              <a:lnSpc>
                <a:spcPct val="150000"/>
              </a:lnSpc>
              <a:buFont typeface="Arial" panose="020B0604020202020204" pitchFamily="34" charset="0"/>
              <a:buChar char="•"/>
            </a:pPr>
            <a:endParaRPr lang="en-US" sz="800" dirty="0">
              <a:solidFill>
                <a:srgbClr val="0F2303"/>
              </a:solidFill>
            </a:endParaRPr>
          </a:p>
          <a:p>
            <a:pPr marL="285750" indent="-285750" algn="just">
              <a:lnSpc>
                <a:spcPct val="150000"/>
              </a:lnSpc>
              <a:buFont typeface="Arial" panose="020B0604020202020204" pitchFamily="34" charset="0"/>
              <a:buChar char="•"/>
            </a:pPr>
            <a:r>
              <a:rPr lang="en-US" dirty="0" err="1">
                <a:solidFill>
                  <a:srgbClr val="0F2303"/>
                </a:solidFill>
              </a:rPr>
              <a:t>Sektör</a:t>
            </a:r>
            <a:r>
              <a:rPr lang="en-US" dirty="0">
                <a:solidFill>
                  <a:srgbClr val="0F2303"/>
                </a:solidFill>
              </a:rPr>
              <a:t> </a:t>
            </a:r>
            <a:r>
              <a:rPr lang="en-US" dirty="0" err="1">
                <a:solidFill>
                  <a:srgbClr val="0F2303"/>
                </a:solidFill>
              </a:rPr>
              <a:t>temsilcilerinden</a:t>
            </a:r>
            <a:r>
              <a:rPr lang="en-US" dirty="0">
                <a:solidFill>
                  <a:srgbClr val="0F2303"/>
                </a:solidFill>
              </a:rPr>
              <a:t> </a:t>
            </a:r>
            <a:r>
              <a:rPr lang="en-US" dirty="0" err="1">
                <a:solidFill>
                  <a:srgbClr val="0F2303"/>
                </a:solidFill>
              </a:rPr>
              <a:t>görüş</a:t>
            </a:r>
            <a:r>
              <a:rPr lang="en-US" dirty="0">
                <a:solidFill>
                  <a:srgbClr val="0F2303"/>
                </a:solidFill>
              </a:rPr>
              <a:t> </a:t>
            </a:r>
            <a:r>
              <a:rPr lang="en-US" dirty="0" err="1">
                <a:solidFill>
                  <a:srgbClr val="0F2303"/>
                </a:solidFill>
              </a:rPr>
              <a:t>alarak</a:t>
            </a:r>
            <a:r>
              <a:rPr lang="en-US" dirty="0">
                <a:solidFill>
                  <a:srgbClr val="0F2303"/>
                </a:solidFill>
              </a:rPr>
              <a:t> </a:t>
            </a:r>
            <a:r>
              <a:rPr lang="en-US" dirty="0" err="1">
                <a:solidFill>
                  <a:srgbClr val="0F2303"/>
                </a:solidFill>
              </a:rPr>
              <a:t>müfredat</a:t>
            </a:r>
            <a:r>
              <a:rPr lang="en-US" dirty="0">
                <a:solidFill>
                  <a:srgbClr val="0F2303"/>
                </a:solidFill>
              </a:rPr>
              <a:t> </a:t>
            </a:r>
            <a:r>
              <a:rPr lang="en-US" dirty="0" err="1">
                <a:solidFill>
                  <a:srgbClr val="0F2303"/>
                </a:solidFill>
              </a:rPr>
              <a:t>programının</a:t>
            </a:r>
            <a:r>
              <a:rPr lang="en-US" dirty="0">
                <a:solidFill>
                  <a:srgbClr val="0F2303"/>
                </a:solidFill>
              </a:rPr>
              <a:t> </a:t>
            </a:r>
            <a:r>
              <a:rPr lang="en-US" dirty="0" err="1">
                <a:solidFill>
                  <a:srgbClr val="0F2303"/>
                </a:solidFill>
              </a:rPr>
              <a:t>günün</a:t>
            </a:r>
            <a:r>
              <a:rPr lang="en-US" dirty="0">
                <a:solidFill>
                  <a:srgbClr val="0F2303"/>
                </a:solidFill>
              </a:rPr>
              <a:t> </a:t>
            </a:r>
            <a:r>
              <a:rPr lang="en-US" dirty="0" err="1">
                <a:solidFill>
                  <a:srgbClr val="0F2303"/>
                </a:solidFill>
              </a:rPr>
              <a:t>ihtiyaçlara</a:t>
            </a:r>
            <a:r>
              <a:rPr lang="en-US" dirty="0">
                <a:solidFill>
                  <a:srgbClr val="0F2303"/>
                </a:solidFill>
              </a:rPr>
              <a:t> </a:t>
            </a:r>
            <a:r>
              <a:rPr lang="en-US" dirty="0" err="1">
                <a:solidFill>
                  <a:srgbClr val="0F2303"/>
                </a:solidFill>
              </a:rPr>
              <a:t>göre</a:t>
            </a:r>
            <a:r>
              <a:rPr lang="en-US" dirty="0">
                <a:solidFill>
                  <a:srgbClr val="0F2303"/>
                </a:solidFill>
              </a:rPr>
              <a:t> </a:t>
            </a:r>
            <a:r>
              <a:rPr lang="en-US" dirty="0" err="1">
                <a:solidFill>
                  <a:srgbClr val="0F2303"/>
                </a:solidFill>
              </a:rPr>
              <a:t>güncellenmesini</a:t>
            </a:r>
            <a:r>
              <a:rPr lang="en-US" dirty="0">
                <a:solidFill>
                  <a:srgbClr val="0F2303"/>
                </a:solidFill>
              </a:rPr>
              <a:t> </a:t>
            </a:r>
            <a:r>
              <a:rPr lang="en-US" dirty="0" err="1">
                <a:solidFill>
                  <a:srgbClr val="0F2303"/>
                </a:solidFill>
              </a:rPr>
              <a:t>yıllık</a:t>
            </a:r>
            <a:r>
              <a:rPr lang="en-US" dirty="0">
                <a:solidFill>
                  <a:srgbClr val="0F2303"/>
                </a:solidFill>
              </a:rPr>
              <a:t> </a:t>
            </a:r>
            <a:r>
              <a:rPr lang="en-US" dirty="0" err="1">
                <a:solidFill>
                  <a:srgbClr val="0F2303"/>
                </a:solidFill>
              </a:rPr>
              <a:t>olarak</a:t>
            </a:r>
            <a:r>
              <a:rPr lang="en-US" dirty="0">
                <a:solidFill>
                  <a:srgbClr val="0F2303"/>
                </a:solidFill>
              </a:rPr>
              <a:t> </a:t>
            </a:r>
            <a:r>
              <a:rPr lang="en-US" dirty="0" err="1">
                <a:solidFill>
                  <a:srgbClr val="0F2303"/>
                </a:solidFill>
              </a:rPr>
              <a:t>düzenli</a:t>
            </a:r>
            <a:r>
              <a:rPr lang="en-US" dirty="0">
                <a:solidFill>
                  <a:srgbClr val="0F2303"/>
                </a:solidFill>
              </a:rPr>
              <a:t> </a:t>
            </a:r>
            <a:r>
              <a:rPr lang="en-US" dirty="0" err="1">
                <a:solidFill>
                  <a:srgbClr val="0F2303"/>
                </a:solidFill>
              </a:rPr>
              <a:t>takip</a:t>
            </a:r>
            <a:r>
              <a:rPr lang="en-US" dirty="0">
                <a:solidFill>
                  <a:srgbClr val="0F2303"/>
                </a:solidFill>
              </a:rPr>
              <a:t> </a:t>
            </a:r>
            <a:r>
              <a:rPr lang="en-US" dirty="0" err="1">
                <a:solidFill>
                  <a:srgbClr val="0F2303"/>
                </a:solidFill>
              </a:rPr>
              <a:t>edilmelidir</a:t>
            </a:r>
            <a:r>
              <a:rPr lang="en-US" dirty="0">
                <a:solidFill>
                  <a:srgbClr val="0F2303"/>
                </a:solidFill>
              </a:rPr>
              <a:t>. </a:t>
            </a:r>
            <a:endParaRPr lang="tr-TR" dirty="0">
              <a:solidFill>
                <a:srgbClr val="0F2303"/>
              </a:solidFill>
            </a:endParaRPr>
          </a:p>
          <a:p>
            <a:pPr marL="171450" indent="-171450" algn="just">
              <a:lnSpc>
                <a:spcPct val="150000"/>
              </a:lnSpc>
              <a:buFont typeface="Arial" panose="020B0604020202020204" pitchFamily="34" charset="0"/>
              <a:buChar char="•"/>
            </a:pPr>
            <a:endParaRPr lang="tr-TR" sz="800" dirty="0">
              <a:solidFill>
                <a:srgbClr val="0F2303"/>
              </a:solidFill>
            </a:endParaRPr>
          </a:p>
          <a:p>
            <a:pPr marL="285750" indent="-285750" algn="just">
              <a:lnSpc>
                <a:spcPct val="150000"/>
              </a:lnSpc>
              <a:buFont typeface="Arial" panose="020B0604020202020204" pitchFamily="34" charset="0"/>
              <a:buChar char="•"/>
            </a:pPr>
            <a:r>
              <a:rPr lang="tr-TR" dirty="0">
                <a:solidFill>
                  <a:srgbClr val="0F2303"/>
                </a:solidFill>
              </a:rPr>
              <a:t>4 yıllık Gastronomi Bölümü ve 2 yıllık Aşçılık Programı birlikte çalışma entegrasyonunu geliştirerek sürdürmelidir. </a:t>
            </a:r>
          </a:p>
          <a:p>
            <a:pPr marL="171450" indent="-171450" algn="just">
              <a:lnSpc>
                <a:spcPct val="150000"/>
              </a:lnSpc>
              <a:buFont typeface="Arial" panose="020B0604020202020204" pitchFamily="34" charset="0"/>
              <a:buChar char="•"/>
            </a:pPr>
            <a:endParaRPr lang="en-US" sz="800" dirty="0">
              <a:solidFill>
                <a:srgbClr val="0F2303"/>
              </a:solidFill>
            </a:endParaRPr>
          </a:p>
          <a:p>
            <a:pPr marL="285750" indent="-285750" algn="just">
              <a:lnSpc>
                <a:spcPct val="150000"/>
              </a:lnSpc>
              <a:buFont typeface="Arial" panose="020B0604020202020204" pitchFamily="34" charset="0"/>
              <a:buChar char="•"/>
            </a:pPr>
            <a:r>
              <a:rPr lang="en-US" dirty="0" err="1">
                <a:solidFill>
                  <a:srgbClr val="0F2303"/>
                </a:solidFill>
              </a:rPr>
              <a:t>Sivil</a:t>
            </a:r>
            <a:r>
              <a:rPr lang="en-US" dirty="0">
                <a:solidFill>
                  <a:srgbClr val="0F2303"/>
                </a:solidFill>
              </a:rPr>
              <a:t> </a:t>
            </a:r>
            <a:r>
              <a:rPr lang="en-US" dirty="0" err="1">
                <a:solidFill>
                  <a:srgbClr val="0F2303"/>
                </a:solidFill>
              </a:rPr>
              <a:t>Toplum</a:t>
            </a:r>
            <a:r>
              <a:rPr lang="en-US" dirty="0">
                <a:solidFill>
                  <a:srgbClr val="0F2303"/>
                </a:solidFill>
              </a:rPr>
              <a:t> </a:t>
            </a:r>
            <a:r>
              <a:rPr lang="en-US" dirty="0" err="1">
                <a:solidFill>
                  <a:srgbClr val="0F2303"/>
                </a:solidFill>
              </a:rPr>
              <a:t>Kuruluşları</a:t>
            </a:r>
            <a:r>
              <a:rPr lang="en-US" dirty="0">
                <a:solidFill>
                  <a:srgbClr val="0F2303"/>
                </a:solidFill>
              </a:rPr>
              <a:t> </a:t>
            </a:r>
            <a:r>
              <a:rPr lang="en-US" dirty="0" err="1">
                <a:solidFill>
                  <a:srgbClr val="0F2303"/>
                </a:solidFill>
              </a:rPr>
              <a:t>ile</a:t>
            </a:r>
            <a:r>
              <a:rPr lang="en-US" dirty="0">
                <a:solidFill>
                  <a:srgbClr val="0F2303"/>
                </a:solidFill>
              </a:rPr>
              <a:t>  </a:t>
            </a:r>
            <a:r>
              <a:rPr lang="en-US" dirty="0" err="1">
                <a:solidFill>
                  <a:srgbClr val="0F2303"/>
                </a:solidFill>
              </a:rPr>
              <a:t>ilişkileri</a:t>
            </a:r>
            <a:r>
              <a:rPr lang="en-US" dirty="0">
                <a:solidFill>
                  <a:srgbClr val="0F2303"/>
                </a:solidFill>
              </a:rPr>
              <a:t> </a:t>
            </a:r>
            <a:r>
              <a:rPr lang="en-US" dirty="0" err="1">
                <a:solidFill>
                  <a:srgbClr val="0F2303"/>
                </a:solidFill>
              </a:rPr>
              <a:t>geliştirmek</a:t>
            </a:r>
            <a:r>
              <a:rPr lang="tr-TR" dirty="0">
                <a:solidFill>
                  <a:srgbClr val="0F2303"/>
                </a:solidFill>
              </a:rPr>
              <a:t>.</a:t>
            </a:r>
          </a:p>
          <a:p>
            <a:pPr marL="285750" indent="-285750" algn="just">
              <a:lnSpc>
                <a:spcPct val="150000"/>
              </a:lnSpc>
              <a:buFont typeface="Arial" panose="020B0604020202020204" pitchFamily="34" charset="0"/>
              <a:buChar char="•"/>
            </a:pPr>
            <a:r>
              <a:rPr lang="tr-TR" dirty="0">
                <a:solidFill>
                  <a:srgbClr val="0F2303"/>
                </a:solidFill>
              </a:rPr>
              <a:t>Ö</a:t>
            </a:r>
            <a:r>
              <a:rPr lang="en-US" dirty="0">
                <a:solidFill>
                  <a:srgbClr val="0F2303"/>
                </a:solidFill>
              </a:rPr>
              <a:t>zel </a:t>
            </a:r>
            <a:r>
              <a:rPr lang="en-US" dirty="0" err="1">
                <a:solidFill>
                  <a:srgbClr val="0F2303"/>
                </a:solidFill>
              </a:rPr>
              <a:t>serifikasyon</a:t>
            </a:r>
            <a:r>
              <a:rPr lang="en-US" dirty="0">
                <a:solidFill>
                  <a:srgbClr val="0F2303"/>
                </a:solidFill>
              </a:rPr>
              <a:t> </a:t>
            </a:r>
            <a:r>
              <a:rPr lang="en-US" dirty="0" err="1">
                <a:solidFill>
                  <a:srgbClr val="0F2303"/>
                </a:solidFill>
              </a:rPr>
              <a:t>programlarının</a:t>
            </a:r>
            <a:r>
              <a:rPr lang="en-US" dirty="0">
                <a:solidFill>
                  <a:srgbClr val="0F2303"/>
                </a:solidFill>
              </a:rPr>
              <a:t> </a:t>
            </a:r>
            <a:r>
              <a:rPr lang="en-US" dirty="0" err="1">
                <a:solidFill>
                  <a:srgbClr val="0F2303"/>
                </a:solidFill>
              </a:rPr>
              <a:t>oluşturulmasını</a:t>
            </a:r>
            <a:r>
              <a:rPr lang="en-US" dirty="0">
                <a:solidFill>
                  <a:srgbClr val="0F2303"/>
                </a:solidFill>
              </a:rPr>
              <a:t> </a:t>
            </a:r>
            <a:r>
              <a:rPr lang="en-US" dirty="0" err="1">
                <a:solidFill>
                  <a:srgbClr val="0F2303"/>
                </a:solidFill>
              </a:rPr>
              <a:t>planlamak</a:t>
            </a:r>
            <a:r>
              <a:rPr lang="en-US" dirty="0">
                <a:solidFill>
                  <a:srgbClr val="0F2303"/>
                </a:solidFill>
              </a:rPr>
              <a:t> </a:t>
            </a:r>
            <a:r>
              <a:rPr lang="en-US" dirty="0" err="1">
                <a:solidFill>
                  <a:srgbClr val="0F2303"/>
                </a:solidFill>
              </a:rPr>
              <a:t>ve</a:t>
            </a:r>
            <a:r>
              <a:rPr lang="en-US" dirty="0">
                <a:solidFill>
                  <a:srgbClr val="0F2303"/>
                </a:solidFill>
              </a:rPr>
              <a:t> </a:t>
            </a:r>
            <a:r>
              <a:rPr lang="en-US" dirty="0" err="1">
                <a:solidFill>
                  <a:srgbClr val="0F2303"/>
                </a:solidFill>
              </a:rPr>
              <a:t>pazarlamak</a:t>
            </a:r>
            <a:r>
              <a:rPr lang="tr-TR" dirty="0">
                <a:solidFill>
                  <a:srgbClr val="0F2303"/>
                </a:solidFill>
              </a:rPr>
              <a:t>.</a:t>
            </a:r>
          </a:p>
        </p:txBody>
      </p:sp>
    </p:spTree>
    <p:extLst>
      <p:ext uri="{BB962C8B-B14F-4D97-AF65-F5344CB8AC3E}">
        <p14:creationId xmlns:p14="http://schemas.microsoft.com/office/powerpoint/2010/main" val="186039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8"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p:cNvGraphicFramePr>
            <a:graphicFrameLocks noGrp="1"/>
          </p:cNvGraphicFramePr>
          <p:nvPr>
            <p:extLst>
              <p:ext uri="{D42A27DB-BD31-4B8C-83A1-F6EECF244321}">
                <p14:modId xmlns:p14="http://schemas.microsoft.com/office/powerpoint/2010/main" val="2758277921"/>
              </p:ext>
            </p:extLst>
          </p:nvPr>
        </p:nvGraphicFramePr>
        <p:xfrm>
          <a:off x="323528" y="1248033"/>
          <a:ext cx="8548623" cy="5271352"/>
        </p:xfrm>
        <a:graphic>
          <a:graphicData uri="http://schemas.openxmlformats.org/drawingml/2006/table">
            <a:tbl>
              <a:tblPr/>
              <a:tblGrid>
                <a:gridCol w="2736601">
                  <a:extLst>
                    <a:ext uri="{9D8B030D-6E8A-4147-A177-3AD203B41FA5}">
                      <a16:colId xmlns:a16="http://schemas.microsoft.com/office/drawing/2014/main" val="3918363564"/>
                    </a:ext>
                  </a:extLst>
                </a:gridCol>
                <a:gridCol w="2894626">
                  <a:extLst>
                    <a:ext uri="{9D8B030D-6E8A-4147-A177-3AD203B41FA5}">
                      <a16:colId xmlns:a16="http://schemas.microsoft.com/office/drawing/2014/main" val="1683979601"/>
                    </a:ext>
                  </a:extLst>
                </a:gridCol>
                <a:gridCol w="2917396">
                  <a:extLst>
                    <a:ext uri="{9D8B030D-6E8A-4147-A177-3AD203B41FA5}">
                      <a16:colId xmlns:a16="http://schemas.microsoft.com/office/drawing/2014/main" val="2592459544"/>
                    </a:ext>
                  </a:extLst>
                </a:gridCol>
              </a:tblGrid>
              <a:tr h="567618">
                <a:tc>
                  <a:txBody>
                    <a:bodyPr/>
                    <a:lstStyle/>
                    <a:p>
                      <a:pPr algn="ctr" fontAlgn="ctr"/>
                      <a:r>
                        <a:rPr lang="tr-TR" sz="1200" b="1" i="0" u="none" strike="noStrike" dirty="0">
                          <a:solidFill>
                            <a:srgbClr val="000000"/>
                          </a:solidFill>
                          <a:effectLst/>
                          <a:latin typeface="Calibri" panose="020F0502020204030204" pitchFamily="34" charset="0"/>
                        </a:rPr>
                        <a:t>PAYDAŞ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OLMA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BEKLENTİSİ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335981">
                <a:tc>
                  <a:txBody>
                    <a:bodyPr/>
                    <a:lstStyle/>
                    <a:p>
                      <a:pPr algn="ctr" rtl="0" fontAlgn="ctr"/>
                      <a:r>
                        <a:rPr lang="tr-TR" sz="1000" dirty="0">
                          <a:solidFill>
                            <a:srgbClr val="0F2303"/>
                          </a:solidFill>
                          <a:effectLst/>
                        </a:rPr>
                        <a:t>Gastronomi akademik kadro</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Bölüm eğitimini vermek</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Eğitimin öğrenciler tarafından alınması</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335981">
                <a:tc>
                  <a:txBody>
                    <a:bodyPr/>
                    <a:lstStyle/>
                    <a:p>
                      <a:pPr algn="ctr" rtl="0" fontAlgn="ctr"/>
                      <a:r>
                        <a:rPr lang="tr-TR" sz="1000">
                          <a:solidFill>
                            <a:srgbClr val="0F2303"/>
                          </a:solidFill>
                          <a:effectLst/>
                        </a:rPr>
                        <a:t>Dekanlık</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Yönetici</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Eğitim talebinde bulunur</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335981">
                <a:tc>
                  <a:txBody>
                    <a:bodyPr/>
                    <a:lstStyle/>
                    <a:p>
                      <a:pPr algn="ctr" rtl="0" fontAlgn="ctr"/>
                      <a:r>
                        <a:rPr lang="tr-TR" sz="1000">
                          <a:solidFill>
                            <a:srgbClr val="0F2303"/>
                          </a:solidFill>
                          <a:effectLst/>
                        </a:rPr>
                        <a:t>Fakültenin diğer bölümleri</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İş birliği</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Destek</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335981">
                <a:tc>
                  <a:txBody>
                    <a:bodyPr/>
                    <a:lstStyle/>
                    <a:p>
                      <a:pPr algn="ctr" rtl="0" fontAlgn="ctr"/>
                      <a:r>
                        <a:rPr lang="tr-TR" sz="1000">
                          <a:solidFill>
                            <a:srgbClr val="0F2303"/>
                          </a:solidFill>
                          <a:effectLst/>
                        </a:rPr>
                        <a:t>Öğrenci</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Eğitim hizmeti alır</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İyi eğitim almak</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335981">
                <a:tc>
                  <a:txBody>
                    <a:bodyPr/>
                    <a:lstStyle/>
                    <a:p>
                      <a:pPr algn="ctr" rtl="0" fontAlgn="ctr"/>
                      <a:r>
                        <a:rPr lang="tr-TR" sz="1000">
                          <a:solidFill>
                            <a:srgbClr val="0F2303"/>
                          </a:solidFill>
                          <a:effectLst/>
                        </a:rPr>
                        <a:t>Üst yönetim</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Sorumlu yönetici</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Nitelikli eğitim ve araştırma</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335981">
                <a:tc>
                  <a:txBody>
                    <a:bodyPr/>
                    <a:lstStyle/>
                    <a:p>
                      <a:pPr algn="ctr" rtl="0" fontAlgn="ctr"/>
                      <a:r>
                        <a:rPr lang="tr-TR" sz="1000">
                          <a:solidFill>
                            <a:srgbClr val="0F2303"/>
                          </a:solidFill>
                          <a:effectLst/>
                        </a:rPr>
                        <a:t>Mütevelli Heyeti</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Karar alıcı</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Nitelikli eğitim ve araştırma</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335981">
                <a:tc>
                  <a:txBody>
                    <a:bodyPr/>
                    <a:lstStyle/>
                    <a:p>
                      <a:pPr algn="ctr" rtl="0" fontAlgn="ctr"/>
                      <a:r>
                        <a:rPr lang="tr-TR" sz="1000">
                          <a:solidFill>
                            <a:srgbClr val="0F2303"/>
                          </a:solidFill>
                          <a:effectLst/>
                        </a:rPr>
                        <a:t>Diğer fakülte ve bölümler</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İş birliği</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Eğitim ve araştırmada paylaşım ve ortaklık</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r h="335981">
                <a:tc>
                  <a:txBody>
                    <a:bodyPr/>
                    <a:lstStyle/>
                    <a:p>
                      <a:pPr algn="ctr" rtl="0" fontAlgn="ctr"/>
                      <a:r>
                        <a:rPr lang="tr-TR" sz="1000">
                          <a:solidFill>
                            <a:srgbClr val="0F2303"/>
                          </a:solidFill>
                          <a:effectLst/>
                        </a:rPr>
                        <a:t>Sektör</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İstihdam olanağı yaratır</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Nitelikli personel ve iş birliği</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8203"/>
                  </a:ext>
                </a:extLst>
              </a:tr>
              <a:tr h="335981">
                <a:tc>
                  <a:txBody>
                    <a:bodyPr/>
                    <a:lstStyle/>
                    <a:p>
                      <a:pPr algn="ctr" rtl="0" fontAlgn="ctr"/>
                      <a:r>
                        <a:rPr lang="tr-TR" sz="1000" dirty="0">
                          <a:solidFill>
                            <a:srgbClr val="0F2303"/>
                          </a:solidFill>
                          <a:effectLst/>
                        </a:rPr>
                        <a:t>Kamu kuruluşları</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Politika yapıcı ve yasa uygulayıcı</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Yasalara uyma ve uygulama</a:t>
                      </a:r>
                      <a:br>
                        <a:rPr lang="tr-TR" sz="1000">
                          <a:solidFill>
                            <a:srgbClr val="0F2303"/>
                          </a:solidFill>
                          <a:effectLst/>
                        </a:rPr>
                      </a:br>
                      <a:r>
                        <a:rPr lang="tr-TR" sz="1000">
                          <a:solidFill>
                            <a:srgbClr val="0F2303"/>
                          </a:solidFill>
                          <a:effectLst/>
                        </a:rPr>
                        <a:t>Destek</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r h="335981">
                <a:tc>
                  <a:txBody>
                    <a:bodyPr/>
                    <a:lstStyle/>
                    <a:p>
                      <a:pPr algn="ctr" fontAlgn="ctr"/>
                      <a:r>
                        <a:rPr lang="tr-TR" sz="1000" b="0" i="0" u="none" strike="noStrike" dirty="0">
                          <a:solidFill>
                            <a:srgbClr val="000000"/>
                          </a:solidFill>
                          <a:effectLst/>
                          <a:highlight>
                            <a:srgbClr val="FFFFFF"/>
                          </a:highlight>
                          <a:latin typeface="Calibri" panose="020F0502020204030204" pitchFamily="34" charset="0"/>
                        </a:rPr>
                        <a:t>Dernekler, Sivil Toplum Kuruluşları (Akdeniz Şefler Kulübü)</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Proje ortakları</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Sektörel ve bölgesel gelişim ve katkı</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r h="335981">
                <a:tc>
                  <a:txBody>
                    <a:bodyPr/>
                    <a:lstStyle/>
                    <a:p>
                      <a:pPr algn="ctr" fontAlgn="ctr"/>
                      <a:r>
                        <a:rPr lang="tr-TR" sz="1000" b="0" i="0" u="none" strike="noStrike" dirty="0">
                          <a:solidFill>
                            <a:srgbClr val="000000"/>
                          </a:solidFill>
                          <a:effectLst/>
                          <a:latin typeface="Calibri" panose="020F0502020204030204" pitchFamily="34" charset="0"/>
                        </a:rPr>
                        <a:t>Diğer üniversiteler (Akdeniz </a:t>
                      </a:r>
                      <a:r>
                        <a:rPr lang="tr-TR" sz="1000" b="0" i="0" u="none" strike="noStrike" dirty="0" err="1">
                          <a:solidFill>
                            <a:srgbClr val="000000"/>
                          </a:solidFill>
                          <a:effectLst/>
                          <a:latin typeface="Calibri" panose="020F0502020204030204" pitchFamily="34" charset="0"/>
                        </a:rPr>
                        <a:t>Üni</a:t>
                      </a:r>
                      <a:r>
                        <a:rPr lang="tr-TR" sz="1000" b="0"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Bilgi paylaşımı ve ortak çalışmalar</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dirty="0">
                          <a:solidFill>
                            <a:srgbClr val="0F2303"/>
                          </a:solidFill>
                          <a:effectLst/>
                        </a:rPr>
                        <a:t>İş birliği</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8300749"/>
                  </a:ext>
                </a:extLst>
              </a:tr>
              <a:tr h="335981">
                <a:tc>
                  <a:txBody>
                    <a:bodyPr/>
                    <a:lstStyle/>
                    <a:p>
                      <a:pPr algn="ctr" rtl="0" fontAlgn="ctr"/>
                      <a:r>
                        <a:rPr lang="tr-TR" sz="1000" dirty="0">
                          <a:solidFill>
                            <a:srgbClr val="0F2303"/>
                          </a:solidFill>
                          <a:effectLst/>
                        </a:rPr>
                        <a:t>YÖK</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Yönetici</a:t>
                      </a:r>
                      <a:br>
                        <a:rPr lang="tr-TR" sz="1000">
                          <a:solidFill>
                            <a:srgbClr val="0F2303"/>
                          </a:solidFill>
                          <a:effectLst/>
                        </a:rPr>
                      </a:br>
                      <a:r>
                        <a:rPr lang="tr-TR" sz="1000">
                          <a:solidFill>
                            <a:srgbClr val="0F2303"/>
                          </a:solidFill>
                          <a:effectLst/>
                        </a:rPr>
                        <a:t>Yönlendirici</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Uyum</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06431289"/>
                  </a:ext>
                </a:extLst>
              </a:tr>
              <a:tr h="335981">
                <a:tc>
                  <a:txBody>
                    <a:bodyPr/>
                    <a:lstStyle/>
                    <a:p>
                      <a:pPr algn="ctr" rtl="0" fontAlgn="ctr"/>
                      <a:r>
                        <a:rPr lang="tr-TR" sz="1000">
                          <a:solidFill>
                            <a:srgbClr val="0F2303"/>
                          </a:solidFill>
                          <a:effectLst/>
                        </a:rPr>
                        <a:t>Turistler</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Veri kaynağı</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Nitelikli hizmet ve personel</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9661676"/>
                  </a:ext>
                </a:extLst>
              </a:tr>
              <a:tr h="335981">
                <a:tc>
                  <a:txBody>
                    <a:bodyPr/>
                    <a:lstStyle/>
                    <a:p>
                      <a:pPr algn="ctr" rtl="0" fontAlgn="ctr"/>
                      <a:r>
                        <a:rPr lang="tr-TR" sz="1000">
                          <a:solidFill>
                            <a:srgbClr val="0F2303"/>
                          </a:solidFill>
                          <a:effectLst/>
                        </a:rPr>
                        <a:t>Yerel halk</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Veri ve müşteri kaynaği</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dirty="0">
                          <a:solidFill>
                            <a:srgbClr val="0F2303"/>
                          </a:solidFill>
                          <a:effectLst/>
                        </a:rPr>
                        <a:t>Bölgesel kalkınmaya katkı</a:t>
                      </a:r>
                      <a:br>
                        <a:rPr lang="tr-TR" sz="1000" dirty="0">
                          <a:solidFill>
                            <a:srgbClr val="0F2303"/>
                          </a:solidFill>
                          <a:effectLst/>
                        </a:rPr>
                      </a:br>
                      <a:r>
                        <a:rPr lang="tr-TR" sz="1000" dirty="0">
                          <a:solidFill>
                            <a:srgbClr val="0F2303"/>
                          </a:solidFill>
                          <a:effectLst/>
                        </a:rPr>
                        <a:t>Nitelikli personel</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16796659"/>
                  </a:ext>
                </a:extLst>
              </a:tr>
            </a:tbl>
          </a:graphicData>
        </a:graphic>
      </p:graphicFrame>
    </p:spTree>
    <p:extLst>
      <p:ext uri="{BB962C8B-B14F-4D97-AF65-F5344CB8AC3E}">
        <p14:creationId xmlns:p14="http://schemas.microsoft.com/office/powerpoint/2010/main" val="2512028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8"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p:cNvGraphicFramePr>
            <a:graphicFrameLocks noGrp="1"/>
          </p:cNvGraphicFramePr>
          <p:nvPr/>
        </p:nvGraphicFramePr>
        <p:xfrm>
          <a:off x="323528" y="1248033"/>
          <a:ext cx="8548623" cy="5271352"/>
        </p:xfrm>
        <a:graphic>
          <a:graphicData uri="http://schemas.openxmlformats.org/drawingml/2006/table">
            <a:tbl>
              <a:tblPr/>
              <a:tblGrid>
                <a:gridCol w="2736601">
                  <a:extLst>
                    <a:ext uri="{9D8B030D-6E8A-4147-A177-3AD203B41FA5}">
                      <a16:colId xmlns:a16="http://schemas.microsoft.com/office/drawing/2014/main" val="3918363564"/>
                    </a:ext>
                  </a:extLst>
                </a:gridCol>
                <a:gridCol w="2894626">
                  <a:extLst>
                    <a:ext uri="{9D8B030D-6E8A-4147-A177-3AD203B41FA5}">
                      <a16:colId xmlns:a16="http://schemas.microsoft.com/office/drawing/2014/main" val="1683979601"/>
                    </a:ext>
                  </a:extLst>
                </a:gridCol>
                <a:gridCol w="2917396">
                  <a:extLst>
                    <a:ext uri="{9D8B030D-6E8A-4147-A177-3AD203B41FA5}">
                      <a16:colId xmlns:a16="http://schemas.microsoft.com/office/drawing/2014/main" val="2592459544"/>
                    </a:ext>
                  </a:extLst>
                </a:gridCol>
              </a:tblGrid>
              <a:tr h="567618">
                <a:tc>
                  <a:txBody>
                    <a:bodyPr/>
                    <a:lstStyle/>
                    <a:p>
                      <a:pPr algn="ctr" fontAlgn="ctr"/>
                      <a:r>
                        <a:rPr lang="tr-TR" sz="1200" b="1" i="0" u="none" strike="noStrike" dirty="0">
                          <a:solidFill>
                            <a:srgbClr val="000000"/>
                          </a:solidFill>
                          <a:effectLst/>
                          <a:latin typeface="Calibri" panose="020F0502020204030204" pitchFamily="34" charset="0"/>
                        </a:rPr>
                        <a:t>PAYDAŞ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OLMA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BEKLENTİSİ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335981">
                <a:tc>
                  <a:txBody>
                    <a:bodyPr/>
                    <a:lstStyle/>
                    <a:p>
                      <a:pPr algn="ctr" rtl="0" fontAlgn="ctr"/>
                      <a:r>
                        <a:rPr lang="tr-TR" sz="1000" dirty="0">
                          <a:solidFill>
                            <a:srgbClr val="0F2303"/>
                          </a:solidFill>
                          <a:effectLst/>
                        </a:rPr>
                        <a:t>Üniversite idari kadrosu</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Eğitimin yürütülmesine destek</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Uyumlu çalışma</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335981">
                <a:tc>
                  <a:txBody>
                    <a:bodyPr/>
                    <a:lstStyle/>
                    <a:p>
                      <a:pPr algn="ctr" rtl="0" fontAlgn="ctr"/>
                      <a:r>
                        <a:rPr lang="tr-TR" sz="1000">
                          <a:solidFill>
                            <a:srgbClr val="0F2303"/>
                          </a:solidFill>
                          <a:effectLst/>
                        </a:rPr>
                        <a:t>Fakülte idari kadrosu</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Eğitimin yürütülmesine destek</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Uyumlu çalışma</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335981">
                <a:tc>
                  <a:txBody>
                    <a:bodyPr/>
                    <a:lstStyle/>
                    <a:p>
                      <a:pPr algn="ctr" rtl="0" fontAlgn="ctr"/>
                      <a:r>
                        <a:rPr lang="tr-TR" sz="1000">
                          <a:solidFill>
                            <a:srgbClr val="0F2303"/>
                          </a:solidFill>
                          <a:effectLst/>
                        </a:rPr>
                        <a:t>Yerel yönetimler</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Proje ortaklığı</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İş birliği</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335981">
                <a:tc>
                  <a:txBody>
                    <a:bodyPr/>
                    <a:lstStyle/>
                    <a:p>
                      <a:pPr algn="ctr" rtl="0" fontAlgn="ctr"/>
                      <a:r>
                        <a:rPr lang="tr-TR" sz="1000">
                          <a:solidFill>
                            <a:srgbClr val="0F2303"/>
                          </a:solidFill>
                          <a:effectLst/>
                        </a:rPr>
                        <a:t>Mezunlar</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Sektörde temsilcimiz</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İş birliği</a:t>
                      </a:r>
                      <a:br>
                        <a:rPr lang="tr-TR" sz="1000">
                          <a:solidFill>
                            <a:srgbClr val="0F2303"/>
                          </a:solidFill>
                          <a:effectLst/>
                        </a:rPr>
                      </a:br>
                      <a:r>
                        <a:rPr lang="tr-TR" sz="1000">
                          <a:solidFill>
                            <a:srgbClr val="0F2303"/>
                          </a:solidFill>
                          <a:effectLst/>
                        </a:rPr>
                        <a:t>İletişim</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335981">
                <a:tc>
                  <a:txBody>
                    <a:bodyPr/>
                    <a:lstStyle/>
                    <a:p>
                      <a:pPr algn="ctr" rtl="0" fontAlgn="ctr"/>
                      <a:r>
                        <a:rPr lang="tr-TR" sz="1000" b="0">
                          <a:solidFill>
                            <a:srgbClr val="0F2303"/>
                          </a:solidFill>
                          <a:effectLst/>
                          <a:latin typeface="Times New Roman" panose="02020603050405020304" pitchFamily="18" charset="0"/>
                        </a:rPr>
                        <a:t>Veliler</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b="0">
                          <a:solidFill>
                            <a:srgbClr val="0F2303"/>
                          </a:solidFill>
                          <a:effectLst/>
                          <a:latin typeface="Times New Roman" panose="02020603050405020304" pitchFamily="18" charset="0"/>
                        </a:rPr>
                        <a:t>Öğrenciler</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b="0">
                          <a:solidFill>
                            <a:srgbClr val="0F2303"/>
                          </a:solidFill>
                          <a:effectLst/>
                          <a:latin typeface="Times New Roman" panose="02020603050405020304" pitchFamily="18" charset="0"/>
                        </a:rPr>
                        <a:t>Nitelikli eğitim</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335981">
                <a:tc>
                  <a:txBody>
                    <a:bodyPr/>
                    <a:lstStyle/>
                    <a:p>
                      <a:pPr algn="ctr" rtl="0" fontAlgn="ctr"/>
                      <a:r>
                        <a:rPr lang="tr-TR" sz="1000">
                          <a:solidFill>
                            <a:srgbClr val="0F2303"/>
                          </a:solidFill>
                          <a:effectLst/>
                        </a:rPr>
                        <a:t>Araştırma kurumları ve fonları</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Proje geliştirme ve destekleme</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dirty="0">
                          <a:solidFill>
                            <a:srgbClr val="0F2303"/>
                          </a:solidFill>
                          <a:effectLst/>
                        </a:rPr>
                        <a:t>Bilgi üretimi</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335981">
                <a:tc>
                  <a:txBody>
                    <a:bodyPr/>
                    <a:lstStyle/>
                    <a:p>
                      <a:pPr algn="ctr" rtl="0" fontAlgn="ctr"/>
                      <a:r>
                        <a:rPr lang="tr-TR" sz="1000" dirty="0">
                          <a:solidFill>
                            <a:srgbClr val="0F2303"/>
                          </a:solidFill>
                          <a:effectLst/>
                        </a:rPr>
                        <a:t>Tedarikçiler</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İhtiyaçların karşılanması</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Uyumlu çalışma</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r h="335981">
                <a:tc>
                  <a:txBody>
                    <a:bodyPr/>
                    <a:lstStyle/>
                    <a:p>
                      <a:pPr algn="ctr" rtl="0" fontAlgn="ctr"/>
                      <a:r>
                        <a:rPr lang="tr-TR" sz="1000">
                          <a:solidFill>
                            <a:srgbClr val="0F2303"/>
                          </a:solidFill>
                          <a:effectLst/>
                        </a:rPr>
                        <a:t>Akademik yayın organları</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Araştırma ve projelerin yayınlanması</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Nitelikli yayın</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8203"/>
                  </a:ext>
                </a:extLst>
              </a:tr>
              <a:tr h="335981">
                <a:tc>
                  <a:txBody>
                    <a:bodyPr/>
                    <a:lstStyle/>
                    <a:p>
                      <a:pPr algn="ctr" rtl="0" fontAlgn="ctr"/>
                      <a:r>
                        <a:rPr lang="tr-TR" sz="1000">
                          <a:solidFill>
                            <a:srgbClr val="0F2303"/>
                          </a:solidFill>
                          <a:effectLst/>
                        </a:rPr>
                        <a:t>Bağımsız Belgelendirme Kuruluşu</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Kalite Yönetim Sisteminin kurulması ve sürdürülebilirliğin sağlanması</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KYS standartları çerçevesinde sürecin ilerlemesi</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r h="335981">
                <a:tc>
                  <a:txBody>
                    <a:bodyPr/>
                    <a:lstStyle/>
                    <a:p>
                      <a:pPr algn="ctr" rtl="0" fontAlgn="ctr"/>
                      <a:r>
                        <a:rPr lang="tr-TR" sz="1000">
                          <a:solidFill>
                            <a:srgbClr val="0F2303"/>
                          </a:solidFill>
                          <a:effectLst/>
                        </a:rPr>
                        <a:t>Yükseköğretim Kalite Kurulu</a:t>
                      </a:r>
                    </a:p>
                  </a:txBody>
                  <a:tcPr marL="28575" marR="28575"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000">
                          <a:solidFill>
                            <a:srgbClr val="0F2303"/>
                          </a:solidFill>
                          <a:effectLst/>
                        </a:rPr>
                        <a:t>ABÜ İç Kalite Güvence Sisteminin oluşturulması ve ABÜ iç kalite güvencesinin artırılması</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000" dirty="0">
                          <a:solidFill>
                            <a:srgbClr val="0F2303"/>
                          </a:solidFill>
                          <a:effectLst/>
                        </a:rPr>
                        <a:t>Düzenli olarak KİDR, Kurumsal Dış Değerlendirme ve Kurumsal Akreditasyon süreçlerinde işbirliği</a:t>
                      </a:r>
                    </a:p>
                  </a:txBody>
                  <a:tcPr marL="28575" marR="2857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r h="335981">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8300749"/>
                  </a:ext>
                </a:extLst>
              </a:tr>
              <a:tr h="335981">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06431289"/>
                  </a:ext>
                </a:extLst>
              </a:tr>
              <a:tr h="335981">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9661676"/>
                  </a:ext>
                </a:extLst>
              </a:tr>
              <a:tr h="335981">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16796659"/>
                  </a:ext>
                </a:extLst>
              </a:tr>
            </a:tbl>
          </a:graphicData>
        </a:graphic>
      </p:graphicFrame>
    </p:spTree>
    <p:extLst>
      <p:ext uri="{BB962C8B-B14F-4D97-AF65-F5344CB8AC3E}">
        <p14:creationId xmlns:p14="http://schemas.microsoft.com/office/powerpoint/2010/main" val="4073967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471160" y="761596"/>
            <a:ext cx="8201679" cy="588640"/>
          </a:xfrm>
          <a:prstGeom prst="rect">
            <a:avLst/>
          </a:prstGeom>
        </p:spPr>
        <p:txBody>
          <a:bodyPr vert="horz" lIns="91440" tIns="45720" rIns="91440" bIns="45720" rtlCol="0" anchor="b">
            <a:noAutofit/>
          </a:bodyPr>
          <a:lstStyle/>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ve </a:t>
            </a:r>
            <a:r>
              <a:rPr lang="en-US" sz="2800" b="1" dirty="0">
                <a:solidFill>
                  <a:schemeClr val="accent6"/>
                </a:solidFill>
                <a:effectLst>
                  <a:outerShdw blurRad="38100" dist="38100" dir="2700000" algn="tl">
                    <a:srgbClr val="000000">
                      <a:alpha val="43137"/>
                    </a:srgbClr>
                  </a:outerShdw>
                </a:effectLst>
                <a:ea typeface="+mj-ea"/>
                <a:cs typeface="+mj-cs"/>
              </a:rPr>
              <a:t> 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(FİZİKİ, MALZEME, TEÇHİZAT, EKİPMAN vb.)</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89" y="332656"/>
            <a:ext cx="1607689" cy="4289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8304B644-425E-4186-B593-E25613CE91FE}"/>
              </a:ext>
            </a:extLst>
          </p:cNvPr>
          <p:cNvGraphicFramePr>
            <a:graphicFrameLocks noGrp="1"/>
          </p:cNvGraphicFramePr>
          <p:nvPr>
            <p:extLst>
              <p:ext uri="{D42A27DB-BD31-4B8C-83A1-F6EECF244321}">
                <p14:modId xmlns:p14="http://schemas.microsoft.com/office/powerpoint/2010/main" val="3174736755"/>
              </p:ext>
            </p:extLst>
          </p:nvPr>
        </p:nvGraphicFramePr>
        <p:xfrm>
          <a:off x="88489" y="1767578"/>
          <a:ext cx="8805166" cy="4757765"/>
        </p:xfrm>
        <a:graphic>
          <a:graphicData uri="http://schemas.openxmlformats.org/drawingml/2006/table">
            <a:tbl>
              <a:tblPr/>
              <a:tblGrid>
                <a:gridCol w="1675280">
                  <a:extLst>
                    <a:ext uri="{9D8B030D-6E8A-4147-A177-3AD203B41FA5}">
                      <a16:colId xmlns:a16="http://schemas.microsoft.com/office/drawing/2014/main" val="3918363564"/>
                    </a:ext>
                  </a:extLst>
                </a:gridCol>
                <a:gridCol w="1772018">
                  <a:extLst>
                    <a:ext uri="{9D8B030D-6E8A-4147-A177-3AD203B41FA5}">
                      <a16:colId xmlns:a16="http://schemas.microsoft.com/office/drawing/2014/main" val="1683979601"/>
                    </a:ext>
                  </a:extLst>
                </a:gridCol>
                <a:gridCol w="1785956">
                  <a:extLst>
                    <a:ext uri="{9D8B030D-6E8A-4147-A177-3AD203B41FA5}">
                      <a16:colId xmlns:a16="http://schemas.microsoft.com/office/drawing/2014/main" val="2592459544"/>
                    </a:ext>
                  </a:extLst>
                </a:gridCol>
                <a:gridCol w="1785956">
                  <a:extLst>
                    <a:ext uri="{9D8B030D-6E8A-4147-A177-3AD203B41FA5}">
                      <a16:colId xmlns:a16="http://schemas.microsoft.com/office/drawing/2014/main" val="3383282758"/>
                    </a:ext>
                  </a:extLst>
                </a:gridCol>
                <a:gridCol w="1785956">
                  <a:extLst>
                    <a:ext uri="{9D8B030D-6E8A-4147-A177-3AD203B41FA5}">
                      <a16:colId xmlns:a16="http://schemas.microsoft.com/office/drawing/2014/main" val="494559924"/>
                    </a:ext>
                  </a:extLst>
                </a:gridCol>
              </a:tblGrid>
              <a:tr h="419242">
                <a:tc>
                  <a:txBody>
                    <a:bodyPr/>
                    <a:lstStyle/>
                    <a:p>
                      <a:pPr algn="ctr" fontAlgn="ctr"/>
                      <a:r>
                        <a:rPr lang="tr-TR" sz="1200" b="1" i="0" u="none" strike="noStrike" dirty="0">
                          <a:solidFill>
                            <a:srgbClr val="0F2303"/>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F2303"/>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F2303"/>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F2303"/>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F2303"/>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4338523">
                <a:tc>
                  <a:txBody>
                    <a:bodyPr/>
                    <a:lstStyle/>
                    <a:p>
                      <a:pPr algn="ctr" fontAlgn="ctr"/>
                      <a:endParaRPr lang="tr-TR" sz="1400" b="0" i="0" u="none" strike="noStrike" dirty="0">
                        <a:solidFill>
                          <a:srgbClr val="0F2303"/>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F2303"/>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F2303"/>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err="1">
                          <a:solidFill>
                            <a:srgbClr val="0F2303"/>
                          </a:solidFill>
                          <a:effectLst/>
                          <a:latin typeface="Calibri" panose="020F0502020204030204" pitchFamily="34" charset="0"/>
                        </a:rPr>
                        <a:t>Setüstü</a:t>
                      </a:r>
                      <a:r>
                        <a:rPr lang="tr-TR" sz="1400" b="0" i="0" u="none" strike="noStrike" dirty="0">
                          <a:solidFill>
                            <a:srgbClr val="0F2303"/>
                          </a:solidFill>
                          <a:effectLst/>
                          <a:latin typeface="Calibri" panose="020F0502020204030204" pitchFamily="34" charset="0"/>
                        </a:rPr>
                        <a:t> Ekipmanları</a:t>
                      </a:r>
                    </a:p>
                    <a:p>
                      <a:pPr algn="ctr" fontAlgn="ctr"/>
                      <a:endParaRPr lang="tr-TR" sz="1400" b="0" i="0" u="none" strike="noStrike" dirty="0">
                        <a:solidFill>
                          <a:srgbClr val="0F2303"/>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457207" rtl="0" eaLnBrk="1" fontAlgn="ctr" latinLnBrk="0" hangingPunct="1">
                        <a:lnSpc>
                          <a:spcPct val="100000"/>
                        </a:lnSpc>
                        <a:spcBef>
                          <a:spcPts val="0"/>
                        </a:spcBef>
                        <a:spcAft>
                          <a:spcPts val="0"/>
                        </a:spcAft>
                        <a:buClrTx/>
                        <a:buSzTx/>
                        <a:buFontTx/>
                        <a:buNone/>
                        <a:tabLst/>
                        <a:defRPr/>
                      </a:pPr>
                      <a:r>
                        <a:rPr lang="tr-TR" sz="1400" b="0" dirty="0">
                          <a:solidFill>
                            <a:srgbClr val="0F2303"/>
                          </a:solidFill>
                        </a:rPr>
                        <a:t>M</a:t>
                      </a:r>
                      <a:r>
                        <a:rPr lang="en-US" sz="1400" b="0" dirty="0" err="1">
                          <a:solidFill>
                            <a:srgbClr val="0F2303"/>
                          </a:solidFill>
                        </a:rPr>
                        <a:t>utfak</a:t>
                      </a:r>
                      <a:r>
                        <a:rPr lang="en-US" sz="1400" b="0" dirty="0">
                          <a:solidFill>
                            <a:srgbClr val="0F2303"/>
                          </a:solidFill>
                        </a:rPr>
                        <a:t> </a:t>
                      </a:r>
                      <a:r>
                        <a:rPr lang="en-US" sz="1400" b="0" dirty="0" err="1">
                          <a:solidFill>
                            <a:srgbClr val="0F2303"/>
                          </a:solidFill>
                        </a:rPr>
                        <a:t>uygulama</a:t>
                      </a:r>
                      <a:r>
                        <a:rPr lang="en-US" sz="1400" b="0" dirty="0">
                          <a:solidFill>
                            <a:srgbClr val="0F2303"/>
                          </a:solidFill>
                        </a:rPr>
                        <a:t> </a:t>
                      </a:r>
                      <a:r>
                        <a:rPr lang="en-US" sz="1400" b="0" dirty="0" err="1">
                          <a:solidFill>
                            <a:srgbClr val="0F2303"/>
                          </a:solidFill>
                        </a:rPr>
                        <a:t>derslerine</a:t>
                      </a:r>
                      <a:r>
                        <a:rPr lang="en-US" sz="1400" b="0" dirty="0">
                          <a:solidFill>
                            <a:srgbClr val="0F2303"/>
                          </a:solidFill>
                        </a:rPr>
                        <a:t> </a:t>
                      </a:r>
                      <a:r>
                        <a:rPr lang="en-US" sz="1400" b="0" dirty="0" err="1">
                          <a:solidFill>
                            <a:srgbClr val="0F2303"/>
                          </a:solidFill>
                        </a:rPr>
                        <a:t>katılacak</a:t>
                      </a:r>
                      <a:r>
                        <a:rPr lang="en-US" sz="1400" b="0" dirty="0">
                          <a:solidFill>
                            <a:srgbClr val="0F2303"/>
                          </a:solidFill>
                        </a:rPr>
                        <a:t> </a:t>
                      </a:r>
                      <a:r>
                        <a:rPr lang="en-US" sz="1400" b="0" dirty="0" err="1">
                          <a:solidFill>
                            <a:srgbClr val="0F2303"/>
                          </a:solidFill>
                        </a:rPr>
                        <a:t>öğrenci</a:t>
                      </a:r>
                      <a:r>
                        <a:rPr lang="en-US" sz="1400" b="0" dirty="0">
                          <a:solidFill>
                            <a:srgbClr val="0F2303"/>
                          </a:solidFill>
                        </a:rPr>
                        <a:t> </a:t>
                      </a:r>
                      <a:r>
                        <a:rPr lang="en-US" sz="1400" b="0" dirty="0" err="1">
                          <a:solidFill>
                            <a:srgbClr val="0F2303"/>
                          </a:solidFill>
                        </a:rPr>
                        <a:t>sayısı</a:t>
                      </a:r>
                      <a:r>
                        <a:rPr lang="en-US" sz="1400" b="0" dirty="0">
                          <a:solidFill>
                            <a:srgbClr val="0F2303"/>
                          </a:solidFill>
                        </a:rPr>
                        <a:t> </a:t>
                      </a:r>
                      <a:r>
                        <a:rPr lang="en-US" sz="1400" b="0" dirty="0" err="1">
                          <a:solidFill>
                            <a:srgbClr val="0F2303"/>
                          </a:solidFill>
                        </a:rPr>
                        <a:t>mevcut</a:t>
                      </a:r>
                      <a:r>
                        <a:rPr lang="en-US" sz="1400" b="0" dirty="0">
                          <a:solidFill>
                            <a:srgbClr val="0F2303"/>
                          </a:solidFill>
                        </a:rPr>
                        <a:t> </a:t>
                      </a:r>
                      <a:r>
                        <a:rPr lang="en-US" sz="1400" b="0" dirty="0" err="1">
                          <a:solidFill>
                            <a:srgbClr val="0F2303"/>
                          </a:solidFill>
                        </a:rPr>
                        <a:t>setüstü</a:t>
                      </a:r>
                      <a:r>
                        <a:rPr lang="en-US" sz="1400" b="0" dirty="0">
                          <a:solidFill>
                            <a:srgbClr val="0F2303"/>
                          </a:solidFill>
                        </a:rPr>
                        <a:t> </a:t>
                      </a:r>
                      <a:r>
                        <a:rPr lang="en-US" sz="1400" b="0" dirty="0" err="1">
                          <a:solidFill>
                            <a:srgbClr val="0F2303"/>
                          </a:solidFill>
                        </a:rPr>
                        <a:t>ekipman</a:t>
                      </a:r>
                      <a:r>
                        <a:rPr lang="en-US" sz="1400" b="0" dirty="0">
                          <a:solidFill>
                            <a:srgbClr val="0F2303"/>
                          </a:solidFill>
                        </a:rPr>
                        <a:t> </a:t>
                      </a:r>
                      <a:r>
                        <a:rPr lang="en-US" sz="1400" b="0" dirty="0" err="1">
                          <a:solidFill>
                            <a:srgbClr val="0F2303"/>
                          </a:solidFill>
                        </a:rPr>
                        <a:t>sayısının</a:t>
                      </a:r>
                      <a:r>
                        <a:rPr lang="en-US" sz="1400" b="0" dirty="0">
                          <a:solidFill>
                            <a:srgbClr val="0F2303"/>
                          </a:solidFill>
                        </a:rPr>
                        <a:t> </a:t>
                      </a:r>
                      <a:r>
                        <a:rPr lang="en-US" sz="1400" b="0" dirty="0" err="1">
                          <a:solidFill>
                            <a:srgbClr val="0F2303"/>
                          </a:solidFill>
                        </a:rPr>
                        <a:t>çok</a:t>
                      </a:r>
                      <a:r>
                        <a:rPr lang="en-US" sz="1400" b="0" dirty="0">
                          <a:solidFill>
                            <a:srgbClr val="0F2303"/>
                          </a:solidFill>
                        </a:rPr>
                        <a:t> </a:t>
                      </a:r>
                      <a:r>
                        <a:rPr lang="en-US" sz="1400" b="0" dirty="0" err="1">
                          <a:solidFill>
                            <a:srgbClr val="0F2303"/>
                          </a:solidFill>
                        </a:rPr>
                        <a:t>üstünde</a:t>
                      </a:r>
                      <a:r>
                        <a:rPr lang="en-US" sz="1400" b="0" dirty="0">
                          <a:solidFill>
                            <a:srgbClr val="0F2303"/>
                          </a:solidFill>
                        </a:rPr>
                        <a:t> </a:t>
                      </a:r>
                      <a:r>
                        <a:rPr lang="en-US" sz="1400" b="0" dirty="0" err="1">
                          <a:solidFill>
                            <a:srgbClr val="0F2303"/>
                          </a:solidFill>
                        </a:rPr>
                        <a:t>olduğu</a:t>
                      </a:r>
                      <a:r>
                        <a:rPr lang="en-US" sz="1400" b="0" dirty="0">
                          <a:solidFill>
                            <a:srgbClr val="0F2303"/>
                          </a:solidFill>
                        </a:rPr>
                        <a:t> </a:t>
                      </a:r>
                      <a:r>
                        <a:rPr lang="en-US" sz="1400" b="0" dirty="0" err="1">
                          <a:solidFill>
                            <a:srgbClr val="0F2303"/>
                          </a:solidFill>
                        </a:rPr>
                        <a:t>için</a:t>
                      </a:r>
                      <a:r>
                        <a:rPr lang="en-US" sz="1400" b="0" dirty="0">
                          <a:solidFill>
                            <a:srgbClr val="0F2303"/>
                          </a:solidFill>
                        </a:rPr>
                        <a:t>, b</a:t>
                      </a:r>
                      <a:r>
                        <a:rPr lang="tr-TR" sz="1400" b="0" dirty="0">
                          <a:solidFill>
                            <a:srgbClr val="0F2303"/>
                          </a:solidFill>
                        </a:rPr>
                        <a:t>ölüm uygulama derslerinin yürütülebilmesi </a:t>
                      </a:r>
                      <a:r>
                        <a:rPr lang="en-US" sz="1400" b="0" dirty="0" err="1">
                          <a:solidFill>
                            <a:srgbClr val="0F2303"/>
                          </a:solidFill>
                        </a:rPr>
                        <a:t>amacı</a:t>
                      </a:r>
                      <a:r>
                        <a:rPr lang="en-US" sz="1400" b="0" dirty="0">
                          <a:solidFill>
                            <a:srgbClr val="0F2303"/>
                          </a:solidFill>
                        </a:rPr>
                        <a:t> </a:t>
                      </a:r>
                      <a:r>
                        <a:rPr lang="en-US" sz="1400" b="0" dirty="0" err="1">
                          <a:solidFill>
                            <a:srgbClr val="0F2303"/>
                          </a:solidFill>
                        </a:rPr>
                        <a:t>ile</a:t>
                      </a:r>
                      <a:r>
                        <a:rPr lang="en-US" sz="1400" b="0" dirty="0">
                          <a:solidFill>
                            <a:srgbClr val="0F2303"/>
                          </a:solidFill>
                        </a:rPr>
                        <a:t> </a:t>
                      </a:r>
                      <a:r>
                        <a:rPr lang="tr-TR" sz="1400" b="0" dirty="0">
                          <a:solidFill>
                            <a:srgbClr val="0F2303"/>
                          </a:solidFill>
                        </a:rPr>
                        <a:t>Gastronomi Eğitim </a:t>
                      </a:r>
                      <a:r>
                        <a:rPr lang="en-US" sz="1400" b="0" dirty="0" err="1">
                          <a:solidFill>
                            <a:srgbClr val="0F2303"/>
                          </a:solidFill>
                        </a:rPr>
                        <a:t>Uygulama</a:t>
                      </a:r>
                      <a:r>
                        <a:rPr lang="en-US" sz="1400" b="0" dirty="0">
                          <a:solidFill>
                            <a:srgbClr val="0F2303"/>
                          </a:solidFill>
                        </a:rPr>
                        <a:t> </a:t>
                      </a:r>
                      <a:r>
                        <a:rPr lang="tr-TR" sz="1400" b="0" dirty="0" err="1">
                          <a:solidFill>
                            <a:srgbClr val="0F2303"/>
                          </a:solidFill>
                        </a:rPr>
                        <a:t>Mutfağ</a:t>
                      </a:r>
                      <a:r>
                        <a:rPr lang="en-US" sz="1400" b="0" dirty="0" err="1">
                          <a:solidFill>
                            <a:srgbClr val="0F2303"/>
                          </a:solidFill>
                        </a:rPr>
                        <a:t>i</a:t>
                      </a:r>
                      <a:r>
                        <a:rPr lang="en-US" sz="1400" b="0" dirty="0">
                          <a:solidFill>
                            <a:srgbClr val="0F2303"/>
                          </a:solidFill>
                        </a:rPr>
                        <a:t> </a:t>
                      </a:r>
                      <a:r>
                        <a:rPr lang="en-US" sz="1400" b="0" dirty="0" err="1">
                          <a:solidFill>
                            <a:srgbClr val="0F2303"/>
                          </a:solidFill>
                        </a:rPr>
                        <a:t>için</a:t>
                      </a:r>
                      <a:r>
                        <a:rPr lang="en-US" sz="1400" b="0" dirty="0">
                          <a:solidFill>
                            <a:srgbClr val="0F2303"/>
                          </a:solidFill>
                        </a:rPr>
                        <a:t> </a:t>
                      </a:r>
                      <a:r>
                        <a:rPr lang="en-US" sz="1400" b="0" dirty="0" err="1">
                          <a:solidFill>
                            <a:srgbClr val="0F2303"/>
                          </a:solidFill>
                        </a:rPr>
                        <a:t>setüstü</a:t>
                      </a:r>
                      <a:r>
                        <a:rPr lang="en-US" sz="1400" b="0" dirty="0">
                          <a:solidFill>
                            <a:srgbClr val="0F2303"/>
                          </a:solidFill>
                        </a:rPr>
                        <a:t> </a:t>
                      </a:r>
                      <a:r>
                        <a:rPr lang="en-US" sz="1400" b="0" dirty="0" err="1">
                          <a:solidFill>
                            <a:srgbClr val="0F2303"/>
                          </a:solidFill>
                        </a:rPr>
                        <a:t>ekipman</a:t>
                      </a:r>
                      <a:r>
                        <a:rPr lang="en-US" sz="1400" b="0" dirty="0">
                          <a:solidFill>
                            <a:srgbClr val="0F2303"/>
                          </a:solidFill>
                        </a:rPr>
                        <a:t> </a:t>
                      </a:r>
                      <a:r>
                        <a:rPr lang="tr-TR" sz="1400" b="0" dirty="0">
                          <a:solidFill>
                            <a:srgbClr val="0F2303"/>
                          </a:solidFill>
                        </a:rPr>
                        <a:t> </a:t>
                      </a:r>
                      <a:r>
                        <a:rPr lang="en-US" sz="1400" b="0" dirty="0" err="1">
                          <a:solidFill>
                            <a:srgbClr val="0F2303"/>
                          </a:solidFill>
                        </a:rPr>
                        <a:t>alımı</a:t>
                      </a:r>
                      <a:r>
                        <a:rPr lang="en-US" sz="1400" b="0" dirty="0">
                          <a:solidFill>
                            <a:srgbClr val="0F2303"/>
                          </a:solidFill>
                        </a:rPr>
                        <a:t> </a:t>
                      </a:r>
                      <a:r>
                        <a:rPr lang="tr-TR" sz="1400" b="0" dirty="0">
                          <a:solidFill>
                            <a:srgbClr val="0F2303"/>
                          </a:solidFill>
                        </a:rPr>
                        <a:t>yapılması gerekmektedir.</a:t>
                      </a:r>
                    </a:p>
                    <a:p>
                      <a:pPr algn="ctr" fontAlgn="ctr"/>
                      <a:endParaRPr lang="tr-TR" sz="1400" b="0" i="0" u="none" strike="noStrike" dirty="0">
                        <a:solidFill>
                          <a:srgbClr val="0F2303"/>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bl>
          </a:graphicData>
        </a:graphic>
      </p:graphicFrame>
    </p:spTree>
    <p:extLst>
      <p:ext uri="{BB962C8B-B14F-4D97-AF65-F5344CB8AC3E}">
        <p14:creationId xmlns:p14="http://schemas.microsoft.com/office/powerpoint/2010/main" val="291676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1789470" y="157316"/>
            <a:ext cx="5869859" cy="1079575"/>
          </a:xfrm>
          <a:prstGeom prst="rect">
            <a:avLst/>
          </a:prstGeom>
        </p:spPr>
        <p:txBody>
          <a:bodyPr vert="horz" lIns="91440" tIns="45720" rIns="91440" bIns="45720" rtlCol="0" anchor="b">
            <a:noAutofit/>
          </a:bodyPr>
          <a:lstStyle/>
          <a:p>
            <a:pPr algn="ctr">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ve </a:t>
            </a:r>
            <a:r>
              <a:rPr lang="en-US" sz="2800" b="1" dirty="0">
                <a:solidFill>
                  <a:schemeClr val="accent6"/>
                </a:solidFill>
                <a:effectLst>
                  <a:outerShdw blurRad="38100" dist="38100" dir="2700000" algn="tl">
                    <a:srgbClr val="000000">
                      <a:alpha val="43137"/>
                    </a:srgbClr>
                  </a:outerShdw>
                </a:effectLst>
                <a:ea typeface="+mj-ea"/>
                <a:cs typeface="+mj-cs"/>
              </a:rPr>
              <a:t> 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(İŞ GÜCÜ-İNSAN KAYNAĞI)</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178" y="304675"/>
            <a:ext cx="1690292" cy="3590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0F23ED71-2D0A-4A91-BB06-5711D160085E}"/>
              </a:ext>
            </a:extLst>
          </p:cNvPr>
          <p:cNvGraphicFramePr>
            <a:graphicFrameLocks noGrp="1"/>
          </p:cNvGraphicFramePr>
          <p:nvPr>
            <p:extLst>
              <p:ext uri="{D42A27DB-BD31-4B8C-83A1-F6EECF244321}">
                <p14:modId xmlns:p14="http://schemas.microsoft.com/office/powerpoint/2010/main" val="1340549584"/>
              </p:ext>
            </p:extLst>
          </p:nvPr>
        </p:nvGraphicFramePr>
        <p:xfrm>
          <a:off x="1037968" y="1385082"/>
          <a:ext cx="7414054" cy="4953934"/>
        </p:xfrm>
        <a:graphic>
          <a:graphicData uri="http://schemas.openxmlformats.org/drawingml/2006/table">
            <a:tbl>
              <a:tblPr/>
              <a:tblGrid>
                <a:gridCol w="1410606">
                  <a:extLst>
                    <a:ext uri="{9D8B030D-6E8A-4147-A177-3AD203B41FA5}">
                      <a16:colId xmlns:a16="http://schemas.microsoft.com/office/drawing/2014/main" val="3918363564"/>
                    </a:ext>
                  </a:extLst>
                </a:gridCol>
                <a:gridCol w="1492060">
                  <a:extLst>
                    <a:ext uri="{9D8B030D-6E8A-4147-A177-3AD203B41FA5}">
                      <a16:colId xmlns:a16="http://schemas.microsoft.com/office/drawing/2014/main" val="1683979601"/>
                    </a:ext>
                  </a:extLst>
                </a:gridCol>
                <a:gridCol w="1503796">
                  <a:extLst>
                    <a:ext uri="{9D8B030D-6E8A-4147-A177-3AD203B41FA5}">
                      <a16:colId xmlns:a16="http://schemas.microsoft.com/office/drawing/2014/main" val="2592459544"/>
                    </a:ext>
                  </a:extLst>
                </a:gridCol>
                <a:gridCol w="1503796">
                  <a:extLst>
                    <a:ext uri="{9D8B030D-6E8A-4147-A177-3AD203B41FA5}">
                      <a16:colId xmlns:a16="http://schemas.microsoft.com/office/drawing/2014/main" val="3383282758"/>
                    </a:ext>
                  </a:extLst>
                </a:gridCol>
                <a:gridCol w="1503796">
                  <a:extLst>
                    <a:ext uri="{9D8B030D-6E8A-4147-A177-3AD203B41FA5}">
                      <a16:colId xmlns:a16="http://schemas.microsoft.com/office/drawing/2014/main" val="494559924"/>
                    </a:ext>
                  </a:extLst>
                </a:gridCol>
              </a:tblGrid>
              <a:tr h="701232">
                <a:tc>
                  <a:txBody>
                    <a:bodyPr/>
                    <a:lstStyle/>
                    <a:p>
                      <a:pPr algn="ctr" fontAlgn="ctr"/>
                      <a:r>
                        <a:rPr lang="tr-TR" sz="1200" b="1" i="0" u="none" strike="noStrike" dirty="0">
                          <a:solidFill>
                            <a:srgbClr val="0F2303"/>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F2303"/>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F2303"/>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F2303"/>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F2303"/>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4252702">
                <a:tc>
                  <a:txBody>
                    <a:bodyPr/>
                    <a:lstStyle/>
                    <a:p>
                      <a:pPr algn="ctr" fontAlgn="ctr"/>
                      <a:r>
                        <a:rPr lang="tr-TR" sz="1400" b="0" i="0" u="none" strike="noStrike" dirty="0">
                          <a:solidFill>
                            <a:srgbClr val="0F2303"/>
                          </a:solidFill>
                          <a:effectLst/>
                          <a:latin typeface="Calibri" panose="020F0502020204030204" pitchFamily="34" charset="0"/>
                        </a:rPr>
                        <a:t>Eğitmen Şef</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F2303"/>
                          </a:solidFill>
                          <a:effectLst/>
                          <a:latin typeface="Calibri" panose="020F0502020204030204" pitchFamily="34" charset="0"/>
                        </a:rPr>
                        <a:t>Gastronomi ve Mutfak Sanatları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F2303"/>
                          </a:solidFill>
                          <a:effectLst/>
                          <a:latin typeface="Calibri" panose="020F0502020204030204" pitchFamily="34" charset="0"/>
                        </a:rPr>
                        <a:t>0</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F2303"/>
                          </a:solidFill>
                          <a:effectLst/>
                          <a:latin typeface="Calibri" panose="020F0502020204030204" pitchFamily="34" charset="0"/>
                        </a:rPr>
                        <a:t>2</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457207" rtl="0" eaLnBrk="1" fontAlgn="ctr" latinLnBrk="0" hangingPunct="1">
                        <a:lnSpc>
                          <a:spcPct val="100000"/>
                        </a:lnSpc>
                        <a:spcBef>
                          <a:spcPts val="0"/>
                        </a:spcBef>
                        <a:spcAft>
                          <a:spcPts val="0"/>
                        </a:spcAft>
                        <a:buClrTx/>
                        <a:buSzTx/>
                        <a:buFontTx/>
                        <a:buNone/>
                        <a:tabLst/>
                        <a:defRPr/>
                      </a:pPr>
                      <a:r>
                        <a:rPr lang="en-US" sz="1400" b="0" dirty="0" err="1">
                          <a:solidFill>
                            <a:srgbClr val="0F2303"/>
                          </a:solidFill>
                        </a:rPr>
                        <a:t>Öğrenci</a:t>
                      </a:r>
                      <a:r>
                        <a:rPr lang="en-US" sz="1400" b="0" dirty="0">
                          <a:solidFill>
                            <a:srgbClr val="0F2303"/>
                          </a:solidFill>
                        </a:rPr>
                        <a:t> </a:t>
                      </a:r>
                      <a:r>
                        <a:rPr lang="en-US" sz="1400" b="0" dirty="0" err="1">
                          <a:solidFill>
                            <a:srgbClr val="0F2303"/>
                          </a:solidFill>
                        </a:rPr>
                        <a:t>sayısını</a:t>
                      </a:r>
                      <a:r>
                        <a:rPr lang="en-US" sz="1400" b="0" dirty="0">
                          <a:solidFill>
                            <a:srgbClr val="0F2303"/>
                          </a:solidFill>
                        </a:rPr>
                        <a:t> </a:t>
                      </a:r>
                      <a:r>
                        <a:rPr lang="en-US" sz="1400" b="0" dirty="0" err="1">
                          <a:solidFill>
                            <a:srgbClr val="0F2303"/>
                          </a:solidFill>
                        </a:rPr>
                        <a:t>yıldan</a:t>
                      </a:r>
                      <a:r>
                        <a:rPr lang="en-US" sz="1400" b="0" dirty="0">
                          <a:solidFill>
                            <a:srgbClr val="0F2303"/>
                          </a:solidFill>
                        </a:rPr>
                        <a:t> </a:t>
                      </a:r>
                      <a:r>
                        <a:rPr lang="en-US" sz="1400" b="0" dirty="0" err="1">
                          <a:solidFill>
                            <a:srgbClr val="0F2303"/>
                          </a:solidFill>
                        </a:rPr>
                        <a:t>yıla</a:t>
                      </a:r>
                      <a:r>
                        <a:rPr lang="en-US" sz="1400" b="0" dirty="0">
                          <a:solidFill>
                            <a:srgbClr val="0F2303"/>
                          </a:solidFill>
                        </a:rPr>
                        <a:t> </a:t>
                      </a:r>
                      <a:r>
                        <a:rPr lang="en-US" sz="1400" b="0" dirty="0" err="1">
                          <a:solidFill>
                            <a:srgbClr val="0F2303"/>
                          </a:solidFill>
                        </a:rPr>
                        <a:t>artış</a:t>
                      </a:r>
                      <a:r>
                        <a:rPr lang="en-US" sz="1400" b="0" dirty="0">
                          <a:solidFill>
                            <a:srgbClr val="0F2303"/>
                          </a:solidFill>
                        </a:rPr>
                        <a:t> </a:t>
                      </a:r>
                      <a:r>
                        <a:rPr lang="en-US" sz="1400" b="0" dirty="0" err="1">
                          <a:solidFill>
                            <a:srgbClr val="0F2303"/>
                          </a:solidFill>
                        </a:rPr>
                        <a:t>göstereceği</a:t>
                      </a:r>
                      <a:r>
                        <a:rPr lang="en-US" sz="1400" b="0" dirty="0">
                          <a:solidFill>
                            <a:srgbClr val="0F2303"/>
                          </a:solidFill>
                        </a:rPr>
                        <a:t> </a:t>
                      </a:r>
                      <a:r>
                        <a:rPr lang="en-US" sz="1400" b="0" dirty="0" err="1">
                          <a:solidFill>
                            <a:srgbClr val="0F2303"/>
                          </a:solidFill>
                        </a:rPr>
                        <a:t>düşünülerek</a:t>
                      </a:r>
                      <a:r>
                        <a:rPr lang="en-US" sz="1400" b="0" dirty="0">
                          <a:solidFill>
                            <a:srgbClr val="0F2303"/>
                          </a:solidFill>
                        </a:rPr>
                        <a:t> </a:t>
                      </a:r>
                      <a:r>
                        <a:rPr lang="en-US" sz="1400" b="0" dirty="0" err="1">
                          <a:solidFill>
                            <a:srgbClr val="0F2303"/>
                          </a:solidFill>
                        </a:rPr>
                        <a:t>özellikle</a:t>
                      </a:r>
                      <a:r>
                        <a:rPr lang="en-US" sz="1400" b="0" dirty="0">
                          <a:solidFill>
                            <a:srgbClr val="0F2303"/>
                          </a:solidFill>
                        </a:rPr>
                        <a:t> </a:t>
                      </a:r>
                      <a:r>
                        <a:rPr lang="en-US" sz="1400" b="0" dirty="0" err="1">
                          <a:solidFill>
                            <a:srgbClr val="0F2303"/>
                          </a:solidFill>
                        </a:rPr>
                        <a:t>mutfak</a:t>
                      </a:r>
                      <a:r>
                        <a:rPr lang="en-US" sz="1400" b="0" dirty="0">
                          <a:solidFill>
                            <a:srgbClr val="0F2303"/>
                          </a:solidFill>
                        </a:rPr>
                        <a:t> </a:t>
                      </a:r>
                      <a:r>
                        <a:rPr lang="en-US" sz="1400" b="0" dirty="0" err="1">
                          <a:solidFill>
                            <a:srgbClr val="0F2303"/>
                          </a:solidFill>
                        </a:rPr>
                        <a:t>uygulama</a:t>
                      </a:r>
                      <a:r>
                        <a:rPr lang="en-US" sz="1400" b="0" dirty="0">
                          <a:solidFill>
                            <a:srgbClr val="0F2303"/>
                          </a:solidFill>
                        </a:rPr>
                        <a:t> </a:t>
                      </a:r>
                      <a:r>
                        <a:rPr lang="en-US" sz="1400" b="0" dirty="0" err="1">
                          <a:solidFill>
                            <a:srgbClr val="0F2303"/>
                          </a:solidFill>
                        </a:rPr>
                        <a:t>derslerini</a:t>
                      </a:r>
                      <a:r>
                        <a:rPr lang="en-US" sz="1400" b="0" dirty="0">
                          <a:solidFill>
                            <a:srgbClr val="0F2303"/>
                          </a:solidFill>
                        </a:rPr>
                        <a:t> </a:t>
                      </a:r>
                      <a:r>
                        <a:rPr lang="en-US" sz="1400" b="0" dirty="0" err="1">
                          <a:solidFill>
                            <a:srgbClr val="0F2303"/>
                          </a:solidFill>
                        </a:rPr>
                        <a:t>verebilecek</a:t>
                      </a:r>
                      <a:r>
                        <a:rPr lang="en-US" sz="1400" b="0" dirty="0">
                          <a:solidFill>
                            <a:srgbClr val="0F2303"/>
                          </a:solidFill>
                        </a:rPr>
                        <a:t> </a:t>
                      </a:r>
                      <a:r>
                        <a:rPr lang="en-US" sz="1400" b="0" dirty="0" err="1">
                          <a:solidFill>
                            <a:srgbClr val="0F2303"/>
                          </a:solidFill>
                        </a:rPr>
                        <a:t>akademik</a:t>
                      </a:r>
                      <a:r>
                        <a:rPr lang="en-US" sz="1400" b="0" dirty="0">
                          <a:solidFill>
                            <a:srgbClr val="0F2303"/>
                          </a:solidFill>
                        </a:rPr>
                        <a:t> </a:t>
                      </a:r>
                      <a:r>
                        <a:rPr lang="en-US" sz="1400" b="0" dirty="0" err="1">
                          <a:solidFill>
                            <a:srgbClr val="0F2303"/>
                          </a:solidFill>
                        </a:rPr>
                        <a:t>personel</a:t>
                      </a:r>
                      <a:r>
                        <a:rPr lang="en-US" sz="1400" b="0" dirty="0">
                          <a:solidFill>
                            <a:srgbClr val="0F2303"/>
                          </a:solidFill>
                        </a:rPr>
                        <a:t> </a:t>
                      </a:r>
                      <a:r>
                        <a:rPr lang="en-US" sz="1400" b="0" dirty="0" err="1">
                          <a:solidFill>
                            <a:srgbClr val="0F2303"/>
                          </a:solidFill>
                        </a:rPr>
                        <a:t>sayısını</a:t>
                      </a:r>
                      <a:r>
                        <a:rPr lang="en-US" sz="1400" b="0" dirty="0">
                          <a:solidFill>
                            <a:srgbClr val="0F2303"/>
                          </a:solidFill>
                        </a:rPr>
                        <a:t> </a:t>
                      </a:r>
                      <a:r>
                        <a:rPr lang="en-US" sz="1400" b="0" dirty="0" err="1">
                          <a:solidFill>
                            <a:srgbClr val="0F2303"/>
                          </a:solidFill>
                        </a:rPr>
                        <a:t>arttırmak</a:t>
                      </a:r>
                      <a:r>
                        <a:rPr lang="en-US" sz="1400" b="0" dirty="0">
                          <a:solidFill>
                            <a:srgbClr val="0F2303"/>
                          </a:solidFill>
                        </a:rPr>
                        <a:t> </a:t>
                      </a:r>
                      <a:r>
                        <a:rPr lang="en-US" sz="1400" b="0" dirty="0" err="1">
                          <a:solidFill>
                            <a:srgbClr val="0F2303"/>
                          </a:solidFill>
                        </a:rPr>
                        <a:t>gerekecektir</a:t>
                      </a:r>
                      <a:r>
                        <a:rPr lang="en-US" sz="1400" b="0" dirty="0">
                          <a:solidFill>
                            <a:srgbClr val="0F2303"/>
                          </a:solidFill>
                        </a:rPr>
                        <a:t>.  </a:t>
                      </a:r>
                      <a:endParaRPr lang="tr-TR" sz="1400" b="0" dirty="0">
                        <a:solidFill>
                          <a:srgbClr val="0F2303"/>
                        </a:solidFill>
                      </a:endParaRPr>
                    </a:p>
                    <a:p>
                      <a:pPr algn="ctr" fontAlgn="ctr"/>
                      <a:endParaRPr lang="tr-TR" sz="1400" b="0" i="0" u="none" strike="noStrike" dirty="0">
                        <a:solidFill>
                          <a:srgbClr val="0F2303"/>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bl>
          </a:graphicData>
        </a:graphic>
      </p:graphicFrame>
    </p:spTree>
    <p:extLst>
      <p:ext uri="{BB962C8B-B14F-4D97-AF65-F5344CB8AC3E}">
        <p14:creationId xmlns:p14="http://schemas.microsoft.com/office/powerpoint/2010/main" val="2392064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ve AKSİYON 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00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881540252"/>
              </p:ext>
            </p:extLst>
          </p:nvPr>
        </p:nvGraphicFramePr>
        <p:xfrm>
          <a:off x="545122" y="1801446"/>
          <a:ext cx="8203223" cy="175260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b="0" dirty="0">
                          <a:solidFill>
                            <a:srgbClr val="0F2303"/>
                          </a:solidFill>
                        </a:rPr>
                        <a:t>Mutfak alanının yetersizliği</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dirty="0">
                          <a:solidFill>
                            <a:srgbClr val="0F2303"/>
                          </a:solidFill>
                        </a:rPr>
                        <a:t>31.12.2024</a:t>
                      </a: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dirty="0">
                          <a:solidFill>
                            <a:srgbClr val="0F2303"/>
                          </a:solidFill>
                        </a:rPr>
                        <a:t>Gastronomi ve Mutfak Sanatları Bölüm Başkanlığı</a:t>
                      </a:r>
                    </a:p>
                    <a:p>
                      <a:r>
                        <a:rPr lang="tr-TR" dirty="0">
                          <a:solidFill>
                            <a:srgbClr val="0F2303"/>
                          </a:solidFill>
                        </a:rPr>
                        <a:t>Rektörlük</a:t>
                      </a: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dirty="0">
                          <a:solidFill>
                            <a:srgbClr val="0F2303"/>
                          </a:solidFill>
                        </a:rPr>
                        <a:t>Mutfak alanının artırılması için ilgili birimlere talepte bulunulması</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3238730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ve AKSİYON 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00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2269981955"/>
              </p:ext>
            </p:extLst>
          </p:nvPr>
        </p:nvGraphicFramePr>
        <p:xfrm>
          <a:off x="545122" y="1801446"/>
          <a:ext cx="8203223" cy="202184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b="0" dirty="0">
                          <a:solidFill>
                            <a:srgbClr val="0F2303"/>
                          </a:solidFill>
                        </a:rPr>
                        <a:t>Mutfak ekipman yetersizliği</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dirty="0">
                          <a:solidFill>
                            <a:srgbClr val="0F2303"/>
                          </a:solidFill>
                        </a:rPr>
                        <a:t>31.12.2024</a:t>
                      </a: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dirty="0">
                          <a:solidFill>
                            <a:srgbClr val="0F2303"/>
                          </a:solidFill>
                        </a:rPr>
                        <a:t>Gastronomi ve Mutfak Sanatları Bölüm Başkanlığı</a:t>
                      </a:r>
                    </a:p>
                    <a:p>
                      <a:r>
                        <a:rPr lang="tr-TR" dirty="0">
                          <a:solidFill>
                            <a:srgbClr val="0F2303"/>
                          </a:solidFill>
                        </a:rPr>
                        <a:t>Rektörlük</a:t>
                      </a: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dirty="0">
                          <a:solidFill>
                            <a:srgbClr val="0F2303"/>
                          </a:solidFill>
                        </a:rPr>
                        <a:t>Mutfak malzemelerinin artırılması için ilgili birimlere talepte bulunulması</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125018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ve AKSİYON 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00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973664611"/>
              </p:ext>
            </p:extLst>
          </p:nvPr>
        </p:nvGraphicFramePr>
        <p:xfrm>
          <a:off x="545122" y="1801446"/>
          <a:ext cx="8203223" cy="175260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b="0" dirty="0">
                          <a:solidFill>
                            <a:srgbClr val="0F2303"/>
                          </a:solidFill>
                        </a:rPr>
                        <a:t>Öğrenci soyunma odası dolaplarının sayısının yetersizliği</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dirty="0">
                          <a:solidFill>
                            <a:srgbClr val="0F2303"/>
                          </a:solidFill>
                        </a:rPr>
                        <a:t>31.12.2024</a:t>
                      </a: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dirty="0">
                          <a:solidFill>
                            <a:srgbClr val="0F2303"/>
                          </a:solidFill>
                        </a:rPr>
                        <a:t>Gastronomi ve Mutfak Sanatları Bölüm Başkanlığı</a:t>
                      </a:r>
                    </a:p>
                    <a:p>
                      <a:r>
                        <a:rPr lang="tr-TR" dirty="0">
                          <a:solidFill>
                            <a:srgbClr val="0F2303"/>
                          </a:solidFill>
                        </a:rPr>
                        <a:t>Rektörlük</a:t>
                      </a: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dirty="0">
                          <a:solidFill>
                            <a:srgbClr val="0F2303"/>
                          </a:solidFill>
                        </a:rPr>
                        <a:t>Ekipmanın tamamlanması için ilgili birimlere talepte bulunulması</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12460398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Özel 2">
      <a:dk1>
        <a:srgbClr val="8AD0D5"/>
      </a:dk1>
      <a:lt1>
        <a:sysClr val="window" lastClr="FFFFFF"/>
      </a:lt1>
      <a:dk2>
        <a:srgbClr val="1E5155"/>
      </a:dk2>
      <a:lt2>
        <a:srgbClr val="BFBFBF"/>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Ion</Template>
  <TotalTime>3358</TotalTime>
  <Words>1757</Words>
  <Application>Microsoft Macintosh PowerPoint</Application>
  <PresentationFormat>Ekran Gösterisi (4:3)</PresentationFormat>
  <Paragraphs>342</Paragraphs>
  <Slides>27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27</vt:i4>
      </vt:variant>
    </vt:vector>
  </HeadingPairs>
  <TitlesOfParts>
    <vt:vector size="33" baseType="lpstr">
      <vt:lpstr>Arial</vt:lpstr>
      <vt:lpstr>Calibri</vt:lpstr>
      <vt:lpstr>Calibri Light</vt:lpstr>
      <vt:lpstr>Times New Roman</vt:lpstr>
      <vt:lpstr>Wingdings 3</vt:lpstr>
      <vt:lpstr>İyon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YILI  YGG SUNUMU  MEZUNLAR OFİSİ ve KARİYER GELİŞTİRME KOORDİNATÖRLÜĞÜ SÜRECİ  30/12/2019</dc:title>
  <dc:creator>Ali Engin DORUM</dc:creator>
  <cp:lastModifiedBy>Microsoft Office User</cp:lastModifiedBy>
  <cp:revision>57</cp:revision>
  <dcterms:created xsi:type="dcterms:W3CDTF">2020-01-20T10:44:30Z</dcterms:created>
  <dcterms:modified xsi:type="dcterms:W3CDTF">2024-05-24T06:15:04Z</dcterms:modified>
</cp:coreProperties>
</file>