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8" r:id="rId3"/>
    <p:sldId id="347" r:id="rId4"/>
    <p:sldId id="346" r:id="rId5"/>
    <p:sldId id="365" r:id="rId6"/>
    <p:sldId id="366" r:id="rId7"/>
    <p:sldId id="370" r:id="rId8"/>
    <p:sldId id="371" r:id="rId9"/>
    <p:sldId id="376" r:id="rId10"/>
    <p:sldId id="377" r:id="rId11"/>
    <p:sldId id="358" r:id="rId12"/>
    <p:sldId id="372" r:id="rId13"/>
    <p:sldId id="373" r:id="rId14"/>
    <p:sldId id="368" r:id="rId15"/>
    <p:sldId id="374" r:id="rId16"/>
    <p:sldId id="359" r:id="rId17"/>
    <p:sldId id="375" r:id="rId18"/>
    <p:sldId id="361" r:id="rId19"/>
    <p:sldId id="362" r:id="rId20"/>
    <p:sldId id="27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366"/>
            <p14:sldId id="370"/>
            <p14:sldId id="371"/>
            <p14:sldId id="376"/>
            <p14:sldId id="377"/>
            <p14:sldId id="358"/>
            <p14:sldId id="372"/>
            <p14:sldId id="373"/>
            <p14:sldId id="368"/>
            <p14:sldId id="374"/>
            <p14:sldId id="359"/>
            <p14:sldId id="375"/>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24"/>
    <a:srgbClr val="001626"/>
    <a:srgbClr val="0F2303"/>
    <a:srgbClr val="0C0D0D"/>
    <a:srgbClr val="7AEE32"/>
    <a:srgbClr val="E626AF"/>
    <a:srgbClr val="1F0620"/>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0316" autoAdjust="0"/>
  </p:normalViewPr>
  <p:slideViewPr>
    <p:cSldViewPr snapToGrid="0">
      <p:cViewPr varScale="1">
        <p:scale>
          <a:sx n="82" d="100"/>
          <a:sy n="82" d="100"/>
        </p:scale>
        <p:origin x="9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etenay.ucar\Downloads\Gezi%20etkinlik%20ITP%20(Yan&#305;tlar)%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setenay.ucar\Downloads\1.%20S&#305;n&#305;f%20Oryantasyon%20Etkinli&#287;i_03.10.2023%20(Yan&#305;t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setenay.ucar\Downloads\Gezi%20etkinlik%20ITP%20ADO%20BETON%20(Yan&#305;tl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setenay.ucar\Downloads\Maket%20etkinli&#287;i%20(Yan&#305;tlar)%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setenay.ucar\Downloads\Derslerin_Anket_Sonuclari_2023-2024_G&#252;z%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setenay.ucar\Downloads\Derslerin_Anket_Sonuclari_2023-2024_G&#252;z%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s\setenay.ucar\Downloads\Derslerin_Anket_Sonuclari_2023-2024_G&#252;z%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setenay.ucar\Downloads\Derslerin_Anket_Sonuclari_2023-2024_G&#252;z%20(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a:solidFill>
                  <a:srgbClr val="001626"/>
                </a:solidFill>
              </a:rPr>
              <a:t>25.05.2023 tarihli etkinlik memnuniyet anketi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'[Gezi etkinlik ITP (Yanıtlar) (2).xlsx]Form Yanıtları 1'!$B$15:$F$15</c:f>
              <c:strCache>
                <c:ptCount val="5"/>
                <c:pt idx="0">
                  <c:v>1- Etkinliğin toplam süresi yeterliydi. / The total duration of the event was sufficient.</c:v>
                </c:pt>
                <c:pt idx="1">
                  <c:v>2- Etkinliğin içeriği beklentilerimi karşıladı. / The content of the event met my expectations. </c:v>
                </c:pt>
                <c:pt idx="2">
                  <c:v>3- Öğretim elemanı konuyu net ve anlaşılır şekilde ifade etti. / The speakers explained the topics clearly. </c:v>
                </c:pt>
                <c:pt idx="3">
                  <c:v>4- Öğretim elemanı konuya hakimdi. / The speakers had good command of the subject.</c:v>
                </c:pt>
                <c:pt idx="4">
                  <c:v>5- Etkinlik yeri yeterliydi. / The venue of the event was sufficient. </c:v>
                </c:pt>
              </c:strCache>
            </c:strRef>
          </c:cat>
          <c:val>
            <c:numRef>
              <c:f>'[Gezi etkinlik ITP (Yanıtlar) (2).xlsx]Form Yanıtları 1'!$B$16:$F$16</c:f>
              <c:numCache>
                <c:formatCode>General</c:formatCode>
                <c:ptCount val="5"/>
                <c:pt idx="0">
                  <c:v>97.142857142857139</c:v>
                </c:pt>
                <c:pt idx="1">
                  <c:v>97.142857142857139</c:v>
                </c:pt>
                <c:pt idx="2">
                  <c:v>100</c:v>
                </c:pt>
                <c:pt idx="3">
                  <c:v>100</c:v>
                </c:pt>
                <c:pt idx="4">
                  <c:v>94.285714285714292</c:v>
                </c:pt>
              </c:numCache>
            </c:numRef>
          </c:val>
          <c:extLst>
            <c:ext xmlns:c16="http://schemas.microsoft.com/office/drawing/2014/chart" uri="{C3380CC4-5D6E-409C-BE32-E72D297353CC}">
              <c16:uniqueId val="{00000000-86E4-4B2D-9C0B-245DB9057817}"/>
            </c:ext>
          </c:extLst>
        </c:ser>
        <c:dLbls>
          <c:showLegendKey val="0"/>
          <c:showVal val="0"/>
          <c:showCatName val="0"/>
          <c:showSerName val="0"/>
          <c:showPercent val="0"/>
          <c:showBubbleSize val="0"/>
        </c:dLbls>
        <c:gapWidth val="219"/>
        <c:overlap val="-27"/>
        <c:axId val="1061294240"/>
        <c:axId val="1061287584"/>
      </c:barChart>
      <c:catAx>
        <c:axId val="106129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1287584"/>
        <c:crosses val="autoZero"/>
        <c:auto val="1"/>
        <c:lblAlgn val="ctr"/>
        <c:lblOffset val="100"/>
        <c:noMultiLvlLbl val="0"/>
      </c:catAx>
      <c:valAx>
        <c:axId val="106128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129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a:solidFill>
                  <a:srgbClr val="001626"/>
                </a:solidFill>
              </a:rPr>
              <a:t>03.10.2023 Oryantasyon Memnuniyet Anketi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'[1. Sınıf Oryantasyon Etkinliği_03.10.2023 (Yanıtlar).xlsx]Form Yanıtları 1'!$B$31:$F$31</c:f>
              <c:strCache>
                <c:ptCount val="5"/>
                <c:pt idx="0">
                  <c:v>1- Etkinliğin toplam süresi yeterliydi.</c:v>
                </c:pt>
                <c:pt idx="1">
                  <c:v>2- Etkinliğin içeriği beklentilerimi karşıladı. </c:v>
                </c:pt>
                <c:pt idx="2">
                  <c:v>3- Konuşmacılar konuları net ve anlaşılır şekilde ifade etti.   </c:v>
                </c:pt>
                <c:pt idx="3">
                  <c:v>4- Konuşmacılar konuya hakimdi.  </c:v>
                </c:pt>
                <c:pt idx="4">
                  <c:v>5- Etkinlik yeri yeterliydi. </c:v>
                </c:pt>
              </c:strCache>
            </c:strRef>
          </c:cat>
          <c:val>
            <c:numRef>
              <c:f>'[1. Sınıf Oryantasyon Etkinliği_03.10.2023 (Yanıtlar).xlsx]Form Yanıtları 1'!$B$32:$F$32</c:f>
              <c:numCache>
                <c:formatCode>General</c:formatCode>
                <c:ptCount val="5"/>
                <c:pt idx="0">
                  <c:v>87.272727272727266</c:v>
                </c:pt>
                <c:pt idx="1">
                  <c:v>83.63636363636364</c:v>
                </c:pt>
                <c:pt idx="2">
                  <c:v>93.63636363636364</c:v>
                </c:pt>
                <c:pt idx="3">
                  <c:v>91.818181818181813</c:v>
                </c:pt>
                <c:pt idx="4">
                  <c:v>92.727272727272734</c:v>
                </c:pt>
              </c:numCache>
            </c:numRef>
          </c:val>
          <c:extLst>
            <c:ext xmlns:c16="http://schemas.microsoft.com/office/drawing/2014/chart" uri="{C3380CC4-5D6E-409C-BE32-E72D297353CC}">
              <c16:uniqueId val="{00000000-5F02-4083-B1EA-BD383909B089}"/>
            </c:ext>
          </c:extLst>
        </c:ser>
        <c:dLbls>
          <c:showLegendKey val="0"/>
          <c:showVal val="0"/>
          <c:showCatName val="0"/>
          <c:showSerName val="0"/>
          <c:showPercent val="0"/>
          <c:showBubbleSize val="0"/>
        </c:dLbls>
        <c:gapWidth val="219"/>
        <c:overlap val="-27"/>
        <c:axId val="1066149696"/>
        <c:axId val="1066150528"/>
      </c:barChart>
      <c:catAx>
        <c:axId val="10661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6150528"/>
        <c:crosses val="autoZero"/>
        <c:auto val="1"/>
        <c:lblAlgn val="ctr"/>
        <c:lblOffset val="100"/>
        <c:noMultiLvlLbl val="0"/>
      </c:catAx>
      <c:valAx>
        <c:axId val="10661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614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a:solidFill>
                  <a:srgbClr val="001626"/>
                </a:solidFill>
              </a:rPr>
              <a:t>ADO Beton Etkinlik anketi_19.12.2023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'[Gezi etkinlik ITP ADO BETON (Yanıtlar).xlsx]Form Yanıtları 1'!$B$21:$F$21</c:f>
              <c:strCache>
                <c:ptCount val="5"/>
                <c:pt idx="0">
                  <c:v>1- Etkinliğin toplam süresi yeterliydi. / The total duration of the event was sufficient.</c:v>
                </c:pt>
                <c:pt idx="1">
                  <c:v>2- Etkinliğin içeriği beklentilerimi karşıladı. / The content of the event met my expectations. </c:v>
                </c:pt>
                <c:pt idx="2">
                  <c:v>3- Konuşmacı konuyu net ve anlaşılır şekilde ifade etti. / The speakers explained the topics clearly. </c:v>
                </c:pt>
                <c:pt idx="3">
                  <c:v>4- Konuşmacı konuya hakimdi. / The speakers had good command of the subject.</c:v>
                </c:pt>
                <c:pt idx="4">
                  <c:v>5- Etkinlik yeri yeterliydi. / The venue of the event was sufficient. </c:v>
                </c:pt>
              </c:strCache>
            </c:strRef>
          </c:cat>
          <c:val>
            <c:numRef>
              <c:f>'[Gezi etkinlik ITP ADO BETON (Yanıtlar).xlsx]Form Yanıtları 1'!$B$22:$F$22</c:f>
              <c:numCache>
                <c:formatCode>General</c:formatCode>
                <c:ptCount val="5"/>
                <c:pt idx="0">
                  <c:v>95.384615384615387</c:v>
                </c:pt>
                <c:pt idx="1">
                  <c:v>92.307692307692292</c:v>
                </c:pt>
                <c:pt idx="2">
                  <c:v>90.769230769230759</c:v>
                </c:pt>
                <c:pt idx="3">
                  <c:v>95.384615384615387</c:v>
                </c:pt>
                <c:pt idx="4">
                  <c:v>93.84615384615384</c:v>
                </c:pt>
              </c:numCache>
            </c:numRef>
          </c:val>
          <c:extLst>
            <c:ext xmlns:c16="http://schemas.microsoft.com/office/drawing/2014/chart" uri="{C3380CC4-5D6E-409C-BE32-E72D297353CC}">
              <c16:uniqueId val="{00000000-A639-45BA-866F-21623DA77DD2}"/>
            </c:ext>
          </c:extLst>
        </c:ser>
        <c:dLbls>
          <c:showLegendKey val="0"/>
          <c:showVal val="0"/>
          <c:showCatName val="0"/>
          <c:showSerName val="0"/>
          <c:showPercent val="0"/>
          <c:showBubbleSize val="0"/>
        </c:dLbls>
        <c:gapWidth val="219"/>
        <c:overlap val="-27"/>
        <c:axId val="1074254000"/>
        <c:axId val="1074250256"/>
      </c:barChart>
      <c:catAx>
        <c:axId val="107425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74250256"/>
        <c:crosses val="autoZero"/>
        <c:auto val="1"/>
        <c:lblAlgn val="ctr"/>
        <c:lblOffset val="100"/>
        <c:noMultiLvlLbl val="0"/>
      </c:catAx>
      <c:valAx>
        <c:axId val="107425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7425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sz="1400" b="0" i="0" u="none" strike="noStrike" baseline="0">
                <a:solidFill>
                  <a:srgbClr val="001626"/>
                </a:solidFill>
                <a:effectLst/>
              </a:rPr>
              <a:t>Bina Maketi Etkinliği_22.05.2023</a:t>
            </a:r>
            <a:endParaRPr lang="tr-TR">
              <a:solidFill>
                <a:srgbClr val="001626"/>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'[Maket etkinliği (Yanıtlar) (1).xlsx]Form Yanıtları 1'!$B$19:$F$19</c:f>
              <c:strCache>
                <c:ptCount val="5"/>
                <c:pt idx="0">
                  <c:v>1- Etkinliğin toplam süresi yeterliydi. / The total duration of the event was sufficient.</c:v>
                </c:pt>
                <c:pt idx="1">
                  <c:v>2- Etkinliğin içeriği beklentilerimi karşıladı. / The content of the event met my expectations. </c:v>
                </c:pt>
                <c:pt idx="2">
                  <c:v>3- Öğretim elemanı konuyu net ve anlaşılır şekilde ifade etti. / The speakers explained the topics clearly. </c:v>
                </c:pt>
                <c:pt idx="3">
                  <c:v>4- Öğretim elemanı konuya hakimdi. / The speakers had good command of the subject.</c:v>
                </c:pt>
                <c:pt idx="4">
                  <c:v>5- Etkinlik yeri yeterliydi. / The venue of the event was sufficient. </c:v>
                </c:pt>
              </c:strCache>
            </c:strRef>
          </c:cat>
          <c:val>
            <c:numRef>
              <c:f>'[Maket etkinliği (Yanıtlar) (1).xlsx]Form Yanıtları 1'!$B$20:$F$20</c:f>
              <c:numCache>
                <c:formatCode>General</c:formatCode>
                <c:ptCount val="5"/>
                <c:pt idx="0">
                  <c:v>83.63636363636364</c:v>
                </c:pt>
                <c:pt idx="1">
                  <c:v>81.818181818181813</c:v>
                </c:pt>
                <c:pt idx="2">
                  <c:v>89.090909090909093</c:v>
                </c:pt>
                <c:pt idx="3">
                  <c:v>87.272727272727266</c:v>
                </c:pt>
                <c:pt idx="4">
                  <c:v>81.818181818181813</c:v>
                </c:pt>
              </c:numCache>
            </c:numRef>
          </c:val>
          <c:extLst>
            <c:ext xmlns:c16="http://schemas.microsoft.com/office/drawing/2014/chart" uri="{C3380CC4-5D6E-409C-BE32-E72D297353CC}">
              <c16:uniqueId val="{00000000-4FD6-4A49-9C13-F7AE6C846A63}"/>
            </c:ext>
          </c:extLst>
        </c:ser>
        <c:dLbls>
          <c:showLegendKey val="0"/>
          <c:showVal val="0"/>
          <c:showCatName val="0"/>
          <c:showSerName val="0"/>
          <c:showPercent val="0"/>
          <c:showBubbleSize val="0"/>
        </c:dLbls>
        <c:gapWidth val="219"/>
        <c:overlap val="-27"/>
        <c:axId val="1124092480"/>
        <c:axId val="1124092896"/>
      </c:barChart>
      <c:catAx>
        <c:axId val="112409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124092896"/>
        <c:crosses val="autoZero"/>
        <c:auto val="1"/>
        <c:lblAlgn val="ctr"/>
        <c:lblOffset val="100"/>
        <c:noMultiLvlLbl val="0"/>
      </c:catAx>
      <c:valAx>
        <c:axId val="112409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12409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a:solidFill>
                  <a:srgbClr val="001626"/>
                </a:solidFill>
              </a:rPr>
              <a:t>2023 Güz Ders Anket Sonuçları</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'[Derslerin_Anket_Sonuclari_2023-2024_Güz (1).xlsx]Sayfa1'!$D$7:$D$16</c:f>
              <c:strCache>
                <c:ptCount val="10"/>
                <c:pt idx="0">
                  <c:v>ITP 133</c:v>
                </c:pt>
                <c:pt idx="1">
                  <c:v>ITP 191</c:v>
                </c:pt>
                <c:pt idx="2">
                  <c:v>ITP 200</c:v>
                </c:pt>
                <c:pt idx="3">
                  <c:v>ITP 215</c:v>
                </c:pt>
                <c:pt idx="4">
                  <c:v>ITP 225</c:v>
                </c:pt>
                <c:pt idx="5">
                  <c:v>ITP 227</c:v>
                </c:pt>
                <c:pt idx="6">
                  <c:v>ITP 231</c:v>
                </c:pt>
                <c:pt idx="7">
                  <c:v>ITP 253</c:v>
                </c:pt>
                <c:pt idx="8">
                  <c:v>ITP 273</c:v>
                </c:pt>
                <c:pt idx="9">
                  <c:v>ITP 275</c:v>
                </c:pt>
              </c:strCache>
            </c:strRef>
          </c:cat>
          <c:val>
            <c:numRef>
              <c:f>'[Derslerin_Anket_Sonuclari_2023-2024_Güz (1).xlsx]Sayfa1'!$E$7:$E$16</c:f>
              <c:numCache>
                <c:formatCode>[$-10409]#,##0.00;\-#,##0.00</c:formatCode>
                <c:ptCount val="10"/>
                <c:pt idx="0">
                  <c:v>90</c:v>
                </c:pt>
                <c:pt idx="1">
                  <c:v>92.820512820512803</c:v>
                </c:pt>
                <c:pt idx="2">
                  <c:v>90</c:v>
                </c:pt>
                <c:pt idx="3">
                  <c:v>89.736842105263193</c:v>
                </c:pt>
                <c:pt idx="4">
                  <c:v>92.954545454545496</c:v>
                </c:pt>
                <c:pt idx="5">
                  <c:v>93.181818181818201</c:v>
                </c:pt>
                <c:pt idx="6">
                  <c:v>93.043478260869605</c:v>
                </c:pt>
                <c:pt idx="7">
                  <c:v>93.043478260869605</c:v>
                </c:pt>
                <c:pt idx="8">
                  <c:v>95.476190476190496</c:v>
                </c:pt>
                <c:pt idx="9">
                  <c:v>95.588235294117695</c:v>
                </c:pt>
              </c:numCache>
            </c:numRef>
          </c:val>
          <c:extLst>
            <c:ext xmlns:c16="http://schemas.microsoft.com/office/drawing/2014/chart" uri="{C3380CC4-5D6E-409C-BE32-E72D297353CC}">
              <c16:uniqueId val="{00000000-539F-4A5E-93A7-EC564AEB927B}"/>
            </c:ext>
          </c:extLst>
        </c:ser>
        <c:dLbls>
          <c:showLegendKey val="0"/>
          <c:showVal val="0"/>
          <c:showCatName val="0"/>
          <c:showSerName val="0"/>
          <c:showPercent val="0"/>
          <c:showBubbleSize val="0"/>
        </c:dLbls>
        <c:gapWidth val="219"/>
        <c:overlap val="-27"/>
        <c:axId val="1066116816"/>
        <c:axId val="1066118480"/>
      </c:barChart>
      <c:catAx>
        <c:axId val="106611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6118480"/>
        <c:crosses val="autoZero"/>
        <c:auto val="1"/>
        <c:lblAlgn val="ctr"/>
        <c:lblOffset val="100"/>
        <c:noMultiLvlLbl val="0"/>
      </c:catAx>
      <c:valAx>
        <c:axId val="1066118480"/>
        <c:scaling>
          <c:orientation val="minMax"/>
        </c:scaling>
        <c:delete val="0"/>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611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sz="1400" b="0" i="0" baseline="0">
                <a:solidFill>
                  <a:srgbClr val="001626"/>
                </a:solidFill>
                <a:effectLst/>
              </a:rPr>
              <a:t>2023 Bahar Ders Anket Sonuçları</a:t>
            </a:r>
            <a:endParaRPr lang="tr-TR" sz="1100">
              <a:solidFill>
                <a:srgbClr val="001626"/>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'[Derslerin_Anket_Sonuclari_2023-2024_Güz (1).xlsx]Sayfa1'!$E$27:$E$42</c:f>
              <c:strCache>
                <c:ptCount val="16"/>
                <c:pt idx="0">
                  <c:v>ITP 110</c:v>
                </c:pt>
                <c:pt idx="1">
                  <c:v>ITP 110</c:v>
                </c:pt>
                <c:pt idx="2">
                  <c:v>ITP 120</c:v>
                </c:pt>
                <c:pt idx="3">
                  <c:v>ITP 152a</c:v>
                </c:pt>
                <c:pt idx="4">
                  <c:v>ITP 172</c:v>
                </c:pt>
                <c:pt idx="5">
                  <c:v>ITP 200</c:v>
                </c:pt>
                <c:pt idx="6">
                  <c:v>ITP 215</c:v>
                </c:pt>
                <c:pt idx="7">
                  <c:v>ITP 232</c:v>
                </c:pt>
                <c:pt idx="8">
                  <c:v>ITP 242</c:v>
                </c:pt>
                <c:pt idx="9">
                  <c:v>ITP 254</c:v>
                </c:pt>
                <c:pt idx="10">
                  <c:v>ITP 262</c:v>
                </c:pt>
                <c:pt idx="11">
                  <c:v>ITP 270</c:v>
                </c:pt>
                <c:pt idx="12">
                  <c:v>ITP 270</c:v>
                </c:pt>
                <c:pt idx="13">
                  <c:v>ITP 272</c:v>
                </c:pt>
                <c:pt idx="14">
                  <c:v>ITP 274</c:v>
                </c:pt>
                <c:pt idx="15">
                  <c:v>ITP 298</c:v>
                </c:pt>
              </c:strCache>
            </c:strRef>
          </c:cat>
          <c:val>
            <c:numRef>
              <c:f>'[Derslerin_Anket_Sonuclari_2023-2024_Güz (1).xlsx]Sayfa1'!$F$27:$F$42</c:f>
              <c:numCache>
                <c:formatCode>[$-10409]#,##0.00;\-#,##0.00</c:formatCode>
                <c:ptCount val="16"/>
                <c:pt idx="0">
                  <c:v>90.625</c:v>
                </c:pt>
                <c:pt idx="1">
                  <c:v>82.8125</c:v>
                </c:pt>
                <c:pt idx="2">
                  <c:v>82.650862068965495</c:v>
                </c:pt>
                <c:pt idx="3">
                  <c:v>91.168478260869605</c:v>
                </c:pt>
                <c:pt idx="4">
                  <c:v>93.154761904761898</c:v>
                </c:pt>
                <c:pt idx="5">
                  <c:v>74.519230769230802</c:v>
                </c:pt>
                <c:pt idx="6">
                  <c:v>83.984375</c:v>
                </c:pt>
                <c:pt idx="7">
                  <c:v>89.673913043478294</c:v>
                </c:pt>
                <c:pt idx="8">
                  <c:v>91.193181818181799</c:v>
                </c:pt>
                <c:pt idx="9">
                  <c:v>89.945652173913004</c:v>
                </c:pt>
                <c:pt idx="10">
                  <c:v>88.315217391304301</c:v>
                </c:pt>
                <c:pt idx="11">
                  <c:v>88.0208333333333</c:v>
                </c:pt>
                <c:pt idx="12">
                  <c:v>92.1875</c:v>
                </c:pt>
                <c:pt idx="13">
                  <c:v>91.294642857142904</c:v>
                </c:pt>
                <c:pt idx="14">
                  <c:v>85</c:v>
                </c:pt>
                <c:pt idx="15">
                  <c:v>91.947115384615401</c:v>
                </c:pt>
              </c:numCache>
            </c:numRef>
          </c:val>
          <c:extLst>
            <c:ext xmlns:c16="http://schemas.microsoft.com/office/drawing/2014/chart" uri="{C3380CC4-5D6E-409C-BE32-E72D297353CC}">
              <c16:uniqueId val="{00000000-E2EF-4784-8C41-E143694D0C2E}"/>
            </c:ext>
          </c:extLst>
        </c:ser>
        <c:dLbls>
          <c:showLegendKey val="0"/>
          <c:showVal val="0"/>
          <c:showCatName val="0"/>
          <c:showSerName val="0"/>
          <c:showPercent val="0"/>
          <c:showBubbleSize val="0"/>
        </c:dLbls>
        <c:gapWidth val="219"/>
        <c:overlap val="-27"/>
        <c:axId val="1061291328"/>
        <c:axId val="1066115568"/>
      </c:barChart>
      <c:catAx>
        <c:axId val="106129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6115568"/>
        <c:crosses val="autoZero"/>
        <c:auto val="1"/>
        <c:lblAlgn val="ctr"/>
        <c:lblOffset val="100"/>
        <c:noMultiLvlLbl val="0"/>
      </c:catAx>
      <c:valAx>
        <c:axId val="1066115568"/>
        <c:scaling>
          <c:orientation val="minMax"/>
        </c:scaling>
        <c:delete val="0"/>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129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a:solidFill>
                  <a:srgbClr val="001626"/>
                </a:solidFill>
              </a:rPr>
              <a:t>2023 Bahar Akademisyen</a:t>
            </a:r>
            <a:r>
              <a:rPr lang="tr-TR" baseline="0">
                <a:solidFill>
                  <a:srgbClr val="001626"/>
                </a:solidFill>
              </a:rPr>
              <a:t> Memnuniyet Anketi</a:t>
            </a:r>
            <a:endParaRPr lang="tr-TR">
              <a:solidFill>
                <a:srgbClr val="001626"/>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'[Derslerin_Anket_Sonuclari_2023-2024_Güz (1).xlsx]Sayfa2'!$D$6:$D$10</c:f>
              <c:strCache>
                <c:ptCount val="5"/>
                <c:pt idx="0">
                  <c:v>Bahadır Ersoy ULUSOY</c:v>
                </c:pt>
                <c:pt idx="1">
                  <c:v>Büşra ELİBOL</c:v>
                </c:pt>
                <c:pt idx="2">
                  <c:v>Muhammet Fatih AK</c:v>
                </c:pt>
                <c:pt idx="3">
                  <c:v>Nil KOKULU</c:v>
                </c:pt>
                <c:pt idx="4">
                  <c:v>Setenay UÇAR</c:v>
                </c:pt>
              </c:strCache>
            </c:strRef>
          </c:cat>
          <c:val>
            <c:numRef>
              <c:f>'[Derslerin_Anket_Sonuclari_2023-2024_Güz (1).xlsx]Sayfa2'!$E$6:$E$10</c:f>
              <c:numCache>
                <c:formatCode>General</c:formatCode>
                <c:ptCount val="5"/>
                <c:pt idx="0">
                  <c:v>88.45</c:v>
                </c:pt>
                <c:pt idx="1">
                  <c:v>91.44</c:v>
                </c:pt>
                <c:pt idx="2">
                  <c:v>90.16</c:v>
                </c:pt>
                <c:pt idx="3">
                  <c:v>81.599999999999994</c:v>
                </c:pt>
                <c:pt idx="4">
                  <c:v>84.49</c:v>
                </c:pt>
              </c:numCache>
            </c:numRef>
          </c:val>
          <c:extLst>
            <c:ext xmlns:c16="http://schemas.microsoft.com/office/drawing/2014/chart" uri="{C3380CC4-5D6E-409C-BE32-E72D297353CC}">
              <c16:uniqueId val="{00000000-6729-49FD-BD14-08C2250E6E05}"/>
            </c:ext>
          </c:extLst>
        </c:ser>
        <c:dLbls>
          <c:showLegendKey val="0"/>
          <c:showVal val="0"/>
          <c:showCatName val="0"/>
          <c:showSerName val="0"/>
          <c:showPercent val="0"/>
          <c:showBubbleSize val="0"/>
        </c:dLbls>
        <c:gapWidth val="219"/>
        <c:overlap val="-27"/>
        <c:axId val="1121526832"/>
        <c:axId val="1145334320"/>
      </c:barChart>
      <c:catAx>
        <c:axId val="112152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145334320"/>
        <c:crosses val="autoZero"/>
        <c:auto val="1"/>
        <c:lblAlgn val="ctr"/>
        <c:lblOffset val="100"/>
        <c:noMultiLvlLbl val="0"/>
      </c:catAx>
      <c:valAx>
        <c:axId val="114533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12152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r>
              <a:rPr lang="tr-TR" sz="1400" b="0" i="0" baseline="0">
                <a:solidFill>
                  <a:srgbClr val="001626"/>
                </a:solidFill>
                <a:effectLst/>
              </a:rPr>
              <a:t>2023 Güz Akademisyen Memnuniyet Anketi</a:t>
            </a:r>
            <a:endParaRPr lang="tr-TR" sz="1100">
              <a:solidFill>
                <a:srgbClr val="001626"/>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'[Derslerin_Anket_Sonuclari_2023-2024_Güz (1).xlsx]Sayfa2'!$D$23:$D$27</c:f>
              <c:strCache>
                <c:ptCount val="5"/>
                <c:pt idx="0">
                  <c:v>Bahadır Ersoy ULUSOY</c:v>
                </c:pt>
                <c:pt idx="1">
                  <c:v>Büşra ELİBOL</c:v>
                </c:pt>
                <c:pt idx="2">
                  <c:v>Muhammet Fatih AK</c:v>
                </c:pt>
                <c:pt idx="3">
                  <c:v>Nil KOKULU</c:v>
                </c:pt>
                <c:pt idx="4">
                  <c:v>Setenay UÇAR</c:v>
                </c:pt>
              </c:strCache>
            </c:strRef>
          </c:cat>
          <c:val>
            <c:numRef>
              <c:f>'[Derslerin_Anket_Sonuclari_2023-2024_Güz (1).xlsx]Sayfa2'!$E$23:$E$27</c:f>
              <c:numCache>
                <c:formatCode>General</c:formatCode>
                <c:ptCount val="5"/>
                <c:pt idx="0">
                  <c:v>92.45</c:v>
                </c:pt>
                <c:pt idx="1">
                  <c:v>91.83</c:v>
                </c:pt>
                <c:pt idx="2">
                  <c:v>92.88</c:v>
                </c:pt>
                <c:pt idx="3">
                  <c:v>87.83</c:v>
                </c:pt>
                <c:pt idx="4">
                  <c:v>90</c:v>
                </c:pt>
              </c:numCache>
            </c:numRef>
          </c:val>
          <c:extLst>
            <c:ext xmlns:c16="http://schemas.microsoft.com/office/drawing/2014/chart" uri="{C3380CC4-5D6E-409C-BE32-E72D297353CC}">
              <c16:uniqueId val="{00000000-1DA4-4FCB-80A7-05EEB18A978A}"/>
            </c:ext>
          </c:extLst>
        </c:ser>
        <c:dLbls>
          <c:showLegendKey val="0"/>
          <c:showVal val="0"/>
          <c:showCatName val="0"/>
          <c:showSerName val="0"/>
          <c:showPercent val="0"/>
          <c:showBubbleSize val="0"/>
        </c:dLbls>
        <c:gapWidth val="219"/>
        <c:overlap val="-27"/>
        <c:axId val="1067815344"/>
        <c:axId val="1067814512"/>
      </c:barChart>
      <c:catAx>
        <c:axId val="106781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7814512"/>
        <c:crosses val="autoZero"/>
        <c:auto val="1"/>
        <c:lblAlgn val="ctr"/>
        <c:lblOffset val="100"/>
        <c:noMultiLvlLbl val="0"/>
      </c:catAx>
      <c:valAx>
        <c:axId val="106781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06781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5512332"/>
            <a:ext cx="9143999" cy="430887"/>
          </a:xfrm>
          <a:prstGeom prst="rect">
            <a:avLst/>
          </a:prstGeom>
          <a:noFill/>
        </p:spPr>
        <p:txBody>
          <a:bodyPr wrap="square" rtlCol="0">
            <a:spAutoFit/>
          </a:bodyPr>
          <a:lstStyle/>
          <a:p>
            <a:pPr algn="ctr"/>
            <a:r>
              <a:rPr lang="tr-TR" sz="2200" b="1" dirty="0">
                <a:solidFill>
                  <a:schemeClr val="accent5">
                    <a:lumMod val="50000"/>
                  </a:schemeClr>
                </a:solidFill>
              </a:rPr>
              <a:t>İNŞAAT TEKNOLOJİLERİ BÖLÜMÜ</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2023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afik 8"/>
          <p:cNvGraphicFramePr>
            <a:graphicFrameLocks/>
          </p:cNvGraphicFramePr>
          <p:nvPr/>
        </p:nvGraphicFramePr>
        <p:xfrm>
          <a:off x="149798" y="1390392"/>
          <a:ext cx="4310870" cy="2586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k 9"/>
          <p:cNvGraphicFramePr>
            <a:graphicFrameLocks/>
          </p:cNvGraphicFramePr>
          <p:nvPr/>
        </p:nvGraphicFramePr>
        <p:xfrm>
          <a:off x="149798" y="424905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a:graphicFrameLocks/>
          </p:cNvGraphicFramePr>
          <p:nvPr/>
        </p:nvGraphicFramePr>
        <p:xfrm>
          <a:off x="4721798" y="4331789"/>
          <a:ext cx="4296229" cy="25777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k 11"/>
          <p:cNvGraphicFramePr>
            <a:graphicFrameLocks/>
          </p:cNvGraphicFramePr>
          <p:nvPr/>
        </p:nvGraphicFramePr>
        <p:xfrm>
          <a:off x="4721798" y="1607458"/>
          <a:ext cx="3949093" cy="23694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61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23765" y="2951856"/>
            <a:ext cx="7603059"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b="1" dirty="0">
                <a:solidFill>
                  <a:srgbClr val="0F2303"/>
                </a:solidFill>
              </a:rPr>
              <a:t>Şikayet sistemi üzerinden birime şikayet gelmemiştir. </a:t>
            </a:r>
          </a:p>
          <a:p>
            <a:pPr algn="just">
              <a:lnSpc>
                <a:spcPct val="150000"/>
              </a:lnSpc>
            </a:pPr>
            <a:endParaRPr lang="tr-TR" b="1" dirty="0">
              <a:solidFill>
                <a:srgbClr val="0F2303"/>
              </a:solidFill>
            </a:endParaRPr>
          </a:p>
          <a:p>
            <a:pPr marL="285750" indent="-285750" algn="just">
              <a:lnSpc>
                <a:spcPct val="150000"/>
              </a:lnSpc>
              <a:buFont typeface="Arial" panose="020B0604020202020204" pitchFamily="34" charset="0"/>
              <a:buChar char="•"/>
            </a:pPr>
            <a:r>
              <a:rPr lang="tr-TR" b="1" dirty="0">
                <a:solidFill>
                  <a:srgbClr val="0F2303"/>
                </a:solidFill>
              </a:rPr>
              <a:t>Anketlere gelen yorumlar değerlendirilmekte ve aksiyon planlamaları takip edilmektedir. </a:t>
            </a:r>
          </a:p>
        </p:txBody>
      </p:sp>
    </p:spTree>
    <p:extLst>
      <p:ext uri="{BB962C8B-B14F-4D97-AF65-F5344CB8AC3E}">
        <p14:creationId xmlns:p14="http://schemas.microsoft.com/office/powerpoint/2010/main" val="380593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12</a:t>
            </a:fld>
            <a:endParaRPr lang="tr-TR"/>
          </a:p>
        </p:txBody>
      </p:sp>
      <p:sp>
        <p:nvSpPr>
          <p:cNvPr id="6" name="Metin kutusu 4">
            <a:extLst>
              <a:ext uri="{FF2B5EF4-FFF2-40B4-BE49-F238E27FC236}">
                <a16:creationId xmlns:a16="http://schemas.microsoft.com/office/drawing/2014/main" id="{0983FF85-6A31-41EA-A11A-D71214CBEB4E}"/>
              </a:ext>
            </a:extLst>
          </p:cNvPr>
          <p:cNvSpPr txBox="1"/>
          <p:nvPr/>
        </p:nvSpPr>
        <p:spPr>
          <a:xfrm>
            <a:off x="827700" y="823357"/>
            <a:ext cx="7321964" cy="480131"/>
          </a:xfrm>
          <a:prstGeom prst="rect">
            <a:avLst/>
          </a:prstGeom>
          <a:noFill/>
        </p:spPr>
        <p:txBody>
          <a:bodyPr wrap="square" lIns="91440" tIns="45720" rIns="91440" bIns="45720" rtlCol="0" anchor="t">
            <a:spAutoFit/>
          </a:bodyPr>
          <a:lstStyle/>
          <a:p>
            <a:pPr algn="ctr">
              <a:lnSpc>
                <a:spcPct val="90000"/>
              </a:lnSpc>
              <a:spcBef>
                <a:spcPct val="0"/>
              </a:spcBef>
              <a:spcAft>
                <a:spcPts val="600"/>
              </a:spcAft>
            </a:pPr>
            <a:r>
              <a:rPr lang="en-US" sz="2800" b="1" dirty="0">
                <a:solidFill>
                  <a:schemeClr val="accent6"/>
                </a:solidFill>
                <a:effectLst>
                  <a:outerShdw blurRad="38100" dist="38100" dir="2700000" algn="tl">
                    <a:srgbClr val="000000">
                      <a:alpha val="43137"/>
                    </a:srgbClr>
                  </a:outerShdw>
                </a:effectLst>
              </a:rPr>
              <a:t>DÜZELTİCİ</a:t>
            </a:r>
            <a:r>
              <a:rPr lang="tr-TR" sz="2800" b="1" dirty="0">
                <a:solidFill>
                  <a:schemeClr val="accent6"/>
                </a:solidFill>
                <a:effectLst>
                  <a:outerShdw blurRad="38100" dist="38100" dir="2700000" algn="tl">
                    <a:srgbClr val="000000">
                      <a:alpha val="43137"/>
                    </a:srgbClr>
                  </a:outerShdw>
                </a:effectLst>
              </a:rPr>
              <a:t>-ÖNLEYİCİ</a:t>
            </a:r>
            <a:r>
              <a:rPr lang="en-US" sz="2800" b="1" dirty="0">
                <a:solidFill>
                  <a:schemeClr val="accent6"/>
                </a:solidFill>
                <a:effectLst>
                  <a:outerShdw blurRad="38100" dist="38100" dir="2700000" algn="tl">
                    <a:srgbClr val="000000">
                      <a:alpha val="43137"/>
                    </a:srgbClr>
                  </a:outerShdw>
                </a:effectLst>
              </a:rPr>
              <a:t> FAALİYETLER</a:t>
            </a:r>
          </a:p>
        </p:txBody>
      </p:sp>
      <p:pic>
        <p:nvPicPr>
          <p:cNvPr id="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89017425"/>
              </p:ext>
            </p:extLst>
          </p:nvPr>
        </p:nvGraphicFramePr>
        <p:xfrm>
          <a:off x="481539" y="1446078"/>
          <a:ext cx="8203223" cy="159987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5313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Staj yapan öğrencilerin staj yaptıkları kuruma uygulanan memnuniyet anketine katılımcı sayısı</a:t>
                      </a:r>
                    </a:p>
                  </a:txBody>
                  <a:tcPr>
                    <a:solidFill>
                      <a:schemeClr val="accent6">
                        <a:lumMod val="20000"/>
                        <a:lumOff val="80000"/>
                      </a:schemeClr>
                    </a:solidFill>
                  </a:tcPr>
                </a:tc>
                <a:extLst>
                  <a:ext uri="{0D108BD9-81ED-4DB2-BD59-A6C34878D82A}">
                    <a16:rowId xmlns:a16="http://schemas.microsoft.com/office/drawing/2014/main" val="2463863686"/>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Yıl boyunca risk takibi yapılması</a:t>
                      </a:r>
                    </a:p>
                  </a:txBody>
                  <a:tcPr>
                    <a:solidFill>
                      <a:schemeClr val="accent6">
                        <a:lumMod val="20000"/>
                        <a:lumOff val="80000"/>
                      </a:schemeClr>
                    </a:solidFill>
                  </a:tcPr>
                </a:tc>
                <a:extLst>
                  <a:ext uri="{0D108BD9-81ED-4DB2-BD59-A6C34878D82A}">
                    <a16:rowId xmlns:a16="http://schemas.microsoft.com/office/drawing/2014/main" val="2571400847"/>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Risk azaltmak için faaliyetlerin takibi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452379891"/>
              </p:ext>
            </p:extLst>
          </p:nvPr>
        </p:nvGraphicFramePr>
        <p:xfrm>
          <a:off x="481539" y="3188538"/>
          <a:ext cx="8203223" cy="134112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İlgili Kurum, kuruluşlar ve paydaşlarla yapılan etkinlik sayısı</a:t>
                      </a:r>
                    </a:p>
                  </a:txBody>
                  <a:tcPr>
                    <a:solidFill>
                      <a:schemeClr val="accent6">
                        <a:lumMod val="20000"/>
                        <a:lumOff val="80000"/>
                      </a:schemeClr>
                    </a:solidFill>
                  </a:tcPr>
                </a:tc>
                <a:extLst>
                  <a:ext uri="{0D108BD9-81ED-4DB2-BD59-A6C34878D82A}">
                    <a16:rowId xmlns:a16="http://schemas.microsoft.com/office/drawing/2014/main" val="2463863686"/>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Yıl boyunca risk takibi yapılması</a:t>
                      </a:r>
                    </a:p>
                  </a:txBody>
                  <a:tcPr>
                    <a:solidFill>
                      <a:schemeClr val="accent6">
                        <a:lumMod val="20000"/>
                        <a:lumOff val="80000"/>
                      </a:schemeClr>
                    </a:solidFill>
                  </a:tcPr>
                </a:tc>
                <a:extLst>
                  <a:ext uri="{0D108BD9-81ED-4DB2-BD59-A6C34878D82A}">
                    <a16:rowId xmlns:a16="http://schemas.microsoft.com/office/drawing/2014/main" val="2571400847"/>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Risk azaltmak için faaliyetlerin takibi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17714949"/>
              </p:ext>
            </p:extLst>
          </p:nvPr>
        </p:nvGraphicFramePr>
        <p:xfrm>
          <a:off x="481539" y="4672248"/>
          <a:ext cx="8203223" cy="20726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45306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Ulusal hakemli dergilerde yayımlanmış öğretim elemanı başına düşen yayın sayısı</a:t>
                      </a:r>
                    </a:p>
                  </a:txBody>
                  <a:tcPr>
                    <a:solidFill>
                      <a:schemeClr val="accent6">
                        <a:lumMod val="20000"/>
                        <a:lumOff val="80000"/>
                      </a:schemeClr>
                    </a:solidFill>
                  </a:tcPr>
                </a:tc>
                <a:extLst>
                  <a:ext uri="{0D108BD9-81ED-4DB2-BD59-A6C34878D82A}">
                    <a16:rowId xmlns:a16="http://schemas.microsoft.com/office/drawing/2014/main" val="2463863686"/>
                  </a:ext>
                </a:extLst>
              </a:tr>
              <a:tr h="2623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45306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Tüm öğretim elemanları ile yayın yapılması üzerine görüşme yapılması</a:t>
                      </a:r>
                    </a:p>
                  </a:txBody>
                  <a:tcPr>
                    <a:solidFill>
                      <a:schemeClr val="accent6">
                        <a:lumMod val="20000"/>
                        <a:lumOff val="80000"/>
                      </a:schemeClr>
                    </a:solidFill>
                  </a:tcPr>
                </a:tc>
                <a:extLst>
                  <a:ext uri="{0D108BD9-81ED-4DB2-BD59-A6C34878D82A}">
                    <a16:rowId xmlns:a16="http://schemas.microsoft.com/office/drawing/2014/main" val="2571400847"/>
                  </a:ext>
                </a:extLst>
              </a:tr>
              <a:tr h="45306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Öğretim elemanlarının endeksli yayın yapması için desteklenmesi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8721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sp>
        <p:nvSpPr>
          <p:cNvPr id="6" name="Metin kutusu 4">
            <a:extLst>
              <a:ext uri="{FF2B5EF4-FFF2-40B4-BE49-F238E27FC236}">
                <a16:creationId xmlns:a16="http://schemas.microsoft.com/office/drawing/2014/main" id="{0983FF85-6A31-41EA-A11A-D71214CBEB4E}"/>
              </a:ext>
            </a:extLst>
          </p:cNvPr>
          <p:cNvSpPr txBox="1"/>
          <p:nvPr/>
        </p:nvSpPr>
        <p:spPr>
          <a:xfrm>
            <a:off x="827700" y="823357"/>
            <a:ext cx="7321964" cy="480131"/>
          </a:xfrm>
          <a:prstGeom prst="rect">
            <a:avLst/>
          </a:prstGeom>
          <a:noFill/>
        </p:spPr>
        <p:txBody>
          <a:bodyPr wrap="square" lIns="91440" tIns="45720" rIns="91440" bIns="45720" rtlCol="0" anchor="t">
            <a:spAutoFit/>
          </a:bodyPr>
          <a:lstStyle/>
          <a:p>
            <a:pPr algn="ctr">
              <a:lnSpc>
                <a:spcPct val="90000"/>
              </a:lnSpc>
              <a:spcBef>
                <a:spcPct val="0"/>
              </a:spcBef>
              <a:spcAft>
                <a:spcPts val="600"/>
              </a:spcAft>
            </a:pPr>
            <a:r>
              <a:rPr lang="en-US" sz="2800" b="1" dirty="0">
                <a:solidFill>
                  <a:schemeClr val="accent6"/>
                </a:solidFill>
                <a:effectLst>
                  <a:outerShdw blurRad="38100" dist="38100" dir="2700000" algn="tl">
                    <a:srgbClr val="000000">
                      <a:alpha val="43137"/>
                    </a:srgbClr>
                  </a:outerShdw>
                </a:effectLst>
              </a:rPr>
              <a:t>DÜZELTİCİ</a:t>
            </a:r>
            <a:r>
              <a:rPr lang="tr-TR" sz="2800" b="1" dirty="0">
                <a:solidFill>
                  <a:schemeClr val="accent6"/>
                </a:solidFill>
                <a:effectLst>
                  <a:outerShdw blurRad="38100" dist="38100" dir="2700000" algn="tl">
                    <a:srgbClr val="000000">
                      <a:alpha val="43137"/>
                    </a:srgbClr>
                  </a:outerShdw>
                </a:effectLst>
              </a:rPr>
              <a:t>-ÖNLEYİCİ</a:t>
            </a:r>
            <a:r>
              <a:rPr lang="en-US" sz="2800" b="1" dirty="0">
                <a:solidFill>
                  <a:schemeClr val="accent6"/>
                </a:solidFill>
                <a:effectLst>
                  <a:outerShdw blurRad="38100" dist="38100" dir="2700000" algn="tl">
                    <a:srgbClr val="000000">
                      <a:alpha val="43137"/>
                    </a:srgbClr>
                  </a:outerShdw>
                </a:effectLst>
              </a:rPr>
              <a:t> FAALİYETLER</a:t>
            </a:r>
          </a:p>
        </p:txBody>
      </p:sp>
      <p:pic>
        <p:nvPicPr>
          <p:cNvPr id="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120119911"/>
              </p:ext>
            </p:extLst>
          </p:nvPr>
        </p:nvGraphicFramePr>
        <p:xfrm>
          <a:off x="481539" y="2102570"/>
          <a:ext cx="8203223" cy="155210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5313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Danışmanlık memnuniyet anketi oranı</a:t>
                      </a:r>
                    </a:p>
                  </a:txBody>
                  <a:tcPr>
                    <a:solidFill>
                      <a:schemeClr val="accent6">
                        <a:lumMod val="20000"/>
                        <a:lumOff val="80000"/>
                      </a:schemeClr>
                    </a:solidFill>
                  </a:tcPr>
                </a:tc>
                <a:extLst>
                  <a:ext uri="{0D108BD9-81ED-4DB2-BD59-A6C34878D82A}">
                    <a16:rowId xmlns:a16="http://schemas.microsoft.com/office/drawing/2014/main" val="2463863686"/>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Yıl boyunca risk takibi yapılması</a:t>
                      </a:r>
                    </a:p>
                  </a:txBody>
                  <a:tcPr>
                    <a:solidFill>
                      <a:schemeClr val="accent6">
                        <a:lumMod val="20000"/>
                        <a:lumOff val="80000"/>
                      </a:schemeClr>
                    </a:solidFill>
                  </a:tcPr>
                </a:tc>
                <a:extLst>
                  <a:ext uri="{0D108BD9-81ED-4DB2-BD59-A6C34878D82A}">
                    <a16:rowId xmlns:a16="http://schemas.microsoft.com/office/drawing/2014/main" val="2571400847"/>
                  </a:ext>
                </a:extLst>
              </a:tr>
              <a:tr h="3402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Risk azaltmak için faaliyetlerin takibi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152817417"/>
              </p:ext>
            </p:extLst>
          </p:nvPr>
        </p:nvGraphicFramePr>
        <p:xfrm>
          <a:off x="481539" y="3845030"/>
          <a:ext cx="8203223" cy="134112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Risk Azaltma Oranı</a:t>
                      </a:r>
                    </a:p>
                  </a:txBody>
                  <a:tcPr>
                    <a:solidFill>
                      <a:schemeClr val="accent6">
                        <a:lumMod val="20000"/>
                        <a:lumOff val="80000"/>
                      </a:schemeClr>
                    </a:solidFill>
                  </a:tcPr>
                </a:tc>
                <a:extLst>
                  <a:ext uri="{0D108BD9-81ED-4DB2-BD59-A6C34878D82A}">
                    <a16:rowId xmlns:a16="http://schemas.microsoft.com/office/drawing/2014/main" val="2463863686"/>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Yıl boyunca risk takibi yapılması</a:t>
                      </a:r>
                    </a:p>
                  </a:txBody>
                  <a:tcPr>
                    <a:solidFill>
                      <a:schemeClr val="accent6">
                        <a:lumMod val="20000"/>
                        <a:lumOff val="80000"/>
                      </a:schemeClr>
                    </a:solidFill>
                  </a:tcPr>
                </a:tc>
                <a:extLst>
                  <a:ext uri="{0D108BD9-81ED-4DB2-BD59-A6C34878D82A}">
                    <a16:rowId xmlns:a16="http://schemas.microsoft.com/office/drawing/2014/main" val="2571400847"/>
                  </a:ext>
                </a:extLst>
              </a:tr>
              <a:tr h="2889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Risk azaltmak için faaliyetlerin takibi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4189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5686783" y="1168039"/>
            <a:ext cx="3038955" cy="2246769"/>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3" y="375837"/>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a:extLst>
              <a:ext uri="{FF2B5EF4-FFF2-40B4-BE49-F238E27FC236}">
                <a16:creationId xmlns:a16="http://schemas.microsoft.com/office/drawing/2014/main" id="{DAB27E63-EA88-A445-9A5D-DF03A1B447D3}"/>
              </a:ext>
            </a:extLst>
          </p:cNvPr>
          <p:cNvGraphicFramePr>
            <a:graphicFrameLocks noGrp="1"/>
          </p:cNvGraphicFramePr>
          <p:nvPr>
            <p:extLst>
              <p:ext uri="{D42A27DB-BD31-4B8C-83A1-F6EECF244321}">
                <p14:modId xmlns:p14="http://schemas.microsoft.com/office/powerpoint/2010/main" val="823126921"/>
              </p:ext>
            </p:extLst>
          </p:nvPr>
        </p:nvGraphicFramePr>
        <p:xfrm>
          <a:off x="6185201" y="3747529"/>
          <a:ext cx="2208374" cy="474980"/>
        </p:xfrm>
        <a:graphic>
          <a:graphicData uri="http://schemas.openxmlformats.org/drawingml/2006/table">
            <a:tbl>
              <a:tblPr/>
              <a:tblGrid>
                <a:gridCol w="1282752">
                  <a:extLst>
                    <a:ext uri="{9D8B030D-6E8A-4147-A177-3AD203B41FA5}">
                      <a16:colId xmlns:a16="http://schemas.microsoft.com/office/drawing/2014/main" val="1326277121"/>
                    </a:ext>
                  </a:extLst>
                </a:gridCol>
                <a:gridCol w="925622">
                  <a:extLst>
                    <a:ext uri="{9D8B030D-6E8A-4147-A177-3AD203B41FA5}">
                      <a16:colId xmlns:a16="http://schemas.microsoft.com/office/drawing/2014/main" val="2445499778"/>
                    </a:ext>
                  </a:extLst>
                </a:gridCol>
              </a:tblGrid>
              <a:tr h="194702">
                <a:tc>
                  <a:txBody>
                    <a:bodyPr/>
                    <a:lstStyle/>
                    <a:p>
                      <a:pPr algn="l" fontAlgn="b"/>
                      <a:r>
                        <a:rPr lang="tr-TR" sz="1400" b="1" i="0" u="none" strike="noStrike" dirty="0">
                          <a:solidFill>
                            <a:srgbClr val="0C0D0D"/>
                          </a:solidFill>
                          <a:effectLst/>
                          <a:latin typeface="Calibri" panose="020F0502020204030204" pitchFamily="34" charset="0"/>
                        </a:rPr>
                        <a:t>KYS İÇ DENETİM BAŞARI PUANI</a:t>
                      </a:r>
                    </a:p>
                  </a:txBody>
                  <a:tcPr marL="8321" marR="8321" marT="8321" marB="39939" anchor="b">
                    <a:lnL>
                      <a:noFill/>
                    </a:lnL>
                    <a:lnR>
                      <a:noFill/>
                    </a:lnR>
                    <a:lnT>
                      <a:noFill/>
                    </a:lnT>
                    <a:lnB>
                      <a:noFill/>
                    </a:lnB>
                  </a:tcPr>
                </a:tc>
                <a:tc>
                  <a:txBody>
                    <a:bodyPr/>
                    <a:lstStyle/>
                    <a:p>
                      <a:pPr algn="r" fontAlgn="b"/>
                      <a:r>
                        <a:rPr lang="tr-TR" sz="2800" b="1" i="0" u="none" strike="noStrike" dirty="0">
                          <a:solidFill>
                            <a:srgbClr val="FF0000"/>
                          </a:solidFill>
                          <a:effectLst/>
                          <a:latin typeface="Calibri" panose="020F0502020204030204" pitchFamily="34" charset="0"/>
                        </a:rPr>
                        <a:t>97%</a:t>
                      </a:r>
                    </a:p>
                  </a:txBody>
                  <a:tcPr marL="8321" marR="8321" marT="8321" marB="39939" anchor="b">
                    <a:lnL>
                      <a:noFill/>
                    </a:lnL>
                    <a:lnR>
                      <a:noFill/>
                    </a:lnR>
                    <a:lnT>
                      <a:noFill/>
                    </a:lnT>
                    <a:lnB>
                      <a:noFill/>
                    </a:lnB>
                  </a:tcPr>
                </a:tc>
                <a:extLst>
                  <a:ext uri="{0D108BD9-81ED-4DB2-BD59-A6C34878D82A}">
                    <a16:rowId xmlns:a16="http://schemas.microsoft.com/office/drawing/2014/main" val="3798361223"/>
                  </a:ext>
                </a:extLst>
              </a:tr>
            </a:tbl>
          </a:graphicData>
        </a:graphic>
      </p:graphicFrame>
      <p:sp>
        <p:nvSpPr>
          <p:cNvPr id="13" name="Metin kutusu 12"/>
          <p:cNvSpPr txBox="1"/>
          <p:nvPr/>
        </p:nvSpPr>
        <p:spPr>
          <a:xfrm>
            <a:off x="5523345" y="4675304"/>
            <a:ext cx="3620655" cy="1323439"/>
          </a:xfrm>
          <a:prstGeom prst="rect">
            <a:avLst/>
          </a:prstGeom>
          <a:noFill/>
        </p:spPr>
        <p:txBody>
          <a:bodyPr wrap="square" rtlCol="0">
            <a:spAutoFit/>
          </a:bodyPr>
          <a:lstStyle/>
          <a:p>
            <a:r>
              <a:rPr lang="tr-TR" sz="1600" dirty="0">
                <a:solidFill>
                  <a:srgbClr val="0C0D0D"/>
                </a:solidFill>
              </a:rPr>
              <a:t>Kalite Yönetim Sistemi gereklilikleri sağlamak üzere planlamalar ve uygulamalar, gerektiğinde önleyici faaliyetler de geliştirilerek, şekilde takip edilmektedir. </a:t>
            </a:r>
          </a:p>
        </p:txBody>
      </p:sp>
      <p:pic>
        <p:nvPicPr>
          <p:cNvPr id="3" name="Resim 2"/>
          <p:cNvPicPr>
            <a:picLocks noChangeAspect="1"/>
          </p:cNvPicPr>
          <p:nvPr/>
        </p:nvPicPr>
        <p:blipFill>
          <a:blip r:embed="rId3"/>
          <a:stretch>
            <a:fillRect/>
          </a:stretch>
        </p:blipFill>
        <p:spPr>
          <a:xfrm>
            <a:off x="68263" y="858645"/>
            <a:ext cx="5363328" cy="5999356"/>
          </a:xfrm>
          <a:prstGeom prst="rect">
            <a:avLst/>
          </a:prstGeom>
        </p:spPr>
      </p:pic>
    </p:spTree>
    <p:extLst>
      <p:ext uri="{BB962C8B-B14F-4D97-AF65-F5344CB8AC3E}">
        <p14:creationId xmlns:p14="http://schemas.microsoft.com/office/powerpoint/2010/main" val="374289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1FD9BB0-662A-C0CA-F63B-4308E5638CA3}"/>
              </a:ext>
            </a:extLst>
          </p:cNvPr>
          <p:cNvSpPr txBox="1"/>
          <p:nvPr/>
        </p:nvSpPr>
        <p:spPr>
          <a:xfrm>
            <a:off x="232265" y="1925438"/>
            <a:ext cx="8786229" cy="923330"/>
          </a:xfrm>
          <a:prstGeom prst="rect">
            <a:avLst/>
          </a:prstGeom>
          <a:noFill/>
        </p:spPr>
        <p:txBody>
          <a:bodyPr wrap="square" rtlCol="0">
            <a:spAutoFit/>
          </a:bodyPr>
          <a:lstStyle/>
          <a:p>
            <a:pPr algn="just"/>
            <a:r>
              <a:rPr lang="tr-TR" dirty="0">
                <a:solidFill>
                  <a:srgbClr val="020424"/>
                </a:solidFill>
              </a:rPr>
              <a:t>Öğrencilere ders kapsamında verilen ödev ve projelerin; öğrencilerin araştırma, yorumlama, sunum yapma ve ilgili mercilerle iletişim kurabilme becerilerini geliştirmeye yardımcı olması amaçlanmaktadır. </a:t>
            </a:r>
          </a:p>
        </p:txBody>
      </p:sp>
      <p:pic>
        <p:nvPicPr>
          <p:cNvPr id="4" name="Resim 3">
            <a:extLst>
              <a:ext uri="{FF2B5EF4-FFF2-40B4-BE49-F238E27FC236}">
                <a16:creationId xmlns:a16="http://schemas.microsoft.com/office/drawing/2014/main" id="{C78D0E78-9DF3-5690-DD30-39051340A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673" y="2822777"/>
            <a:ext cx="4951412" cy="3713559"/>
          </a:xfrm>
          <a:prstGeom prst="rect">
            <a:avLst/>
          </a:prstGeom>
        </p:spPr>
      </p:pic>
    </p:spTree>
    <p:extLst>
      <p:ext uri="{BB962C8B-B14F-4D97-AF65-F5344CB8AC3E}">
        <p14:creationId xmlns:p14="http://schemas.microsoft.com/office/powerpoint/2010/main" val="29379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fontScale="925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			SEKTÖREL ALANDA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D46A088-6E67-71AD-AC64-AD84F5BC6576}"/>
              </a:ext>
            </a:extLst>
          </p:cNvPr>
          <p:cNvSpPr txBox="1"/>
          <p:nvPr/>
        </p:nvSpPr>
        <p:spPr>
          <a:xfrm>
            <a:off x="4787903" y="2587712"/>
            <a:ext cx="4013198" cy="1754326"/>
          </a:xfrm>
          <a:prstGeom prst="rect">
            <a:avLst/>
          </a:prstGeom>
          <a:noFill/>
        </p:spPr>
        <p:txBody>
          <a:bodyPr wrap="square" rtlCol="0">
            <a:spAutoFit/>
          </a:bodyPr>
          <a:lstStyle/>
          <a:p>
            <a:pPr algn="just"/>
            <a:r>
              <a:rPr lang="tr-TR" dirty="0">
                <a:solidFill>
                  <a:srgbClr val="020424"/>
                </a:solidFill>
              </a:rPr>
              <a:t>Öğrencilerimizle birlikte istişare edilerek düzenlenen teknik gezilerimiz, eğitim hayatlarında gördükleri teorik bilgileri uygulamada da gözlemleyebilmelerine yardımcı olmaktadır. </a:t>
            </a:r>
          </a:p>
          <a:p>
            <a:pPr algn="just"/>
            <a:endParaRPr lang="tr-TR" dirty="0">
              <a:solidFill>
                <a:srgbClr val="020424"/>
              </a:solidFill>
            </a:endParaRPr>
          </a:p>
        </p:txBody>
      </p:sp>
      <p:pic>
        <p:nvPicPr>
          <p:cNvPr id="67" name="Resim 66">
            <a:extLst>
              <a:ext uri="{FF2B5EF4-FFF2-40B4-BE49-F238E27FC236}">
                <a16:creationId xmlns:a16="http://schemas.microsoft.com/office/drawing/2014/main" id="{F70CDCE2-2C24-A9D7-3095-34347E75E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 y="968583"/>
            <a:ext cx="4357928" cy="5881239"/>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SEKTÖREL ALANDA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D46A088-6E67-71AD-AC64-AD84F5BC6576}"/>
              </a:ext>
            </a:extLst>
          </p:cNvPr>
          <p:cNvSpPr txBox="1"/>
          <p:nvPr/>
        </p:nvSpPr>
        <p:spPr>
          <a:xfrm>
            <a:off x="4854575" y="2270212"/>
            <a:ext cx="3895725" cy="2585323"/>
          </a:xfrm>
          <a:prstGeom prst="rect">
            <a:avLst/>
          </a:prstGeom>
          <a:noFill/>
        </p:spPr>
        <p:txBody>
          <a:bodyPr wrap="square" rtlCol="0">
            <a:spAutoFit/>
          </a:bodyPr>
          <a:lstStyle/>
          <a:p>
            <a:pPr algn="just"/>
            <a:r>
              <a:rPr lang="tr-TR" dirty="0">
                <a:solidFill>
                  <a:srgbClr val="020424"/>
                </a:solidFill>
              </a:rPr>
              <a:t>Teknik geziler ile birlikte; sektördeki yenilikleri, uygulamalarda meydana gelen gelişmeleri ve sorunları yerinde görebilme imkanı sunulmaktadır. Aynı zamanda sektör içerisinde bulunan mühendislerin, mimarların ve işçilerin tecrübelerinden faydalanılmaya çalışılması amaçlanmaktadır.</a:t>
            </a:r>
          </a:p>
          <a:p>
            <a:pPr algn="just"/>
            <a:endParaRPr lang="tr-TR" dirty="0">
              <a:solidFill>
                <a:srgbClr val="020424"/>
              </a:solidFill>
            </a:endParaRPr>
          </a:p>
        </p:txBody>
      </p:sp>
      <p:pic>
        <p:nvPicPr>
          <p:cNvPr id="3" name="Resim 2">
            <a:extLst>
              <a:ext uri="{FF2B5EF4-FFF2-40B4-BE49-F238E27FC236}">
                <a16:creationId xmlns:a16="http://schemas.microsoft.com/office/drawing/2014/main" id="{DF0578E0-542B-ACEF-50FC-7B2C1EFDD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095" y="2372898"/>
            <a:ext cx="5105065" cy="3403377"/>
          </a:xfrm>
          <a:prstGeom prst="rect">
            <a:avLst/>
          </a:prstGeom>
        </p:spPr>
      </p:pic>
    </p:spTree>
    <p:extLst>
      <p:ext uri="{BB962C8B-B14F-4D97-AF65-F5344CB8AC3E}">
        <p14:creationId xmlns:p14="http://schemas.microsoft.com/office/powerpoint/2010/main" val="5868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EA212564-FDD8-7A07-EBCA-953FD1CB6933}"/>
              </a:ext>
            </a:extLst>
          </p:cNvPr>
          <p:cNvSpPr/>
          <p:nvPr/>
        </p:nvSpPr>
        <p:spPr>
          <a:xfrm>
            <a:off x="285991" y="1167997"/>
            <a:ext cx="8325450" cy="1477328"/>
          </a:xfrm>
          <a:prstGeom prst="rect">
            <a:avLst/>
          </a:prstGeom>
        </p:spPr>
        <p:txBody>
          <a:bodyPr wrap="square">
            <a:spAutoFit/>
          </a:bodyPr>
          <a:lstStyle/>
          <a:p>
            <a:endParaRPr lang="tr-TR" dirty="0"/>
          </a:p>
          <a:p>
            <a:pPr algn="just"/>
            <a:r>
              <a:rPr lang="tr-TR" dirty="0"/>
              <a:t> </a:t>
            </a:r>
            <a:r>
              <a:rPr lang="tr-TR" i="1" dirty="0">
                <a:solidFill>
                  <a:srgbClr val="0C0D0D"/>
                </a:solidFill>
              </a:rPr>
              <a:t>Batı Kalkınma Ajansı (BAKA) tarafından SOGEP kapsamında desteklenen “ANTALYA BİLİMPARK”  tasarım atölyelerinde öğrencilere dersler ve atölye çalışmaları verilmiştir.</a:t>
            </a:r>
            <a:endParaRPr lang="tr-TR" dirty="0">
              <a:solidFill>
                <a:srgbClr val="0C0D0D"/>
              </a:solidFill>
            </a:endParaRPr>
          </a:p>
          <a:p>
            <a:endParaRPr lang="tr-TR" dirty="0">
              <a:solidFill>
                <a:schemeClr val="tx2"/>
              </a:solidFill>
            </a:endParaRPr>
          </a:p>
          <a:p>
            <a:endParaRPr lang="en-US" dirty="0">
              <a:solidFill>
                <a:schemeClr val="accent6"/>
              </a:solidFill>
            </a:endParaRPr>
          </a:p>
        </p:txBody>
      </p:sp>
      <p:grpSp>
        <p:nvGrpSpPr>
          <p:cNvPr id="67" name="Grup 66">
            <a:extLst>
              <a:ext uri="{FF2B5EF4-FFF2-40B4-BE49-F238E27FC236}">
                <a16:creationId xmlns:a16="http://schemas.microsoft.com/office/drawing/2014/main" id="{BBB49D93-B300-AD12-966C-ACC8698EE4B3}"/>
              </a:ext>
            </a:extLst>
          </p:cNvPr>
          <p:cNvGrpSpPr/>
          <p:nvPr/>
        </p:nvGrpSpPr>
        <p:grpSpPr>
          <a:xfrm>
            <a:off x="1546040" y="2315104"/>
            <a:ext cx="5805351" cy="4071008"/>
            <a:chOff x="1107720" y="2155946"/>
            <a:chExt cx="6704569" cy="4908283"/>
          </a:xfrm>
        </p:grpSpPr>
        <p:pic>
          <p:nvPicPr>
            <p:cNvPr id="69" name="Resim 68">
              <a:extLst>
                <a:ext uri="{FF2B5EF4-FFF2-40B4-BE49-F238E27FC236}">
                  <a16:creationId xmlns:a16="http://schemas.microsoft.com/office/drawing/2014/main" id="{37C216D7-69C8-41CD-F092-DBBC5E091A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20" y="2155946"/>
              <a:ext cx="4518380" cy="2056729"/>
            </a:xfrm>
            <a:prstGeom prst="rect">
              <a:avLst/>
            </a:prstGeom>
            <a:ln w="12700">
              <a:solidFill>
                <a:srgbClr val="C00000"/>
              </a:solidFill>
            </a:ln>
          </p:spPr>
        </p:pic>
        <p:pic>
          <p:nvPicPr>
            <p:cNvPr id="70" name="Resim 69">
              <a:extLst>
                <a:ext uri="{FF2B5EF4-FFF2-40B4-BE49-F238E27FC236}">
                  <a16:creationId xmlns:a16="http://schemas.microsoft.com/office/drawing/2014/main" id="{0AB51F36-C337-FB2C-CD17-BF837517C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49" r="5370"/>
            <a:stretch/>
          </p:blipFill>
          <p:spPr>
            <a:xfrm>
              <a:off x="1107720" y="4308589"/>
              <a:ext cx="3927831" cy="2755640"/>
            </a:xfrm>
            <a:prstGeom prst="rect">
              <a:avLst/>
            </a:prstGeom>
            <a:ln w="12700">
              <a:solidFill>
                <a:srgbClr val="C00000"/>
              </a:solidFill>
            </a:ln>
          </p:spPr>
        </p:pic>
        <p:pic>
          <p:nvPicPr>
            <p:cNvPr id="71" name="Resim 70">
              <a:extLst>
                <a:ext uri="{FF2B5EF4-FFF2-40B4-BE49-F238E27FC236}">
                  <a16:creationId xmlns:a16="http://schemas.microsoft.com/office/drawing/2014/main" id="{DAC97F09-43CA-C2A3-8E79-B103BF6319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171" r="4318"/>
            <a:stretch/>
          </p:blipFill>
          <p:spPr>
            <a:xfrm>
              <a:off x="5744338" y="2158735"/>
              <a:ext cx="2067951" cy="2053941"/>
            </a:xfrm>
            <a:prstGeom prst="rect">
              <a:avLst/>
            </a:prstGeom>
            <a:ln w="12700">
              <a:solidFill>
                <a:srgbClr val="C00000"/>
              </a:solidFill>
            </a:ln>
          </p:spPr>
        </p:pic>
        <p:pic>
          <p:nvPicPr>
            <p:cNvPr id="72" name="Resim 71">
              <a:extLst>
                <a:ext uri="{FF2B5EF4-FFF2-40B4-BE49-F238E27FC236}">
                  <a16:creationId xmlns:a16="http://schemas.microsoft.com/office/drawing/2014/main" id="{92D8874A-9D0B-D88B-3D8F-26BA886111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6" b="16108"/>
            <a:stretch/>
          </p:blipFill>
          <p:spPr>
            <a:xfrm>
              <a:off x="5161232" y="4308589"/>
              <a:ext cx="2651057" cy="2755640"/>
            </a:xfrm>
            <a:prstGeom prst="rect">
              <a:avLst/>
            </a:prstGeom>
            <a:ln w="12700">
              <a:solidFill>
                <a:srgbClr val="C00000"/>
              </a:solidFill>
            </a:ln>
          </p:spPr>
        </p:pic>
      </p:grpSp>
    </p:spTree>
    <p:extLst>
      <p:ext uri="{BB962C8B-B14F-4D97-AF65-F5344CB8AC3E}">
        <p14:creationId xmlns:p14="http://schemas.microsoft.com/office/powerpoint/2010/main" val="254425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42403" y="2617666"/>
            <a:ext cx="8259194" cy="1295868"/>
          </a:xfrm>
          <a:prstGeom prst="rect">
            <a:avLst/>
          </a:prstGeom>
        </p:spPr>
        <p:txBody>
          <a:bodyPr wrap="square">
            <a:spAutoFit/>
          </a:bodyPr>
          <a:lstStyle/>
          <a:p>
            <a:pPr algn="just">
              <a:lnSpc>
                <a:spcPct val="150000"/>
              </a:lnSpc>
            </a:pPr>
            <a:r>
              <a:rPr lang="tr-TR" dirty="0">
                <a:solidFill>
                  <a:srgbClr val="0F2303"/>
                </a:solidFill>
              </a:rPr>
              <a:t>Kalite Dokümantasyonu güncel bir şekilde takip edilmektedir. Toplantılarla kayıt altına alınmaktadır. Şikayet yönetim sistemi kontrol edilmekte ve paydaş memnuniyet anketleri değerlendirilmeleri yapılmakta ve sistematik bir şekilde değerlendirilmektedir.</a:t>
            </a:r>
          </a:p>
        </p:txBody>
      </p:sp>
    </p:spTree>
    <p:extLst>
      <p:ext uri="{BB962C8B-B14F-4D97-AF65-F5344CB8AC3E}">
        <p14:creationId xmlns:p14="http://schemas.microsoft.com/office/powerpoint/2010/main" val="17841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4992515"/>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lnSpc>
                <a:spcPct val="150000"/>
              </a:lnSpc>
            </a:pPr>
            <a:r>
              <a:rPr lang="tr-TR" sz="1600" dirty="0">
                <a:solidFill>
                  <a:srgbClr val="0C0D0D"/>
                </a:solidFill>
              </a:rPr>
              <a:t>Tüm süreçlerde sürekli iyileştirme ilkesini benimsek, paydaşlarımızın beklentilerini ölçümlemek ve memnuniyetlerini hedeflemek, etik değerleri benimsemek, insana ve çevreye üst seviyede özen ve saygı göstererek çalışma faaliyetlerini yürütmektir.  </a:t>
            </a:r>
          </a:p>
        </p:txBody>
      </p:sp>
      <p:sp>
        <p:nvSpPr>
          <p:cNvPr id="7" name="Dikdörtgen 6"/>
          <p:cNvSpPr/>
          <p:nvPr/>
        </p:nvSpPr>
        <p:spPr>
          <a:xfrm>
            <a:off x="585395" y="3372177"/>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600" dirty="0">
                <a:solidFill>
                  <a:srgbClr val="0C0D0D"/>
                </a:solidFill>
              </a:rPr>
              <a:t>Sektör gelişmelerini yakından takip eden, akademi-sektör işbirliğini sağlayan, uygulama ve teorik eğitim modelini sunan, hayat boyu öğrenme ilkesini benimseyen ve toplum yararına çalışmalar yapabilen bireyler yetiştirmektir.</a:t>
            </a:r>
            <a:endParaRPr lang="tr-TR" sz="16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585395" y="1344888"/>
            <a:ext cx="8352928" cy="235449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pPr>
            <a:r>
              <a:rPr lang="tr-TR" sz="1600" dirty="0">
                <a:solidFill>
                  <a:srgbClr val="0C0D0D"/>
                </a:solidFill>
              </a:rPr>
              <a:t>Gelişen teknoloji ile birlikte inşaat sektörü de kalite ve hız kazanmakta ve firmaların nitelikli işgücüne olan ihtiyacı gün geçtikçe artmaktadır. Antalya Bilim Üniversitesi’nin, nitelikli eğitime verdiği önem ile kaliteli işgücü yetiştirme çabası, bu ihtiyaca uygun öğrenciler yetiştirilmesini sağlamaktır.</a:t>
            </a:r>
          </a:p>
          <a:p>
            <a:pPr fontAlgn="base">
              <a:lnSpc>
                <a:spcPct val="150000"/>
              </a:lnSpc>
              <a:spcAft>
                <a:spcPts val="0"/>
              </a:spcAft>
            </a:pPr>
            <a:endParaRPr lang="tr-TR" sz="1600" b="1" dirty="0">
              <a:solidFill>
                <a:schemeClr val="tx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906029" y="2197158"/>
            <a:ext cx="7897091" cy="3416320"/>
          </a:xfrm>
          <a:prstGeom prst="rect">
            <a:avLst/>
          </a:prstGeom>
        </p:spPr>
        <p:txBody>
          <a:bodyPr wrap="square">
            <a:spAutoFit/>
          </a:bodyPr>
          <a:lstStyle/>
          <a:p>
            <a:pPr algn="just"/>
            <a:r>
              <a:rPr lang="tr-TR" dirty="0">
                <a:solidFill>
                  <a:srgbClr val="0C0D0D"/>
                </a:solidFill>
              </a:rPr>
              <a:t>- Staj ağındaki sektörel iş birlikleri geliştirilmeye devam etmeli.</a:t>
            </a:r>
          </a:p>
          <a:p>
            <a:pPr algn="just"/>
            <a:endParaRPr lang="tr-TR" dirty="0">
              <a:solidFill>
                <a:srgbClr val="0C0D0D"/>
              </a:solidFill>
            </a:endParaRPr>
          </a:p>
          <a:p>
            <a:pPr algn="just"/>
            <a:r>
              <a:rPr lang="tr-TR" dirty="0">
                <a:solidFill>
                  <a:srgbClr val="0C0D0D"/>
                </a:solidFill>
              </a:rPr>
              <a:t>- Mezun Takip Sistemi oluşturulmalı.</a:t>
            </a:r>
          </a:p>
          <a:p>
            <a:pPr algn="just"/>
            <a:endParaRPr lang="tr-TR" dirty="0">
              <a:solidFill>
                <a:srgbClr val="0C0D0D"/>
              </a:solidFill>
            </a:endParaRPr>
          </a:p>
          <a:p>
            <a:pPr algn="just"/>
            <a:r>
              <a:rPr lang="tr-TR" dirty="0">
                <a:solidFill>
                  <a:srgbClr val="0C0D0D"/>
                </a:solidFill>
              </a:rPr>
              <a:t>- Proje yarışmaları düzenlenerek, öğrencilere teşvik olacak kurs/eğitim imkanı ödülleri sunulması.</a:t>
            </a:r>
          </a:p>
          <a:p>
            <a:pPr algn="just"/>
            <a:endParaRPr lang="tr-TR" dirty="0">
              <a:solidFill>
                <a:srgbClr val="0C0D0D"/>
              </a:solidFill>
            </a:endParaRPr>
          </a:p>
          <a:p>
            <a:pPr algn="just"/>
            <a:r>
              <a:rPr lang="tr-TR" dirty="0">
                <a:solidFill>
                  <a:srgbClr val="0C0D0D"/>
                </a:solidFill>
              </a:rPr>
              <a:t>-Öğrencilerin hem okudukları bölüme hem de üniversitemize olan aidiyet duygularının beslenmesi için sorumluluk ve aktif rol almaları sağlanması amacıyla proje, ödev, etkinlik görevleri verilmesi</a:t>
            </a:r>
          </a:p>
          <a:p>
            <a:pPr marL="285750" indent="-285750">
              <a:buFontTx/>
              <a:buChar char="-"/>
            </a:pPr>
            <a:endParaRPr lang="tr-TR" dirty="0">
              <a:solidFill>
                <a:srgbClr val="0C0D0D"/>
              </a:solidFill>
            </a:endParaRPr>
          </a:p>
          <a:p>
            <a:endParaRPr lang="tr-TR" dirty="0">
              <a:solidFill>
                <a:srgbClr val="0C0D0D"/>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4102892809"/>
              </p:ext>
            </p:extLst>
          </p:nvPr>
        </p:nvGraphicFramePr>
        <p:xfrm>
          <a:off x="179513" y="1204904"/>
          <a:ext cx="8862886" cy="5575036"/>
        </p:xfrm>
        <a:graphic>
          <a:graphicData uri="http://schemas.openxmlformats.org/drawingml/2006/table">
            <a:tbl>
              <a:tblPr/>
              <a:tblGrid>
                <a:gridCol w="2162243">
                  <a:extLst>
                    <a:ext uri="{9D8B030D-6E8A-4147-A177-3AD203B41FA5}">
                      <a16:colId xmlns:a16="http://schemas.microsoft.com/office/drawing/2014/main" val="3918363564"/>
                    </a:ext>
                  </a:extLst>
                </a:gridCol>
                <a:gridCol w="2364059">
                  <a:extLst>
                    <a:ext uri="{9D8B030D-6E8A-4147-A177-3AD203B41FA5}">
                      <a16:colId xmlns:a16="http://schemas.microsoft.com/office/drawing/2014/main" val="1683979601"/>
                    </a:ext>
                  </a:extLst>
                </a:gridCol>
                <a:gridCol w="2319453">
                  <a:extLst>
                    <a:ext uri="{9D8B030D-6E8A-4147-A177-3AD203B41FA5}">
                      <a16:colId xmlns:a16="http://schemas.microsoft.com/office/drawing/2014/main" val="2592459544"/>
                    </a:ext>
                  </a:extLst>
                </a:gridCol>
                <a:gridCol w="2017131">
                  <a:extLst>
                    <a:ext uri="{9D8B030D-6E8A-4147-A177-3AD203B41FA5}">
                      <a16:colId xmlns:a16="http://schemas.microsoft.com/office/drawing/2014/main" val="588152821"/>
                    </a:ext>
                  </a:extLst>
                </a:gridCol>
              </a:tblGrid>
              <a:tr h="193946">
                <a:tc>
                  <a:txBody>
                    <a:bodyPr/>
                    <a:lstStyle/>
                    <a:p>
                      <a:pPr algn="ctr" fontAlgn="ctr"/>
                      <a:r>
                        <a:rPr lang="tr-TR" sz="1200" b="1" i="0" u="none" strike="noStrike" dirty="0">
                          <a:solidFill>
                            <a:srgbClr val="001626"/>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1626"/>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1626"/>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1626"/>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9160">
                <a:tc>
                  <a:txBody>
                    <a:bodyPr/>
                    <a:lstStyle/>
                    <a:p>
                      <a:pPr algn="l" fontAlgn="ctr"/>
                      <a:r>
                        <a:rPr lang="tr-TR" sz="750" b="0" i="0" u="none" strike="noStrike" dirty="0">
                          <a:solidFill>
                            <a:srgbClr val="001626"/>
                          </a:solidFill>
                          <a:effectLst/>
                          <a:latin typeface="Tahoma" panose="020B0604030504040204" pitchFamily="34" charset="0"/>
                        </a:rPr>
                        <a:t>G-1 Öğrenci odaklı olması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Z-1 Öğrencilerin DGS ile yine kendi okullarında devam edebilme imkanlarının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F-1 Mesleki eğitime olan ihtiyacın giderek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T-1 Bölge özelinde olmak üzere İnşaat Teknolojileri programı sayısının fazlalığı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78319">
                <a:tc>
                  <a:txBody>
                    <a:bodyPr/>
                    <a:lstStyle/>
                    <a:p>
                      <a:pPr algn="l" fontAlgn="ctr"/>
                      <a:r>
                        <a:rPr lang="tr-TR" sz="750" b="0" i="0" u="none" strike="noStrike" dirty="0">
                          <a:solidFill>
                            <a:srgbClr val="001626"/>
                          </a:solidFill>
                          <a:effectLst/>
                          <a:latin typeface="Tahoma" panose="020B0604030504040204" pitchFamily="34" charset="0"/>
                        </a:rPr>
                        <a:t>G-2 Kalifiye ve genç akademik kadro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Z-2 Öğrencilerin, okudukları bölüme ait aktif olarak rol üstlendikleri bir topluluğun bulunmaması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F-2 Organize sanayi bölgesine olan yakınlığın avantajı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T-2 Ortaöğretimdeki eğitimin ve ilgi duyduğu/ severek yapacağı meslek konusundaki yönlendirme yetersizliği sebebiyle öğrencinin program tercihini bilinçsiz yapması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5881456"/>
                  </a:ext>
                </a:extLst>
              </a:tr>
              <a:tr h="358739">
                <a:tc>
                  <a:txBody>
                    <a:bodyPr/>
                    <a:lstStyle/>
                    <a:p>
                      <a:pPr algn="l" fontAlgn="ctr"/>
                      <a:r>
                        <a:rPr lang="tr-TR" sz="750" b="0" i="0" u="none" strike="noStrike">
                          <a:solidFill>
                            <a:srgbClr val="001626"/>
                          </a:solidFill>
                          <a:effectLst/>
                          <a:latin typeface="Tahoma" panose="020B0604030504040204" pitchFamily="34" charset="0"/>
                        </a:rPr>
                        <a:t>G-3 Kalifiye ve genç idari kadro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Z-3 Özel üniversitede iki yıllık bu bölümün öğrenci profilinin sorumluluk bilincinin ve okula verdikleri önemin az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F-3 Bölge ve ülke bazında ara eleman ihtiyacının belirginleşmesi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T-3 Ekonomik dalgalanmalar ve sıkıntılar sebebiyle iş alanlarının daralması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816334"/>
                  </a:ext>
                </a:extLst>
              </a:tr>
              <a:tr h="358739">
                <a:tc>
                  <a:txBody>
                    <a:bodyPr/>
                    <a:lstStyle/>
                    <a:p>
                      <a:pPr algn="l" fontAlgn="ctr"/>
                      <a:r>
                        <a:rPr lang="tr-TR" sz="750" b="0" i="0" u="none" strike="noStrike">
                          <a:solidFill>
                            <a:srgbClr val="001626"/>
                          </a:solidFill>
                          <a:effectLst/>
                          <a:latin typeface="Tahoma" panose="020B0604030504040204" pitchFamily="34" charset="0"/>
                        </a:rPr>
                        <a:t>G-4 Öğrenci alımı gerçekleştirilecek programların bölge ihtiyaçlarına ve olanaklarına göre kararlaştırılması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Z-4 Öğrencilerin okudukları bölümün en çok temasta olduğu diğer meslek dalları ile etkileşim etkinliklerinin az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F-4 Yüksekokulun yeni kurumsallaşmaya başlaması altyapının sistematik oluşturulması için zemin hazırlaması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50" b="0" i="0" u="none" strike="noStrike" dirty="0">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8269062"/>
                  </a:ext>
                </a:extLst>
              </a:tr>
              <a:tr h="239160">
                <a:tc>
                  <a:txBody>
                    <a:bodyPr/>
                    <a:lstStyle/>
                    <a:p>
                      <a:pPr algn="l" fontAlgn="ctr"/>
                      <a:r>
                        <a:rPr lang="tr-TR" sz="750" b="0" i="0" u="none" strike="noStrike">
                          <a:solidFill>
                            <a:srgbClr val="001626"/>
                          </a:solidFill>
                          <a:effectLst/>
                          <a:latin typeface="Tahoma" panose="020B0604030504040204" pitchFamily="34" charset="0"/>
                        </a:rPr>
                        <a:t>G-5 Kalite süreç entegrasyon çalışmalarının geliştirilmesi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Z-5 Öğrencilerin okulda ilgilerini çekebilecek bölüme dayalı etkinliklerin az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F-5 Antalya ilinin öğrenci tercihi açısından sosyal ve kültürel avantajları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50" b="0" i="0" u="none" strike="noStrike">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78319">
                <a:tc>
                  <a:txBody>
                    <a:bodyPr/>
                    <a:lstStyle/>
                    <a:p>
                      <a:pPr algn="l" fontAlgn="ctr"/>
                      <a:r>
                        <a:rPr lang="tr-TR" sz="750" b="0" i="0" u="none" strike="noStrike">
                          <a:solidFill>
                            <a:srgbClr val="001626"/>
                          </a:solidFill>
                          <a:effectLst/>
                          <a:latin typeface="Tahoma" panose="020B0604030504040204" pitchFamily="34" charset="0"/>
                        </a:rPr>
                        <a:t>G-6 Üst yönetim ile etkin iletişimi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Z-6 Okuldan mezun olan öğrencilerin okula dair olumlu ya da olumsuz geri dönüşlerinin temin edilmesindeki eksiklik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F-6 Antalya ilinde öğrencilerin deneyim kazanabilecekleri iş alanlarının, sanayi ve turizm kuruluşlarının fazlalığı  ile</a:t>
                      </a:r>
                      <a:br>
                        <a:rPr lang="tr-TR" sz="750" b="0" i="0" u="none" strike="noStrike" dirty="0">
                          <a:solidFill>
                            <a:srgbClr val="001626"/>
                          </a:solidFill>
                          <a:effectLst/>
                          <a:latin typeface="Tahoma" panose="020B0604030504040204" pitchFamily="34" charset="0"/>
                        </a:rPr>
                      </a:br>
                      <a:r>
                        <a:rPr lang="tr-TR" sz="750" b="0" i="0" u="none" strike="noStrike" dirty="0">
                          <a:solidFill>
                            <a:srgbClr val="001626"/>
                          </a:solidFill>
                          <a:effectLst/>
                          <a:latin typeface="Tahoma" panose="020B0604030504040204" pitchFamily="34" charset="0"/>
                        </a:rPr>
                        <a:t>inşaat sektörünün gelişmesi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50" b="0" i="0" u="none" strike="noStrike">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78319">
                <a:tc>
                  <a:txBody>
                    <a:bodyPr/>
                    <a:lstStyle/>
                    <a:p>
                      <a:pPr algn="l" fontAlgn="ctr"/>
                      <a:r>
                        <a:rPr lang="tr-TR" sz="750" b="0" i="0" u="none" strike="noStrike">
                          <a:solidFill>
                            <a:srgbClr val="001626"/>
                          </a:solidFill>
                          <a:effectLst/>
                          <a:latin typeface="Tahoma" panose="020B0604030504040204" pitchFamily="34" charset="0"/>
                        </a:rPr>
                        <a:t>G-7 Mütevelli Heyet üyelerinin sahip olduğu yetkinlikler ve farklı alanları temsil etmeleri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Z-7 Öğrencilerin sosyal özelliklere sahip olması ancak bunun doğru kullanılmaması halinde dezavantajlara yol açabilecek olmas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F-7 Ortaöğretimdeki eğitimin ve ilgi duyduğu/ severek yapacağı meslek konusundaki yönlendirme yetersizliği sebebiyle öğrencinin program tercihini bilinçsiz yapması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50" b="0" i="0" u="none" strike="noStrike">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39160">
                <a:tc>
                  <a:txBody>
                    <a:bodyPr/>
                    <a:lstStyle/>
                    <a:p>
                      <a:pPr algn="l" fontAlgn="ctr"/>
                      <a:r>
                        <a:rPr lang="tr-TR" sz="750" b="0" i="0" u="none" strike="noStrike">
                          <a:solidFill>
                            <a:srgbClr val="001626"/>
                          </a:solidFill>
                          <a:effectLst/>
                          <a:latin typeface="Tahoma" panose="020B0604030504040204" pitchFamily="34" charset="0"/>
                        </a:rPr>
                        <a:t>G-8 Yeniliğe açık olunması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Z-8 Laboratuvar, malzeme ve makine kullanımı konusunda kalifiye öğretim elemanı ihtiyacı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F-8 Mesleki eğitimde uygulama yapılabilecek alanların fazlalığı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50" b="0" i="0" u="none" strike="noStrike" dirty="0">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39160">
                <a:tc>
                  <a:txBody>
                    <a:bodyPr/>
                    <a:lstStyle/>
                    <a:p>
                      <a:pPr algn="l" fontAlgn="ctr"/>
                      <a:r>
                        <a:rPr lang="tr-TR" sz="750" b="0" i="0" u="none" strike="noStrike">
                          <a:solidFill>
                            <a:srgbClr val="001626"/>
                          </a:solidFill>
                          <a:effectLst/>
                          <a:latin typeface="Tahoma" panose="020B0604030504040204" pitchFamily="34" charset="0"/>
                        </a:rPr>
                        <a:t>G-9 Öğrenci akademisyen ilişkisinin güçlü olması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fi-FI" sz="750" b="0" i="0" u="none" strike="noStrike" dirty="0">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F-9 Ulusal, uluslararası ilişkilerin güçlendirilme olanağı </a:t>
                      </a:r>
                      <a:br>
                        <a:rPr lang="tr-TR" sz="750" b="0" i="0" u="none" strike="noStrike" dirty="0">
                          <a:solidFill>
                            <a:srgbClr val="001626"/>
                          </a:solidFill>
                          <a:effectLst/>
                          <a:latin typeface="Tahoma" panose="020B0604030504040204" pitchFamily="34" charset="0"/>
                        </a:rPr>
                      </a:br>
                      <a:r>
                        <a:rPr lang="tr-TR" sz="750" b="0" i="0" u="none" strike="noStrike" dirty="0">
                          <a:solidFill>
                            <a:srgbClr val="001626"/>
                          </a:solidFill>
                          <a:effectLst/>
                          <a:latin typeface="Tahoma" panose="020B0604030504040204" pitchFamily="34" charset="0"/>
                        </a:rPr>
                        <a:t>(ERASMUS  programı)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8739">
                <a:tc>
                  <a:txBody>
                    <a:bodyPr/>
                    <a:lstStyle/>
                    <a:p>
                      <a:pPr algn="l" fontAlgn="ctr"/>
                      <a:r>
                        <a:rPr lang="tr-TR" sz="750" b="0" i="0" u="none" strike="noStrike">
                          <a:solidFill>
                            <a:srgbClr val="001626"/>
                          </a:solidFill>
                          <a:effectLst/>
                          <a:latin typeface="Tahoma" panose="020B0604030504040204" pitchFamily="34" charset="0"/>
                        </a:rPr>
                        <a:t>G-10 İşbirliği faaliyet ve ortaklarının arttırılması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750" b="0" i="0" u="none" strike="noStrike" dirty="0">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F-10 Öğrencilerin sosyal özelliklere sahip olması sebebiyle yapılacak etkinliklere uyum sağlama potansiyellerinin yüksek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97899">
                <a:tc>
                  <a:txBody>
                    <a:bodyPr/>
                    <a:lstStyle/>
                    <a:p>
                      <a:pPr algn="l" fontAlgn="ctr"/>
                      <a:r>
                        <a:rPr lang="tr-TR" sz="750" b="0" i="0" u="none" strike="noStrike">
                          <a:solidFill>
                            <a:srgbClr val="001626"/>
                          </a:solidFill>
                          <a:effectLst/>
                          <a:latin typeface="Tahoma" panose="020B0604030504040204" pitchFamily="34" charset="0"/>
                        </a:rPr>
                        <a:t>G-11 Öğrenci odaklı yaklaşım ile kurulan akademisyen- öğrenci ilişkisinin arttırılması (Öğrenci öğretim görevlisine erişebiliriyor, öğretim görevlisinin haftalık ders programı ve ofis saatleri belirlenip kapılara asıldı ve öğrencilere duyuruldu.)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750" b="0" i="0" u="none" strike="noStrike" dirty="0">
                        <a:solidFill>
                          <a:srgbClr val="001626"/>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F-11 Şehir merkezinin zamanla genişlemesi ve bu genişlemenin gözde bir bölge olan döşemealtı tarafına doğru olması, okul ve bölüm açısından önemli bir fırsat.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8739">
                <a:tc>
                  <a:txBody>
                    <a:bodyPr/>
                    <a:lstStyle/>
                    <a:p>
                      <a:pPr algn="l" fontAlgn="ctr"/>
                      <a:r>
                        <a:rPr lang="tr-TR" sz="750" b="0" i="0" u="none" strike="noStrike">
                          <a:solidFill>
                            <a:srgbClr val="001626"/>
                          </a:solidFill>
                          <a:effectLst/>
                          <a:latin typeface="Tahoma" panose="020B0604030504040204" pitchFamily="34" charset="0"/>
                        </a:rPr>
                        <a:t>G-12 Bölüm bazlı Komisyonların oluşturulması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a:solidFill>
                            <a:srgbClr val="001626"/>
                          </a:solidFill>
                          <a:effectLst/>
                          <a:latin typeface="Tahoma" panose="020B0604030504040204" pitchFamily="34" charset="0"/>
                        </a:rPr>
                        <a:t>F-12 Deprem ülkesi olmamız ve bu farkındalığın artması, inşaat dalına olan ilginin artması ve kalifiye eleman ihtiyacının daha çok hissedilmesi.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78319">
                <a:tc>
                  <a:txBody>
                    <a:bodyPr/>
                    <a:lstStyle/>
                    <a:p>
                      <a:pPr algn="l" fontAlgn="ctr"/>
                      <a:r>
                        <a:rPr lang="tr-TR" sz="750" b="0" i="0" u="none" strike="noStrike">
                          <a:solidFill>
                            <a:srgbClr val="001626"/>
                          </a:solidFill>
                          <a:effectLst/>
                          <a:latin typeface="Tahoma" panose="020B0604030504040204" pitchFamily="34" charset="0"/>
                        </a:rPr>
                        <a:t>G-13 Yüksekokulun yeniden yapılandırılma potansiyeli ile tüm programların müfredatlarının güncellenmesi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75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50" b="0" i="0" u="none" strike="noStrike" dirty="0">
                          <a:solidFill>
                            <a:srgbClr val="001626"/>
                          </a:solidFill>
                          <a:effectLst/>
                          <a:latin typeface="Tahoma" panose="020B0604030504040204" pitchFamily="34" charset="0"/>
                        </a:rPr>
                        <a:t>F-13 Okulun, özel üniversite bakımından en etkin tek üniversite olması ve bu sebeple öğrencinin üniversiteyi isteyerek seçmesi yerine tek seçenek olarak görebilmesi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78319">
                <a:tc>
                  <a:txBody>
                    <a:bodyPr/>
                    <a:lstStyle/>
                    <a:p>
                      <a:pPr algn="l" fontAlgn="ctr"/>
                      <a:r>
                        <a:rPr lang="tr-TR" sz="750" b="0" i="0" u="none" strike="noStrike" dirty="0">
                          <a:solidFill>
                            <a:srgbClr val="001626"/>
                          </a:solidFill>
                          <a:effectLst/>
                          <a:latin typeface="Tahoma" panose="020B0604030504040204" pitchFamily="34" charset="0"/>
                        </a:rPr>
                        <a:t>G-14 İdealist, öğrenci jenerasyonunun talepleri ve ihtiyaçlarını anlayabilen ve bunlara cevap üretebilen, gelişime açık akademik kadroya sahip olunması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750" b="0" i="0" u="none" strike="noStrike" dirty="0">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50" b="0" i="0" u="none" strike="noStrike" dirty="0">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75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818450136"/>
              </p:ext>
            </p:extLst>
          </p:nvPr>
        </p:nvGraphicFramePr>
        <p:xfrm>
          <a:off x="802889" y="1288031"/>
          <a:ext cx="7560526" cy="5397132"/>
        </p:xfrm>
        <a:graphic>
          <a:graphicData uri="http://schemas.openxmlformats.org/drawingml/2006/table">
            <a:tbl>
              <a:tblPr/>
              <a:tblGrid>
                <a:gridCol w="2420290">
                  <a:extLst>
                    <a:ext uri="{9D8B030D-6E8A-4147-A177-3AD203B41FA5}">
                      <a16:colId xmlns:a16="http://schemas.microsoft.com/office/drawing/2014/main" val="3918363564"/>
                    </a:ext>
                  </a:extLst>
                </a:gridCol>
                <a:gridCol w="2560049">
                  <a:extLst>
                    <a:ext uri="{9D8B030D-6E8A-4147-A177-3AD203B41FA5}">
                      <a16:colId xmlns:a16="http://schemas.microsoft.com/office/drawing/2014/main" val="1683979601"/>
                    </a:ext>
                  </a:extLst>
                </a:gridCol>
                <a:gridCol w="2580187">
                  <a:extLst>
                    <a:ext uri="{9D8B030D-6E8A-4147-A177-3AD203B41FA5}">
                      <a16:colId xmlns:a16="http://schemas.microsoft.com/office/drawing/2014/main" val="2592459544"/>
                    </a:ext>
                  </a:extLst>
                </a:gridCol>
              </a:tblGrid>
              <a:tr h="53080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14190">
                <a:tc>
                  <a:txBody>
                    <a:bodyPr/>
                    <a:lstStyle/>
                    <a:p>
                      <a:pPr algn="ctr" fontAlgn="ctr"/>
                      <a:r>
                        <a:rPr lang="tr-TR" sz="1000" b="0" i="0" u="none" strike="noStrike" dirty="0">
                          <a:solidFill>
                            <a:srgbClr val="000000"/>
                          </a:solidFill>
                          <a:effectLst/>
                          <a:latin typeface="Arial" panose="020B0604020202020204" pitchFamily="34" charset="0"/>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Üst Yönetim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Verilen Görevlerin zamanında ve doğru şekilde yerine getirilmesi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14190">
                <a:tc>
                  <a:txBody>
                    <a:bodyPr/>
                    <a:lstStyle/>
                    <a:p>
                      <a:pPr algn="ctr" fontAlgn="ctr"/>
                      <a:r>
                        <a:rPr lang="tr-TR" sz="1000" b="0" i="0" u="none" strike="noStrike">
                          <a:solidFill>
                            <a:srgbClr val="000000"/>
                          </a:solidFill>
                          <a:effectLst/>
                          <a:latin typeface="Arial" panose="020B0604020202020204" pitchFamily="34" charset="0"/>
                        </a:rPr>
                        <a:t>Genel Sekreterlik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Üst Yönetim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Verilen Görevlerin zamanında ve doğru şekilde yerine getirilmesi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1762463"/>
                  </a:ext>
                </a:extLst>
              </a:tr>
              <a:tr h="314190">
                <a:tc>
                  <a:txBody>
                    <a:bodyPr/>
                    <a:lstStyle/>
                    <a:p>
                      <a:pPr algn="ctr" fontAlgn="ctr"/>
                      <a:r>
                        <a:rPr lang="tr-TR" sz="1000" b="0" i="0" u="none" strike="noStrike">
                          <a:solidFill>
                            <a:srgbClr val="000000"/>
                          </a:solidFill>
                          <a:effectLst/>
                          <a:latin typeface="Arial" panose="020B0604020202020204" pitchFamily="34"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Yükseköğretim kurumlarının bağlı olduğu en üst kuruluş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Mevzuata uygun çalışılması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14190">
                <a:tc>
                  <a:txBody>
                    <a:bodyPr/>
                    <a:lstStyle/>
                    <a:p>
                      <a:pPr algn="ctr" fontAlgn="ctr"/>
                      <a:r>
                        <a:rPr lang="tr-TR" sz="1000" b="0" i="0" u="none" strike="noStrike">
                          <a:solidFill>
                            <a:srgbClr val="000000"/>
                          </a:solidFill>
                          <a:effectLst/>
                          <a:latin typeface="Arial" panose="020B0604020202020204" pitchFamily="34" charset="0"/>
                        </a:rPr>
                        <a:t>Kamu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Öğrencilere staj imkanı verilmesi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14190">
                <a:tc>
                  <a:txBody>
                    <a:bodyPr/>
                    <a:lstStyle/>
                    <a:p>
                      <a:pPr algn="ctr" fontAlgn="ctr"/>
                      <a:r>
                        <a:rPr lang="tr-TR" sz="1000" b="0" i="0" u="none" strike="noStrike">
                          <a:solidFill>
                            <a:srgbClr val="000000"/>
                          </a:solidFill>
                          <a:effectLst/>
                          <a:latin typeface="Arial" panose="020B0604020202020204" pitchFamily="34" charset="0"/>
                        </a:rPr>
                        <a:t>Diğer Üniversiteler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4190">
                <a:tc>
                  <a:txBody>
                    <a:bodyPr/>
                    <a:lstStyle/>
                    <a:p>
                      <a:pPr algn="ctr" fontAlgn="ctr"/>
                      <a:r>
                        <a:rPr lang="tr-TR" sz="1000" b="0" i="0" u="none" strike="noStrike">
                          <a:solidFill>
                            <a:srgbClr val="000000"/>
                          </a:solidFill>
                          <a:effectLst/>
                          <a:latin typeface="Arial" panose="020B0604020202020204" pitchFamily="34" charset="0"/>
                        </a:rPr>
                        <a:t>Öğrenciler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Eğitim hizmeti alır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İyi eğitim almak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4190">
                <a:tc>
                  <a:txBody>
                    <a:bodyPr/>
                    <a:lstStyle/>
                    <a:p>
                      <a:pPr algn="ctr" fontAlgn="ctr"/>
                      <a:r>
                        <a:rPr lang="tr-TR" sz="1000" b="0" i="0" u="none" strike="noStrike">
                          <a:solidFill>
                            <a:srgbClr val="000000"/>
                          </a:solidFill>
                          <a:effectLst/>
                          <a:latin typeface="Arial" panose="020B0604020202020204" pitchFamily="34" charset="0"/>
                        </a:rPr>
                        <a:t>Akademisyenler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Bölüm eğitimini vermek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Eğitimin öğrenciler tarafından alınması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4190">
                <a:tc>
                  <a:txBody>
                    <a:bodyPr/>
                    <a:lstStyle/>
                    <a:p>
                      <a:pPr algn="ctr" fontAlgn="ctr"/>
                      <a:r>
                        <a:rPr lang="tr-TR" sz="1000" b="0" i="0" u="none" strike="noStrike">
                          <a:solidFill>
                            <a:srgbClr val="000000"/>
                          </a:solidFill>
                          <a:effectLst/>
                          <a:latin typeface="Arial" panose="020B0604020202020204" pitchFamily="34" charset="0"/>
                        </a:rPr>
                        <a:t>Öğrencilerin Ebeveynleri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Öğrenciler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Hizmet memnuniyeti,nitelikli eğitim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4190">
                <a:tc>
                  <a:txBody>
                    <a:bodyPr/>
                    <a:lstStyle/>
                    <a:p>
                      <a:pPr algn="ctr" fontAlgn="ctr"/>
                      <a:r>
                        <a:rPr lang="tr-TR" sz="1000" b="0" i="0" u="none" strike="noStrike">
                          <a:solidFill>
                            <a:srgbClr val="000000"/>
                          </a:solidFill>
                          <a:effectLst/>
                          <a:latin typeface="Arial" panose="020B0604020202020204" pitchFamily="34" charset="0"/>
                        </a:rPr>
                        <a:t>Kısmi Zamanlı Çalışan Öğrenci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Ücret, verimli çalışma ortamı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4190">
                <a:tc>
                  <a:txBody>
                    <a:bodyPr/>
                    <a:lstStyle/>
                    <a:p>
                      <a:pPr algn="ctr" fontAlgn="ctr"/>
                      <a:r>
                        <a:rPr lang="tr-TR" sz="1000" b="0" i="0" u="none" strike="noStrike">
                          <a:solidFill>
                            <a:srgbClr val="000000"/>
                          </a:solidFill>
                          <a:effectLst/>
                          <a:latin typeface="Arial" panose="020B0604020202020204" pitchFamily="34" charset="0"/>
                        </a:rPr>
                        <a:t>İnsan Kaynakları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Personel ihtiyacı,görevde yükselme, İşbirliği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4190">
                <a:tc>
                  <a:txBody>
                    <a:bodyPr/>
                    <a:lstStyle/>
                    <a:p>
                      <a:pPr algn="ctr" fontAlgn="ctr"/>
                      <a:r>
                        <a:rPr lang="tr-TR" sz="1000" b="0" i="0" u="none" strike="noStrike">
                          <a:solidFill>
                            <a:srgbClr val="000000"/>
                          </a:solidFill>
                          <a:effectLst/>
                          <a:latin typeface="Arial" panose="020B0604020202020204" pitchFamily="34" charset="0"/>
                        </a:rPr>
                        <a:t>İdari Birimler / Koordinatörlükler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Eğitim-öğretim süreçlerinin sağlıklı  işlemesi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İşbirliği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4190">
                <a:tc>
                  <a:txBody>
                    <a:bodyPr/>
                    <a:lstStyle/>
                    <a:p>
                      <a:pPr algn="ctr" fontAlgn="ctr"/>
                      <a:r>
                        <a:rPr lang="tr-TR" sz="1000" b="0" i="0" u="none" strike="noStrike">
                          <a:solidFill>
                            <a:srgbClr val="000000"/>
                          </a:solidFill>
                          <a:effectLst/>
                          <a:latin typeface="Arial" panose="020B0604020202020204" pitchFamily="34" charset="0"/>
                        </a:rPr>
                        <a:t>Diğer Akademik Birimler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Verilen ortak 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İşbirliği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4190">
                <a:tc>
                  <a:txBody>
                    <a:bodyPr/>
                    <a:lstStyle/>
                    <a:p>
                      <a:pPr algn="ctr" fontAlgn="ctr"/>
                      <a:r>
                        <a:rPr lang="tr-TR" sz="1000" b="0" i="0" u="none" strike="noStrike">
                          <a:solidFill>
                            <a:srgbClr val="000000"/>
                          </a:solidFill>
                          <a:effectLst/>
                          <a:latin typeface="Arial" panose="020B0604020202020204" pitchFamily="34" charset="0"/>
                        </a:rPr>
                        <a:t>Mezunlar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Üniversite tanıtımı/program çıktısı/potansiyel mesleki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İş olanak sunması ve mezuniyet sonrası destek/ilgi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14190">
                <a:tc>
                  <a:txBody>
                    <a:bodyPr/>
                    <a:lstStyle/>
                    <a:p>
                      <a:pPr algn="ctr" fontAlgn="ctr"/>
                      <a:r>
                        <a:rPr lang="tr-TR" sz="1000" b="0" i="0" u="none" strike="noStrike">
                          <a:solidFill>
                            <a:srgbClr val="000000"/>
                          </a:solidFill>
                          <a:effectLst/>
                          <a:latin typeface="Arial" panose="020B0604020202020204" pitchFamily="34" charset="0"/>
                        </a:rPr>
                        <a:t>Bağımsız Akredite Kuruluşu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Bilgi/Mevzuat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Raporlama, Kalite Bünyesinde Faaliyet Gösterme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39790">
                <a:tc>
                  <a:txBody>
                    <a:bodyPr/>
                    <a:lstStyle/>
                    <a:p>
                      <a:pPr algn="ctr" fontAlgn="ctr"/>
                      <a:r>
                        <a:rPr lang="tr-TR" sz="1000" b="0" i="0" u="none" strike="noStrike">
                          <a:solidFill>
                            <a:srgbClr val="000000"/>
                          </a:solidFill>
                          <a:effectLst/>
                          <a:latin typeface="Arial" panose="020B0604020202020204" pitchFamily="34" charset="0"/>
                        </a:rPr>
                        <a:t>Yükseköğretim Kalite Kurulu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Arial" panose="020B060402020202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Arial" panose="020B0604020202020204" pitchFamily="34" charset="0"/>
                        </a:rPr>
                        <a:t>Düzenli olarak KİDR, Kurumsal Dış Değerlendirme ve Kurumsal Akreditasyon süreçlerinde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744553558"/>
              </p:ext>
            </p:extLst>
          </p:nvPr>
        </p:nvGraphicFramePr>
        <p:xfrm>
          <a:off x="914400" y="1435813"/>
          <a:ext cx="7482467" cy="5065682"/>
        </p:xfrm>
        <a:graphic>
          <a:graphicData uri="http://schemas.openxmlformats.org/drawingml/2006/table">
            <a:tbl>
              <a:tblPr/>
              <a:tblGrid>
                <a:gridCol w="2395302">
                  <a:extLst>
                    <a:ext uri="{9D8B030D-6E8A-4147-A177-3AD203B41FA5}">
                      <a16:colId xmlns:a16="http://schemas.microsoft.com/office/drawing/2014/main" val="3918363564"/>
                    </a:ext>
                  </a:extLst>
                </a:gridCol>
                <a:gridCol w="2533618">
                  <a:extLst>
                    <a:ext uri="{9D8B030D-6E8A-4147-A177-3AD203B41FA5}">
                      <a16:colId xmlns:a16="http://schemas.microsoft.com/office/drawing/2014/main" val="1683979601"/>
                    </a:ext>
                  </a:extLst>
                </a:gridCol>
                <a:gridCol w="2553547">
                  <a:extLst>
                    <a:ext uri="{9D8B030D-6E8A-4147-A177-3AD203B41FA5}">
                      <a16:colId xmlns:a16="http://schemas.microsoft.com/office/drawing/2014/main" val="2592459544"/>
                    </a:ext>
                  </a:extLst>
                </a:gridCol>
              </a:tblGrid>
              <a:tr h="51162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2838">
                <a:tc>
                  <a:txBody>
                    <a:bodyPr/>
                    <a:lstStyle/>
                    <a:p>
                      <a:pPr algn="ctr" fontAlgn="ctr"/>
                      <a:r>
                        <a:rPr lang="tr-TR" sz="1000" b="0" i="0" u="none" strike="noStrike" dirty="0">
                          <a:solidFill>
                            <a:srgbClr val="000000"/>
                          </a:solidFill>
                          <a:effectLst/>
                          <a:latin typeface="Calibri" panose="020F0502020204030204" pitchFamily="34" charset="0"/>
                        </a:rPr>
                        <a:t>ISO 9001 Kalite</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Düzenli olarak  Kurumsal Dış Değerlendirme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2838">
                <a:tc>
                  <a:txBody>
                    <a:bodyPr/>
                    <a:lstStyle/>
                    <a:p>
                      <a:pPr algn="ctr" fontAlgn="ctr"/>
                      <a:r>
                        <a:rPr lang="tr-TR" sz="1000" b="0" i="0" u="none" strike="noStrike">
                          <a:solidFill>
                            <a:srgbClr val="000000"/>
                          </a:solidFill>
                          <a:effectLst/>
                          <a:latin typeface="Calibri" panose="020F0502020204030204" pitchFamily="34" charset="0"/>
                        </a:rPr>
                        <a:t>Organize Sanayi Bölgesi, Özel Kurumlar vb.</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Tanıtım ve finansal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1087608"/>
                  </a:ext>
                </a:extLst>
              </a:tr>
              <a:tr h="302838">
                <a:tc>
                  <a:txBody>
                    <a:bodyPr/>
                    <a:lstStyle/>
                    <a:p>
                      <a:pPr algn="ctr" fontAlgn="ctr"/>
                      <a:r>
                        <a:rPr lang="tr-TR" sz="1000" b="0" i="0" u="none" strike="noStrike">
                          <a:solidFill>
                            <a:srgbClr val="000000"/>
                          </a:solidFill>
                          <a:effectLst/>
                          <a:latin typeface="Calibri" panose="020F0502020204030204" pitchFamily="34" charset="0"/>
                        </a:rPr>
                        <a:t>Liseler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Potansiyel öğrenci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Kaliteli eğitim-öğretim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7196252"/>
                  </a:ext>
                </a:extLst>
              </a:tr>
              <a:tr h="302838">
                <a:tc>
                  <a:txBody>
                    <a:bodyPr/>
                    <a:lstStyle/>
                    <a:p>
                      <a:pPr algn="ctr" fontAlgn="ctr"/>
                      <a:r>
                        <a:rPr lang="tr-TR" sz="1000" b="0" i="0" u="none" strike="noStrike">
                          <a:solidFill>
                            <a:srgbClr val="000000"/>
                          </a:solidFill>
                          <a:effectLst/>
                          <a:latin typeface="Calibri" panose="020F0502020204030204" pitchFamily="34" charset="0"/>
                        </a:rPr>
                        <a:t>DKR İnşaat</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2838">
                <a:tc>
                  <a:txBody>
                    <a:bodyPr/>
                    <a:lstStyle/>
                    <a:p>
                      <a:pPr algn="ctr" fontAlgn="ctr"/>
                      <a:r>
                        <a:rPr lang="tr-TR" sz="1000" b="0" i="0" u="none" strike="noStrike">
                          <a:solidFill>
                            <a:srgbClr val="000000"/>
                          </a:solidFill>
                          <a:effectLst/>
                          <a:latin typeface="Calibri" panose="020F0502020204030204" pitchFamily="34" charset="0"/>
                        </a:rPr>
                        <a:t>Düden Yapı Denetim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2838">
                <a:tc>
                  <a:txBody>
                    <a:bodyPr/>
                    <a:lstStyle/>
                    <a:p>
                      <a:pPr algn="ctr" fontAlgn="ctr"/>
                      <a:r>
                        <a:rPr lang="tr-TR" sz="1000" b="0" i="0" u="none" strike="noStrike">
                          <a:solidFill>
                            <a:srgbClr val="000000"/>
                          </a:solidFill>
                          <a:effectLst/>
                          <a:latin typeface="Calibri" panose="020F0502020204030204" pitchFamily="34" charset="0"/>
                        </a:rPr>
                        <a:t>ASL İnşaat</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2838">
                <a:tc>
                  <a:txBody>
                    <a:bodyPr/>
                    <a:lstStyle/>
                    <a:p>
                      <a:pPr algn="ctr" fontAlgn="ctr"/>
                      <a:r>
                        <a:rPr lang="tr-TR" sz="1000" b="0" i="0" u="none" strike="noStrike">
                          <a:solidFill>
                            <a:srgbClr val="000000"/>
                          </a:solidFill>
                          <a:effectLst/>
                          <a:latin typeface="Calibri" panose="020F0502020204030204" pitchFamily="34" charset="0"/>
                        </a:rPr>
                        <a:t>Adalya Adım Yapı Denetim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2838">
                <a:tc>
                  <a:txBody>
                    <a:bodyPr/>
                    <a:lstStyle/>
                    <a:p>
                      <a:pPr algn="ctr" fontAlgn="ctr"/>
                      <a:r>
                        <a:rPr lang="tr-TR" sz="1000" b="0" i="0" u="none" strike="noStrike">
                          <a:solidFill>
                            <a:srgbClr val="000000"/>
                          </a:solidFill>
                          <a:effectLst/>
                          <a:latin typeface="Calibri" panose="020F0502020204030204" pitchFamily="34" charset="0"/>
                        </a:rPr>
                        <a:t>Pınarlar DTM.TUR. Ve İNŞ. SAN. TİC. AŞ</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2838">
                <a:tc>
                  <a:txBody>
                    <a:bodyPr/>
                    <a:lstStyle/>
                    <a:p>
                      <a:pPr algn="ctr" fontAlgn="ctr"/>
                      <a:r>
                        <a:rPr lang="tr-TR" sz="1000" b="0" i="0" u="none" strike="noStrike">
                          <a:solidFill>
                            <a:srgbClr val="000000"/>
                          </a:solidFill>
                          <a:effectLst/>
                          <a:latin typeface="Calibri" panose="020F0502020204030204" pitchFamily="34" charset="0"/>
                        </a:rPr>
                        <a:t>Denyapım Yapı Denetim, Mimarlık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2838">
                <a:tc>
                  <a:txBody>
                    <a:bodyPr/>
                    <a:lstStyle/>
                    <a:p>
                      <a:pPr algn="ctr" fontAlgn="ctr"/>
                      <a:r>
                        <a:rPr lang="tr-TR" sz="1000" b="0" i="0" u="none" strike="noStrike">
                          <a:solidFill>
                            <a:srgbClr val="000000"/>
                          </a:solidFill>
                          <a:effectLst/>
                          <a:latin typeface="Calibri" panose="020F0502020204030204" pitchFamily="34" charset="0"/>
                        </a:rPr>
                        <a:t>Şevket Altındal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2838">
                <a:tc>
                  <a:txBody>
                    <a:bodyPr/>
                    <a:lstStyle/>
                    <a:p>
                      <a:pPr algn="ctr" fontAlgn="ctr"/>
                      <a:r>
                        <a:rPr lang="tr-TR" sz="1000" b="0" i="0" u="none" strike="noStrike">
                          <a:solidFill>
                            <a:srgbClr val="000000"/>
                          </a:solidFill>
                          <a:effectLst/>
                          <a:latin typeface="Calibri" panose="020F0502020204030204" pitchFamily="34" charset="0"/>
                        </a:rPr>
                        <a:t>Turhan Tasarım Mim. İnş. Ltd. Şti.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02838">
                <a:tc>
                  <a:txBody>
                    <a:bodyPr/>
                    <a:lstStyle/>
                    <a:p>
                      <a:pPr algn="ctr" fontAlgn="ctr"/>
                      <a:r>
                        <a:rPr lang="tr-TR" sz="1000" b="0" i="0" u="none" strike="noStrike">
                          <a:solidFill>
                            <a:srgbClr val="000000"/>
                          </a:solidFill>
                          <a:effectLst/>
                          <a:latin typeface="Calibri" panose="020F0502020204030204" pitchFamily="34" charset="0"/>
                        </a:rPr>
                        <a:t>Dilek Yapı Denetim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02838">
                <a:tc>
                  <a:txBody>
                    <a:bodyPr/>
                    <a:lstStyle/>
                    <a:p>
                      <a:pPr algn="ctr" fontAlgn="ctr"/>
                      <a:r>
                        <a:rPr lang="tr-TR" sz="1000" b="0" i="0" u="none" strike="noStrike">
                          <a:solidFill>
                            <a:srgbClr val="000000"/>
                          </a:solidFill>
                          <a:effectLst/>
                          <a:latin typeface="Calibri" panose="020F0502020204030204" pitchFamily="34" charset="0"/>
                        </a:rPr>
                        <a:t>Vindosa PVC Plastik ve Aliminyum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02838">
                <a:tc>
                  <a:txBody>
                    <a:bodyPr/>
                    <a:lstStyle/>
                    <a:p>
                      <a:pPr algn="ctr" fontAlgn="ctr"/>
                      <a:r>
                        <a:rPr lang="tr-TR" sz="1000" b="0" i="0" u="none" strike="noStrike">
                          <a:solidFill>
                            <a:srgbClr val="000000"/>
                          </a:solidFill>
                          <a:effectLst/>
                          <a:latin typeface="Calibri" panose="020F0502020204030204" pitchFamily="34" charset="0"/>
                        </a:rPr>
                        <a:t>Manavgat Belediyesi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02838">
                <a:tc>
                  <a:txBody>
                    <a:bodyPr/>
                    <a:lstStyle/>
                    <a:p>
                      <a:pPr algn="ctr" fontAlgn="ctr"/>
                      <a:r>
                        <a:rPr lang="tr-TR" sz="1000" b="0" i="0" u="none" strike="noStrike">
                          <a:solidFill>
                            <a:srgbClr val="000000"/>
                          </a:solidFill>
                          <a:effectLst/>
                          <a:latin typeface="Calibri" panose="020F0502020204030204" pitchFamily="34" charset="0"/>
                        </a:rPr>
                        <a:t>Döşemealtı Belediyesi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Öğrencilere staj imkanı veren firma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Sürdürülebilir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66644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125913893"/>
              </p:ext>
            </p:extLst>
          </p:nvPr>
        </p:nvGraphicFramePr>
        <p:xfrm>
          <a:off x="545122" y="1686143"/>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Bölge özelinde olmak üzere İnşaat Teknolojileri programı sayısının fazlalığı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31.05.2024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Tanıtım, Basın ve Halkla İlişkiler Müdürlüğü ve Meslek Yüksekokul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Tanıtım faaliyetleri ve liselere ziyaretler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650186639"/>
              </p:ext>
            </p:extLst>
          </p:nvPr>
        </p:nvGraphicFramePr>
        <p:xfrm>
          <a:off x="545122" y="3287379"/>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Öğrencilerin DGS ile yine kendi okullarında devam edebilme imkanlarının olmaması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sz="1500" dirty="0">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sz="1500" dirty="0">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KATLANILMASI ZORUNLU RİSK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976353877"/>
              </p:ext>
            </p:extLst>
          </p:nvPr>
        </p:nvGraphicFramePr>
        <p:xfrm>
          <a:off x="545122" y="5066415"/>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Öğrencilerin, okudukları bölüme ait aktif olarak rol üstlendikleri bir topluluğun bulunmaması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tanıtım komisyonu</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Öğrenci topluluğu oluşturulması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66532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874138387"/>
              </p:ext>
            </p:extLst>
          </p:nvPr>
        </p:nvGraphicFramePr>
        <p:xfrm>
          <a:off x="545122" y="1686143"/>
          <a:ext cx="8203223" cy="18389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Özel üniversitede iki yıllık bu bölümün öğrenci profilinin sorumluluk bilincinin ve okula verdikleri önemin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16.10.2024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Eğitim - öğretim dönem başlangıcında ders bazlı bilgilendirmeler, oryantasyon yapılması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521960979"/>
              </p:ext>
            </p:extLst>
          </p:nvPr>
        </p:nvGraphicFramePr>
        <p:xfrm>
          <a:off x="545122" y="3287379"/>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Öğrencilerin okudukları bölümün en çok temasta olduğu diğer meslek dalları ile etkileşim etkinliklerinin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Farklı meslek dallarından katılımcılar ile seminer ve söyleşi yapılması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4130462697"/>
              </p:ext>
            </p:extLst>
          </p:nvPr>
        </p:nvGraphicFramePr>
        <p:xfrm>
          <a:off x="545122" y="5066415"/>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Öğrencilerin okulda ilgilerini çekebilecek bölüme dayalı etkinliklerin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Fuar, teknik gezi, yarışma vb. düzenlenmesi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31596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599492509"/>
              </p:ext>
            </p:extLst>
          </p:nvPr>
        </p:nvGraphicFramePr>
        <p:xfrm>
          <a:off x="533400" y="1427357"/>
          <a:ext cx="8203223" cy="1751172"/>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53852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Okuldan mezun olan öğrencilerin okula dair olumlu ya da olumsuz geri dönüşlerinin temin edilmesindeki eksiklik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2694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2694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4837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Mezun öğrencilerin katılımcılar ile seminer yapılması ve mezunların bu konuya istekli olmaları için cazip sebepler sunulması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218641090"/>
              </p:ext>
            </p:extLst>
          </p:nvPr>
        </p:nvGraphicFramePr>
        <p:xfrm>
          <a:off x="545122" y="3287379"/>
          <a:ext cx="8203223" cy="1616943"/>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52683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Öğrencilerin sosyal özelliklere sahip olması ancak bunun doğru kullanılmaması halinde dezavantajlara yol açabilecek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561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561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tanıtım komisyonu</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561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C0D0D"/>
                          </a:solidFill>
                        </a:rPr>
                        <a:t>Öğrenci topluluğu oluşturulması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3393184173"/>
              </p:ext>
            </p:extLst>
          </p:nvPr>
        </p:nvGraphicFramePr>
        <p:xfrm>
          <a:off x="545122" y="4984115"/>
          <a:ext cx="8203223" cy="1737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48763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C0D0D"/>
                          </a:solidFill>
                        </a:rPr>
                        <a:t>Laboratuvar, malzeme ve makine kullanımı konusunda kalifiye öğretim elemanı ihtiyacı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9664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9664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C0D0D"/>
                          </a:solidFill>
                        </a:rPr>
                        <a:t>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48763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err="1">
                          <a:solidFill>
                            <a:srgbClr val="0C0D0D"/>
                          </a:solidFill>
                        </a:rPr>
                        <a:t>İhityaç</a:t>
                      </a:r>
                      <a:r>
                        <a:rPr lang="tr-TR" sz="1500" dirty="0">
                          <a:solidFill>
                            <a:srgbClr val="0C0D0D"/>
                          </a:solidFill>
                        </a:rPr>
                        <a:t> duyulan yetkinliklere sahip öğretim elemanı getirilmesi veya kadroya alınması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88327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fik 4"/>
          <p:cNvGraphicFramePr>
            <a:graphicFrameLocks/>
          </p:cNvGraphicFramePr>
          <p:nvPr/>
        </p:nvGraphicFramePr>
        <p:xfrm>
          <a:off x="101722" y="139699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a:graphicFrameLocks/>
          </p:cNvGraphicFramePr>
          <p:nvPr/>
        </p:nvGraphicFramePr>
        <p:xfrm>
          <a:off x="149798" y="414019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 6"/>
          <p:cNvGraphicFramePr>
            <a:graphicFrameLocks/>
          </p:cNvGraphicFramePr>
          <p:nvPr/>
        </p:nvGraphicFramePr>
        <p:xfrm>
          <a:off x="4572000" y="139699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k 7"/>
          <p:cNvGraphicFramePr>
            <a:graphicFrameLocks/>
          </p:cNvGraphicFramePr>
          <p:nvPr/>
        </p:nvGraphicFramePr>
        <p:xfrm>
          <a:off x="4523924" y="4140199"/>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8097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1190</TotalTime>
  <Words>1821</Words>
  <Application>Microsoft Office PowerPoint</Application>
  <PresentationFormat>Ekran Gösterisi (4:3)</PresentationFormat>
  <Paragraphs>318</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Calibri Light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Setenay UÇAR</cp:lastModifiedBy>
  <cp:revision>110</cp:revision>
  <dcterms:created xsi:type="dcterms:W3CDTF">2020-01-20T10:44:30Z</dcterms:created>
  <dcterms:modified xsi:type="dcterms:W3CDTF">2024-05-27T12:54:16Z</dcterms:modified>
</cp:coreProperties>
</file>