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2"/>
  </p:notesMasterIdLst>
  <p:sldIdLst>
    <p:sldId id="256" r:id="rId2"/>
    <p:sldId id="288" r:id="rId3"/>
    <p:sldId id="347" r:id="rId4"/>
    <p:sldId id="346" r:id="rId5"/>
    <p:sldId id="365" r:id="rId6"/>
    <p:sldId id="366" r:id="rId7"/>
    <p:sldId id="367" r:id="rId8"/>
    <p:sldId id="320" r:id="rId9"/>
    <p:sldId id="363" r:id="rId10"/>
    <p:sldId id="364" r:id="rId11"/>
    <p:sldId id="285" r:id="rId12"/>
    <p:sldId id="368" r:id="rId13"/>
    <p:sldId id="369" r:id="rId14"/>
    <p:sldId id="370" r:id="rId15"/>
    <p:sldId id="371" r:id="rId16"/>
    <p:sldId id="372" r:id="rId17"/>
    <p:sldId id="353" r:id="rId18"/>
    <p:sldId id="376" r:id="rId19"/>
    <p:sldId id="358" r:id="rId20"/>
    <p:sldId id="352" r:id="rId21"/>
    <p:sldId id="357" r:id="rId22"/>
    <p:sldId id="304" r:id="rId23"/>
    <p:sldId id="359" r:id="rId24"/>
    <p:sldId id="360" r:id="rId25"/>
    <p:sldId id="361" r:id="rId26"/>
    <p:sldId id="362" r:id="rId27"/>
    <p:sldId id="373" r:id="rId28"/>
    <p:sldId id="374" r:id="rId29"/>
    <p:sldId id="278" r:id="rId30"/>
    <p:sldId id="375" r:id="rId3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arsayılan Bölüm" id="{BEA70EB5-37B4-4FD2-923D-5284A583AEE6}">
          <p14:sldIdLst>
            <p14:sldId id="256"/>
          </p14:sldIdLst>
        </p14:section>
        <p14:section name="Başlıksız Bölüm" id="{29ED5E7A-0C58-4AF1-A401-2AB9E7D510F4}">
          <p14:sldIdLst>
            <p14:sldId id="288"/>
            <p14:sldId id="347"/>
            <p14:sldId id="346"/>
            <p14:sldId id="365"/>
            <p14:sldId id="366"/>
            <p14:sldId id="367"/>
            <p14:sldId id="320"/>
            <p14:sldId id="363"/>
            <p14:sldId id="364"/>
            <p14:sldId id="285"/>
            <p14:sldId id="368"/>
            <p14:sldId id="369"/>
            <p14:sldId id="370"/>
            <p14:sldId id="371"/>
            <p14:sldId id="372"/>
            <p14:sldId id="353"/>
            <p14:sldId id="376"/>
            <p14:sldId id="358"/>
            <p14:sldId id="352"/>
            <p14:sldId id="357"/>
            <p14:sldId id="304"/>
            <p14:sldId id="359"/>
            <p14:sldId id="360"/>
            <p14:sldId id="361"/>
            <p14:sldId id="362"/>
            <p14:sldId id="373"/>
            <p14:sldId id="374"/>
            <p14:sldId id="278"/>
            <p14:sldId id="3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 Engin DORUM" initials="AED" lastIdx="1" clrIdx="0">
    <p:extLst>
      <p:ext uri="{19B8F6BF-5375-455C-9EA6-DF929625EA0E}">
        <p15:presenceInfo xmlns:p15="http://schemas.microsoft.com/office/powerpoint/2012/main" userId="d7838842375f6d7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2303"/>
    <a:srgbClr val="0C0D0D"/>
    <a:srgbClr val="001626"/>
    <a:srgbClr val="7AEE32"/>
    <a:srgbClr val="E626AF"/>
    <a:srgbClr val="1F0620"/>
    <a:srgbClr val="020424"/>
    <a:srgbClr val="D9D9D9"/>
    <a:srgbClr val="122204"/>
    <a:srgbClr val="122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C4A0E0-5728-3060-DBC6-73089B61B9EC}" v="19" dt="2021-12-30T11:12:01.669"/>
    <p1510:client id="{5DACE587-96EF-BCC8-9D45-661E4D919997}" v="25" dt="2021-12-30T11:23:17.420"/>
    <p1510:client id="{FBBD671A-7482-21DB-78BB-48D5101602C6}" v="422" dt="2021-12-30T11:09:03.643"/>
  </p1510:revLst>
</p1510:revInfo>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Orta Stil 2 - Vurgu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Orta Stil 2 - Vurgu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Orta Stil 2 - Vurgu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Orta Stil 2 - Vurgu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46F890A9-2807-4EBB-B81D-B2AA78EC7F39}" styleName="Koyu Stil 2 - Vurgu 5/Vurgu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3B4B98B0-60AC-42C2-AFA5-B58CD77FA1E5}" styleName="Açık Stil 1 - Vurgu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7AC3CCA-C797-4891-BE02-D94E43425B78}" styleName="Orta Stil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FD0F851-EC5A-4D38-B0AD-8093EC10F338}" styleName="Açık Stil 1 - Vurgu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Açık Stil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8FB837D-C827-4EFA-A057-4D05807E0F7C}" styleName="Tema Uygulanmış Stil 1 - Vurgu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01" autoAdjust="0"/>
    <p:restoredTop sz="94660"/>
  </p:normalViewPr>
  <p:slideViewPr>
    <p:cSldViewPr snapToGrid="0">
      <p:cViewPr>
        <p:scale>
          <a:sx n="50" d="100"/>
          <a:sy n="50" d="100"/>
        </p:scale>
        <p:origin x="1688" y="16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9FC953-42AA-4EE9-BF6A-0E981C5F3E5C}" type="datetimeFigureOut">
              <a:rPr lang="tr-TR" smtClean="0"/>
              <a:t>27.05.2024</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8F1CBD-092F-46C9-A4DE-6EE6E628FC19}" type="slidenum">
              <a:rPr lang="tr-TR" smtClean="0"/>
              <a:t>‹#›</a:t>
            </a:fld>
            <a:endParaRPr lang="tr-TR"/>
          </a:p>
        </p:txBody>
      </p:sp>
    </p:spTree>
    <p:extLst>
      <p:ext uri="{BB962C8B-B14F-4D97-AF65-F5344CB8AC3E}">
        <p14:creationId xmlns:p14="http://schemas.microsoft.com/office/powerpoint/2010/main" val="187761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tr-TR"/>
              <a:t>Asıl başlık stili için tıklatın</a:t>
            </a:r>
            <a:endParaRPr lang="en-US"/>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a:p>
        </p:txBody>
      </p:sp>
      <p:sp>
        <p:nvSpPr>
          <p:cNvPr id="4" name="Date Placeholder 3"/>
          <p:cNvSpPr>
            <a:spLocks noGrp="1"/>
          </p:cNvSpPr>
          <p:nvPr>
            <p:ph type="dt" sz="half" idx="10"/>
          </p:nvPr>
        </p:nvSpPr>
        <p:spPr/>
        <p:txBody>
          <a:bodyPr/>
          <a:lstStyle/>
          <a:p>
            <a:fld id="{A7A42CFF-777B-4533-A440-4C456B6A9FEA}"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09844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C07C83F0-FC27-43D2-9813-F060C2D9E7A0}"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443462770"/>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tr-TR"/>
              <a:t>Asıl başlık stili için tıklatın</a:t>
            </a:r>
            <a:endParaRPr lang="en-US"/>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2109280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tr-TR"/>
              <a:t>Asıl başlık stili için tıklatın</a:t>
            </a:r>
            <a:endParaRPr lang="en-US"/>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a:t>”</a:t>
            </a:r>
          </a:p>
        </p:txBody>
      </p:sp>
    </p:spTree>
    <p:extLst>
      <p:ext uri="{BB962C8B-B14F-4D97-AF65-F5344CB8AC3E}">
        <p14:creationId xmlns:p14="http://schemas.microsoft.com/office/powerpoint/2010/main" val="422191077"/>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255784116"/>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053034078"/>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 için tıklatın</a:t>
            </a:r>
            <a:endParaRPr lang="en-US"/>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4"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355942038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C07C83F0-FC27-43D2-9813-F060C2D9E7A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369533345"/>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tr-TR"/>
              <a:t>Asıl başlık stili için tıklatın</a:t>
            </a:r>
            <a:endParaRPr lang="en-US"/>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E2D2059A-8985-41A3-9F35-8DC13894A4E0}"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8254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3"/>
          <p:cNvSpPr>
            <a:spLocks noGrp="1"/>
          </p:cNvSpPr>
          <p:nvPr>
            <p:ph type="dt" sz="half" idx="10"/>
          </p:nvPr>
        </p:nvSpPr>
        <p:spPr/>
        <p:txBody>
          <a:bodyPr/>
          <a:lstStyle/>
          <a:p>
            <a:fld id="{DCF74D3F-D744-42F9-A266-110B14BD415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238146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tr-TR"/>
              <a:t>Asıl başlık stili için tıklatın</a:t>
            </a:r>
            <a:endParaRPr lang="en-US"/>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DEC1C8BA-DCDD-4E80-B44D-BB4BDA6BC718}" type="datetime1">
              <a:rPr lang="tr-TR" smtClean="0"/>
              <a:t>27.05.2024</a:t>
            </a:fld>
            <a:endParaRPr lang="tr-TR"/>
          </a:p>
        </p:txBody>
      </p:sp>
      <p:sp>
        <p:nvSpPr>
          <p:cNvPr id="5" name="Footer Placeholder 4"/>
          <p:cNvSpPr>
            <a:spLocks noGrp="1"/>
          </p:cNvSpPr>
          <p:nvPr>
            <p:ph type="ftr" sz="quarter" idx="11"/>
          </p:nvPr>
        </p:nvSpPr>
        <p:spPr/>
        <p:txBody>
          <a:bodyPr/>
          <a:lstStyle/>
          <a:p>
            <a:r>
              <a:rPr lang="tr-TR"/>
              <a:t>Kalite bir yaşam tarzıdır.</a:t>
            </a:r>
          </a:p>
        </p:txBody>
      </p:sp>
      <p:sp>
        <p:nvSpPr>
          <p:cNvPr id="6" name="Slide Number Placeholder 5"/>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388505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Date Placeholder 4"/>
          <p:cNvSpPr>
            <a:spLocks noGrp="1"/>
          </p:cNvSpPr>
          <p:nvPr>
            <p:ph type="dt" sz="half" idx="10"/>
          </p:nvPr>
        </p:nvSpPr>
        <p:spPr/>
        <p:txBody>
          <a:bodyPr/>
          <a:lstStyle/>
          <a:p>
            <a:fld id="{D6427ED0-D0FE-4A09-AE62-4103EA8D2926}"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5983382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0E782A1D-A539-4378-A6BA-1AA9F3084D39}" type="datetime1">
              <a:rPr lang="tr-TR" smtClean="0"/>
              <a:t>27.05.2024</a:t>
            </a:fld>
            <a:endParaRPr lang="tr-TR"/>
          </a:p>
        </p:txBody>
      </p:sp>
      <p:sp>
        <p:nvSpPr>
          <p:cNvPr id="8" name="Footer Placeholder 7"/>
          <p:cNvSpPr>
            <a:spLocks noGrp="1"/>
          </p:cNvSpPr>
          <p:nvPr>
            <p:ph type="ftr" sz="quarter" idx="11"/>
          </p:nvPr>
        </p:nvSpPr>
        <p:spPr/>
        <p:txBody>
          <a:bodyPr/>
          <a:lstStyle/>
          <a:p>
            <a:r>
              <a:rPr lang="tr-TR"/>
              <a:t>Kalite bir yaşam tarzıdır.</a:t>
            </a:r>
          </a:p>
        </p:txBody>
      </p:sp>
      <p:sp>
        <p:nvSpPr>
          <p:cNvPr id="9" name="Slide Number Placeholder 8"/>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298439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a:p>
        </p:txBody>
      </p:sp>
      <p:sp>
        <p:nvSpPr>
          <p:cNvPr id="7" name="Date Placeholder 2"/>
          <p:cNvSpPr>
            <a:spLocks noGrp="1"/>
          </p:cNvSpPr>
          <p:nvPr>
            <p:ph type="dt" sz="half" idx="10"/>
          </p:nvPr>
        </p:nvSpPr>
        <p:spPr/>
        <p:txBody>
          <a:bodyPr/>
          <a:lstStyle/>
          <a:p>
            <a:fld id="{62192C6F-6FA5-45C8-ACE4-E5B3D13F24FA}" type="datetime1">
              <a:rPr lang="tr-TR" smtClean="0"/>
              <a:t>27.05.2024</a:t>
            </a:fld>
            <a:endParaRPr lang="tr-TR"/>
          </a:p>
        </p:txBody>
      </p:sp>
      <p:sp>
        <p:nvSpPr>
          <p:cNvPr id="5" name="Footer Placeholder 3"/>
          <p:cNvSpPr>
            <a:spLocks noGrp="1"/>
          </p:cNvSpPr>
          <p:nvPr>
            <p:ph type="ftr" sz="quarter" idx="11"/>
          </p:nvPr>
        </p:nvSpPr>
        <p:spPr/>
        <p:txBody>
          <a:bodyPr/>
          <a:lstStyle/>
          <a:p>
            <a:r>
              <a:rPr lang="tr-TR"/>
              <a:t>Kalite bir yaşam tarzıdır.</a:t>
            </a:r>
          </a:p>
        </p:txBody>
      </p:sp>
      <p:sp>
        <p:nvSpPr>
          <p:cNvPr id="6" name="Slide Number Placeholder 4"/>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12768266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3E20823A-34F6-4D9A-B72C-4420CCCD8E18}" type="datetime1">
              <a:rPr lang="tr-TR" smtClean="0"/>
              <a:t>27.05.2024</a:t>
            </a:fld>
            <a:endParaRPr lang="tr-TR"/>
          </a:p>
        </p:txBody>
      </p:sp>
      <p:sp>
        <p:nvSpPr>
          <p:cNvPr id="5" name="Footer Placeholder 2"/>
          <p:cNvSpPr>
            <a:spLocks noGrp="1"/>
          </p:cNvSpPr>
          <p:nvPr>
            <p:ph type="ftr" sz="quarter" idx="11"/>
          </p:nvPr>
        </p:nvSpPr>
        <p:spPr/>
        <p:txBody>
          <a:bodyPr/>
          <a:lstStyle/>
          <a:p>
            <a:r>
              <a:rPr lang="tr-TR"/>
              <a:t>Kalite bir yaşam tarzıdır.</a:t>
            </a:r>
          </a:p>
        </p:txBody>
      </p:sp>
      <p:sp>
        <p:nvSpPr>
          <p:cNvPr id="6" name="Slide Number Placeholder 3"/>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872421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tr-TR"/>
              <a:t>Asıl başlık stili için tıklatın</a:t>
            </a:r>
            <a:endParaRPr lang="en-US"/>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B46673C7-9167-4403-8666-44BE39765140}" type="datetime1">
              <a:rPr lang="tr-TR" smtClean="0"/>
              <a:t>27.05.2024</a:t>
            </a:fld>
            <a:endParaRPr lang="tr-TR"/>
          </a:p>
        </p:txBody>
      </p:sp>
      <p:sp>
        <p:nvSpPr>
          <p:cNvPr id="5" name="Footer Placeholder 5"/>
          <p:cNvSpPr>
            <a:spLocks noGrp="1"/>
          </p:cNvSpPr>
          <p:nvPr>
            <p:ph type="ftr" sz="quarter" idx="11"/>
          </p:nvPr>
        </p:nvSpPr>
        <p:spPr/>
        <p:txBody>
          <a:bodyPr/>
          <a:lstStyle/>
          <a:p>
            <a:r>
              <a:rPr lang="tr-TR"/>
              <a:t>Kalite bir yaşam tarzıdır.</a:t>
            </a:r>
          </a:p>
        </p:txBody>
      </p:sp>
      <p:sp>
        <p:nvSpPr>
          <p:cNvPr id="6"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601157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tr-TR"/>
              <a:t>Asıl başlık stili için tıklatın</a:t>
            </a:r>
            <a:endParaRPr lang="en-US"/>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A12AA8A1-43D8-4974-AA28-F99EFBEC3B2D}" type="datetime1">
              <a:rPr lang="tr-TR" smtClean="0"/>
              <a:t>27.05.2024</a:t>
            </a:fld>
            <a:endParaRPr lang="tr-TR"/>
          </a:p>
        </p:txBody>
      </p:sp>
      <p:sp>
        <p:nvSpPr>
          <p:cNvPr id="6" name="Footer Placeholder 5"/>
          <p:cNvSpPr>
            <a:spLocks noGrp="1"/>
          </p:cNvSpPr>
          <p:nvPr>
            <p:ph type="ftr" sz="quarter" idx="11"/>
          </p:nvPr>
        </p:nvSpPr>
        <p:spPr/>
        <p:txBody>
          <a:bodyPr/>
          <a:lstStyle/>
          <a:p>
            <a:r>
              <a:rPr lang="tr-TR"/>
              <a:t>Kalite bir yaşam tarzıdır.</a:t>
            </a:r>
          </a:p>
        </p:txBody>
      </p:sp>
      <p:sp>
        <p:nvSpPr>
          <p:cNvPr id="7" name="Slide Number Placeholder 6"/>
          <p:cNvSpPr>
            <a:spLocks noGrp="1"/>
          </p:cNvSpPr>
          <p:nvPr>
            <p:ph type="sldNum" sz="quarter" idx="12"/>
          </p:nvPr>
        </p:nvSpPr>
        <p:spPr/>
        <p:txBody>
          <a:bodyPr/>
          <a:lstStyle/>
          <a:p>
            <a:fld id="{439F893C-C32F-4835-A1E5-850973405C58}" type="slidenum">
              <a:rPr lang="tr-TR" smtClean="0"/>
              <a:t>‹#›</a:t>
            </a:fld>
            <a:endParaRPr lang="tr-TR"/>
          </a:p>
        </p:txBody>
      </p:sp>
    </p:spTree>
    <p:extLst>
      <p:ext uri="{BB962C8B-B14F-4D97-AF65-F5344CB8AC3E}">
        <p14:creationId xmlns:p14="http://schemas.microsoft.com/office/powerpoint/2010/main" val="41022381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tr-TR"/>
              <a:t>Asıl başlık stili için tıklatın</a:t>
            </a:r>
            <a:endParaRPr lang="en-US"/>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07C83F0-FC27-43D2-9813-F060C2D9E7A0}" type="datetime1">
              <a:rPr lang="tr-TR" smtClean="0"/>
              <a:t>27.05.2024</a:t>
            </a:fld>
            <a:endParaRPr lang="tr-TR"/>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r>
              <a:rPr lang="tr-TR"/>
              <a:t>Kalite bir yaşam tarzıdır.</a:t>
            </a:r>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439F893C-C32F-4835-A1E5-850973405C58}" type="slidenum">
              <a:rPr lang="tr-TR" smtClean="0"/>
              <a:t>‹#›</a:t>
            </a:fld>
            <a:endParaRPr lang="tr-TR"/>
          </a:p>
        </p:txBody>
      </p:sp>
    </p:spTree>
    <p:extLst>
      <p:ext uri="{BB962C8B-B14F-4D97-AF65-F5344CB8AC3E}">
        <p14:creationId xmlns:p14="http://schemas.microsoft.com/office/powerpoint/2010/main" val="152270087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hdr="0" ftr="0" dt="0"/>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493520" y="5461532"/>
            <a:ext cx="5416272" cy="523220"/>
          </a:xfrm>
          <a:prstGeom prst="rect">
            <a:avLst/>
          </a:prstGeom>
          <a:noFill/>
        </p:spPr>
        <p:txBody>
          <a:bodyPr wrap="square" rtlCol="0">
            <a:spAutoFit/>
          </a:bodyPr>
          <a:lstStyle/>
          <a:p>
            <a:r>
              <a:rPr lang="tr-TR" sz="2800" b="1" dirty="0" smtClean="0">
                <a:solidFill>
                  <a:schemeClr val="accent5">
                    <a:lumMod val="50000"/>
                  </a:schemeClr>
                </a:solidFill>
              </a:rPr>
              <a:t>         DİŞÇİLİK HİZMETLERİ BÖLÜMÜ</a:t>
            </a:r>
            <a:endParaRPr lang="tr-TR" sz="2800" b="1" dirty="0">
              <a:solidFill>
                <a:schemeClr val="accent5">
                  <a:lumMod val="50000"/>
                </a:schemeClr>
              </a:solidFill>
            </a:endParaRPr>
          </a:p>
        </p:txBody>
      </p:sp>
      <p:pic>
        <p:nvPicPr>
          <p:cNvPr id="102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9872" y="836712"/>
            <a:ext cx="2376264" cy="504746"/>
          </a:xfrm>
          <a:prstGeom prst="rect">
            <a:avLst/>
          </a:prstGeom>
          <a:noFill/>
          <a:extLst>
            <a:ext uri="{909E8E84-426E-40DD-AFC4-6F175D3DCCD1}">
              <a14:hiddenFill xmlns:a14="http://schemas.microsoft.com/office/drawing/2010/main">
                <a:solidFill>
                  <a:srgbClr val="FFFFFF"/>
                </a:solidFill>
              </a14:hiddenFill>
            </a:ext>
          </a:extLst>
        </p:spPr>
      </p:pic>
      <p:sp>
        <p:nvSpPr>
          <p:cNvPr id="45" name="Metin kutusu 44"/>
          <p:cNvSpPr txBox="1"/>
          <p:nvPr/>
        </p:nvSpPr>
        <p:spPr>
          <a:xfrm>
            <a:off x="330546" y="2410020"/>
            <a:ext cx="8554916" cy="1569660"/>
          </a:xfrm>
          <a:prstGeom prst="rect">
            <a:avLst/>
          </a:prstGeom>
          <a:solidFill>
            <a:schemeClr val="accent6">
              <a:lumMod val="20000"/>
              <a:lumOff val="80000"/>
            </a:schemeClr>
          </a:solidFill>
        </p:spPr>
        <p:txBody>
          <a:bodyPr wrap="square" lIns="91440" tIns="45720" rIns="91440" bIns="45720" rtlCol="0" anchor="t">
            <a:spAutoFit/>
          </a:bodyPr>
          <a:lstStyle/>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 </a:t>
            </a:r>
            <a:r>
              <a:rPr lang="tr-TR" sz="3200" b="1" spc="50" dirty="0" smtClean="0">
                <a:ln w="0"/>
                <a:solidFill>
                  <a:schemeClr val="tx2">
                    <a:lumMod val="50000"/>
                  </a:schemeClr>
                </a:solidFill>
                <a:effectLst>
                  <a:innerShdw blurRad="63500" dist="50800" dir="13500000">
                    <a:srgbClr val="000000">
                      <a:alpha val="50000"/>
                    </a:srgbClr>
                  </a:innerShdw>
                </a:effectLst>
                <a:latin typeface="Calibri"/>
                <a:ea typeface="+mj-ea"/>
                <a:cs typeface="Calibri"/>
              </a:rPr>
              <a:t>2023 </a:t>
            </a: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YILI </a:t>
            </a:r>
            <a:endParaRPr lang="en-US"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endParaRP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YÖNETİMİN GÖZDEN GEÇİRME TOPLANTISI </a:t>
            </a:r>
          </a:p>
          <a:p>
            <a:pPr algn="ctr" defTabSz="457207">
              <a:spcBef>
                <a:spcPct val="0"/>
              </a:spcBef>
            </a:pPr>
            <a:r>
              <a:rPr lang="tr-TR" sz="3200" b="1" spc="50" dirty="0">
                <a:ln w="0"/>
                <a:solidFill>
                  <a:schemeClr val="tx2">
                    <a:lumMod val="50000"/>
                  </a:schemeClr>
                </a:solidFill>
                <a:effectLst>
                  <a:innerShdw blurRad="63500" dist="50800" dir="13500000">
                    <a:srgbClr val="000000">
                      <a:alpha val="50000"/>
                    </a:srgbClr>
                  </a:innerShdw>
                </a:effectLst>
                <a:latin typeface="Calibri"/>
                <a:ea typeface="+mj-ea"/>
                <a:cs typeface="Calibri"/>
              </a:rPr>
              <a:t>(YGG) </a:t>
            </a:r>
            <a:endParaRPr lang="en-US" sz="3200" b="1" spc="50" dirty="0">
              <a:ln w="0"/>
              <a:solidFill>
                <a:schemeClr val="tx2">
                  <a:lumMod val="50000"/>
                </a:schemeClr>
              </a:solidFill>
              <a:effectLst>
                <a:innerShdw blurRad="63500" dist="50800" dir="13500000">
                  <a:srgbClr val="000000">
                    <a:alpha val="50000"/>
                  </a:srgbClr>
                </a:innerShdw>
              </a:effectLst>
              <a:ea typeface="+mj-ea"/>
              <a:cs typeface="Calibri" panose="020F0502020204030204"/>
            </a:endParaRPr>
          </a:p>
        </p:txBody>
      </p:sp>
    </p:spTree>
    <p:extLst>
      <p:ext uri="{BB962C8B-B14F-4D97-AF65-F5344CB8AC3E}">
        <p14:creationId xmlns:p14="http://schemas.microsoft.com/office/powerpoint/2010/main" val="10576697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789470" y="157316"/>
            <a:ext cx="5869859" cy="1079575"/>
          </a:xfrm>
          <a:prstGeom prst="rect">
            <a:avLst/>
          </a:prstGeom>
        </p:spPr>
        <p:txBody>
          <a:bodyPr vert="horz" lIns="91440" tIns="45720" rIns="91440" bIns="45720" rtlCol="0" anchor="b">
            <a:noAutofit/>
          </a:bodyPr>
          <a:lstStyle/>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(İŞ GÜCÜ-İNSAN KAYNAĞI)</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178" y="304675"/>
            <a:ext cx="1690292" cy="35903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0F23ED71-2D0A-4A91-BB06-5711D160085E}"/>
              </a:ext>
            </a:extLst>
          </p:cNvPr>
          <p:cNvGraphicFramePr>
            <a:graphicFrameLocks noGrp="1"/>
          </p:cNvGraphicFramePr>
          <p:nvPr>
            <p:extLst>
              <p:ext uri="{D42A27DB-BD31-4B8C-83A1-F6EECF244321}">
                <p14:modId xmlns:p14="http://schemas.microsoft.com/office/powerpoint/2010/main" val="3628978284"/>
              </p:ext>
            </p:extLst>
          </p:nvPr>
        </p:nvGraphicFramePr>
        <p:xfrm>
          <a:off x="1696178" y="1385082"/>
          <a:ext cx="5472441" cy="3728997"/>
        </p:xfrm>
        <a:graphic>
          <a:graphicData uri="http://schemas.openxmlformats.org/drawingml/2006/table">
            <a:tbl>
              <a:tblPr/>
              <a:tblGrid>
                <a:gridCol w="1041192">
                  <a:extLst>
                    <a:ext uri="{9D8B030D-6E8A-4147-A177-3AD203B41FA5}">
                      <a16:colId xmlns:a16="http://schemas.microsoft.com/office/drawing/2014/main" val="3918363564"/>
                    </a:ext>
                  </a:extLst>
                </a:gridCol>
                <a:gridCol w="1101315">
                  <a:extLst>
                    <a:ext uri="{9D8B030D-6E8A-4147-A177-3AD203B41FA5}">
                      <a16:colId xmlns:a16="http://schemas.microsoft.com/office/drawing/2014/main" val="1683979601"/>
                    </a:ext>
                  </a:extLst>
                </a:gridCol>
                <a:gridCol w="1109978">
                  <a:extLst>
                    <a:ext uri="{9D8B030D-6E8A-4147-A177-3AD203B41FA5}">
                      <a16:colId xmlns:a16="http://schemas.microsoft.com/office/drawing/2014/main" val="2592459544"/>
                    </a:ext>
                  </a:extLst>
                </a:gridCol>
                <a:gridCol w="1109978">
                  <a:extLst>
                    <a:ext uri="{9D8B030D-6E8A-4147-A177-3AD203B41FA5}">
                      <a16:colId xmlns:a16="http://schemas.microsoft.com/office/drawing/2014/main" val="3383282758"/>
                    </a:ext>
                  </a:extLst>
                </a:gridCol>
                <a:gridCol w="110997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Personel</a:t>
                      </a:r>
                      <a:r>
                        <a:rPr lang="tr-TR" sz="1400" b="0" i="0" u="none" strike="noStrike" baseline="0" dirty="0" smtClean="0">
                          <a:solidFill>
                            <a:srgbClr val="000000"/>
                          </a:solidFill>
                          <a:effectLst/>
                          <a:latin typeface="Calibri" panose="020F0502020204030204" pitchFamily="34" charset="0"/>
                        </a:rPr>
                        <a:t> Gereksinimi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Ağız ve Diş Sağlığı Programı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0+1*</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1</a:t>
                      </a:r>
                      <a:r>
                        <a:rPr lang="tr-TR" sz="1400" b="0" i="0" u="none" strike="noStrike" baseline="30000" dirty="0" smtClean="0">
                          <a:solidFill>
                            <a:srgbClr val="000000"/>
                          </a:solidFill>
                          <a:effectLst/>
                          <a:latin typeface="Calibri" panose="020F0502020204030204" pitchFamily="34" charset="0"/>
                        </a:rPr>
                        <a:t>+</a:t>
                      </a:r>
                      <a:endParaRPr lang="tr-TR" sz="1400" b="0" i="0" u="none" strike="noStrike" baseline="30000"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Norm Kadro</a:t>
                      </a:r>
                      <a:r>
                        <a:rPr lang="tr-TR" sz="1400" b="0" i="0" u="none" strike="noStrike" baseline="0" dirty="0" smtClean="0">
                          <a:solidFill>
                            <a:srgbClr val="000000"/>
                          </a:solidFill>
                          <a:effectLst/>
                          <a:latin typeface="Calibri" panose="020F0502020204030204" pitchFamily="34" charset="0"/>
                        </a:rPr>
                        <a:t> Eksiği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33432">
                <a:tc>
                  <a:txBody>
                    <a:bodyPr/>
                    <a:lstStyle/>
                    <a:p>
                      <a:pPr algn="ctr" fontAlgn="ctr"/>
                      <a:r>
                        <a:rPr lang="tr-TR" sz="1400" b="0" i="0" u="none" strike="noStrike">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33432">
                <a:tc gridSpan="5">
                  <a:txBody>
                    <a:bodyPr/>
                    <a:lstStyle/>
                    <a:p>
                      <a:pPr algn="ctr" fontAlgn="ctr"/>
                      <a:r>
                        <a:rPr lang="tr-TR" sz="1400" b="0" i="0" u="none" strike="noStrike" dirty="0">
                          <a:solidFill>
                            <a:srgbClr val="000000"/>
                          </a:solidFill>
                          <a:effectLst/>
                          <a:latin typeface="Calibri" panose="020F0502020204030204" pitchFamily="34" charset="0"/>
                        </a:rPr>
                        <a:t> </a:t>
                      </a:r>
                    </a:p>
                    <a:p>
                      <a:pPr algn="ctr" fontAlgn="ctr"/>
                      <a:r>
                        <a:rPr lang="tr-TR" sz="1400" b="0" i="0" u="none" strike="noStrike" dirty="0" smtClean="0">
                          <a:solidFill>
                            <a:srgbClr val="000000"/>
                          </a:solidFill>
                          <a:effectLst/>
                          <a:latin typeface="Calibri" panose="020F0502020204030204" pitchFamily="34" charset="0"/>
                        </a:rPr>
                        <a:t>* 1 adet öğretim görevlisi alımı</a:t>
                      </a:r>
                      <a:r>
                        <a:rPr lang="tr-TR" sz="1400" b="0" i="0" u="none" strike="noStrike" baseline="0" dirty="0" smtClean="0">
                          <a:solidFill>
                            <a:srgbClr val="000000"/>
                          </a:solidFill>
                          <a:effectLst/>
                          <a:latin typeface="Calibri" panose="020F0502020204030204" pitchFamily="34" charset="0"/>
                        </a:rPr>
                        <a:t> gerçekleştirilmiş, mesai başlama tarihi beklenmektedir. </a:t>
                      </a:r>
                      <a:r>
                        <a:rPr lang="tr-TR" sz="1400" b="0" i="0" u="none" strike="noStrike" dirty="0">
                          <a:solidFill>
                            <a:srgbClr val="000000"/>
                          </a:solidFill>
                          <a:effectLst/>
                          <a:latin typeface="Calibri" panose="020F0502020204030204" pitchFamily="34" charset="0"/>
                        </a:rPr>
                        <a:t> </a:t>
                      </a:r>
                    </a:p>
                    <a:p>
                      <a:pPr algn="ctr" fontAlgn="ctr"/>
                      <a:r>
                        <a:rPr lang="tr-TR" sz="1400" b="0" i="0" u="none" strike="noStrike" baseline="30000" dirty="0" smtClean="0">
                          <a:solidFill>
                            <a:srgbClr val="000000"/>
                          </a:solidFill>
                          <a:effectLst/>
                          <a:latin typeface="Calibri" panose="020F0502020204030204" pitchFamily="34" charset="0"/>
                        </a:rPr>
                        <a:t>+</a:t>
                      </a: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Tekrar ilan talebinde</a:t>
                      </a:r>
                      <a:r>
                        <a:rPr lang="tr-TR" sz="1400" b="0" i="0" u="none" strike="noStrike" baseline="0" dirty="0" smtClean="0">
                          <a:solidFill>
                            <a:srgbClr val="000000"/>
                          </a:solidFill>
                          <a:effectLst/>
                          <a:latin typeface="Calibri" panose="020F0502020204030204" pitchFamily="34" charset="0"/>
                        </a:rPr>
                        <a:t> bulunulmuştur.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bl>
          </a:graphicData>
        </a:graphic>
      </p:graphicFrame>
    </p:spTree>
    <p:extLst>
      <p:ext uri="{BB962C8B-B14F-4D97-AF65-F5344CB8AC3E}">
        <p14:creationId xmlns:p14="http://schemas.microsoft.com/office/powerpoint/2010/main" val="4493892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985375370"/>
              </p:ext>
            </p:extLst>
          </p:nvPr>
        </p:nvGraphicFramePr>
        <p:xfrm>
          <a:off x="545122" y="1801446"/>
          <a:ext cx="8203223" cy="202184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Z-1 Kurumsallaşma sürecinin devam ediyor olmasına bağlı olarak akademisyen ihtiyacı devam etmesi</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20.02.2024</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Dişçilik Hizmetleri Bölüm Başkanlığı</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1 Doktor Öğretim Üyesi ve 2 Öğretim Görevlisi olmak üzere üç  kişilik kadro talebi oluşturulmuştur.</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38730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3516592516"/>
              </p:ext>
            </p:extLst>
          </p:nvPr>
        </p:nvGraphicFramePr>
        <p:xfrm>
          <a:off x="545122" y="1801446"/>
          <a:ext cx="8203223" cy="31191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T-1 Öğrencilerin ilgili mevzuatlara (duyuru/yönetmelik/yönerge) ve ihtiyacı olan ilgili birimlerce duyurulan bilgilere karşı ilgisizliği</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14.05.2024</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Dişçilik Hizmetleri Bölüm Başkanlığı</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r>
                        <a:rPr lang="tr-TR" dirty="0" smtClean="0">
                          <a:solidFill>
                            <a:srgbClr val="0F2303"/>
                          </a:solidFill>
                        </a:rPr>
                        <a:t>2023-2024 Eğitim-Öğretim Yılı Güz Yarıyılı başlangıcında tüm öğrencilere dersler bünyesinde okul düzeninin işleyişi ile ilgili bilgilendirmeler yapılacaktır.  Ayrıca e-posta yoluyla da periyodik olarak ilgili konularda bilgilendirme yapılacaktır. SHMYO WEB sitesinde okul hakkında bilgilendirmek amaçlı tanıtım kataloğu ve oryantasyon kitapçığı ile ilgili bilgilendirmeler yapılacaktır. </a:t>
                      </a:r>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7907585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983464031"/>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T-2 Çevre ülkelerdeki savaş gibi nedenlere bağlı olarak oluşan ekonomik belirsizlik</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280395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47947906"/>
              </p:ext>
            </p:extLst>
          </p:nvPr>
        </p:nvGraphicFramePr>
        <p:xfrm>
          <a:off x="545122" y="1801446"/>
          <a:ext cx="8203223" cy="229616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T-3 / F-12 Bazı öğrencilerin yönlendirme yetersizliği ve araştırma eksikliği nedeniyle bilinçsiz yapılan program tercihleri</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20.06.2024</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r>
                        <a:rPr lang="tr-TR" dirty="0" smtClean="0">
                          <a:solidFill>
                            <a:srgbClr val="0F2303"/>
                          </a:solidFill>
                        </a:rPr>
                        <a:t>Sağlık</a:t>
                      </a:r>
                      <a:r>
                        <a:rPr lang="tr-TR" baseline="0" dirty="0" smtClean="0">
                          <a:solidFill>
                            <a:srgbClr val="0F2303"/>
                          </a:solidFill>
                        </a:rPr>
                        <a:t> Hizmetleri Meslek Yüksekokulu Müdürlüğü</a:t>
                      </a:r>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smtClean="0">
                          <a:solidFill>
                            <a:srgbClr val="0F2303"/>
                          </a:solidFill>
                        </a:rPr>
                        <a:t>Öğrencilere ders başlangıcında program ile ilgili </a:t>
                      </a:r>
                      <a:r>
                        <a:rPr lang="tr-TR" dirty="0" smtClean="0">
                          <a:solidFill>
                            <a:srgbClr val="0F2303"/>
                          </a:solidFill>
                        </a:rPr>
                        <a:t>bilgilendirme </a:t>
                      </a:r>
                      <a:r>
                        <a:rPr lang="tr-TR" dirty="0" smtClean="0">
                          <a:solidFill>
                            <a:srgbClr val="0F2303"/>
                          </a:solidFill>
                        </a:rPr>
                        <a:t>yapılması ve e-posta yoluyla da periyodik olarak ilgili konularda bilgilendirme e-postaları gönderilmesi</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20033778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203371188"/>
              </p:ext>
            </p:extLst>
          </p:nvPr>
        </p:nvGraphicFramePr>
        <p:xfrm>
          <a:off x="545122" y="1801446"/>
          <a:ext cx="8203223" cy="202692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T-4  Ülkemizde afet felaketi ve çevre ülkelerde beliren savaş sonrasında Antalya'yı etkileyen beklenmedik göç dalgasına paralel kira fiyatlarında ve hayat pahalığında oluşan artış</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smtClean="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9571642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14023" y="525848"/>
            <a:ext cx="5265420" cy="845820"/>
          </a:xfrm>
          <a:prstGeom prst="rect">
            <a:avLst/>
          </a:prstGeom>
        </p:spPr>
        <p:txBody>
          <a:bodyPr vert="horz" lIns="91440" tIns="45720" rIns="91440" bIns="45720" rtlCol="0" anchor="b">
            <a:noAutofit/>
          </a:bodyPr>
          <a:lstStyle/>
          <a:p>
            <a:pPr algn="ctr">
              <a:lnSpc>
                <a:spcPct val="9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SKORU YÜKSEK OLAN </a:t>
            </a:r>
            <a:r>
              <a:rPr lang="tr-TR" sz="2800" b="1" dirty="0" smtClean="0">
                <a:solidFill>
                  <a:schemeClr val="accent6"/>
                </a:solidFill>
                <a:effectLst>
                  <a:outerShdw blurRad="38100" dist="38100" dir="2700000" algn="tl">
                    <a:srgbClr val="000000">
                      <a:alpha val="43137"/>
                    </a:srgbClr>
                  </a:outerShdw>
                </a:effectLst>
                <a:ea typeface="+mj-ea"/>
                <a:cs typeface="+mj-cs"/>
              </a:rPr>
              <a:t>ve AKSİYON </a:t>
            </a:r>
            <a:r>
              <a:rPr lang="tr-TR" sz="2800" b="1" dirty="0">
                <a:solidFill>
                  <a:schemeClr val="accent6"/>
                </a:solidFill>
                <a:effectLst>
                  <a:outerShdw blurRad="38100" dist="38100" dir="2700000" algn="tl">
                    <a:srgbClr val="000000">
                      <a:alpha val="43137"/>
                    </a:srgbClr>
                  </a:outerShdw>
                </a:effectLst>
                <a:ea typeface="+mj-ea"/>
                <a:cs typeface="+mj-cs"/>
              </a:rPr>
              <a:t>GEREKTİREN </a:t>
            </a:r>
            <a:r>
              <a:rPr lang="en-US" sz="2800" b="1" kern="1200" dirty="0">
                <a:solidFill>
                  <a:schemeClr val="accent6"/>
                </a:solidFill>
                <a:effectLst>
                  <a:outerShdw blurRad="38100" dist="38100" dir="2700000" algn="tl">
                    <a:srgbClr val="000000">
                      <a:alpha val="43137"/>
                    </a:srgbClr>
                  </a:outerShdw>
                </a:effectLst>
                <a:ea typeface="+mj-ea"/>
                <a:cs typeface="+mj-cs"/>
              </a:rPr>
              <a:t>RİS</a:t>
            </a:r>
            <a:r>
              <a:rPr lang="tr-TR" sz="2800" b="1" dirty="0">
                <a:solidFill>
                  <a:schemeClr val="accent6"/>
                </a:solidFill>
                <a:effectLst>
                  <a:outerShdw blurRad="38100" dist="38100" dir="2700000" algn="tl">
                    <a:srgbClr val="000000">
                      <a:alpha val="43137"/>
                    </a:srgbClr>
                  </a:outerShdw>
                </a:effectLst>
                <a:ea typeface="+mj-ea"/>
                <a:cs typeface="+mj-cs"/>
              </a:rPr>
              <a:t>KLER</a:t>
            </a:r>
            <a:endParaRPr lang="en-US" sz="2800" b="1" kern="1200" dirty="0">
              <a:solidFill>
                <a:schemeClr val="accent6"/>
              </a:solidFill>
              <a:effectLst>
                <a:outerShdw blurRad="38100" dist="38100" dir="2700000" algn="tl">
                  <a:srgbClr val="000000">
                    <a:alpha val="43137"/>
                  </a:srgbClr>
                </a:outerShdw>
              </a:effectLst>
              <a:ea typeface="+mj-ea"/>
              <a:cs typeface="+mj-cs"/>
            </a:endParaRPr>
          </a:p>
        </p:txBody>
      </p:sp>
      <p:sp>
        <p:nvSpPr>
          <p:cNvPr id="7" name="Slayt Numarası Yer Tutucusu 6"/>
          <p:cNvSpPr>
            <a:spLocks noGrp="1"/>
          </p:cNvSpPr>
          <p:nvPr>
            <p:ph type="sldNum" sz="quarter" idx="12"/>
          </p:nvPr>
        </p:nvSpPr>
        <p:spPr>
          <a:xfrm>
            <a:off x="6457950" y="6356350"/>
            <a:ext cx="2057400" cy="365125"/>
          </a:xfrm>
        </p:spPr>
        <p:txBody>
          <a:bodyPr vert="horz" lIns="91440" tIns="45720" rIns="91440" bIns="45720" rtlCol="0" anchor="ctr">
            <a:normAutofit fontScale="77500" lnSpcReduction="20000"/>
          </a:bodyPr>
          <a:lstStyle/>
          <a:p>
            <a:pPr>
              <a:spcAft>
                <a:spcPts val="600"/>
              </a:spcAft>
            </a:pPr>
            <a:endParaRPr lang="en-US"/>
          </a:p>
        </p:txBody>
      </p:sp>
      <p:sp>
        <p:nvSpPr>
          <p:cNvPr id="12"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3"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4" name="143 Metin kutusu"/>
          <p:cNvSpPr txBox="1"/>
          <p:nvPr/>
        </p:nvSpPr>
        <p:spPr>
          <a:xfrm>
            <a:off x="266700" y="2288576"/>
            <a:ext cx="266700" cy="27146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sp>
        <p:nvSpPr>
          <p:cNvPr id="15" name="143 Metin kutusu"/>
          <p:cNvSpPr txBox="1"/>
          <p:nvPr/>
        </p:nvSpPr>
        <p:spPr>
          <a:xfrm>
            <a:off x="266700" y="2450501"/>
            <a:ext cx="266700" cy="265113"/>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endParaRPr lang="tr-TR"/>
          </a:p>
        </p:txBody>
      </p:sp>
      <p:pic>
        <p:nvPicPr>
          <p:cNvPr id="9"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Tablo 9"/>
          <p:cNvGraphicFramePr>
            <a:graphicFrameLocks noGrp="1"/>
          </p:cNvGraphicFramePr>
          <p:nvPr>
            <p:extLst>
              <p:ext uri="{D42A27DB-BD31-4B8C-83A1-F6EECF244321}">
                <p14:modId xmlns:p14="http://schemas.microsoft.com/office/powerpoint/2010/main" val="1485285022"/>
              </p:ext>
            </p:extLst>
          </p:nvPr>
        </p:nvGraphicFramePr>
        <p:xfrm>
          <a:off x="545122" y="1801446"/>
          <a:ext cx="8203223" cy="1752600"/>
        </p:xfrm>
        <a:graphic>
          <a:graphicData uri="http://schemas.openxmlformats.org/drawingml/2006/table">
            <a:tbl>
              <a:tblPr firstRow="1" bandRow="1">
                <a:tableStyleId>{3B4B98B0-60AC-42C2-AFA5-B58CD77FA1E5}</a:tableStyleId>
              </a:tblPr>
              <a:tblGrid>
                <a:gridCol w="1828801">
                  <a:extLst>
                    <a:ext uri="{9D8B030D-6E8A-4147-A177-3AD203B41FA5}">
                      <a16:colId xmlns:a16="http://schemas.microsoft.com/office/drawing/2014/main" val="3521804200"/>
                    </a:ext>
                  </a:extLst>
                </a:gridCol>
                <a:gridCol w="6374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Riskin</a:t>
                      </a:r>
                      <a:r>
                        <a:rPr lang="tr-TR" baseline="0" dirty="0">
                          <a:solidFill>
                            <a:srgbClr val="0C0D0D"/>
                          </a:solidFill>
                        </a:rPr>
                        <a:t> Tanımı :</a:t>
                      </a:r>
                      <a:endParaRPr lang="tr-TR" dirty="0">
                        <a:solidFill>
                          <a:srgbClr val="0C0D0D"/>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6">
                        <a:lumMod val="20000"/>
                        <a:lumOff val="80000"/>
                      </a:schemeClr>
                    </a:solidFill>
                  </a:tcPr>
                </a:tc>
                <a:tc>
                  <a:txBody>
                    <a:bodyPr/>
                    <a:lstStyle/>
                    <a:p>
                      <a:r>
                        <a:rPr lang="tr-TR" dirty="0" smtClean="0">
                          <a:solidFill>
                            <a:srgbClr val="0F2303"/>
                          </a:solidFill>
                        </a:rPr>
                        <a:t>T-5 Antalya'nın turizm </a:t>
                      </a:r>
                      <a:r>
                        <a:rPr lang="tr-TR" dirty="0" smtClean="0">
                          <a:solidFill>
                            <a:srgbClr val="0F2303"/>
                          </a:solidFill>
                        </a:rPr>
                        <a:t>faaliyetleri </a:t>
                      </a:r>
                      <a:r>
                        <a:rPr lang="tr-TR" dirty="0" smtClean="0">
                          <a:solidFill>
                            <a:srgbClr val="0F2303"/>
                          </a:solidFill>
                        </a:rPr>
                        <a:t>ve </a:t>
                      </a:r>
                      <a:r>
                        <a:rPr lang="tr-TR" dirty="0" smtClean="0">
                          <a:solidFill>
                            <a:srgbClr val="0F2303"/>
                          </a:solidFill>
                        </a:rPr>
                        <a:t>nüfus </a:t>
                      </a:r>
                      <a:r>
                        <a:rPr lang="tr-TR" dirty="0" smtClean="0">
                          <a:solidFill>
                            <a:srgbClr val="0F2303"/>
                          </a:solidFill>
                        </a:rPr>
                        <a:t>artışına bağlı oluşan ulaşım sorunlarının artması </a:t>
                      </a:r>
                      <a:endParaRPr lang="tr-TR" dirty="0">
                        <a:solidFill>
                          <a:srgbClr val="0F2303"/>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 </a:t>
                      </a:r>
                      <a:r>
                        <a:rPr lang="tr-TR" baseline="0" dirty="0">
                          <a:solidFill>
                            <a:srgbClr val="0C0D0D"/>
                          </a:solidFill>
                        </a:rPr>
                        <a:t>:</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Sorumlu</a:t>
                      </a:r>
                      <a:r>
                        <a:rPr lang="tr-TR" baseline="0" dirty="0">
                          <a:solidFill>
                            <a:srgbClr val="0C0D0D"/>
                          </a:solidFill>
                        </a:rPr>
                        <a:t> Birim :</a:t>
                      </a:r>
                      <a:endParaRPr lang="tr-TR" dirty="0">
                        <a:solidFill>
                          <a:srgbClr val="0C0D0D"/>
                        </a:solidFill>
                      </a:endParaRPr>
                    </a:p>
                  </a:txBody>
                  <a:tcPr>
                    <a:lnL w="12700" cap="flat" cmpd="sng" algn="ctr">
                      <a:solidFill>
                        <a:schemeClr val="tx1"/>
                      </a:solidFill>
                      <a:prstDash val="solid"/>
                      <a:round/>
                      <a:headEnd type="none" w="med" len="med"/>
                      <a:tailEnd type="none" w="med" len="med"/>
                    </a:lnL>
                    <a:solidFill>
                      <a:schemeClr val="accent6">
                        <a:lumMod val="20000"/>
                        <a:lumOff val="80000"/>
                      </a:schemeClr>
                    </a:solidFill>
                  </a:tcPr>
                </a:tc>
                <a:tc>
                  <a:txBody>
                    <a:bodyPr/>
                    <a:lstStyle/>
                    <a:p>
                      <a:endParaRPr lang="tr-TR" dirty="0">
                        <a:solidFill>
                          <a:srgbClr val="0F2303"/>
                        </a:solidFill>
                      </a:endParaRPr>
                    </a:p>
                  </a:txBody>
                  <a:tcPr>
                    <a:lnR w="12700" cap="flat" cmpd="sng" algn="ctr">
                      <a:solidFill>
                        <a:schemeClr val="tx1"/>
                      </a:solidFill>
                      <a:prstDash val="solid"/>
                      <a:round/>
                      <a:headEnd type="none" w="med" len="med"/>
                      <a:tailEnd type="none" w="med" len="med"/>
                    </a:ln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Önleyici Faaliyet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endParaRPr lang="tr-TR" dirty="0" smtClean="0">
                        <a:solidFill>
                          <a:srgbClr val="0F2303"/>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Tree>
    <p:extLst>
      <p:ext uri="{BB962C8B-B14F-4D97-AF65-F5344CB8AC3E}">
        <p14:creationId xmlns:p14="http://schemas.microsoft.com/office/powerpoint/2010/main" val="355650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16" name="Resim 15"/>
          <p:cNvPicPr>
            <a:picLocks noChangeAspect="1"/>
          </p:cNvPicPr>
          <p:nvPr/>
        </p:nvPicPr>
        <p:blipFill>
          <a:blip r:embed="rId3"/>
          <a:stretch>
            <a:fillRect/>
          </a:stretch>
        </p:blipFill>
        <p:spPr>
          <a:xfrm>
            <a:off x="251520" y="1952419"/>
            <a:ext cx="8755044" cy="2313780"/>
          </a:xfrm>
          <a:prstGeom prst="rect">
            <a:avLst/>
          </a:prstGeom>
        </p:spPr>
      </p:pic>
      <p:sp>
        <p:nvSpPr>
          <p:cNvPr id="18" name="Metin kutusu 17"/>
          <p:cNvSpPr txBox="1"/>
          <p:nvPr/>
        </p:nvSpPr>
        <p:spPr>
          <a:xfrm>
            <a:off x="660400" y="4902200"/>
            <a:ext cx="8483600" cy="369332"/>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F2303"/>
                </a:solidFill>
              </a:rPr>
              <a:t>57 katılımcının değerlendirmede bulunduğu anketin sonuçları yukarıda verilmektedir.</a:t>
            </a:r>
            <a:endParaRPr lang="tr-TR" dirty="0">
              <a:solidFill>
                <a:srgbClr val="0F2303"/>
              </a:solidFill>
            </a:endParaRPr>
          </a:p>
        </p:txBody>
      </p:sp>
    </p:spTree>
    <p:extLst>
      <p:ext uri="{BB962C8B-B14F-4D97-AF65-F5344CB8AC3E}">
        <p14:creationId xmlns:p14="http://schemas.microsoft.com/office/powerpoint/2010/main" val="1666700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986117" y="320820"/>
            <a:ext cx="5471363"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(ANKET ANALİZLERİ)</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18" name="Metin kutusu 17"/>
          <p:cNvSpPr txBox="1"/>
          <p:nvPr/>
        </p:nvSpPr>
        <p:spPr>
          <a:xfrm>
            <a:off x="660400" y="4902200"/>
            <a:ext cx="8483600" cy="369332"/>
          </a:xfrm>
          <a:prstGeom prst="rect">
            <a:avLst/>
          </a:prstGeom>
          <a:noFill/>
        </p:spPr>
        <p:txBody>
          <a:bodyPr wrap="square" rtlCol="0">
            <a:spAutoFit/>
          </a:bodyPr>
          <a:lstStyle/>
          <a:p>
            <a:pPr marL="285750" indent="-285750">
              <a:buFont typeface="Arial" panose="020B0604020202020204" pitchFamily="34" charset="0"/>
              <a:buChar char="•"/>
            </a:pPr>
            <a:r>
              <a:rPr lang="tr-TR" dirty="0" smtClean="0">
                <a:solidFill>
                  <a:srgbClr val="0F2303"/>
                </a:solidFill>
              </a:rPr>
              <a:t>56 katılımcının değerlendirmede bulunduğu anketin sonuçları yukarıda verilmektedir.</a:t>
            </a:r>
            <a:endParaRPr lang="tr-TR" dirty="0">
              <a:solidFill>
                <a:srgbClr val="0F2303"/>
              </a:solidFill>
            </a:endParaRPr>
          </a:p>
        </p:txBody>
      </p:sp>
      <p:pic>
        <p:nvPicPr>
          <p:cNvPr id="2" name="Resim 1"/>
          <p:cNvPicPr>
            <a:picLocks noChangeAspect="1"/>
          </p:cNvPicPr>
          <p:nvPr/>
        </p:nvPicPr>
        <p:blipFill>
          <a:blip r:embed="rId3"/>
          <a:stretch>
            <a:fillRect/>
          </a:stretch>
        </p:blipFill>
        <p:spPr>
          <a:xfrm>
            <a:off x="251520" y="2300654"/>
            <a:ext cx="8784650" cy="2052871"/>
          </a:xfrm>
          <a:prstGeom prst="rect">
            <a:avLst/>
          </a:prstGeom>
        </p:spPr>
      </p:pic>
    </p:spTree>
    <p:extLst>
      <p:ext uri="{BB962C8B-B14F-4D97-AF65-F5344CB8AC3E}">
        <p14:creationId xmlns:p14="http://schemas.microsoft.com/office/powerpoint/2010/main" val="42070424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823765" y="476672"/>
            <a:ext cx="7321964" cy="1384995"/>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GERİBİLDİRİMLERİ</a:t>
            </a:r>
          </a:p>
          <a:p>
            <a:pPr algn="ctr"/>
            <a:r>
              <a:rPr lang="tr-TR" sz="2800" b="1" dirty="0">
                <a:solidFill>
                  <a:schemeClr val="accent6"/>
                </a:solidFill>
                <a:effectLst>
                  <a:outerShdw blurRad="38100" dist="38100" dir="2700000" algn="tl">
                    <a:srgbClr val="000000">
                      <a:alpha val="43137"/>
                    </a:srgbClr>
                  </a:outerShdw>
                </a:effectLst>
              </a:rPr>
              <a:t>(HAYATA GEÇİRİLEN ÖNERİLER ve AKSİYON ALINAN ŞİKAYETLER)</a:t>
            </a:r>
            <a:endParaRPr lang="en-US" sz="2800" dirty="0">
              <a:solidFill>
                <a:schemeClr val="accent6"/>
              </a:solidFill>
              <a:cs typeface="Calibri" panose="020F0502020204030204"/>
            </a:endParaRP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sp>
        <p:nvSpPr>
          <p:cNvPr id="6" name="Dikdörtgen 5"/>
          <p:cNvSpPr/>
          <p:nvPr/>
        </p:nvSpPr>
        <p:spPr>
          <a:xfrm>
            <a:off x="1964355" y="2602197"/>
            <a:ext cx="5684808" cy="369332"/>
          </a:xfrm>
          <a:prstGeom prst="rect">
            <a:avLst/>
          </a:prstGeom>
        </p:spPr>
        <p:txBody>
          <a:bodyPr wrap="square">
            <a:spAutoFit/>
          </a:bodyPr>
          <a:lstStyle/>
          <a:p>
            <a:r>
              <a:rPr lang="tr-TR" dirty="0">
                <a:solidFill>
                  <a:srgbClr val="000000"/>
                </a:solidFill>
              </a:rPr>
              <a:t>Sürecimizle ilgili  şikayet veya öneri </a:t>
            </a:r>
            <a:r>
              <a:rPr lang="tr-TR" dirty="0" smtClean="0">
                <a:solidFill>
                  <a:srgbClr val="000000"/>
                </a:solidFill>
              </a:rPr>
              <a:t>alınmamıştır.</a:t>
            </a:r>
            <a:endParaRPr lang="tr-TR" dirty="0"/>
          </a:p>
        </p:txBody>
      </p:sp>
    </p:spTree>
    <p:extLst>
      <p:ext uri="{BB962C8B-B14F-4D97-AF65-F5344CB8AC3E}">
        <p14:creationId xmlns:p14="http://schemas.microsoft.com/office/powerpoint/2010/main" val="3805939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241579" y="649467"/>
            <a:ext cx="5040560"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MİSYON-VİZYON-POLİTİKA</a:t>
            </a: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2372" y="450628"/>
            <a:ext cx="1872208" cy="397679"/>
          </a:xfrm>
          <a:prstGeom prst="rect">
            <a:avLst/>
          </a:prstGeom>
          <a:noFill/>
          <a:extLst>
            <a:ext uri="{909E8E84-426E-40DD-AFC4-6F175D3DCCD1}">
              <a14:hiddenFill xmlns:a14="http://schemas.microsoft.com/office/drawing/2010/main">
                <a:solidFill>
                  <a:srgbClr val="FFFFFF"/>
                </a:solidFill>
              </a14:hiddenFill>
            </a:ext>
          </a:extLst>
        </p:spPr>
      </p:pic>
      <p:sp>
        <p:nvSpPr>
          <p:cNvPr id="3" name="Dikdörtgen 2"/>
          <p:cNvSpPr/>
          <p:nvPr/>
        </p:nvSpPr>
        <p:spPr>
          <a:xfrm>
            <a:off x="490637" y="1291399"/>
            <a:ext cx="4189482" cy="369332"/>
          </a:xfrm>
          <a:prstGeom prst="rect">
            <a:avLst/>
          </a:prstGeom>
        </p:spPr>
        <p:txBody>
          <a:bodyPr wrap="square" lIns="91440" tIns="45720" rIns="91440" bIns="45720" anchor="t">
            <a:spAutoFit/>
          </a:bodyPr>
          <a:lstStyle/>
          <a:p>
            <a:r>
              <a:rPr lang="tr-TR" b="1" dirty="0">
                <a:solidFill>
                  <a:srgbClr val="000000"/>
                </a:solidFill>
                <a:latin typeface="Calibri"/>
                <a:ea typeface="Times New Roman" panose="02020603050405020304" pitchFamily="18" charset="0"/>
                <a:cs typeface="Calibri"/>
              </a:rPr>
              <a:t>  </a:t>
            </a:r>
            <a:endParaRPr lang="tr-TR" b="1" dirty="0"/>
          </a:p>
        </p:txBody>
      </p:sp>
      <p:sp>
        <p:nvSpPr>
          <p:cNvPr id="4" name="Dikdörtgen 3"/>
          <p:cNvSpPr/>
          <p:nvPr/>
        </p:nvSpPr>
        <p:spPr>
          <a:xfrm>
            <a:off x="490637" y="4710872"/>
            <a:ext cx="8352928" cy="18004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ÇALIŞMA </a:t>
            </a:r>
            <a:r>
              <a:rPr lang="tr-TR" b="1" dirty="0" smtClean="0">
                <a:solidFill>
                  <a:srgbClr val="FF0000"/>
                </a:solidFill>
                <a:latin typeface="Calibri" panose="020F0502020204030204" pitchFamily="34" charset="0"/>
                <a:ea typeface="Times New Roman" panose="02020603050405020304" pitchFamily="18" charset="0"/>
              </a:rPr>
              <a:t>POLİTİKASI</a:t>
            </a:r>
          </a:p>
          <a:p>
            <a:pPr algn="just" fontAlgn="base">
              <a:lnSpc>
                <a:spcPct val="150000"/>
              </a:lnSpc>
              <a:spcAft>
                <a:spcPts val="0"/>
              </a:spcAft>
            </a:pPr>
            <a:r>
              <a:rPr lang="tr-TR" sz="1400" b="1" dirty="0">
                <a:solidFill>
                  <a:srgbClr val="0C0D0D"/>
                </a:solidFill>
                <a:latin typeface="Times New Roman" panose="02020603050405020304" pitchFamily="18" charset="0"/>
                <a:ea typeface="Times New Roman" panose="02020603050405020304" pitchFamily="18" charset="0"/>
              </a:rPr>
              <a:t>Kurumumuz küresel gelişmeler ve ülkemiz çıkarları doğrultusunda, akademik ve idari kadrosu ile küresel ve yerel düzeyde gelişmeleri takip eden, kendini yenileyen, gelişen, süreçleri içselleştirebilen, ulaşılabilir, şeffaf ve hesap verebilen bir süreç kapsamında ülkemizin sağlık hizmetleri alanında ihtiyaç duyduğu insan kaynağının yetiştirilmesine katkı sağlayan lider bir yüksekokul olmayı amaçlanmaktadır. </a:t>
            </a:r>
          </a:p>
        </p:txBody>
      </p:sp>
      <p:sp>
        <p:nvSpPr>
          <p:cNvPr id="7" name="Dikdörtgen 6"/>
          <p:cNvSpPr/>
          <p:nvPr/>
        </p:nvSpPr>
        <p:spPr>
          <a:xfrm>
            <a:off x="490637" y="3264917"/>
            <a:ext cx="8352928" cy="1154162"/>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VİZYONU</a:t>
            </a:r>
          </a:p>
          <a:p>
            <a:pPr fontAlgn="base">
              <a:lnSpc>
                <a:spcPct val="150000"/>
              </a:lnSpc>
              <a:spcAft>
                <a:spcPts val="0"/>
              </a:spcAft>
            </a:pPr>
            <a:r>
              <a:rPr lang="tr-TR" sz="1400" b="1" dirty="0">
                <a:solidFill>
                  <a:srgbClr val="0C0D0D"/>
                </a:solidFill>
                <a:latin typeface="Calibri" panose="020F0502020204030204" pitchFamily="34" charset="0"/>
                <a:ea typeface="Times New Roman" panose="02020603050405020304" pitchFamily="18" charset="0"/>
              </a:rPr>
              <a:t>Ağız ve Diş Sağlığı alanında yetkin, kamu ve özel sektörde tercih edilen, etik kurallara bağlı teknik elemanlar yetiştirmek.</a:t>
            </a:r>
            <a:endParaRPr lang="tr-TR" sz="1400" b="1" dirty="0">
              <a:solidFill>
                <a:srgbClr val="0C0D0D"/>
              </a:solidFill>
              <a:latin typeface="Times New Roman" panose="02020603050405020304" pitchFamily="18" charset="0"/>
              <a:ea typeface="Times New Roman" panose="02020603050405020304" pitchFamily="18" charset="0"/>
            </a:endParaRPr>
          </a:p>
        </p:txBody>
      </p:sp>
      <p:sp>
        <p:nvSpPr>
          <p:cNvPr id="8" name="Dikdörtgen 7"/>
          <p:cNvSpPr/>
          <p:nvPr/>
        </p:nvSpPr>
        <p:spPr>
          <a:xfrm>
            <a:off x="503655" y="1172687"/>
            <a:ext cx="8352928" cy="1800493"/>
          </a:xfrm>
          <a:prstGeom prst="rect">
            <a:avLst/>
          </a:prstGeom>
        </p:spPr>
        <p:txBody>
          <a:bodyPr wrap="square">
            <a:spAutoFit/>
          </a:bodyPr>
          <a:lstStyle/>
          <a:p>
            <a:pPr fontAlgn="base">
              <a:lnSpc>
                <a:spcPct val="150000"/>
              </a:lnSpc>
              <a:spcAft>
                <a:spcPts val="0"/>
              </a:spcAft>
            </a:pPr>
            <a:r>
              <a:rPr lang="tr-TR" b="1" dirty="0">
                <a:solidFill>
                  <a:srgbClr val="FF0000"/>
                </a:solidFill>
                <a:latin typeface="Calibri" panose="020F0502020204030204" pitchFamily="34" charset="0"/>
                <a:ea typeface="Times New Roman" panose="02020603050405020304" pitchFamily="18" charset="0"/>
              </a:rPr>
              <a:t>BİRİMİN MİSYONU</a:t>
            </a:r>
          </a:p>
          <a:p>
            <a:pPr fontAlgn="base">
              <a:lnSpc>
                <a:spcPct val="150000"/>
              </a:lnSpc>
              <a:spcAft>
                <a:spcPts val="0"/>
              </a:spcAft>
            </a:pPr>
            <a:r>
              <a:rPr lang="tr-TR" sz="1400" b="1" dirty="0" smtClean="0">
                <a:solidFill>
                  <a:srgbClr val="0C0D0D"/>
                </a:solidFill>
                <a:latin typeface="Times New Roman" panose="02020603050405020304" pitchFamily="18" charset="0"/>
                <a:ea typeface="Times New Roman" panose="02020603050405020304" pitchFamily="18" charset="0"/>
              </a:rPr>
              <a:t>Dişçilik Hizmetleri Bölümü’nün </a:t>
            </a:r>
            <a:r>
              <a:rPr lang="tr-TR" sz="1400" b="1" dirty="0">
                <a:solidFill>
                  <a:srgbClr val="0C0D0D"/>
                </a:solidFill>
                <a:latin typeface="Times New Roman" panose="02020603050405020304" pitchFamily="18" charset="0"/>
                <a:ea typeface="Times New Roman" panose="02020603050405020304" pitchFamily="18" charset="0"/>
              </a:rPr>
              <a:t>misyonu; nitelikli, yetkin, mesleki bilgisinin gerektirdiği kurallara bağlı kalarak, ağız ve diş sağlığı bilincinin geliştirilmesi ve korunması için gerekli temel bilgilerin hastaya aktarılmasının yanı sıra diş hekimi gözetiminde, klinik cihazları kullanma yetki ve beceresine sahip teknik elemanlar yetiştirmektir.</a:t>
            </a:r>
          </a:p>
        </p:txBody>
      </p:sp>
    </p:spTree>
    <p:extLst>
      <p:ext uri="{BB962C8B-B14F-4D97-AF65-F5344CB8AC3E}">
        <p14:creationId xmlns:p14="http://schemas.microsoft.com/office/powerpoint/2010/main" val="1938822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694291" y="481299"/>
            <a:ext cx="5976664" cy="648072"/>
          </a:xfrm>
          <a:prstGeom prst="rect">
            <a:avLst/>
          </a:prstGeom>
          <a:noFill/>
        </p:spPr>
        <p:txBody>
          <a:bodyPr vert="horz" lIns="91440" tIns="45720" rIns="91440" bIns="45720" rtlCol="0" anchor="ctr">
            <a:noAutofit/>
          </a:bodyPr>
          <a:lstStyle/>
          <a:p>
            <a:pPr algn="ctr">
              <a:lnSpc>
                <a:spcPct val="90000"/>
              </a:lnSpc>
              <a:spcBef>
                <a:spcPct val="0"/>
              </a:spcBef>
              <a:spcAft>
                <a:spcPts val="600"/>
              </a:spcAft>
            </a:pPr>
            <a:r>
              <a:rPr lang="en-US" sz="2800" b="1" kern="1200" dirty="0">
                <a:solidFill>
                  <a:schemeClr val="accent6"/>
                </a:solidFill>
                <a:effectLst>
                  <a:outerShdw blurRad="38100" dist="38100" dir="2700000" algn="tl">
                    <a:srgbClr val="000000">
                      <a:alpha val="43137"/>
                    </a:srgbClr>
                  </a:outerShdw>
                </a:effectLst>
                <a:ea typeface="+mj-ea"/>
                <a:cs typeface="+mj-cs"/>
              </a:rPr>
              <a:t>DÜZELTİCİ</a:t>
            </a:r>
            <a:r>
              <a:rPr lang="tr-TR" sz="2800" b="1" kern="1200" dirty="0">
                <a:solidFill>
                  <a:schemeClr val="accent6"/>
                </a:solidFill>
                <a:effectLst>
                  <a:outerShdw blurRad="38100" dist="38100" dir="2700000" algn="tl">
                    <a:srgbClr val="000000">
                      <a:alpha val="43137"/>
                    </a:srgbClr>
                  </a:outerShdw>
                </a:effectLst>
                <a:ea typeface="+mj-ea"/>
                <a:cs typeface="+mj-cs"/>
              </a:rPr>
              <a:t>-ÖNLEYİCİ</a:t>
            </a:r>
            <a:r>
              <a:rPr lang="en-US" sz="2800" b="1" kern="1200" dirty="0">
                <a:solidFill>
                  <a:schemeClr val="accent6"/>
                </a:solidFill>
                <a:effectLst>
                  <a:outerShdw blurRad="38100" dist="38100" dir="2700000" algn="tl">
                    <a:srgbClr val="000000">
                      <a:alpha val="43137"/>
                    </a:srgbClr>
                  </a:outerShdw>
                </a:effectLst>
                <a:ea typeface="+mj-ea"/>
                <a:cs typeface="+mj-cs"/>
              </a:rPr>
              <a:t> FAALİYETLER</a:t>
            </a:r>
          </a:p>
        </p:txBody>
      </p:sp>
      <p:pic>
        <p:nvPicPr>
          <p:cNvPr id="4"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244063"/>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lo 6"/>
          <p:cNvGraphicFramePr>
            <a:graphicFrameLocks noGrp="1"/>
          </p:cNvGraphicFramePr>
          <p:nvPr>
            <p:extLst>
              <p:ext uri="{D42A27DB-BD31-4B8C-83A1-F6EECF244321}">
                <p14:modId xmlns:p14="http://schemas.microsoft.com/office/powerpoint/2010/main" val="1478872547"/>
              </p:ext>
            </p:extLst>
          </p:nvPr>
        </p:nvGraphicFramePr>
        <p:xfrm>
          <a:off x="470388" y="1885208"/>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graphicFrame>
        <p:nvGraphicFramePr>
          <p:cNvPr id="6" name="Tablo 5">
            <a:extLst>
              <a:ext uri="{FF2B5EF4-FFF2-40B4-BE49-F238E27FC236}">
                <a16:creationId xmlns:a16="http://schemas.microsoft.com/office/drawing/2014/main" id="{358F49DB-67A9-4A30-AB61-0A5CA1A55F41}"/>
              </a:ext>
            </a:extLst>
          </p:cNvPr>
          <p:cNvGraphicFramePr>
            <a:graphicFrameLocks noGrp="1"/>
          </p:cNvGraphicFramePr>
          <p:nvPr>
            <p:extLst>
              <p:ext uri="{D42A27DB-BD31-4B8C-83A1-F6EECF244321}">
                <p14:modId xmlns:p14="http://schemas.microsoft.com/office/powerpoint/2010/main" val="610841331"/>
              </p:ext>
            </p:extLst>
          </p:nvPr>
        </p:nvGraphicFramePr>
        <p:xfrm>
          <a:off x="470388" y="3467849"/>
          <a:ext cx="8203223" cy="1483360"/>
        </p:xfrm>
        <a:graphic>
          <a:graphicData uri="http://schemas.openxmlformats.org/drawingml/2006/table">
            <a:tbl>
              <a:tblPr firstRow="1" bandRow="1">
                <a:tableStyleId>{08FB837D-C827-4EFA-A057-4D05807E0F7C}</a:tableStyleId>
              </a:tblPr>
              <a:tblGrid>
                <a:gridCol w="2971801">
                  <a:extLst>
                    <a:ext uri="{9D8B030D-6E8A-4147-A177-3AD203B41FA5}">
                      <a16:colId xmlns:a16="http://schemas.microsoft.com/office/drawing/2014/main" val="3521804200"/>
                    </a:ext>
                  </a:extLst>
                </a:gridCol>
                <a:gridCol w="5231422">
                  <a:extLst>
                    <a:ext uri="{9D8B030D-6E8A-4147-A177-3AD203B41FA5}">
                      <a16:colId xmlns:a16="http://schemas.microsoft.com/office/drawing/2014/main" val="2784112581"/>
                    </a:ext>
                  </a:extLst>
                </a:gridCol>
              </a:tblGrid>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Bulgu (DF</a:t>
                      </a:r>
                      <a:r>
                        <a:rPr lang="tr-TR" baseline="0" dirty="0">
                          <a:solidFill>
                            <a:srgbClr val="0C0D0D"/>
                          </a:solidFill>
                        </a:rPr>
                        <a:t>) </a:t>
                      </a:r>
                      <a:r>
                        <a:rPr lang="tr-TR" dirty="0">
                          <a:solidFill>
                            <a:srgbClr val="0C0D0D"/>
                          </a:solidFill>
                        </a:rPr>
                        <a:t>Tanımı </a:t>
                      </a:r>
                      <a:r>
                        <a:rPr lang="tr-TR" baseline="0" dirty="0">
                          <a:solidFill>
                            <a:srgbClr val="0C0D0D"/>
                          </a:solidFill>
                        </a:rPr>
                        <a:t>:….</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463863686"/>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Termin Tarihi</a:t>
                      </a:r>
                      <a:r>
                        <a:rPr lang="tr-TR" baseline="0" dirty="0">
                          <a:solidFill>
                            <a:srgbClr val="0C0D0D"/>
                          </a:solidFill>
                        </a:rPr>
                        <a:t> :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702495391"/>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Geçici</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2571400847"/>
                  </a:ext>
                </a:extLst>
              </a:tr>
              <a:tr h="370840">
                <a:tc>
                  <a:txBody>
                    <a:bodyPr/>
                    <a:lstStyle/>
                    <a:p>
                      <a:pPr marL="0" marR="0" indent="0" algn="l" defTabSz="457207" rtl="0" eaLnBrk="1" fontAlgn="auto" latinLnBrk="0" hangingPunct="1">
                        <a:lnSpc>
                          <a:spcPct val="100000"/>
                        </a:lnSpc>
                        <a:spcBef>
                          <a:spcPts val="0"/>
                        </a:spcBef>
                        <a:spcAft>
                          <a:spcPts val="0"/>
                        </a:spcAft>
                        <a:buClrTx/>
                        <a:buSzTx/>
                        <a:buFontTx/>
                        <a:buNone/>
                        <a:tabLst/>
                        <a:defRPr/>
                      </a:pPr>
                      <a:r>
                        <a:rPr lang="tr-TR" dirty="0">
                          <a:solidFill>
                            <a:srgbClr val="0C0D0D"/>
                          </a:solidFill>
                        </a:rPr>
                        <a:t>Yapılan Kalıcı</a:t>
                      </a:r>
                      <a:r>
                        <a:rPr lang="tr-TR" baseline="0" dirty="0">
                          <a:solidFill>
                            <a:srgbClr val="0C0D0D"/>
                          </a:solidFill>
                        </a:rPr>
                        <a:t> Faaliyet :…..</a:t>
                      </a:r>
                      <a:endParaRPr lang="tr-TR" dirty="0">
                        <a:solidFill>
                          <a:srgbClr val="0C0D0D"/>
                        </a:solidFill>
                      </a:endParaRPr>
                    </a:p>
                  </a:txBody>
                  <a:tcPr>
                    <a:solidFill>
                      <a:schemeClr val="accent6">
                        <a:lumMod val="20000"/>
                        <a:lumOff val="80000"/>
                      </a:schemeClr>
                    </a:solidFill>
                  </a:tcPr>
                </a:tc>
                <a:tc>
                  <a:txBody>
                    <a:bodyPr/>
                    <a:lstStyle/>
                    <a:p>
                      <a:endParaRPr lang="tr-TR" dirty="0">
                        <a:solidFill>
                          <a:srgbClr val="0C0D0D"/>
                        </a:solidFill>
                      </a:endParaRPr>
                    </a:p>
                  </a:txBody>
                  <a:tcPr>
                    <a:solidFill>
                      <a:schemeClr val="accent6">
                        <a:lumMod val="20000"/>
                        <a:lumOff val="80000"/>
                      </a:schemeClr>
                    </a:solidFill>
                  </a:tcPr>
                </a:tc>
                <a:extLst>
                  <a:ext uri="{0D108BD9-81ED-4DB2-BD59-A6C34878D82A}">
                    <a16:rowId xmlns:a16="http://schemas.microsoft.com/office/drawing/2014/main" val="3006109038"/>
                  </a:ext>
                </a:extLst>
              </a:tr>
            </a:tbl>
          </a:graphicData>
        </a:graphic>
      </p:graphicFrame>
      <p:sp>
        <p:nvSpPr>
          <p:cNvPr id="2" name="Metin kutusu 1">
            <a:extLst>
              <a:ext uri="{FF2B5EF4-FFF2-40B4-BE49-F238E27FC236}">
                <a16:creationId xmlns:a16="http://schemas.microsoft.com/office/drawing/2014/main" id="{86836AFB-9A07-49E9-9AEA-095FC62A66B5}"/>
              </a:ext>
            </a:extLst>
          </p:cNvPr>
          <p:cNvSpPr txBox="1"/>
          <p:nvPr/>
        </p:nvSpPr>
        <p:spPr>
          <a:xfrm>
            <a:off x="470387" y="5922787"/>
            <a:ext cx="6230560" cy="369332"/>
          </a:xfrm>
          <a:prstGeom prst="rect">
            <a:avLst/>
          </a:prstGeom>
          <a:noFill/>
        </p:spPr>
        <p:txBody>
          <a:bodyPr wrap="square" rtlCol="0">
            <a:spAutoFit/>
          </a:bodyPr>
          <a:lstStyle/>
          <a:p>
            <a:r>
              <a:rPr lang="tr-TR" dirty="0">
                <a:solidFill>
                  <a:srgbClr val="FF0000"/>
                </a:solidFill>
              </a:rPr>
              <a:t>NOT:DURUMA GÖRE ÇOĞALTILABİLİR!</a:t>
            </a:r>
          </a:p>
        </p:txBody>
      </p:sp>
    </p:spTree>
    <p:extLst>
      <p:ext uri="{BB962C8B-B14F-4D97-AF65-F5344CB8AC3E}">
        <p14:creationId xmlns:p14="http://schemas.microsoft.com/office/powerpoint/2010/main" val="10821655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Metin kutusu 4">
            <a:extLst>
              <a:ext uri="{FF2B5EF4-FFF2-40B4-BE49-F238E27FC236}">
                <a16:creationId xmlns:a16="http://schemas.microsoft.com/office/drawing/2014/main" id="{0983FF85-6A31-41EA-A11A-D71214CBEB4E}"/>
              </a:ext>
            </a:extLst>
          </p:cNvPr>
          <p:cNvSpPr txBox="1"/>
          <p:nvPr/>
        </p:nvSpPr>
        <p:spPr>
          <a:xfrm>
            <a:off x="1168388" y="628902"/>
            <a:ext cx="6927589" cy="954107"/>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İÇ DENETİM SONUCUNA DAYALI ÖZ DEĞERLENDİRME ve GÖRÜŞLERİNİZ</a:t>
            </a:r>
          </a:p>
        </p:txBody>
      </p:sp>
      <p:pic>
        <p:nvPicPr>
          <p:cNvPr id="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76672"/>
            <a:ext cx="1512168" cy="321202"/>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1520" y="1735239"/>
            <a:ext cx="8406587" cy="2779934"/>
          </a:xfrm>
          <a:prstGeom prst="rect">
            <a:avLst/>
          </a:prstGeom>
        </p:spPr>
      </p:pic>
      <p:graphicFrame>
        <p:nvGraphicFramePr>
          <p:cNvPr id="4" name="Tablo 3"/>
          <p:cNvGraphicFramePr>
            <a:graphicFrameLocks noGrp="1"/>
          </p:cNvGraphicFramePr>
          <p:nvPr>
            <p:extLst>
              <p:ext uri="{D42A27DB-BD31-4B8C-83A1-F6EECF244321}">
                <p14:modId xmlns:p14="http://schemas.microsoft.com/office/powerpoint/2010/main" val="594232985"/>
              </p:ext>
            </p:extLst>
          </p:nvPr>
        </p:nvGraphicFramePr>
        <p:xfrm>
          <a:off x="732488" y="4909344"/>
          <a:ext cx="7799388" cy="1606550"/>
        </p:xfrm>
        <a:graphic>
          <a:graphicData uri="http://schemas.openxmlformats.org/drawingml/2006/table">
            <a:tbl>
              <a:tblPr/>
              <a:tblGrid>
                <a:gridCol w="1281793">
                  <a:extLst>
                    <a:ext uri="{9D8B030D-6E8A-4147-A177-3AD203B41FA5}">
                      <a16:colId xmlns:a16="http://schemas.microsoft.com/office/drawing/2014/main" val="142200976"/>
                    </a:ext>
                  </a:extLst>
                </a:gridCol>
                <a:gridCol w="6517595">
                  <a:extLst>
                    <a:ext uri="{9D8B030D-6E8A-4147-A177-3AD203B41FA5}">
                      <a16:colId xmlns:a16="http://schemas.microsoft.com/office/drawing/2014/main" val="566766882"/>
                    </a:ext>
                  </a:extLst>
                </a:gridCol>
              </a:tblGrid>
              <a:tr h="190500">
                <a:tc gridSpan="2">
                  <a:txBody>
                    <a:bodyPr/>
                    <a:lstStyle/>
                    <a:p>
                      <a:pPr algn="ctr" fontAlgn="ctr"/>
                      <a:r>
                        <a:rPr lang="tr-TR" sz="1200" b="1" i="0" u="none" strike="noStrike">
                          <a:solidFill>
                            <a:srgbClr val="000000"/>
                          </a:solidFill>
                          <a:effectLst/>
                          <a:latin typeface="Tahoma" panose="020B0604030504040204" pitchFamily="34" charset="0"/>
                        </a:rPr>
                        <a:t>İYİLEŞTİRİLMESİ GEREKEN YÖNLER-GÖZLEMLER </a:t>
                      </a:r>
                      <a:r>
                        <a:rPr lang="tr-TR" sz="1200" b="1" i="0" u="none" strike="noStrike">
                          <a:solidFill>
                            <a:srgbClr val="FF0000"/>
                          </a:solidFill>
                          <a:effectLst/>
                          <a:latin typeface="Wingdings" panose="05000000000000000000" pitchFamily="2" charset="2"/>
                        </a:rPr>
                        <a:t>KKKK</a:t>
                      </a:r>
                      <a:endParaRPr lang="tr-TR" sz="1200" b="1" i="0" u="none" strike="noStrike">
                        <a:solidFill>
                          <a:srgbClr val="000000"/>
                        </a:solidFill>
                        <a:effectLst/>
                        <a:latin typeface="Tahoma" panose="020B0604030504040204" pitchFamily="34" charset="0"/>
                      </a:endParaRP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hMerge="1">
                  <a:txBody>
                    <a:bodyPr/>
                    <a:lstStyle/>
                    <a:p>
                      <a:endParaRPr lang="tr-TR"/>
                    </a:p>
                  </a:txBody>
                  <a:tcPr/>
                </a:tc>
                <a:extLst>
                  <a:ext uri="{0D108BD9-81ED-4DB2-BD59-A6C34878D82A}">
                    <a16:rowId xmlns:a16="http://schemas.microsoft.com/office/drawing/2014/main" val="3062674063"/>
                  </a:ext>
                </a:extLst>
              </a:tr>
              <a:tr h="428625">
                <a:tc>
                  <a:txBody>
                    <a:bodyPr/>
                    <a:lstStyle/>
                    <a:p>
                      <a:pPr algn="ctr" fontAlgn="ctr"/>
                      <a:r>
                        <a:rPr lang="tr-TR" sz="900" b="1" i="0" u="none" strike="noStrike">
                          <a:solidFill>
                            <a:srgbClr val="000000"/>
                          </a:solidFill>
                          <a:effectLst/>
                          <a:latin typeface="Tahoma" panose="020B0604030504040204" pitchFamily="34" charset="0"/>
                        </a:rPr>
                        <a:t>ISO 9001/10002 Madde No</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100" b="1" i="0" u="none" strike="noStrike">
                          <a:solidFill>
                            <a:srgbClr val="000000"/>
                          </a:solidFill>
                          <a:effectLst/>
                          <a:latin typeface="Tahoma" panose="020B0604030504040204" pitchFamily="34" charset="0"/>
                        </a:rPr>
                        <a:t>Gözlem Tanımı</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082344717"/>
                  </a:ext>
                </a:extLst>
              </a:tr>
              <a:tr h="266700">
                <a:tc>
                  <a:txBody>
                    <a:bodyPr/>
                    <a:lstStyle/>
                    <a:p>
                      <a:pPr algn="ctr" fontAlgn="ctr"/>
                      <a:r>
                        <a:rPr lang="tr-TR" sz="1000" b="1" i="0" u="none" strike="noStrike">
                          <a:solidFill>
                            <a:srgbClr val="000000"/>
                          </a:solidFill>
                          <a:effectLst/>
                          <a:latin typeface="Tahoma" panose="020B0604030504040204" pitchFamily="34" charset="0"/>
                        </a:rPr>
                        <a:t>4.1.</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ahoma" panose="020B0604030504040204" pitchFamily="34" charset="0"/>
                        </a:rPr>
                        <a:t>Güncellemelerin takibi açısından önceki analizlerinin sekme olarak aynı dosyaya eklenmesi önerildi.</a:t>
                      </a:r>
                    </a:p>
                  </a:txBody>
                  <a:tcPr marL="6350" marR="6350" marT="635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09253515"/>
                  </a:ext>
                </a:extLst>
              </a:tr>
              <a:tr h="371475">
                <a:tc>
                  <a:txBody>
                    <a:bodyPr/>
                    <a:lstStyle/>
                    <a:p>
                      <a:pPr algn="ctr" fontAlgn="ctr"/>
                      <a:r>
                        <a:rPr lang="tr-TR" sz="1000" b="1" i="0" u="none" strike="noStrike">
                          <a:solidFill>
                            <a:srgbClr val="000000"/>
                          </a:solidFill>
                          <a:effectLst/>
                          <a:latin typeface="Tahoma" panose="020B0604030504040204" pitchFamily="34" charset="0"/>
                        </a:rPr>
                        <a:t>7.5.3.2.</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a:solidFill>
                            <a:srgbClr val="000000"/>
                          </a:solidFill>
                          <a:effectLst/>
                          <a:latin typeface="Tahoma" panose="020B0604030504040204" pitchFamily="34" charset="0"/>
                        </a:rPr>
                        <a:t>Dış kaynaklı dokümanlar listesinin içeriğinin güncelliğinin kontrol edilmesi ve önceki liste adlarındaki tutarsızlığın Kalite Koordinatörlüğüne iletilmesi tavsiye edildi.</a:t>
                      </a:r>
                    </a:p>
                  </a:txBody>
                  <a:tcPr marL="6350" marR="6350" marT="635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30973280"/>
                  </a:ext>
                </a:extLst>
              </a:tr>
              <a:tr h="304800">
                <a:tc>
                  <a:txBody>
                    <a:bodyPr/>
                    <a:lstStyle/>
                    <a:p>
                      <a:pPr algn="ctr" fontAlgn="ctr"/>
                      <a:r>
                        <a:rPr lang="tr-TR" sz="1000" b="1" i="0" u="none" strike="noStrike">
                          <a:solidFill>
                            <a:srgbClr val="000000"/>
                          </a:solidFill>
                          <a:effectLst/>
                          <a:latin typeface="Tahoma" panose="020B0604030504040204" pitchFamily="34" charset="0"/>
                        </a:rPr>
                        <a:t>8.6.</a:t>
                      </a:r>
                    </a:p>
                  </a:txBody>
                  <a:tcPr marL="6350" marR="6350" marT="635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tr-TR" sz="900" b="0" i="0" u="none" strike="noStrike" dirty="0">
                          <a:solidFill>
                            <a:srgbClr val="000000"/>
                          </a:solidFill>
                          <a:effectLst/>
                          <a:latin typeface="Tahoma" panose="020B0604030504040204" pitchFamily="34" charset="0"/>
                        </a:rPr>
                        <a:t>Dokümanlar güncellenirken önceki doküman ad, numara, tarih uyumlarının kontrol edilmesi tavsiye edildi.</a:t>
                      </a:r>
                    </a:p>
                  </a:txBody>
                  <a:tcPr marL="6350" marR="6350" marT="635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920213460"/>
                  </a:ext>
                </a:extLst>
              </a:tr>
            </a:tbl>
          </a:graphicData>
        </a:graphic>
      </p:graphicFrame>
    </p:spTree>
    <p:extLst>
      <p:ext uri="{BB962C8B-B14F-4D97-AF65-F5344CB8AC3E}">
        <p14:creationId xmlns:p14="http://schemas.microsoft.com/office/powerpoint/2010/main" val="13463543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3477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EĞİTİM-ÖĞRETİM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625463" y="2212381"/>
            <a:ext cx="8073691" cy="4377850"/>
          </a:xfrm>
          <a:prstGeom prst="rect">
            <a:avLst/>
          </a:prstGeom>
        </p:spPr>
      </p:pic>
      <p:sp>
        <p:nvSpPr>
          <p:cNvPr id="3" name="Dikdörtgen 2"/>
          <p:cNvSpPr/>
          <p:nvPr/>
        </p:nvSpPr>
        <p:spPr>
          <a:xfrm>
            <a:off x="435269" y="1763674"/>
            <a:ext cx="8454081" cy="369332"/>
          </a:xfrm>
          <a:prstGeom prst="rect">
            <a:avLst/>
          </a:prstGeom>
        </p:spPr>
        <p:txBody>
          <a:bodyPr wrap="square">
            <a:spAutoFit/>
          </a:bodyPr>
          <a:lstStyle/>
          <a:p>
            <a:pPr algn="ctr"/>
            <a:r>
              <a:rPr lang="tr-TR" dirty="0">
                <a:solidFill>
                  <a:srgbClr val="000000"/>
                </a:solidFill>
              </a:rPr>
              <a:t>Uygulamalı dersler Mark Antalya kampüsünde </a:t>
            </a:r>
            <a:r>
              <a:rPr lang="tr-TR" dirty="0" err="1">
                <a:solidFill>
                  <a:srgbClr val="000000"/>
                </a:solidFill>
              </a:rPr>
              <a:t>BilimDent</a:t>
            </a:r>
            <a:r>
              <a:rPr lang="tr-TR" dirty="0">
                <a:solidFill>
                  <a:srgbClr val="000000"/>
                </a:solidFill>
              </a:rPr>
              <a:t> bünyesinde yapılmaktadır.</a:t>
            </a:r>
          </a:p>
        </p:txBody>
      </p:sp>
    </p:spTree>
    <p:extLst>
      <p:ext uri="{BB962C8B-B14F-4D97-AF65-F5344CB8AC3E}">
        <p14:creationId xmlns:p14="http://schemas.microsoft.com/office/powerpoint/2010/main" val="23092759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ARAŞTIRMA-GELİŞTİRME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603962" y="1823634"/>
            <a:ext cx="7488194" cy="2031325"/>
          </a:xfrm>
          <a:prstGeom prst="rect">
            <a:avLst/>
          </a:prstGeom>
        </p:spPr>
        <p:txBody>
          <a:bodyPr wrap="square">
            <a:spAutoFit/>
          </a:bodyPr>
          <a:lstStyle/>
          <a:p>
            <a:pPr algn="just"/>
            <a:endParaRPr lang="tr-TR" dirty="0">
              <a:solidFill>
                <a:srgbClr val="020424"/>
              </a:solidFill>
            </a:endParaRPr>
          </a:p>
          <a:p>
            <a:pPr algn="just"/>
            <a:r>
              <a:rPr lang="tr-TR" dirty="0" smtClean="0">
                <a:solidFill>
                  <a:srgbClr val="020424"/>
                </a:solidFill>
              </a:rPr>
              <a:t>Bölümüzde kısmı zamanlı kadrolu devam etmekte olan tek kadrolu Öğretim Üyesi/Görevlisi tarafından yayınlanmış 2023 yılında uluslararası indeksli 5 adet çalışma bulunmaktadır.</a:t>
            </a:r>
          </a:p>
          <a:p>
            <a:pPr algn="just"/>
            <a:endParaRPr lang="tr-TR" dirty="0">
              <a:solidFill>
                <a:srgbClr val="020424"/>
              </a:solidFill>
            </a:endParaRPr>
          </a:p>
          <a:p>
            <a:pPr algn="just"/>
            <a:endParaRPr lang="tr-TR" dirty="0">
              <a:solidFill>
                <a:srgbClr val="020424"/>
              </a:solidFill>
            </a:endParaRPr>
          </a:p>
          <a:p>
            <a:pPr algn="just"/>
            <a:r>
              <a:rPr lang="tr-TR" dirty="0">
                <a:solidFill>
                  <a:srgbClr val="020424"/>
                </a:solidFill>
              </a:rPr>
              <a:t>Süreç için iyileştirme çalışmaları devam etmektedir. </a:t>
            </a:r>
          </a:p>
        </p:txBody>
      </p:sp>
    </p:spTree>
    <p:extLst>
      <p:ext uri="{BB962C8B-B14F-4D97-AF65-F5344CB8AC3E}">
        <p14:creationId xmlns:p14="http://schemas.microsoft.com/office/powerpoint/2010/main" val="2179233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GİRİŞİMCİLİK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7" name="Dikdörtgen 66"/>
          <p:cNvSpPr/>
          <p:nvPr/>
        </p:nvSpPr>
        <p:spPr>
          <a:xfrm>
            <a:off x="2046263" y="2102166"/>
            <a:ext cx="7488194" cy="923330"/>
          </a:xfrm>
          <a:prstGeom prst="rect">
            <a:avLst/>
          </a:prstGeom>
        </p:spPr>
        <p:txBody>
          <a:bodyPr wrap="square">
            <a:spAutoFit/>
          </a:bodyPr>
          <a:lstStyle/>
          <a:p>
            <a:pPr algn="just"/>
            <a:endParaRPr lang="tr-TR" dirty="0">
              <a:solidFill>
                <a:srgbClr val="020424"/>
              </a:solidFill>
            </a:endParaRPr>
          </a:p>
          <a:p>
            <a:pPr algn="just"/>
            <a:endParaRPr lang="tr-TR" dirty="0">
              <a:solidFill>
                <a:srgbClr val="020424"/>
              </a:solidFill>
            </a:endParaRPr>
          </a:p>
          <a:p>
            <a:pPr algn="just"/>
            <a:r>
              <a:rPr lang="tr-TR" dirty="0">
                <a:solidFill>
                  <a:srgbClr val="020424"/>
                </a:solidFill>
              </a:rPr>
              <a:t>Süreç için iyileştirme çalışmaları devam etmektedir. </a:t>
            </a:r>
          </a:p>
        </p:txBody>
      </p:sp>
    </p:spTree>
    <p:extLst>
      <p:ext uri="{BB962C8B-B14F-4D97-AF65-F5344CB8AC3E}">
        <p14:creationId xmlns:p14="http://schemas.microsoft.com/office/powerpoint/2010/main" val="29263205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471888"/>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TOPLUMSAL KATKI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332656"/>
            <a:ext cx="1847488" cy="392428"/>
          </a:xfrm>
          <a:prstGeom prst="rect">
            <a:avLst/>
          </a:prstGeom>
          <a:noFill/>
          <a:extLst>
            <a:ext uri="{909E8E84-426E-40DD-AFC4-6F175D3DCCD1}">
              <a14:hiddenFill xmlns:a14="http://schemas.microsoft.com/office/drawing/2010/main">
                <a:solidFill>
                  <a:srgbClr val="FFFFFF"/>
                </a:solidFill>
              </a14:hiddenFill>
            </a:ext>
          </a:extLst>
        </p:spPr>
      </p:pic>
      <p:sp>
        <p:nvSpPr>
          <p:cNvPr id="65" name="Dikdörtgen 64"/>
          <p:cNvSpPr/>
          <p:nvPr/>
        </p:nvSpPr>
        <p:spPr>
          <a:xfrm>
            <a:off x="2046263" y="2102166"/>
            <a:ext cx="7488194" cy="923330"/>
          </a:xfrm>
          <a:prstGeom prst="rect">
            <a:avLst/>
          </a:prstGeom>
        </p:spPr>
        <p:txBody>
          <a:bodyPr wrap="square">
            <a:spAutoFit/>
          </a:bodyPr>
          <a:lstStyle/>
          <a:p>
            <a:pPr algn="just"/>
            <a:endParaRPr lang="tr-TR" dirty="0">
              <a:solidFill>
                <a:srgbClr val="020424"/>
              </a:solidFill>
            </a:endParaRPr>
          </a:p>
          <a:p>
            <a:pPr algn="just"/>
            <a:endParaRPr lang="tr-TR" dirty="0">
              <a:solidFill>
                <a:srgbClr val="020424"/>
              </a:solidFill>
            </a:endParaRPr>
          </a:p>
          <a:p>
            <a:pPr algn="just"/>
            <a:r>
              <a:rPr lang="tr-TR" dirty="0">
                <a:solidFill>
                  <a:srgbClr val="020424"/>
                </a:solidFill>
              </a:rPr>
              <a:t>Süreç için iyileştirme çalışmaları devam etmektedir. </a:t>
            </a:r>
          </a:p>
        </p:txBody>
      </p:sp>
    </p:spTree>
    <p:extLst>
      <p:ext uri="{BB962C8B-B14F-4D97-AF65-F5344CB8AC3E}">
        <p14:creationId xmlns:p14="http://schemas.microsoft.com/office/powerpoint/2010/main" val="254425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2" name="Dikdörtgen 1"/>
          <p:cNvSpPr/>
          <p:nvPr/>
        </p:nvSpPr>
        <p:spPr>
          <a:xfrm>
            <a:off x="1000897" y="2690336"/>
            <a:ext cx="7278130" cy="1754326"/>
          </a:xfrm>
          <a:prstGeom prst="rect">
            <a:avLst/>
          </a:prstGeom>
        </p:spPr>
        <p:txBody>
          <a:bodyPr wrap="square">
            <a:spAutoFit/>
          </a:bodyPr>
          <a:lstStyle/>
          <a:p>
            <a:pPr algn="just"/>
            <a:r>
              <a:rPr lang="tr-TR" dirty="0">
                <a:solidFill>
                  <a:srgbClr val="000000"/>
                </a:solidFill>
              </a:rPr>
              <a:t>Dişçilik Hizmetleri </a:t>
            </a:r>
            <a:r>
              <a:rPr lang="tr-TR" dirty="0" smtClean="0">
                <a:solidFill>
                  <a:srgbClr val="000000"/>
                </a:solidFill>
              </a:rPr>
              <a:t>Bölümü’nde bölüm başkan yardımcısı atanmış ve Bölüm Kurulu oluşturulmuştur. Bölüm </a:t>
            </a:r>
            <a:r>
              <a:rPr lang="tr-TR" dirty="0">
                <a:solidFill>
                  <a:srgbClr val="000000"/>
                </a:solidFill>
              </a:rPr>
              <a:t>organizasyon şeması </a:t>
            </a:r>
            <a:r>
              <a:rPr lang="tr-TR" dirty="0" smtClean="0">
                <a:solidFill>
                  <a:srgbClr val="000000"/>
                </a:solidFill>
              </a:rPr>
              <a:t>düzenlenmiş </a:t>
            </a:r>
            <a:r>
              <a:rPr lang="tr-TR" dirty="0">
                <a:solidFill>
                  <a:srgbClr val="000000"/>
                </a:solidFill>
              </a:rPr>
              <a:t>ve bölüm bünyesindeki komisyon üyeleri güncellenmiştir. </a:t>
            </a:r>
            <a:endParaRPr lang="tr-TR" dirty="0" smtClean="0">
              <a:solidFill>
                <a:srgbClr val="000000"/>
              </a:solidFill>
            </a:endParaRPr>
          </a:p>
          <a:p>
            <a:pPr algn="just"/>
            <a:endParaRPr lang="tr-TR" dirty="0">
              <a:solidFill>
                <a:srgbClr val="000000"/>
              </a:solidFill>
            </a:endParaRPr>
          </a:p>
          <a:p>
            <a:pPr algn="just"/>
            <a:r>
              <a:rPr lang="tr-TR" dirty="0" smtClean="0">
                <a:solidFill>
                  <a:srgbClr val="000000"/>
                </a:solidFill>
              </a:rPr>
              <a:t>Akademik personel talebimiz uygun bulunmuş, ilan sürecinde 1 adet öğretim görevlisi alınmış, tekrar personel alım süreci başlamıştır.</a:t>
            </a:r>
            <a:endParaRPr lang="tr-TR" dirty="0">
              <a:solidFill>
                <a:srgbClr val="000000"/>
              </a:solidFill>
            </a:endParaRPr>
          </a:p>
        </p:txBody>
      </p:sp>
    </p:spTree>
    <p:extLst>
      <p:ext uri="{BB962C8B-B14F-4D97-AF65-F5344CB8AC3E}">
        <p14:creationId xmlns:p14="http://schemas.microsoft.com/office/powerpoint/2010/main" val="17841544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409CBE42-9ABC-4F35-9040-15AE154BDD60}"/>
              </a:ext>
            </a:extLst>
          </p:cNvPr>
          <p:cNvSpPr txBox="1"/>
          <p:nvPr/>
        </p:nvSpPr>
        <p:spPr>
          <a:xfrm>
            <a:off x="527839" y="1640063"/>
            <a:ext cx="3970421" cy="461665"/>
          </a:xfrm>
          <a:prstGeom prst="rect">
            <a:avLst/>
          </a:prstGeom>
          <a:noFill/>
        </p:spPr>
        <p:txBody>
          <a:bodyPr wrap="square" rtlCol="0">
            <a:spAutoFit/>
          </a:bodyPr>
          <a:lstStyle/>
          <a:p>
            <a:pPr algn="just"/>
            <a:r>
              <a:rPr lang="tr-TR" sz="2400" dirty="0">
                <a:solidFill>
                  <a:srgbClr val="000000"/>
                </a:solidFill>
              </a:rPr>
              <a:t>SHMYO Oryantasyon Kitapçığı</a:t>
            </a:r>
          </a:p>
        </p:txBody>
      </p:sp>
      <p:sp>
        <p:nvSpPr>
          <p:cNvPr id="67" name="Metin kutusu 66">
            <a:extLst>
              <a:ext uri="{FF2B5EF4-FFF2-40B4-BE49-F238E27FC236}">
                <a16:creationId xmlns:a16="http://schemas.microsoft.com/office/drawing/2014/main" id="{1A6A13B2-A3E6-4E19-BD8F-2E4C5222982F}"/>
              </a:ext>
            </a:extLst>
          </p:cNvPr>
          <p:cNvSpPr txBox="1"/>
          <p:nvPr/>
        </p:nvSpPr>
        <p:spPr>
          <a:xfrm>
            <a:off x="5173579" y="1701866"/>
            <a:ext cx="3970421" cy="461665"/>
          </a:xfrm>
          <a:prstGeom prst="rect">
            <a:avLst/>
          </a:prstGeom>
          <a:noFill/>
        </p:spPr>
        <p:txBody>
          <a:bodyPr wrap="square" rtlCol="0">
            <a:spAutoFit/>
          </a:bodyPr>
          <a:lstStyle/>
          <a:p>
            <a:pPr algn="just"/>
            <a:r>
              <a:rPr lang="tr-TR" sz="2400" dirty="0">
                <a:solidFill>
                  <a:srgbClr val="000000"/>
                </a:solidFill>
              </a:rPr>
              <a:t>SHMYO Tanıtım Kataloğu</a:t>
            </a:r>
          </a:p>
        </p:txBody>
      </p:sp>
      <p:pic>
        <p:nvPicPr>
          <p:cNvPr id="69" name="Resim 68">
            <a:extLst>
              <a:ext uri="{FF2B5EF4-FFF2-40B4-BE49-F238E27FC236}">
                <a16:creationId xmlns:a16="http://schemas.microsoft.com/office/drawing/2014/main" id="{120F5FF5-C603-9CF5-4B43-FE4FD10D10BD}"/>
              </a:ext>
            </a:extLst>
          </p:cNvPr>
          <p:cNvPicPr>
            <a:picLocks noChangeAspect="1"/>
          </p:cNvPicPr>
          <p:nvPr/>
        </p:nvPicPr>
        <p:blipFill>
          <a:blip r:embed="rId3"/>
          <a:stretch>
            <a:fillRect/>
          </a:stretch>
        </p:blipFill>
        <p:spPr>
          <a:xfrm>
            <a:off x="5051425" y="2215918"/>
            <a:ext cx="3165475" cy="4285347"/>
          </a:xfrm>
          <a:prstGeom prst="rect">
            <a:avLst/>
          </a:prstGeom>
        </p:spPr>
      </p:pic>
      <p:pic>
        <p:nvPicPr>
          <p:cNvPr id="3" name="Resim 2"/>
          <p:cNvPicPr>
            <a:picLocks noChangeAspect="1"/>
          </p:cNvPicPr>
          <p:nvPr/>
        </p:nvPicPr>
        <p:blipFill>
          <a:blip r:embed="rId4"/>
          <a:stretch>
            <a:fillRect/>
          </a:stretch>
        </p:blipFill>
        <p:spPr>
          <a:xfrm>
            <a:off x="769731" y="2181104"/>
            <a:ext cx="3002170" cy="4276344"/>
          </a:xfrm>
          <a:prstGeom prst="rect">
            <a:avLst/>
          </a:prstGeom>
        </p:spPr>
      </p:pic>
    </p:spTree>
    <p:extLst>
      <p:ext uri="{BB962C8B-B14F-4D97-AF65-F5344CB8AC3E}">
        <p14:creationId xmlns:p14="http://schemas.microsoft.com/office/powerpoint/2010/main" val="395660118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8" name="Metin kutusu 4">
            <a:extLst>
              <a:ext uri="{FF2B5EF4-FFF2-40B4-BE49-F238E27FC236}">
                <a16:creationId xmlns:a16="http://schemas.microsoft.com/office/drawing/2014/main" id="{7EC18F83-204B-487E-AFD6-153344F04A42}"/>
              </a:ext>
            </a:extLst>
          </p:cNvPr>
          <p:cNvSpPr txBox="1"/>
          <p:nvPr/>
        </p:nvSpPr>
        <p:spPr>
          <a:xfrm>
            <a:off x="2046263" y="517785"/>
            <a:ext cx="5616624" cy="993393"/>
          </a:xfrm>
          <a:prstGeom prst="rect">
            <a:avLst/>
          </a:prstGeom>
          <a:noFill/>
        </p:spPr>
        <p:txBody>
          <a:bodyPr vert="horz" lIns="91440" tIns="45720" rIns="91440" bIns="45720" rtlCol="0" anchor="ctr">
            <a:normAutofit/>
          </a:bodyPr>
          <a:lstStyle>
            <a:defPPr>
              <a:defRPr lang="tr-TR"/>
            </a:defPPr>
            <a:lvl1pPr algn="ctr">
              <a:lnSpc>
                <a:spcPct val="90000"/>
              </a:lnSpc>
              <a:spcBef>
                <a:spcPct val="0"/>
              </a:spcBef>
              <a:spcAft>
                <a:spcPts val="600"/>
              </a:spcAft>
              <a:defRPr sz="3100" b="1">
                <a:solidFill>
                  <a:srgbClr val="9DB5CE"/>
                </a:solidFill>
                <a:effectLst>
                  <a:outerShdw blurRad="38100" dist="38100" dir="2700000" algn="tl">
                    <a:srgbClr val="000000">
                      <a:alpha val="43137"/>
                    </a:srgbClr>
                  </a:outerShdw>
                </a:effectLst>
                <a:latin typeface="+mj-lt"/>
                <a:ea typeface="+mj-ea"/>
                <a:cs typeface="+mj-cs"/>
              </a:defRPr>
            </a:lvl1pPr>
          </a:lstStyle>
          <a:p>
            <a:r>
              <a:rPr lang="tr-TR" sz="2700" dirty="0">
                <a:solidFill>
                  <a:schemeClr val="accent6"/>
                </a:solidFill>
                <a:latin typeface="+mn-lt"/>
              </a:rPr>
              <a:t>FARKLI VE İYİ UYGULAMA ÖRNEKLERİ</a:t>
            </a:r>
          </a:p>
          <a:p>
            <a:r>
              <a:rPr lang="tr-TR" sz="2700" dirty="0">
                <a:solidFill>
                  <a:schemeClr val="tx2"/>
                </a:solidFill>
                <a:latin typeface="+mn-lt"/>
              </a:rPr>
              <a:t>KURUMSALLAŞMA ALANINDA</a:t>
            </a:r>
            <a:endParaRPr lang="en-US" sz="2700" dirty="0">
              <a:solidFill>
                <a:schemeClr val="accent6"/>
              </a:solidFill>
              <a:latin typeface="+mn-lt"/>
            </a:endParaRPr>
          </a:p>
        </p:txBody>
      </p:sp>
      <p:pic>
        <p:nvPicPr>
          <p:cNvPr id="6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8003" y="310487"/>
            <a:ext cx="1951851" cy="414596"/>
          </a:xfrm>
          <a:prstGeom prst="rect">
            <a:avLst/>
          </a:prstGeom>
          <a:noFill/>
          <a:extLst>
            <a:ext uri="{909E8E84-426E-40DD-AFC4-6F175D3DCCD1}">
              <a14:hiddenFill xmlns:a14="http://schemas.microsoft.com/office/drawing/2010/main">
                <a:solidFill>
                  <a:srgbClr val="FFFFFF"/>
                </a:solidFill>
              </a14:hiddenFill>
            </a:ext>
          </a:extLst>
        </p:spPr>
      </p:pic>
      <p:pic>
        <p:nvPicPr>
          <p:cNvPr id="2" name="Resim 1"/>
          <p:cNvPicPr>
            <a:picLocks noChangeAspect="1"/>
          </p:cNvPicPr>
          <p:nvPr/>
        </p:nvPicPr>
        <p:blipFill>
          <a:blip r:embed="rId3"/>
          <a:stretch>
            <a:fillRect/>
          </a:stretch>
        </p:blipFill>
        <p:spPr>
          <a:xfrm>
            <a:off x="2500313" y="2438278"/>
            <a:ext cx="3657867" cy="3612143"/>
          </a:xfrm>
          <a:prstGeom prst="rect">
            <a:avLst/>
          </a:prstGeom>
        </p:spPr>
      </p:pic>
      <p:sp>
        <p:nvSpPr>
          <p:cNvPr id="70" name="Dikdörtgen 69"/>
          <p:cNvSpPr/>
          <p:nvPr/>
        </p:nvSpPr>
        <p:spPr>
          <a:xfrm>
            <a:off x="1026297" y="1561855"/>
            <a:ext cx="7278130" cy="646331"/>
          </a:xfrm>
          <a:prstGeom prst="rect">
            <a:avLst/>
          </a:prstGeom>
        </p:spPr>
        <p:txBody>
          <a:bodyPr wrap="square">
            <a:spAutoFit/>
          </a:bodyPr>
          <a:lstStyle/>
          <a:p>
            <a:pPr algn="just"/>
            <a:r>
              <a:rPr lang="tr-TR" dirty="0" smtClean="0">
                <a:solidFill>
                  <a:srgbClr val="000000"/>
                </a:solidFill>
              </a:rPr>
              <a:t>Kalite kapsamında hazırlanan Birim İç Değerlendirme </a:t>
            </a:r>
            <a:r>
              <a:rPr lang="tr-TR" dirty="0">
                <a:solidFill>
                  <a:srgbClr val="000000"/>
                </a:solidFill>
              </a:rPr>
              <a:t>r</a:t>
            </a:r>
            <a:r>
              <a:rPr lang="tr-TR" dirty="0" smtClean="0">
                <a:solidFill>
                  <a:srgbClr val="000000"/>
                </a:solidFill>
              </a:rPr>
              <a:t>aporlarımız Web sayfamızda </a:t>
            </a:r>
            <a:r>
              <a:rPr lang="tr-TR" dirty="0">
                <a:solidFill>
                  <a:srgbClr val="000000"/>
                </a:solidFill>
              </a:rPr>
              <a:t>y</a:t>
            </a:r>
            <a:r>
              <a:rPr lang="tr-TR" dirty="0" smtClean="0">
                <a:solidFill>
                  <a:srgbClr val="000000"/>
                </a:solidFill>
              </a:rPr>
              <a:t>ıllara bağlı yayınlanmak üzere planlamalar yapılmıştır.</a:t>
            </a:r>
            <a:endParaRPr lang="tr-TR" dirty="0">
              <a:solidFill>
                <a:srgbClr val="000000"/>
              </a:solidFill>
            </a:endParaRPr>
          </a:p>
        </p:txBody>
      </p:sp>
    </p:spTree>
    <p:extLst>
      <p:ext uri="{BB962C8B-B14F-4D97-AF65-F5344CB8AC3E}">
        <p14:creationId xmlns:p14="http://schemas.microsoft.com/office/powerpoint/2010/main" val="34353353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1742309" y="464778"/>
            <a:ext cx="5659381" cy="805280"/>
          </a:xfrm>
          <a:prstGeom prst="rect">
            <a:avLst/>
          </a:prstGeom>
          <a:noFill/>
        </p:spPr>
        <p:txBody>
          <a:bodyPr vert="horz" lIns="91440" tIns="45720" rIns="91440" bIns="45720" rtlCol="0" anchor="ctr">
            <a:normAutofit/>
          </a:bodyPr>
          <a:lstStyle/>
          <a:p>
            <a:pPr algn="ctr">
              <a:lnSpc>
                <a:spcPct val="90000"/>
              </a:lnSpc>
              <a:spcBef>
                <a:spcPct val="0"/>
              </a:spcBef>
              <a:spcAft>
                <a:spcPts val="600"/>
              </a:spcAft>
            </a:pPr>
            <a:r>
              <a:rPr lang="tr-TR" sz="2400" b="1" kern="1200" dirty="0">
                <a:solidFill>
                  <a:schemeClr val="accent6"/>
                </a:solidFill>
                <a:effectLst>
                  <a:outerShdw blurRad="38100" dist="38100" dir="2700000" algn="tl">
                    <a:srgbClr val="000000">
                      <a:alpha val="43137"/>
                    </a:srgbClr>
                  </a:outerShdw>
                </a:effectLst>
                <a:ea typeface="+mj-ea"/>
                <a:cs typeface="+mj-cs"/>
              </a:rPr>
              <a:t>SÜREKLİ İYİLEŞTİRME ÖNERİLERİ</a:t>
            </a:r>
            <a:endParaRPr lang="en-US" sz="2400" b="1" kern="1200"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699167" y="2368608"/>
            <a:ext cx="7968343" cy="3785652"/>
          </a:xfrm>
          <a:prstGeom prst="rect">
            <a:avLst/>
          </a:prstGeom>
          <a:noFill/>
        </p:spPr>
        <p:txBody>
          <a:bodyPr wrap="square" rtlCol="0">
            <a:spAutoFit/>
          </a:bodyPr>
          <a:lstStyle/>
          <a:p>
            <a:pPr marL="342900" indent="-342900" algn="just">
              <a:buFont typeface="Arial" panose="020B0604020202020204" pitchFamily="34" charset="0"/>
              <a:buChar char="•"/>
            </a:pPr>
            <a:r>
              <a:rPr lang="tr-TR" sz="2400" dirty="0">
                <a:solidFill>
                  <a:srgbClr val="000000"/>
                </a:solidFill>
              </a:rPr>
              <a:t>İç Denetim </a:t>
            </a:r>
            <a:r>
              <a:rPr lang="tr-TR" sz="2400" dirty="0" err="1" smtClean="0">
                <a:solidFill>
                  <a:srgbClr val="000000"/>
                </a:solidFill>
              </a:rPr>
              <a:t>Check-List‘te</a:t>
            </a:r>
            <a:r>
              <a:rPr lang="tr-TR" sz="2400" dirty="0" smtClean="0">
                <a:solidFill>
                  <a:srgbClr val="000000"/>
                </a:solidFill>
              </a:rPr>
              <a:t> </a:t>
            </a:r>
            <a:r>
              <a:rPr lang="tr-TR" sz="2400" dirty="0">
                <a:solidFill>
                  <a:srgbClr val="000000"/>
                </a:solidFill>
              </a:rPr>
              <a:t>yer alan soruların daha anlaşılır olacak şekilde revize edilmesinin ve birimlere özgü </a:t>
            </a:r>
            <a:r>
              <a:rPr lang="tr-TR" sz="2400" dirty="0" err="1">
                <a:solidFill>
                  <a:srgbClr val="000000"/>
                </a:solidFill>
              </a:rPr>
              <a:t>Check-List</a:t>
            </a:r>
            <a:r>
              <a:rPr lang="tr-TR" sz="2400" dirty="0">
                <a:solidFill>
                  <a:srgbClr val="000000"/>
                </a:solidFill>
              </a:rPr>
              <a:t> oluşturulmasının sürece katkı sağlayacağı düşünülmektedir. </a:t>
            </a:r>
            <a:endParaRPr lang="tr-TR" sz="2400" dirty="0" smtClean="0">
              <a:solidFill>
                <a:srgbClr val="000000"/>
              </a:solidFill>
            </a:endParaRPr>
          </a:p>
          <a:p>
            <a:pPr marL="342900" indent="-342900" algn="just">
              <a:buFont typeface="Arial" panose="020B0604020202020204" pitchFamily="34" charset="0"/>
              <a:buChar char="•"/>
            </a:pPr>
            <a:r>
              <a:rPr lang="tr-TR" sz="2400" dirty="0" smtClean="0">
                <a:solidFill>
                  <a:srgbClr val="000000"/>
                </a:solidFill>
              </a:rPr>
              <a:t>Aynı konuları içeren bazı formlar bölümden bölüme fakülteden fakülteye değişiklik göstermekte olup bu formların düzenlenerek genelleştirilmesi daha sistematik bir süreç oluşturabilir.</a:t>
            </a:r>
          </a:p>
          <a:p>
            <a:pPr marL="342900" indent="-342900" algn="just">
              <a:buFont typeface="Arial" panose="020B0604020202020204" pitchFamily="34" charset="0"/>
              <a:buChar char="•"/>
            </a:pPr>
            <a:r>
              <a:rPr lang="tr-TR" sz="2400" dirty="0" smtClean="0">
                <a:solidFill>
                  <a:srgbClr val="000000"/>
                </a:solidFill>
              </a:rPr>
              <a:t>Bazı görev tanımlarının yönetmelik ve yönergelerce desteklenerek hazırlanmasına dikkat edilmesi gerekebilir.</a:t>
            </a:r>
            <a:endParaRPr lang="tr-TR" sz="2400" dirty="0">
              <a:solidFill>
                <a:srgbClr val="000000"/>
              </a:solidFill>
            </a:endParaRPr>
          </a:p>
        </p:txBody>
      </p:sp>
    </p:spTree>
    <p:extLst>
      <p:ext uri="{BB962C8B-B14F-4D97-AF65-F5344CB8AC3E}">
        <p14:creationId xmlns:p14="http://schemas.microsoft.com/office/powerpoint/2010/main" val="2340244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533747" y="537546"/>
            <a:ext cx="4403764"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SWOT (GZFT) ANALİZİ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6"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3" y="417147"/>
            <a:ext cx="2088232" cy="4435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a:extLst>
              <a:ext uri="{FF2B5EF4-FFF2-40B4-BE49-F238E27FC236}">
                <a16:creationId xmlns:a16="http://schemas.microsoft.com/office/drawing/2014/main" id="{71D4A1E5-060A-49D3-A943-BEC00AFE7E9A}"/>
              </a:ext>
            </a:extLst>
          </p:cNvPr>
          <p:cNvGraphicFramePr>
            <a:graphicFrameLocks noGrp="1"/>
          </p:cNvGraphicFramePr>
          <p:nvPr>
            <p:extLst>
              <p:ext uri="{D42A27DB-BD31-4B8C-83A1-F6EECF244321}">
                <p14:modId xmlns:p14="http://schemas.microsoft.com/office/powerpoint/2010/main" val="1284269000"/>
              </p:ext>
            </p:extLst>
          </p:nvPr>
        </p:nvGraphicFramePr>
        <p:xfrm>
          <a:off x="396239" y="1060767"/>
          <a:ext cx="8500534" cy="5228957"/>
        </p:xfrm>
        <a:graphic>
          <a:graphicData uri="http://schemas.openxmlformats.org/drawingml/2006/table">
            <a:tbl>
              <a:tblPr/>
              <a:tblGrid>
                <a:gridCol w="2028827">
                  <a:extLst>
                    <a:ext uri="{9D8B030D-6E8A-4147-A177-3AD203B41FA5}">
                      <a16:colId xmlns:a16="http://schemas.microsoft.com/office/drawing/2014/main" val="3918363564"/>
                    </a:ext>
                  </a:extLst>
                </a:gridCol>
                <a:gridCol w="1608454">
                  <a:extLst>
                    <a:ext uri="{9D8B030D-6E8A-4147-A177-3AD203B41FA5}">
                      <a16:colId xmlns:a16="http://schemas.microsoft.com/office/drawing/2014/main" val="1683979601"/>
                    </a:ext>
                  </a:extLst>
                </a:gridCol>
                <a:gridCol w="2700390">
                  <a:extLst>
                    <a:ext uri="{9D8B030D-6E8A-4147-A177-3AD203B41FA5}">
                      <a16:colId xmlns:a16="http://schemas.microsoft.com/office/drawing/2014/main" val="2592459544"/>
                    </a:ext>
                  </a:extLst>
                </a:gridCol>
                <a:gridCol w="2162863">
                  <a:extLst>
                    <a:ext uri="{9D8B030D-6E8A-4147-A177-3AD203B41FA5}">
                      <a16:colId xmlns:a16="http://schemas.microsoft.com/office/drawing/2014/main" val="588152821"/>
                    </a:ext>
                  </a:extLst>
                </a:gridCol>
              </a:tblGrid>
              <a:tr h="446083">
                <a:tc>
                  <a:txBody>
                    <a:bodyPr/>
                    <a:lstStyle/>
                    <a:p>
                      <a:pPr algn="ctr" fontAlgn="ctr"/>
                      <a:r>
                        <a:rPr lang="tr-TR" sz="1200" b="1" i="0" u="none" strike="noStrike" dirty="0">
                          <a:solidFill>
                            <a:srgbClr val="000000"/>
                          </a:solidFill>
                          <a:effectLst/>
                          <a:latin typeface="Calibri" panose="020F0502020204030204" pitchFamily="34" charset="0"/>
                        </a:rPr>
                        <a:t>GÜÇLÜ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ZAYIF YÖNLER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900" b="1" i="0" u="none" strike="noStrike" dirty="0">
                          <a:solidFill>
                            <a:srgbClr val="000000"/>
                          </a:solidFill>
                          <a:effectLst/>
                          <a:latin typeface="Calibri" panose="020F0502020204030204" pitchFamily="34" charset="0"/>
                        </a:rPr>
                        <a:t>FIRSATLAR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TEHDİTLER</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504441">
                <a:tc>
                  <a:txBody>
                    <a:bodyPr/>
                    <a:lstStyle/>
                    <a:p>
                      <a:pPr algn="l" fontAlgn="ctr"/>
                      <a:r>
                        <a:rPr lang="tr-TR" sz="900" b="0" i="0" u="none" strike="noStrike" dirty="0" smtClean="0">
                          <a:solidFill>
                            <a:srgbClr val="000000"/>
                          </a:solidFill>
                          <a:effectLst/>
                          <a:latin typeface="Calibri" panose="020F0502020204030204" pitchFamily="34" charset="0"/>
                        </a:rPr>
                        <a:t>G-1 Öğrenci odaklı olması </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Z-1 Kurumsallaşma sürecinin devam ediyor olmasına bağlı olarak akademisyen ihtiyacı devam etmesi</a:t>
                      </a:r>
                      <a:r>
                        <a:rPr lang="tr-TR" sz="400" b="0" i="0" u="none" strike="noStrike" dirty="0" smtClean="0">
                          <a:solidFill>
                            <a:srgbClr val="000000"/>
                          </a:solidFill>
                          <a:effectLst/>
                          <a:latin typeface="Calibri" panose="020F0502020204030204" pitchFamily="34" charset="0"/>
                        </a:rPr>
                        <a:t>.</a:t>
                      </a: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F-1 Sağlık alanında mesleki eğitime olan ihtiyacın giderek artması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T-1 Öğrencilerin ilgili mevzuatlara (duyuru/yönetmelik/yönerge) ve ihtiyacı olan ilgili birimlerce duyurulan bilgilere karşı ilgisizliği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481255">
                <a:tc>
                  <a:txBody>
                    <a:bodyPr/>
                    <a:lstStyle/>
                    <a:p>
                      <a:pPr algn="l"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G-2 Tecrübeli ve dinamik akademik kadroya sahip olunması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F-2 Antalya’da ağız ve diş sağlığı merkezi, diş poliklinikleri ve diş kliniklerinin sayısının fazla oluşu ve bununla bağlı olarak staj imkanlarının çeşitliliği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T-2 Çevre ülkelerdeki savaş gibi nedenlere bağlı olarak oluşan ekonomik belirsizlik</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78903">
                <a:tc>
                  <a:txBody>
                    <a:bodyPr/>
                    <a:lstStyle/>
                    <a:p>
                      <a:pPr algn="l" fontAlgn="ctr"/>
                      <a:r>
                        <a:rPr lang="tr-TR" sz="900" b="0" i="0" u="none" strike="noStrike" dirty="0" smtClean="0">
                          <a:solidFill>
                            <a:srgbClr val="000000"/>
                          </a:solidFill>
                          <a:effectLst/>
                          <a:latin typeface="Calibri" panose="020F0502020204030204" pitchFamily="34" charset="0"/>
                        </a:rPr>
                        <a:t>G-3 Akademisyenlerin klinik tecrübeye sahip olması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F-3 Antalya'nın öğrenci tercihi açısından sosyal ve kültürel avantajları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T-3/F9 Bazı öğrencilerin yönlendirme yetersizliği ve araştırma eksikliği nedeniyle bilinçsiz yapılan program tercihleri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504441">
                <a:tc>
                  <a:txBody>
                    <a:bodyPr/>
                    <a:lstStyle/>
                    <a:p>
                      <a:pPr algn="l"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G-4 Yönetim ve mütevelli heyetinin eğitime bakış açısı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F-4 Antalya'da vakıf üniversitesi sayısının azlığı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T-4  Ülkemizde afet felaketi ve çevre ülkelerde beliren savaş sonrasında Antalya'yı etkileyen beklenmedik göç dalgasına paralel kira fiyatlarında ve hayat pahalığında oluşan artış</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481255">
                <a:tc>
                  <a:txBody>
                    <a:bodyPr/>
                    <a:lstStyle/>
                    <a:p>
                      <a:pPr algn="l" fontAlgn="ctr"/>
                      <a:r>
                        <a:rPr lang="tr-TR" sz="900" b="0" i="0" u="none" strike="noStrike" dirty="0" smtClean="0">
                          <a:solidFill>
                            <a:srgbClr val="000000"/>
                          </a:solidFill>
                          <a:effectLst/>
                          <a:latin typeface="Calibri" panose="020F0502020204030204" pitchFamily="34" charset="0"/>
                        </a:rPr>
                        <a:t>G-5 Kalite süreç entegrasyon çalışmalarının başlaması </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F-5 Mezun öğrencilerin Dikey Geçiş Sınavı ile lisans bölümlerine (Acil Yardım ve Afet Yönetimi, Hemşirelik, Sağlık Yönetimi, </a:t>
                      </a:r>
                      <a:r>
                        <a:rPr lang="tr-TR" sz="900" b="0" i="0" u="none" strike="noStrike" dirty="0" smtClean="0">
                          <a:solidFill>
                            <a:srgbClr val="000000"/>
                          </a:solidFill>
                          <a:effectLst/>
                          <a:latin typeface="Calibri" panose="020F0502020204030204" pitchFamily="34" charset="0"/>
                        </a:rPr>
                        <a:t>Sosyal </a:t>
                      </a:r>
                      <a:r>
                        <a:rPr lang="tr-TR" sz="900" b="0" i="0" u="none" strike="noStrike" dirty="0" smtClean="0">
                          <a:solidFill>
                            <a:srgbClr val="000000"/>
                          </a:solidFill>
                          <a:effectLst/>
                          <a:latin typeface="Calibri" panose="020F0502020204030204" pitchFamily="34" charset="0"/>
                        </a:rPr>
                        <a:t>Hizmet)  geçebilme fırsatı </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T-5 Antalya'nın turizm </a:t>
                      </a:r>
                      <a:r>
                        <a:rPr lang="tr-TR" sz="900" b="0" i="0" u="none" strike="noStrike" dirty="0" smtClean="0">
                          <a:solidFill>
                            <a:srgbClr val="000000"/>
                          </a:solidFill>
                          <a:effectLst/>
                          <a:latin typeface="Calibri" panose="020F0502020204030204" pitchFamily="34" charset="0"/>
                        </a:rPr>
                        <a:t>faaliyetleri </a:t>
                      </a:r>
                      <a:r>
                        <a:rPr lang="tr-TR" sz="900" b="0" i="0" u="none" strike="noStrike" dirty="0" smtClean="0">
                          <a:solidFill>
                            <a:srgbClr val="000000"/>
                          </a:solidFill>
                          <a:effectLst/>
                          <a:latin typeface="Calibri" panose="020F0502020204030204" pitchFamily="34" charset="0"/>
                        </a:rPr>
                        <a:t>ve </a:t>
                      </a:r>
                      <a:r>
                        <a:rPr lang="tr-TR" sz="900" b="0" i="0" u="none" strike="noStrike" dirty="0" smtClean="0">
                          <a:solidFill>
                            <a:srgbClr val="000000"/>
                          </a:solidFill>
                          <a:effectLst/>
                          <a:latin typeface="Calibri" panose="020F0502020204030204" pitchFamily="34" charset="0"/>
                        </a:rPr>
                        <a:t>nüfus </a:t>
                      </a:r>
                      <a:r>
                        <a:rPr lang="tr-TR" sz="900" b="0" i="0" u="none" strike="noStrike" dirty="0" smtClean="0">
                          <a:solidFill>
                            <a:srgbClr val="000000"/>
                          </a:solidFill>
                          <a:effectLst/>
                          <a:latin typeface="Calibri" panose="020F0502020204030204" pitchFamily="34" charset="0"/>
                        </a:rPr>
                        <a:t>artışına bağlı oluşan ulaşım sorunlarının artması </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264043">
                <a:tc>
                  <a:txBody>
                    <a:bodyPr/>
                    <a:lstStyle/>
                    <a:p>
                      <a:pPr algn="l" fontAlgn="ctr"/>
                      <a:r>
                        <a:rPr lang="fi-FI" sz="900" b="0" i="0" u="none" strike="noStrike" dirty="0" smtClean="0">
                          <a:solidFill>
                            <a:srgbClr val="000000"/>
                          </a:solidFill>
                          <a:effectLst/>
                          <a:latin typeface="Calibri" panose="020F0502020204030204" pitchFamily="34" charset="0"/>
                        </a:rPr>
                        <a:t>G-6 Üst yönetimin etkin iletişimi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a:solidFill>
                            <a:srgbClr val="000000"/>
                          </a:solidFill>
                          <a:effectLst/>
                          <a:latin typeface="Calibri" panose="020F0502020204030204" pitchFamily="34" charset="0"/>
                        </a:rPr>
                        <a:t> </a:t>
                      </a:r>
                      <a:r>
                        <a:rPr lang="tr-TR" sz="900" b="0" i="0" u="none" strike="noStrike" dirty="0" smtClean="0">
                          <a:solidFill>
                            <a:srgbClr val="000000"/>
                          </a:solidFill>
                          <a:effectLst/>
                          <a:latin typeface="Calibri" panose="020F0502020204030204" pitchFamily="34" charset="0"/>
                        </a:rPr>
                        <a:t>F-6 SHMYO bünyesindeki programlarda çift </a:t>
                      </a:r>
                      <a:r>
                        <a:rPr lang="tr-TR" sz="900" b="0" i="0" u="none" strike="noStrike" dirty="0" err="1" smtClean="0">
                          <a:solidFill>
                            <a:srgbClr val="000000"/>
                          </a:solidFill>
                          <a:effectLst/>
                          <a:latin typeface="Calibri" panose="020F0502020204030204" pitchFamily="34" charset="0"/>
                        </a:rPr>
                        <a:t>anadal</a:t>
                      </a:r>
                      <a:r>
                        <a:rPr lang="tr-TR" sz="900" b="0" i="0" u="none" strike="noStrike" dirty="0" smtClean="0">
                          <a:solidFill>
                            <a:srgbClr val="000000"/>
                          </a:solidFill>
                          <a:effectLst/>
                          <a:latin typeface="Calibri" panose="020F0502020204030204" pitchFamily="34" charset="0"/>
                        </a:rPr>
                        <a:t> yapma fırsatı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264043">
                <a:tc>
                  <a:txBody>
                    <a:bodyPr/>
                    <a:lstStyle/>
                    <a:p>
                      <a:pPr algn="l" fontAlgn="ctr"/>
                      <a:r>
                        <a:rPr lang="tr-TR" sz="900" b="0" i="0" u="none" strike="noStrike" dirty="0" smtClean="0">
                          <a:solidFill>
                            <a:srgbClr val="000000"/>
                          </a:solidFill>
                          <a:effectLst/>
                          <a:latin typeface="Calibri" panose="020F0502020204030204" pitchFamily="34" charset="0"/>
                        </a:rPr>
                        <a:t>G-7 Ağız ve Diş Sağlığı Teknikerliği  iş olanaklarının fazla olması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F-7 Üniversitenin yeniliklere açık yapısı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61488">
                <a:tc>
                  <a:txBody>
                    <a:bodyPr/>
                    <a:lstStyle/>
                    <a:p>
                      <a:pPr algn="l" fontAlgn="ctr"/>
                      <a:r>
                        <a:rPr lang="tr-TR" sz="900" b="0" i="0" u="none" strike="noStrike" dirty="0" smtClean="0">
                          <a:solidFill>
                            <a:srgbClr val="000000"/>
                          </a:solidFill>
                          <a:effectLst/>
                          <a:latin typeface="Calibri" panose="020F0502020204030204" pitchFamily="34" charset="0"/>
                        </a:rPr>
                        <a:t>G -9 Dişçilik Hizmetleri Bölümünün bölgede </a:t>
                      </a:r>
                      <a:r>
                        <a:rPr lang="tr-TR" sz="900" b="0" i="0" u="none" strike="noStrike" dirty="0" smtClean="0">
                          <a:solidFill>
                            <a:srgbClr val="000000"/>
                          </a:solidFill>
                          <a:effectLst/>
                          <a:latin typeface="Calibri" panose="020F0502020204030204" pitchFamily="34" charset="0"/>
                        </a:rPr>
                        <a:t>yalnızca </a:t>
                      </a:r>
                      <a:r>
                        <a:rPr lang="tr-TR" sz="900" b="0" i="0" u="none" strike="noStrike" dirty="0" smtClean="0">
                          <a:solidFill>
                            <a:srgbClr val="000000"/>
                          </a:solidFill>
                          <a:effectLst/>
                          <a:latin typeface="Calibri" panose="020F0502020204030204" pitchFamily="34" charset="0"/>
                        </a:rPr>
                        <a:t>2 </a:t>
                      </a:r>
                      <a:r>
                        <a:rPr lang="tr-TR" sz="900" b="0" i="0" u="none" strike="noStrike" dirty="0" smtClean="0">
                          <a:solidFill>
                            <a:srgbClr val="000000"/>
                          </a:solidFill>
                          <a:effectLst/>
                          <a:latin typeface="Calibri" panose="020F0502020204030204" pitchFamily="34" charset="0"/>
                        </a:rPr>
                        <a:t>üniversitede </a:t>
                      </a:r>
                      <a:r>
                        <a:rPr lang="tr-TR" sz="900" b="0" i="0" u="none" strike="noStrike" dirty="0" smtClean="0">
                          <a:solidFill>
                            <a:srgbClr val="000000"/>
                          </a:solidFill>
                          <a:effectLst/>
                          <a:latin typeface="Calibri" panose="020F0502020204030204" pitchFamily="34" charset="0"/>
                        </a:rPr>
                        <a:t>olması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F-8 Fiziksel şartların ve dijital gereçlerin iyi oluşu ve zengin bir kütüphaneye sahip olunması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78903">
                <a:tc>
                  <a:txBody>
                    <a:bodyPr/>
                    <a:lstStyle/>
                    <a:p>
                      <a:pPr algn="l" fontAlgn="ctr"/>
                      <a:r>
                        <a:rPr lang="tr-TR" sz="900" b="0" i="0" u="none" strike="noStrike" dirty="0" smtClean="0">
                          <a:solidFill>
                            <a:srgbClr val="000000"/>
                          </a:solidFill>
                          <a:effectLst/>
                          <a:latin typeface="Calibri" panose="020F0502020204030204" pitchFamily="34" charset="0"/>
                        </a:rPr>
                        <a:t>G-10 Programların doluluk oranının yüksek olması</a:t>
                      </a:r>
                      <a:r>
                        <a:rPr lang="tr-TR" sz="9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F-9/T3 Bazı öğrencilerin yönlendirme yetersizliği ve araştırma eksikliği nedeniyle bilinçsiz yapılan program tercihleri</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78903">
                <a:tc>
                  <a:txBody>
                    <a:bodyPr/>
                    <a:lstStyle/>
                    <a:p>
                      <a:pPr algn="l" fontAlgn="ctr"/>
                      <a:r>
                        <a:rPr lang="tr-TR" sz="900" b="0" i="0" u="none" strike="noStrike" dirty="0" smtClean="0">
                          <a:solidFill>
                            <a:srgbClr val="000000"/>
                          </a:solidFill>
                          <a:effectLst/>
                          <a:latin typeface="Calibri" panose="020F0502020204030204" pitchFamily="34" charset="0"/>
                        </a:rPr>
                        <a:t>G-11 </a:t>
                      </a:r>
                      <a:r>
                        <a:rPr lang="tr-TR" sz="900" b="0" i="0" u="none" strike="noStrike" dirty="0" smtClean="0">
                          <a:solidFill>
                            <a:srgbClr val="000000"/>
                          </a:solidFill>
                          <a:effectLst/>
                          <a:latin typeface="Calibri" panose="020F0502020204030204" pitchFamily="34" charset="0"/>
                        </a:rPr>
                        <a:t>Üniversite </a:t>
                      </a:r>
                      <a:r>
                        <a:rPr lang="tr-TR" sz="900" b="0" i="0" u="none" strike="noStrike" dirty="0" smtClean="0">
                          <a:solidFill>
                            <a:srgbClr val="000000"/>
                          </a:solidFill>
                          <a:effectLst/>
                          <a:latin typeface="Calibri" panose="020F0502020204030204" pitchFamily="34" charset="0"/>
                        </a:rPr>
                        <a:t>bünyesinde </a:t>
                      </a:r>
                      <a:r>
                        <a:rPr lang="tr-TR" sz="900" b="0" i="0" u="none" strike="noStrike" dirty="0" err="1" smtClean="0">
                          <a:solidFill>
                            <a:srgbClr val="000000"/>
                          </a:solidFill>
                          <a:effectLst/>
                          <a:latin typeface="Calibri" panose="020F0502020204030204" pitchFamily="34" charset="0"/>
                        </a:rPr>
                        <a:t>BilimDent</a:t>
                      </a:r>
                      <a:r>
                        <a:rPr lang="tr-TR" sz="900" b="0" i="0" u="none" strike="noStrike" dirty="0" smtClean="0">
                          <a:solidFill>
                            <a:srgbClr val="000000"/>
                          </a:solidFill>
                          <a:effectLst/>
                          <a:latin typeface="Calibri" panose="020F0502020204030204" pitchFamily="34" charset="0"/>
                        </a:rPr>
                        <a:t> Ağız ve Diş Sağlığı Uygulama ve Araştırma Merkezi'nin bulunması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F-10 Antalya'nın yoğun bir şekilde göç alması; hastane ve tıp merkezi sayısının fazla oluşu sebebiyle iş imkanı bulma fırsatı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endParaRPr lang="tr-TR" sz="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560995">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tr-TR" sz="900" b="0" i="0" u="none" strike="noStrike" dirty="0" smtClean="0">
                          <a:solidFill>
                            <a:srgbClr val="000000"/>
                          </a:solidFill>
                          <a:effectLst/>
                          <a:latin typeface="Calibri" panose="020F0502020204030204" pitchFamily="34" charset="0"/>
                        </a:rPr>
                        <a:t>F-11 Antalya'nın dünyanın en fazla turist çeken destinasyonlarından biri olmasının getirisi olarak sağlık turizminin giderek artması</a:t>
                      </a:r>
                      <a:endParaRPr lang="tr-TR" sz="9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400" b="0" i="0" u="none" strike="noStrike"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bl>
          </a:graphicData>
        </a:graphic>
      </p:graphicFrame>
    </p:spTree>
    <p:extLst>
      <p:ext uri="{BB962C8B-B14F-4D97-AF65-F5344CB8AC3E}">
        <p14:creationId xmlns:p14="http://schemas.microsoft.com/office/powerpoint/2010/main" val="2388984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87"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5991" y="411204"/>
            <a:ext cx="1477697" cy="313880"/>
          </a:xfrm>
          <a:prstGeom prst="rect">
            <a:avLst/>
          </a:prstGeom>
          <a:noFill/>
          <a:extLst>
            <a:ext uri="{909E8E84-426E-40DD-AFC4-6F175D3DCCD1}">
              <a14:hiddenFill xmlns:a14="http://schemas.microsoft.com/office/drawing/2010/main">
                <a:solidFill>
                  <a:srgbClr val="FFFFFF"/>
                </a:solidFill>
              </a14:hiddenFill>
            </a:ext>
          </a:extLst>
        </p:spPr>
      </p:pic>
      <p:sp>
        <p:nvSpPr>
          <p:cNvPr id="65" name="Metin kutusu 64">
            <a:extLst>
              <a:ext uri="{FF2B5EF4-FFF2-40B4-BE49-F238E27FC236}">
                <a16:creationId xmlns:a16="http://schemas.microsoft.com/office/drawing/2014/main" id="{D8911A72-08C9-4C93-B38F-6CBE5E70E19B}"/>
              </a:ext>
            </a:extLst>
          </p:cNvPr>
          <p:cNvSpPr txBox="1"/>
          <p:nvPr/>
        </p:nvSpPr>
        <p:spPr>
          <a:xfrm>
            <a:off x="870403" y="2376546"/>
            <a:ext cx="7968343" cy="1077218"/>
          </a:xfrm>
          <a:prstGeom prst="rect">
            <a:avLst/>
          </a:prstGeom>
          <a:noFill/>
        </p:spPr>
        <p:txBody>
          <a:bodyPr wrap="square" rtlCol="0">
            <a:spAutoFit/>
          </a:bodyPr>
          <a:lstStyle/>
          <a:p>
            <a:pPr algn="ctr"/>
            <a:r>
              <a:rPr lang="tr-TR" sz="4000" b="1" dirty="0">
                <a:solidFill>
                  <a:srgbClr val="FF0000"/>
                </a:solidFill>
              </a:rPr>
              <a:t>Teşekkürler…</a:t>
            </a:r>
          </a:p>
          <a:p>
            <a:pPr algn="just"/>
            <a:endParaRPr lang="tr-TR" sz="2400" dirty="0">
              <a:solidFill>
                <a:srgbClr val="000000"/>
              </a:solidFill>
            </a:endParaRPr>
          </a:p>
        </p:txBody>
      </p:sp>
    </p:spTree>
    <p:extLst>
      <p:ext uri="{BB962C8B-B14F-4D97-AF65-F5344CB8AC3E}">
        <p14:creationId xmlns:p14="http://schemas.microsoft.com/office/powerpoint/2010/main" val="383153647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4157926846"/>
              </p:ext>
            </p:extLst>
          </p:nvPr>
        </p:nvGraphicFramePr>
        <p:xfrm>
          <a:off x="601884" y="1288032"/>
          <a:ext cx="8021254" cy="5002707"/>
        </p:xfrm>
        <a:graphic>
          <a:graphicData uri="http://schemas.openxmlformats.org/drawingml/2006/table">
            <a:tbl>
              <a:tblPr/>
              <a:tblGrid>
                <a:gridCol w="2567780">
                  <a:extLst>
                    <a:ext uri="{9D8B030D-6E8A-4147-A177-3AD203B41FA5}">
                      <a16:colId xmlns:a16="http://schemas.microsoft.com/office/drawing/2014/main" val="3918363564"/>
                    </a:ext>
                  </a:extLst>
                </a:gridCol>
                <a:gridCol w="2716054">
                  <a:extLst>
                    <a:ext uri="{9D8B030D-6E8A-4147-A177-3AD203B41FA5}">
                      <a16:colId xmlns:a16="http://schemas.microsoft.com/office/drawing/2014/main" val="1683979601"/>
                    </a:ext>
                  </a:extLst>
                </a:gridCol>
                <a:gridCol w="2737420">
                  <a:extLst>
                    <a:ext uri="{9D8B030D-6E8A-4147-A177-3AD203B41FA5}">
                      <a16:colId xmlns:a16="http://schemas.microsoft.com/office/drawing/2014/main" val="2592459544"/>
                    </a:ext>
                  </a:extLst>
                </a:gridCol>
              </a:tblGrid>
              <a:tr h="51772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6447">
                <a:tc>
                  <a:txBody>
                    <a:bodyPr/>
                    <a:lstStyle/>
                    <a:p>
                      <a:pPr algn="ctr" fontAlgn="ctr"/>
                      <a:r>
                        <a:rPr lang="tr-TR" sz="1000" b="0" i="0" u="none" strike="noStrike" dirty="0">
                          <a:solidFill>
                            <a:srgbClr val="000000"/>
                          </a:solidFill>
                          <a:effectLst/>
                          <a:latin typeface="Times New Roman" panose="02020603050405020304" pitchFamily="18" charset="0"/>
                        </a:rPr>
                        <a:t>Rektörlük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Üst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Görevlerin zamanında ve doğru şekilde yerine getirilmesi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Genel Sekreterlik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Üst Yönetim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Görevlerin zamanında ve doğru şekilde yerine getirilmesi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6447">
                <a:tc>
                  <a:txBody>
                    <a:bodyPr/>
                    <a:lstStyle/>
                    <a:p>
                      <a:pPr algn="ctr" fontAlgn="ctr"/>
                      <a:r>
                        <a:rPr lang="tr-TR" sz="1000" b="0" i="0" u="none" strike="noStrike">
                          <a:solidFill>
                            <a:srgbClr val="000000"/>
                          </a:solidFill>
                          <a:effectLst/>
                          <a:latin typeface="Times New Roman" panose="02020603050405020304" pitchFamily="18" charset="0"/>
                        </a:rPr>
                        <a:t>YÖK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Yükseköğretim kurumlarının bağlı olduğu en üst kuruluş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Mevzuata uygun çalışılması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6447">
                <a:tc>
                  <a:txBody>
                    <a:bodyPr/>
                    <a:lstStyle/>
                    <a:p>
                      <a:pPr algn="ctr" fontAlgn="ctr"/>
                      <a:r>
                        <a:rPr lang="tr-TR" sz="1000" b="0" i="0" u="none" strike="noStrike">
                          <a:solidFill>
                            <a:srgbClr val="000000"/>
                          </a:solidFill>
                          <a:effectLst/>
                          <a:latin typeface="Times New Roman" panose="02020603050405020304" pitchFamily="18" charset="0"/>
                        </a:rPr>
                        <a:t>TÜBİTAK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Projeler ve kariyer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Nitelikli proje üretme, nitelikli yayın çıkarma</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6447">
                <a:tc>
                  <a:txBody>
                    <a:bodyPr/>
                    <a:lstStyle/>
                    <a:p>
                      <a:pPr algn="ctr" fontAlgn="ctr"/>
                      <a:r>
                        <a:rPr lang="tr-TR" sz="1000" b="0" i="0" u="none" strike="noStrike">
                          <a:solidFill>
                            <a:srgbClr val="000000"/>
                          </a:solidFill>
                          <a:effectLst/>
                          <a:latin typeface="Times New Roman" panose="02020603050405020304" pitchFamily="18" charset="0"/>
                        </a:rPr>
                        <a:t>Sağlık Bakanlığı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Politika yapıcı, yasa uygulayıcı ve diploma tescil süreci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Sağlık alanına nitelikli personel kazandırılması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İl Sağlık Müdürlüğü</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Öğrencilere staj imkanı sağlamak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Öğrenciler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İyi eğitim almak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Akademisyenler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 öğretime katkı sağlamak ve akademik çalışmaların yürütülmesi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Eğitim-öğretimin öğrenciler tarafından alınması ve araştırma imkanlarının sağlanması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6447">
                <a:tc>
                  <a:txBody>
                    <a:bodyPr/>
                    <a:lstStyle/>
                    <a:p>
                      <a:pPr algn="ctr" fontAlgn="ctr"/>
                      <a:r>
                        <a:rPr lang="tr-TR" sz="1000" b="0" i="0" u="none" strike="noStrike">
                          <a:solidFill>
                            <a:srgbClr val="000000"/>
                          </a:solidFill>
                          <a:effectLst/>
                          <a:latin typeface="Times New Roman" panose="02020603050405020304" pitchFamily="18" charset="0"/>
                        </a:rPr>
                        <a:t>Veliler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 memnuniyeti,nitelikli eğitim</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6447">
                <a:tc>
                  <a:txBody>
                    <a:bodyPr/>
                    <a:lstStyle/>
                    <a:p>
                      <a:pPr algn="ctr" fontAlgn="ctr"/>
                      <a:r>
                        <a:rPr lang="tr-TR" sz="1000" b="0" i="0" u="none" strike="noStrike">
                          <a:solidFill>
                            <a:srgbClr val="000000"/>
                          </a:solidFill>
                          <a:effectLst/>
                          <a:latin typeface="Times New Roman" panose="02020603050405020304" pitchFamily="18" charset="0"/>
                        </a:rPr>
                        <a:t>İnsan Kaynakları</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Personel ihtiyacı</a:t>
                      </a:r>
                      <a:r>
                        <a:rPr lang="tr-TR" sz="1000" b="0" i="0" u="none" strike="noStrike" dirty="0" smtClean="0">
                          <a:solidFill>
                            <a:srgbClr val="000000"/>
                          </a:solidFill>
                          <a:effectLst/>
                          <a:latin typeface="Times New Roman" panose="02020603050405020304" pitchFamily="18" charset="0"/>
                        </a:rPr>
                        <a:t>, görevde </a:t>
                      </a:r>
                      <a:r>
                        <a:rPr lang="tr-TR" sz="1000" b="0" i="0" u="none" strike="noStrike" dirty="0">
                          <a:solidFill>
                            <a:srgbClr val="000000"/>
                          </a:solidFill>
                          <a:effectLst/>
                          <a:latin typeface="Times New Roman" panose="02020603050405020304" pitchFamily="18" charset="0"/>
                        </a:rPr>
                        <a:t>yükselme, 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6035">
                <a:tc>
                  <a:txBody>
                    <a:bodyPr/>
                    <a:lstStyle/>
                    <a:p>
                      <a:pPr algn="ctr" fontAlgn="ctr"/>
                      <a:r>
                        <a:rPr lang="tr-TR" sz="1000" b="0" i="0" u="none" strike="noStrike" dirty="0">
                          <a:solidFill>
                            <a:srgbClr val="000000"/>
                          </a:solidFill>
                          <a:effectLst/>
                          <a:latin typeface="Times New Roman" panose="02020603050405020304" pitchFamily="18" charset="0"/>
                        </a:rPr>
                        <a:t>Destek Hizmetleri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Temizlik, malzeme tamini, onarım gibi ihtiyaç duyulan hizmetlerin sağlanması hususunda 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Öğrenci İşleri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süreçlerinin sağlıklı  işlemesi için iş 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Diğer İdari Birimler / Koordinatörlükler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Hizmet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süreçlerinin sağlıklı  işlemesi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06447">
                <a:tc>
                  <a:txBody>
                    <a:bodyPr/>
                    <a:lstStyle/>
                    <a:p>
                      <a:pPr algn="ctr" fontAlgn="ctr"/>
                      <a:r>
                        <a:rPr lang="tr-TR" sz="1000" b="0" i="0" u="none" strike="noStrike">
                          <a:solidFill>
                            <a:srgbClr val="000000"/>
                          </a:solidFill>
                          <a:effectLst/>
                          <a:latin typeface="Times New Roman" panose="02020603050405020304" pitchFamily="18" charset="0"/>
                        </a:rPr>
                        <a:t>Mezunlar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Üniversite tanıtımı/program çıktısı/potansiyel mesleki destek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İş olanak sunması ve mezuniyet sonrası destek/ilgi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4598362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660822769"/>
              </p:ext>
            </p:extLst>
          </p:nvPr>
        </p:nvGraphicFramePr>
        <p:xfrm>
          <a:off x="601884" y="1288032"/>
          <a:ext cx="8021254" cy="4965192"/>
        </p:xfrm>
        <a:graphic>
          <a:graphicData uri="http://schemas.openxmlformats.org/drawingml/2006/table">
            <a:tbl>
              <a:tblPr/>
              <a:tblGrid>
                <a:gridCol w="2567780">
                  <a:extLst>
                    <a:ext uri="{9D8B030D-6E8A-4147-A177-3AD203B41FA5}">
                      <a16:colId xmlns:a16="http://schemas.microsoft.com/office/drawing/2014/main" val="3918363564"/>
                    </a:ext>
                  </a:extLst>
                </a:gridCol>
                <a:gridCol w="2716054">
                  <a:extLst>
                    <a:ext uri="{9D8B030D-6E8A-4147-A177-3AD203B41FA5}">
                      <a16:colId xmlns:a16="http://schemas.microsoft.com/office/drawing/2014/main" val="1683979601"/>
                    </a:ext>
                  </a:extLst>
                </a:gridCol>
                <a:gridCol w="2737420">
                  <a:extLst>
                    <a:ext uri="{9D8B030D-6E8A-4147-A177-3AD203B41FA5}">
                      <a16:colId xmlns:a16="http://schemas.microsoft.com/office/drawing/2014/main" val="2592459544"/>
                    </a:ext>
                  </a:extLst>
                </a:gridCol>
              </a:tblGrid>
              <a:tr h="51772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6447">
                <a:tc>
                  <a:txBody>
                    <a:bodyPr/>
                    <a:lstStyle/>
                    <a:p>
                      <a:pPr algn="ctr" fontAlgn="ctr"/>
                      <a:r>
                        <a:rPr lang="tr-TR" sz="1000" b="0" i="0" u="none" strike="noStrike" dirty="0">
                          <a:solidFill>
                            <a:srgbClr val="000000"/>
                          </a:solidFill>
                          <a:effectLst/>
                          <a:latin typeface="Times New Roman" panose="02020603050405020304" pitchFamily="18" charset="0"/>
                        </a:rPr>
                        <a:t>Sağlık Bilimler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Diş Hekimliği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6447">
                <a:tc>
                  <a:txBody>
                    <a:bodyPr/>
                    <a:lstStyle/>
                    <a:p>
                      <a:pPr algn="ctr" fontAlgn="ctr"/>
                      <a:r>
                        <a:rPr lang="tr-TR" sz="1000" b="0" i="0" u="none" strike="noStrike">
                          <a:solidFill>
                            <a:srgbClr val="000000"/>
                          </a:solidFill>
                          <a:effectLst/>
                          <a:latin typeface="Times New Roman" panose="02020603050405020304" pitchFamily="18" charset="0"/>
                        </a:rPr>
                        <a:t>Mühendislik ve Doğa Bilimleri Fakültesi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Eğitim-öğretim süreçleri hakkında bilgi paylaşımı ve destek ile laboratuvar imkanlarının paylaşımı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Diğer Akademik Birimler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Verilen ortak eğitim hizmeti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İşbirliği yapılması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6447">
                <a:tc>
                  <a:txBody>
                    <a:bodyPr/>
                    <a:lstStyle/>
                    <a:p>
                      <a:pPr algn="ctr" fontAlgn="ctr"/>
                      <a:r>
                        <a:rPr lang="tr-TR" sz="1000" b="0" i="0" u="none" strike="noStrike">
                          <a:solidFill>
                            <a:srgbClr val="000000"/>
                          </a:solidFill>
                          <a:effectLst/>
                          <a:latin typeface="Times New Roman" panose="02020603050405020304" pitchFamily="18" charset="0"/>
                        </a:rPr>
                        <a:t>Bağımsız Akredite Kuruluşu</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Bilgi/Mevzuat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Raporlama, Kalite Bünyesinde Faaliyet Gösterme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Yükseköğretim Kalite Kurulu (YÖKAK)</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ABÜ İç Kalite Güvence Sisteminin oluşturulması ve ABÜ iç kalite güvencesinin artırılması</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Düzenli olarak KİDR, Kurumsal Dış Değerlendirme ve Kurumsal Akreditasyon süreçlerinde işbirliği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6447">
                <a:tc>
                  <a:txBody>
                    <a:bodyPr/>
                    <a:lstStyle/>
                    <a:p>
                      <a:pPr algn="ctr" fontAlgn="ctr"/>
                      <a:r>
                        <a:rPr lang="tr-TR" sz="1000" b="0" i="0" u="none" strike="noStrike">
                          <a:solidFill>
                            <a:srgbClr val="000000"/>
                          </a:solidFill>
                          <a:effectLst/>
                          <a:latin typeface="Times New Roman" panose="02020603050405020304" pitchFamily="18" charset="0"/>
                        </a:rPr>
                        <a:t>T.C. Cumhurbaşkanlığı Kariyer Ofisi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seferberliği ve benzeri konuların takip edilmesi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Öğrencileri bilgilendirmek ve staj yerleri bulmalarına yardımcı olmak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Akdeniz Üniversitesi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6447">
                <a:tc>
                  <a:txBody>
                    <a:bodyPr/>
                    <a:lstStyle/>
                    <a:p>
                      <a:pPr algn="ctr" fontAlgn="ctr"/>
                      <a:r>
                        <a:rPr lang="tr-TR" sz="1000" b="0" i="0" u="none" strike="noStrike">
                          <a:solidFill>
                            <a:srgbClr val="000000"/>
                          </a:solidFill>
                          <a:effectLst/>
                          <a:latin typeface="Times New Roman" panose="02020603050405020304" pitchFamily="18" charset="0"/>
                        </a:rPr>
                        <a:t>Alanya Aleaddin Keykubat Üniversitesi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Diğer Üniversiteler</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Bilgi paylaşımı ve ortak çalışmalar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İş birliği, eğitim ve araştırmada paylaşım ve ortaklık</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6035">
                <a:tc>
                  <a:txBody>
                    <a:bodyPr/>
                    <a:lstStyle/>
                    <a:p>
                      <a:pPr algn="ctr" fontAlgn="ctr"/>
                      <a:r>
                        <a:rPr lang="tr-TR" sz="1000" b="0" i="0" u="none" strike="noStrike">
                          <a:solidFill>
                            <a:srgbClr val="000000"/>
                          </a:solidFill>
                          <a:effectLst/>
                          <a:latin typeface="Times New Roman" panose="02020603050405020304" pitchFamily="18" charset="0"/>
                        </a:rPr>
                        <a:t>Antalya Manavgat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06447">
                <a:tc>
                  <a:txBody>
                    <a:bodyPr/>
                    <a:lstStyle/>
                    <a:p>
                      <a:pPr algn="ctr" fontAlgn="ctr"/>
                      <a:r>
                        <a:rPr lang="tr-TR" sz="1000" b="0" i="0" u="none" strike="noStrike" dirty="0" err="1">
                          <a:solidFill>
                            <a:srgbClr val="000000"/>
                          </a:solidFill>
                          <a:effectLst/>
                          <a:latin typeface="Times New Roman" panose="02020603050405020304" pitchFamily="18" charset="0"/>
                        </a:rPr>
                        <a:t>BilimDent</a:t>
                      </a:r>
                      <a:r>
                        <a:rPr lang="tr-TR" sz="1000" b="0" i="0" u="none" strike="noStrike" dirty="0">
                          <a:solidFill>
                            <a:srgbClr val="000000"/>
                          </a:solidFill>
                          <a:effectLst/>
                          <a:latin typeface="Times New Roman" panose="02020603050405020304" pitchFamily="18" charset="0"/>
                        </a:rPr>
                        <a:t> Ağız ve Diş Sağlığı Uygulama ve Araştırma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Dentselay Özel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Dentgroup Özel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29371452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736215439"/>
              </p:ext>
            </p:extLst>
          </p:nvPr>
        </p:nvGraphicFramePr>
        <p:xfrm>
          <a:off x="601884" y="1288032"/>
          <a:ext cx="8021254" cy="5299857"/>
        </p:xfrm>
        <a:graphic>
          <a:graphicData uri="http://schemas.openxmlformats.org/drawingml/2006/table">
            <a:tbl>
              <a:tblPr/>
              <a:tblGrid>
                <a:gridCol w="2567780">
                  <a:extLst>
                    <a:ext uri="{9D8B030D-6E8A-4147-A177-3AD203B41FA5}">
                      <a16:colId xmlns:a16="http://schemas.microsoft.com/office/drawing/2014/main" val="3918363564"/>
                    </a:ext>
                  </a:extLst>
                </a:gridCol>
                <a:gridCol w="2716054">
                  <a:extLst>
                    <a:ext uri="{9D8B030D-6E8A-4147-A177-3AD203B41FA5}">
                      <a16:colId xmlns:a16="http://schemas.microsoft.com/office/drawing/2014/main" val="1683979601"/>
                    </a:ext>
                  </a:extLst>
                </a:gridCol>
                <a:gridCol w="2737420">
                  <a:extLst>
                    <a:ext uri="{9D8B030D-6E8A-4147-A177-3AD203B41FA5}">
                      <a16:colId xmlns:a16="http://schemas.microsoft.com/office/drawing/2014/main" val="2592459544"/>
                    </a:ext>
                  </a:extLst>
                </a:gridCol>
              </a:tblGrid>
              <a:tr h="51772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6447">
                <a:tc>
                  <a:txBody>
                    <a:bodyPr/>
                    <a:lstStyle/>
                    <a:p>
                      <a:pPr algn="ctr" fontAlgn="ctr"/>
                      <a:r>
                        <a:rPr lang="tr-TR" sz="1000" b="0" i="0" u="none" strike="noStrike" dirty="0">
                          <a:solidFill>
                            <a:srgbClr val="000000"/>
                          </a:solidFill>
                          <a:effectLst/>
                          <a:latin typeface="Times New Roman" panose="02020603050405020304" pitchFamily="18" charset="0"/>
                        </a:rPr>
                        <a:t>Duygu </a:t>
                      </a:r>
                      <a:r>
                        <a:rPr lang="tr-TR" sz="1000" b="0" i="0" u="none" strike="noStrike" dirty="0" err="1">
                          <a:solidFill>
                            <a:srgbClr val="000000"/>
                          </a:solidFill>
                          <a:effectLst/>
                          <a:latin typeface="Times New Roman" panose="02020603050405020304" pitchFamily="18" charset="0"/>
                        </a:rPr>
                        <a:t>Gözkaya</a:t>
                      </a:r>
                      <a:r>
                        <a:rPr lang="tr-TR" sz="1000" b="0" i="0" u="none" strike="noStrike" dirty="0">
                          <a:solidFill>
                            <a:srgbClr val="000000"/>
                          </a:solidFill>
                          <a:effectLst/>
                          <a:latin typeface="Times New Roman" panose="02020603050405020304" pitchFamily="18" charset="0"/>
                        </a:rPr>
                        <a:t>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IDH Süleyman Mert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571261"/>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Özdemir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Adel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Lara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Dentin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İhsan Koyuncu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DCT Klinik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Kerim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Yeniköy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6447">
                <a:tc>
                  <a:txBody>
                    <a:bodyPr/>
                    <a:lstStyle/>
                    <a:p>
                      <a:pPr algn="ctr" fontAlgn="ctr"/>
                      <a:r>
                        <a:rPr lang="tr-TR" sz="1000" b="0" i="0" u="none" strike="noStrike" dirty="0">
                          <a:solidFill>
                            <a:srgbClr val="000000"/>
                          </a:solidFill>
                          <a:effectLst/>
                          <a:latin typeface="Times New Roman" panose="02020603050405020304" pitchFamily="18" charset="0"/>
                        </a:rPr>
                        <a:t>Özel Platinum </a:t>
                      </a:r>
                      <a:r>
                        <a:rPr lang="tr-TR" sz="1000" b="0" i="0" u="none" strike="noStrike" dirty="0" err="1">
                          <a:solidFill>
                            <a:srgbClr val="000000"/>
                          </a:solidFill>
                          <a:effectLst/>
                          <a:latin typeface="Times New Roman" panose="02020603050405020304" pitchFamily="18" charset="0"/>
                        </a:rPr>
                        <a:t>Dent</a:t>
                      </a:r>
                      <a:r>
                        <a:rPr lang="tr-TR" sz="1000" b="0" i="0" u="none" strike="noStrike" dirty="0">
                          <a:solidFill>
                            <a:srgbClr val="000000"/>
                          </a:solidFill>
                          <a:effectLst/>
                          <a:latin typeface="Times New Roman" panose="02020603050405020304" pitchFamily="18" charset="0"/>
                        </a:rPr>
                        <a:t> </a:t>
                      </a:r>
                      <a:r>
                        <a:rPr lang="tr-TR" sz="1000" b="0" i="0" u="none" strike="noStrike" dirty="0" err="1">
                          <a:solidFill>
                            <a:srgbClr val="000000"/>
                          </a:solidFill>
                          <a:effectLst/>
                          <a:latin typeface="Times New Roman" panose="02020603050405020304" pitchFamily="18" charset="0"/>
                        </a:rPr>
                        <a:t>Clinic</a:t>
                      </a:r>
                      <a:r>
                        <a:rPr lang="tr-TR" sz="1000" b="0" i="0" u="none" strike="noStrike" dirty="0">
                          <a:solidFill>
                            <a:srgbClr val="000000"/>
                          </a:solidFill>
                          <a:effectLst/>
                          <a:latin typeface="Times New Roman" panose="02020603050405020304" pitchFamily="18" charset="0"/>
                        </a:rPr>
                        <a:t> </a:t>
                      </a:r>
                      <a:r>
                        <a:rPr lang="tr-TR" sz="1000" b="0" i="0" u="none" strike="noStrike" dirty="0" smtClean="0">
                          <a:solidFill>
                            <a:srgbClr val="000000"/>
                          </a:solidFill>
                          <a:effectLst/>
                          <a:latin typeface="Times New Roman" panose="02020603050405020304" pitchFamily="18" charset="0"/>
                        </a:rPr>
                        <a:t>Ağız </a:t>
                      </a:r>
                      <a:r>
                        <a:rPr lang="tr-TR" sz="1000" b="0" i="0" u="none" strike="noStrike" dirty="0">
                          <a:solidFill>
                            <a:srgbClr val="000000"/>
                          </a:solidFill>
                          <a:effectLst/>
                          <a:latin typeface="Times New Roman" panose="02020603050405020304" pitchFamily="18" charset="0"/>
                        </a:rPr>
                        <a:t>Ve Diş </a:t>
                      </a:r>
                      <a:r>
                        <a:rPr lang="tr-TR" sz="1000" b="0" i="0" u="none" strike="noStrike" dirty="0" smtClean="0">
                          <a:solidFill>
                            <a:srgbClr val="000000"/>
                          </a:solidFill>
                          <a:effectLst/>
                          <a:latin typeface="Times New Roman" panose="02020603050405020304" pitchFamily="18" charset="0"/>
                        </a:rPr>
                        <a:t>Sağlığı </a:t>
                      </a:r>
                      <a:r>
                        <a:rPr lang="tr-TR" sz="1000" b="0" i="0" u="none" strike="noStrike" dirty="0">
                          <a:solidFill>
                            <a:srgbClr val="000000"/>
                          </a:solidFill>
                          <a:effectLst/>
                          <a:latin typeface="Times New Roman" panose="02020603050405020304" pitchFamily="18" charset="0"/>
                        </a:rPr>
                        <a:t>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6035">
                <a:tc>
                  <a:txBody>
                    <a:bodyPr/>
                    <a:lstStyle/>
                    <a:p>
                      <a:pPr algn="ctr" fontAlgn="ctr"/>
                      <a:r>
                        <a:rPr lang="tr-TR" sz="1000" b="0" i="0" u="none" strike="noStrike">
                          <a:solidFill>
                            <a:srgbClr val="000000"/>
                          </a:solidFill>
                          <a:effectLst/>
                          <a:latin typeface="Times New Roman" panose="02020603050405020304" pitchFamily="18" charset="0"/>
                        </a:rPr>
                        <a:t>İlknur Kaşıkçı Bilgi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Özel Dentanemon Ağız ve Diş Sağlığı Polikliniği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06447">
                <a:tc>
                  <a:txBody>
                    <a:bodyPr/>
                    <a:lstStyle/>
                    <a:p>
                      <a:pPr algn="ctr" fontAlgn="ctr"/>
                      <a:r>
                        <a:rPr lang="tr-TR" sz="1000" b="0" i="0" u="none" strike="noStrike">
                          <a:solidFill>
                            <a:srgbClr val="000000"/>
                          </a:solidFill>
                          <a:effectLst/>
                          <a:latin typeface="Times New Roman" panose="02020603050405020304" pitchFamily="18" charset="0"/>
                        </a:rPr>
                        <a:t>Multiclinic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06447">
                <a:tc>
                  <a:txBody>
                    <a:bodyPr/>
                    <a:lstStyle/>
                    <a:p>
                      <a:pPr algn="ctr" fontAlgn="ctr"/>
                      <a:r>
                        <a:rPr lang="tr-TR" sz="1000" b="0" i="0" u="none" strike="noStrike">
                          <a:solidFill>
                            <a:srgbClr val="000000"/>
                          </a:solidFill>
                          <a:effectLst/>
                          <a:latin typeface="Times New Roman" panose="02020603050405020304" pitchFamily="18" charset="0"/>
                        </a:rPr>
                        <a:t>Demre Devlet Hastanesi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514321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076429" y="423861"/>
            <a:ext cx="5076628" cy="523220"/>
          </a:xfrm>
          <a:prstGeom prst="rect">
            <a:avLst/>
          </a:prstGeom>
          <a:noFill/>
        </p:spPr>
        <p:txBody>
          <a:bodyPr wrap="square" lIns="91440" tIns="45720" rIns="91440" bIns="45720" rtlCol="0" anchor="t">
            <a:spAutoFit/>
          </a:bodyPr>
          <a:lstStyle/>
          <a:p>
            <a:pPr algn="ctr"/>
            <a:r>
              <a:rPr lang="tr-TR" sz="2800" b="1" dirty="0">
                <a:solidFill>
                  <a:schemeClr val="accent6"/>
                </a:solidFill>
                <a:effectLst>
                  <a:outerShdw blurRad="38100" dist="38100" dir="2700000" algn="tl">
                    <a:srgbClr val="000000">
                      <a:alpha val="43137"/>
                    </a:srgbClr>
                  </a:outerShdw>
                </a:effectLst>
              </a:rPr>
              <a:t>PAYDAŞ BEKLENTİLERİ</a:t>
            </a:r>
            <a:endParaRPr lang="tr-TR" sz="2800" b="1" dirty="0">
              <a:solidFill>
                <a:schemeClr val="accent6"/>
              </a:solidFill>
              <a:effectLst>
                <a:outerShdw blurRad="38100" dist="38100" dir="2700000" algn="tl">
                  <a:srgbClr val="000000">
                    <a:alpha val="43137"/>
                  </a:srgbClr>
                </a:outerShdw>
              </a:effectLst>
              <a:cs typeface="Calibri"/>
            </a:endParaRPr>
          </a:p>
        </p:txBody>
      </p:sp>
      <p:pic>
        <p:nvPicPr>
          <p:cNvPr id="8"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620688"/>
            <a:ext cx="1512168" cy="32120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o 3"/>
          <p:cNvGraphicFramePr>
            <a:graphicFrameLocks noGrp="1"/>
          </p:cNvGraphicFramePr>
          <p:nvPr>
            <p:extLst>
              <p:ext uri="{D42A27DB-BD31-4B8C-83A1-F6EECF244321}">
                <p14:modId xmlns:p14="http://schemas.microsoft.com/office/powerpoint/2010/main" val="2353554899"/>
              </p:ext>
            </p:extLst>
          </p:nvPr>
        </p:nvGraphicFramePr>
        <p:xfrm>
          <a:off x="601884" y="1288032"/>
          <a:ext cx="8021254" cy="5248124"/>
        </p:xfrm>
        <a:graphic>
          <a:graphicData uri="http://schemas.openxmlformats.org/drawingml/2006/table">
            <a:tbl>
              <a:tblPr/>
              <a:tblGrid>
                <a:gridCol w="2567780">
                  <a:extLst>
                    <a:ext uri="{9D8B030D-6E8A-4147-A177-3AD203B41FA5}">
                      <a16:colId xmlns:a16="http://schemas.microsoft.com/office/drawing/2014/main" val="3918363564"/>
                    </a:ext>
                  </a:extLst>
                </a:gridCol>
                <a:gridCol w="2716054">
                  <a:extLst>
                    <a:ext uri="{9D8B030D-6E8A-4147-A177-3AD203B41FA5}">
                      <a16:colId xmlns:a16="http://schemas.microsoft.com/office/drawing/2014/main" val="1683979601"/>
                    </a:ext>
                  </a:extLst>
                </a:gridCol>
                <a:gridCol w="2737420">
                  <a:extLst>
                    <a:ext uri="{9D8B030D-6E8A-4147-A177-3AD203B41FA5}">
                      <a16:colId xmlns:a16="http://schemas.microsoft.com/office/drawing/2014/main" val="2592459544"/>
                    </a:ext>
                  </a:extLst>
                </a:gridCol>
              </a:tblGrid>
              <a:tr h="517722">
                <a:tc>
                  <a:txBody>
                    <a:bodyPr/>
                    <a:lstStyle/>
                    <a:p>
                      <a:pPr algn="ctr" fontAlgn="ctr"/>
                      <a:r>
                        <a:rPr lang="tr-TR" sz="1200" b="1" i="0" u="none" strike="noStrike" dirty="0">
                          <a:solidFill>
                            <a:srgbClr val="000000"/>
                          </a:solidFill>
                          <a:effectLst/>
                          <a:latin typeface="Calibri" panose="020F0502020204030204" pitchFamily="34" charset="0"/>
                        </a:rPr>
                        <a:t>PAYDAŞ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OLMA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PAYDAŞ BEKLENTİSİ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06447">
                <a:tc>
                  <a:txBody>
                    <a:bodyPr/>
                    <a:lstStyle/>
                    <a:p>
                      <a:pPr algn="ctr" fontAlgn="ctr"/>
                      <a:r>
                        <a:rPr lang="tr-TR" sz="1000" b="0" i="0" u="none" strike="noStrike">
                          <a:solidFill>
                            <a:srgbClr val="000000"/>
                          </a:solidFill>
                          <a:effectLst/>
                          <a:latin typeface="Times New Roman" panose="02020603050405020304" pitchFamily="18" charset="0"/>
                        </a:rPr>
                        <a:t>Antalya Kepez Belediyesi Sağlık Merkezi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06447">
                <a:tc>
                  <a:txBody>
                    <a:bodyPr/>
                    <a:lstStyle/>
                    <a:p>
                      <a:pPr algn="ctr" fontAlgn="ctr"/>
                      <a:r>
                        <a:rPr lang="tr-TR" sz="1000" b="0" i="0" u="none" strike="noStrike">
                          <a:solidFill>
                            <a:srgbClr val="000000"/>
                          </a:solidFill>
                          <a:effectLst/>
                          <a:latin typeface="Times New Roman" panose="02020603050405020304" pitchFamily="18" charset="0"/>
                        </a:rPr>
                        <a:t>Tarsus Ağız ve Diş Sağlığı Merkezi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2571261"/>
                  </a:ext>
                </a:extLst>
              </a:tr>
              <a:tr h="306447">
                <a:tc>
                  <a:txBody>
                    <a:bodyPr/>
                    <a:lstStyle/>
                    <a:p>
                      <a:pPr algn="ctr" fontAlgn="ctr"/>
                      <a:r>
                        <a:rPr lang="tr-TR" sz="1000" b="0" i="0" u="none" strike="noStrike" dirty="0" err="1">
                          <a:solidFill>
                            <a:srgbClr val="000000"/>
                          </a:solidFill>
                          <a:effectLst/>
                          <a:latin typeface="Times New Roman" panose="02020603050405020304" pitchFamily="18" charset="0"/>
                        </a:rPr>
                        <a:t>Bildent</a:t>
                      </a:r>
                      <a:r>
                        <a:rPr lang="tr-TR" sz="1000" b="0" i="0" u="none" strike="noStrike" dirty="0">
                          <a:solidFill>
                            <a:srgbClr val="000000"/>
                          </a:solidFill>
                          <a:effectLst/>
                          <a:latin typeface="Times New Roman" panose="02020603050405020304" pitchFamily="18" charset="0"/>
                        </a:rPr>
                        <a:t> Ağız ve Diş Sağlığı Kliniği</a:t>
                      </a: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000" b="0" i="0" u="none" strike="noStrike">
                          <a:solidFill>
                            <a:srgbClr val="000000"/>
                          </a:solidFill>
                          <a:effectLst/>
                          <a:latin typeface="Times New Roman" panose="02020603050405020304" pitchFamily="18" charset="0"/>
                        </a:rPr>
                        <a:t>Staj imkanı ile mesleki becerilerin geliştirilmesi</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000" b="0" i="0" u="none" strike="noStrike" dirty="0">
                          <a:solidFill>
                            <a:srgbClr val="000000"/>
                          </a:solidFill>
                          <a:effectLst/>
                          <a:latin typeface="Times New Roman" panose="02020603050405020304" pitchFamily="18" charset="0"/>
                        </a:rPr>
                        <a:t>Alanında iyi yetişmiş </a:t>
                      </a:r>
                      <a:r>
                        <a:rPr lang="tr-TR" sz="1000" b="0" i="0" u="none" strike="noStrike" dirty="0" smtClean="0">
                          <a:solidFill>
                            <a:srgbClr val="000000"/>
                          </a:solidFill>
                          <a:effectLst/>
                          <a:latin typeface="Times New Roman" panose="02020603050405020304" pitchFamily="18" charset="0"/>
                        </a:rPr>
                        <a:t>stajyer </a:t>
                      </a:r>
                      <a:r>
                        <a:rPr lang="tr-TR" sz="1000" b="0" i="0" u="none" strike="noStrike" dirty="0">
                          <a:solidFill>
                            <a:srgbClr val="000000"/>
                          </a:solidFill>
                          <a:effectLst/>
                          <a:latin typeface="Times New Roman" panose="02020603050405020304" pitchFamily="18" charset="0"/>
                        </a:rPr>
                        <a:t>öğrencilerin oluşturduğu/oluşturacağı iş gücü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06447">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05291738"/>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59061239"/>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7738203"/>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59513874"/>
                  </a:ext>
                </a:extLst>
              </a:tr>
              <a:tr h="306447">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7529262"/>
                  </a:ext>
                </a:extLst>
              </a:tr>
              <a:tr h="426035">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58300749"/>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806431289"/>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99661676"/>
                  </a:ext>
                </a:extLst>
              </a:tr>
              <a:tr h="306447">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endParaRPr lang="tr-TR" sz="1000" b="0" i="0" u="none" strike="noStrike">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000" b="0" i="0" u="none" strike="noStrike" dirty="0">
                        <a:solidFill>
                          <a:srgbClr val="000000"/>
                        </a:solidFill>
                        <a:effectLst/>
                        <a:latin typeface="Times New Roman" panose="02020603050405020304" pitchFamily="18"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24350682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471160" y="761596"/>
            <a:ext cx="8201679" cy="588640"/>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(FİZİKİ, MALZEME, TEÇHİZAT, EKİPMAN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489" y="332656"/>
            <a:ext cx="1607689" cy="42894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8304B644-425E-4186-B593-E25613CE91FE}"/>
              </a:ext>
            </a:extLst>
          </p:cNvPr>
          <p:cNvGraphicFramePr>
            <a:graphicFrameLocks noGrp="1"/>
          </p:cNvGraphicFramePr>
          <p:nvPr>
            <p:extLst>
              <p:ext uri="{D42A27DB-BD31-4B8C-83A1-F6EECF244321}">
                <p14:modId xmlns:p14="http://schemas.microsoft.com/office/powerpoint/2010/main" val="587310264"/>
              </p:ext>
            </p:extLst>
          </p:nvPr>
        </p:nvGraphicFramePr>
        <p:xfrm>
          <a:off x="892333" y="1536296"/>
          <a:ext cx="7184457" cy="4947248"/>
        </p:xfrm>
        <a:graphic>
          <a:graphicData uri="http://schemas.openxmlformats.org/drawingml/2006/table">
            <a:tbl>
              <a:tblPr/>
              <a:tblGrid>
                <a:gridCol w="1366922">
                  <a:extLst>
                    <a:ext uri="{9D8B030D-6E8A-4147-A177-3AD203B41FA5}">
                      <a16:colId xmlns:a16="http://schemas.microsoft.com/office/drawing/2014/main" val="3918363564"/>
                    </a:ext>
                  </a:extLst>
                </a:gridCol>
                <a:gridCol w="1445854">
                  <a:extLst>
                    <a:ext uri="{9D8B030D-6E8A-4147-A177-3AD203B41FA5}">
                      <a16:colId xmlns:a16="http://schemas.microsoft.com/office/drawing/2014/main" val="1683979601"/>
                    </a:ext>
                  </a:extLst>
                </a:gridCol>
                <a:gridCol w="1457227">
                  <a:extLst>
                    <a:ext uri="{9D8B030D-6E8A-4147-A177-3AD203B41FA5}">
                      <a16:colId xmlns:a16="http://schemas.microsoft.com/office/drawing/2014/main" val="2592459544"/>
                    </a:ext>
                  </a:extLst>
                </a:gridCol>
                <a:gridCol w="1457227">
                  <a:extLst>
                    <a:ext uri="{9D8B030D-6E8A-4147-A177-3AD203B41FA5}">
                      <a16:colId xmlns:a16="http://schemas.microsoft.com/office/drawing/2014/main" val="3383282758"/>
                    </a:ext>
                  </a:extLst>
                </a:gridCol>
                <a:gridCol w="1457227">
                  <a:extLst>
                    <a:ext uri="{9D8B030D-6E8A-4147-A177-3AD203B41FA5}">
                      <a16:colId xmlns:a16="http://schemas.microsoft.com/office/drawing/2014/main" val="494559924"/>
                    </a:ext>
                  </a:extLst>
                </a:gridCol>
              </a:tblGrid>
              <a:tr h="491699">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2050782">
                <a:tc>
                  <a:txBody>
                    <a:bodyPr/>
                    <a:lstStyle/>
                    <a:p>
                      <a:pPr algn="ctr" fontAlgn="ctr"/>
                      <a:r>
                        <a:rPr lang="tr-TR" sz="1400" b="0" i="0" u="none" strike="noStrike" dirty="0" smtClean="0">
                          <a:solidFill>
                            <a:srgbClr val="000000"/>
                          </a:solidFill>
                          <a:effectLst/>
                          <a:latin typeface="Calibri" panose="020F0502020204030204" pitchFamily="34" charset="0"/>
                        </a:rPr>
                        <a:t>Ofis</a:t>
                      </a:r>
                      <a:r>
                        <a:rPr lang="tr-TR" sz="1400" b="0" i="0" u="none" strike="noStrike" baseline="0" dirty="0" smtClean="0">
                          <a:solidFill>
                            <a:srgbClr val="000000"/>
                          </a:solidFill>
                          <a:effectLst/>
                          <a:latin typeface="Calibri" panose="020F0502020204030204" pitchFamily="34" charset="0"/>
                        </a:rPr>
                        <a:t> gereksinimi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Ağız</a:t>
                      </a:r>
                      <a:r>
                        <a:rPr lang="tr-TR" sz="1400" b="0" i="0" u="none" strike="noStrike" baseline="0" dirty="0" smtClean="0">
                          <a:solidFill>
                            <a:srgbClr val="000000"/>
                          </a:solidFill>
                          <a:effectLst/>
                          <a:latin typeface="Calibri" panose="020F0502020204030204" pitchFamily="34" charset="0"/>
                        </a:rPr>
                        <a:t> ve Diş Sağlığı </a:t>
                      </a:r>
                      <a:r>
                        <a:rPr lang="tr-TR" sz="1400" b="0" i="0" u="none" strike="noStrike" baseline="0" dirty="0" smtClean="0">
                          <a:solidFill>
                            <a:srgbClr val="000000"/>
                          </a:solidFill>
                          <a:effectLst/>
                          <a:latin typeface="Calibri" panose="020F0502020204030204" pitchFamily="34" charset="0"/>
                        </a:rPr>
                        <a:t>Programı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r>
                        <a:rPr lang="tr-TR" sz="1400" b="0" i="0" u="none" strike="noStrike" baseline="0" dirty="0" smtClean="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3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Son</a:t>
                      </a:r>
                      <a:r>
                        <a:rPr lang="tr-TR" sz="1400" b="0" i="0" u="none" strike="noStrike" baseline="0" dirty="0" smtClean="0">
                          <a:solidFill>
                            <a:srgbClr val="000000"/>
                          </a:solidFill>
                          <a:effectLst/>
                          <a:latin typeface="Calibri" panose="020F0502020204030204" pitchFamily="34" charset="0"/>
                        </a:rPr>
                        <a:t> birkaç aya</a:t>
                      </a:r>
                      <a:r>
                        <a:rPr lang="tr-TR" sz="1400" b="0" i="0" u="none" strike="noStrike" dirty="0" smtClean="0">
                          <a:solidFill>
                            <a:srgbClr val="000000"/>
                          </a:solidFill>
                          <a:effectLst/>
                          <a:latin typeface="Calibri" panose="020F0502020204030204" pitchFamily="34" charset="0"/>
                        </a:rPr>
                        <a:t> kadar kadrolu personel bulunmayan bölümde son alımlarla gelen</a:t>
                      </a:r>
                      <a:r>
                        <a:rPr lang="tr-TR" sz="1400" b="0" i="0" u="none" strike="noStrike" baseline="0" dirty="0" smtClean="0">
                          <a:solidFill>
                            <a:srgbClr val="000000"/>
                          </a:solidFill>
                          <a:effectLst/>
                          <a:latin typeface="Calibri" panose="020F0502020204030204" pitchFamily="34" charset="0"/>
                        </a:rPr>
                        <a:t> ve gelecek personel için ofis gereksinimi oluşmaktadır.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1119601">
                <a:tc>
                  <a:txBody>
                    <a:bodyPr/>
                    <a:lstStyle/>
                    <a:p>
                      <a:pPr algn="ctr" fontAlgn="ctr"/>
                      <a:r>
                        <a:rPr lang="tr-TR" sz="1400" b="0" i="0" u="none" strike="noStrike" dirty="0" smtClean="0">
                          <a:solidFill>
                            <a:srgbClr val="000000"/>
                          </a:solidFill>
                          <a:effectLst/>
                          <a:latin typeface="Calibri" panose="020F0502020204030204" pitchFamily="34" charset="0"/>
                        </a:rPr>
                        <a:t>Ofis Masası</a:t>
                      </a:r>
                      <a:r>
                        <a:rPr lang="tr-TR" sz="1400" b="0" i="0" u="none" strike="noStrike" baseline="0" dirty="0" smtClean="0">
                          <a:solidFill>
                            <a:srgbClr val="000000"/>
                          </a:solidFill>
                          <a:effectLst/>
                          <a:latin typeface="Calibri" panose="020F0502020204030204" pitchFamily="34" charset="0"/>
                        </a:rPr>
                        <a:t> ve Sandalyeleri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Ağız</a:t>
                      </a:r>
                      <a:r>
                        <a:rPr lang="tr-TR" sz="1400" b="0" i="0" u="none" strike="noStrike" baseline="0" dirty="0" smtClean="0">
                          <a:solidFill>
                            <a:srgbClr val="000000"/>
                          </a:solidFill>
                          <a:effectLst/>
                          <a:latin typeface="Calibri" panose="020F0502020204030204" pitchFamily="34" charset="0"/>
                        </a:rPr>
                        <a:t> ve Diş Sağlığı Programı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2</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3</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Yeni başlayacak personelin</a:t>
                      </a:r>
                      <a:r>
                        <a:rPr lang="tr-TR" sz="1400" b="0" i="0" u="none" strike="noStrike" baseline="0" dirty="0" smtClean="0">
                          <a:solidFill>
                            <a:srgbClr val="000000"/>
                          </a:solidFill>
                          <a:effectLst/>
                          <a:latin typeface="Calibri" panose="020F0502020204030204" pitchFamily="34" charset="0"/>
                        </a:rPr>
                        <a:t> ofis demirbaş eşya gereksinimleri oluşmaktadır.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291044">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Kırtasiye İhtiyaçları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r>
                        <a:rPr lang="tr-TR" sz="1400" b="0" i="0" u="none" strike="noStrike" dirty="0" smtClean="0">
                          <a:solidFill>
                            <a:srgbClr val="000000"/>
                          </a:solidFill>
                          <a:effectLst/>
                          <a:latin typeface="Calibri" panose="020F0502020204030204" pitchFamily="34" charset="0"/>
                        </a:rPr>
                        <a:t>Ağız</a:t>
                      </a:r>
                      <a:r>
                        <a:rPr lang="tr-TR" sz="1400" b="0" i="0" u="none" strike="noStrike" baseline="0" dirty="0" smtClean="0">
                          <a:solidFill>
                            <a:srgbClr val="000000"/>
                          </a:solidFill>
                          <a:effectLst/>
                          <a:latin typeface="Calibri" panose="020F0502020204030204" pitchFamily="34" charset="0"/>
                        </a:rPr>
                        <a:t> ve Diş Sağlığı Programı</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200" b="0" i="0" u="none" strike="noStrike" dirty="0" smtClean="0">
                          <a:solidFill>
                            <a:srgbClr val="000000"/>
                          </a:solidFill>
                          <a:effectLst/>
                          <a:latin typeface="Calibri" panose="020F0502020204030204" pitchFamily="34" charset="0"/>
                        </a:rPr>
                        <a:t>Yeterince mevcuttur.</a:t>
                      </a:r>
                      <a:r>
                        <a:rPr lang="tr-TR" sz="12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Personel</a:t>
                      </a:r>
                      <a:r>
                        <a:rPr lang="tr-TR" sz="1400" b="0" i="0" u="none" strike="noStrike" baseline="0" dirty="0" smtClean="0">
                          <a:solidFill>
                            <a:srgbClr val="000000"/>
                          </a:solidFill>
                          <a:effectLst/>
                          <a:latin typeface="Calibri" panose="020F0502020204030204" pitchFamily="34" charset="0"/>
                        </a:rPr>
                        <a:t> artışı ile orantılı  ihtiyaç gelişimi söz konusu olabilir.</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82409110"/>
                  </a:ext>
                </a:extLst>
              </a:tr>
              <a:tr h="374657">
                <a:tc gridSpan="5">
                  <a:txBody>
                    <a:bodyPr/>
                    <a:lstStyle/>
                    <a:p>
                      <a:pPr algn="ctr" fontAlgn="ctr"/>
                      <a:r>
                        <a:rPr lang="tr-TR" sz="1400" b="0" i="0" u="none" strike="noStrike" dirty="0" smtClean="0">
                          <a:solidFill>
                            <a:srgbClr val="000000"/>
                          </a:solidFill>
                          <a:effectLst/>
                          <a:latin typeface="Calibri" panose="020F0502020204030204" pitchFamily="34" charset="0"/>
                        </a:rPr>
                        <a:t>* </a:t>
                      </a:r>
                      <a:r>
                        <a:rPr lang="tr-TR" sz="1400" b="0" i="0" u="none" strike="noStrike" baseline="0" dirty="0" smtClean="0">
                          <a:solidFill>
                            <a:srgbClr val="000000"/>
                          </a:solidFill>
                          <a:effectLst/>
                          <a:latin typeface="Calibri" panose="020F0502020204030204" pitchFamily="34" charset="0"/>
                        </a:rPr>
                        <a:t>2 adet ofis aynı zamanda Tıbbi hizmetler ve Teknikler Bölümü Akademik personeli ile ortak kullanılmaktadır.</a:t>
                      </a: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16796659"/>
                  </a:ext>
                </a:extLst>
              </a:tr>
            </a:tbl>
          </a:graphicData>
        </a:graphic>
      </p:graphicFrame>
    </p:spTree>
    <p:extLst>
      <p:ext uri="{BB962C8B-B14F-4D97-AF65-F5344CB8AC3E}">
        <p14:creationId xmlns:p14="http://schemas.microsoft.com/office/powerpoint/2010/main" val="3238947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Metin kutusu 4">
            <a:extLst>
              <a:ext uri="{FF2B5EF4-FFF2-40B4-BE49-F238E27FC236}">
                <a16:creationId xmlns:a16="http://schemas.microsoft.com/office/drawing/2014/main" id="{57C0E41D-3DD4-4068-B64C-DBA801AC6D69}"/>
              </a:ext>
            </a:extLst>
          </p:cNvPr>
          <p:cNvSpPr txBox="1"/>
          <p:nvPr/>
        </p:nvSpPr>
        <p:spPr>
          <a:xfrm>
            <a:off x="1570007" y="344252"/>
            <a:ext cx="5901761" cy="922105"/>
          </a:xfrm>
          <a:prstGeom prst="rect">
            <a:avLst/>
          </a:prstGeom>
        </p:spPr>
        <p:txBody>
          <a:bodyPr vert="horz" lIns="91440" tIns="45720" rIns="91440" bIns="45720" rtlCol="0" anchor="b">
            <a:noAutofit/>
          </a:bodyPr>
          <a:lstStyle/>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MEVCUT </a:t>
            </a:r>
            <a:r>
              <a:rPr lang="en-US" sz="2800" b="1" dirty="0">
                <a:solidFill>
                  <a:schemeClr val="accent6"/>
                </a:solidFill>
                <a:effectLst>
                  <a:outerShdw blurRad="38100" dist="38100" dir="2700000" algn="tl">
                    <a:srgbClr val="000000">
                      <a:alpha val="43137"/>
                    </a:srgbClr>
                  </a:outerShdw>
                </a:effectLst>
                <a:ea typeface="+mj-ea"/>
                <a:cs typeface="+mj-cs"/>
              </a:rPr>
              <a:t>KAYNAK</a:t>
            </a:r>
            <a:r>
              <a:rPr lang="tr-TR" sz="2800" b="1" dirty="0">
                <a:solidFill>
                  <a:schemeClr val="accent6"/>
                </a:solidFill>
                <a:effectLst>
                  <a:outerShdw blurRad="38100" dist="38100" dir="2700000" algn="tl">
                    <a:srgbClr val="000000">
                      <a:alpha val="43137"/>
                    </a:srgbClr>
                  </a:outerShdw>
                </a:effectLst>
                <a:ea typeface="+mj-ea"/>
                <a:cs typeface="+mj-cs"/>
              </a:rPr>
              <a:t>LAR </a:t>
            </a:r>
            <a:r>
              <a:rPr lang="tr-TR" sz="2800" b="1" dirty="0" smtClean="0">
                <a:solidFill>
                  <a:schemeClr val="accent6"/>
                </a:solidFill>
                <a:effectLst>
                  <a:outerShdw blurRad="38100" dist="38100" dir="2700000" algn="tl">
                    <a:srgbClr val="000000">
                      <a:alpha val="43137"/>
                    </a:srgbClr>
                  </a:outerShdw>
                </a:effectLst>
                <a:ea typeface="+mj-ea"/>
                <a:cs typeface="+mj-cs"/>
              </a:rPr>
              <a:t>ve </a:t>
            </a:r>
            <a:r>
              <a:rPr lang="en-US" sz="2800" b="1" dirty="0" smtClean="0">
                <a:solidFill>
                  <a:schemeClr val="accent6"/>
                </a:solidFill>
                <a:effectLst>
                  <a:outerShdw blurRad="38100" dist="38100" dir="2700000" algn="tl">
                    <a:srgbClr val="000000">
                      <a:alpha val="43137"/>
                    </a:srgbClr>
                  </a:outerShdw>
                </a:effectLst>
                <a:ea typeface="+mj-ea"/>
                <a:cs typeface="+mj-cs"/>
              </a:rPr>
              <a:t> </a:t>
            </a:r>
            <a:r>
              <a:rPr lang="en-US" sz="2800" b="1" dirty="0">
                <a:solidFill>
                  <a:schemeClr val="accent6"/>
                </a:solidFill>
                <a:effectLst>
                  <a:outerShdw blurRad="38100" dist="38100" dir="2700000" algn="tl">
                    <a:srgbClr val="000000">
                      <a:alpha val="43137"/>
                    </a:srgbClr>
                  </a:outerShdw>
                </a:effectLst>
                <a:ea typeface="+mj-ea"/>
                <a:cs typeface="+mj-cs"/>
              </a:rPr>
              <a:t>İHTİYA</a:t>
            </a:r>
            <a:r>
              <a:rPr lang="tr-TR" sz="2800" b="1" dirty="0">
                <a:solidFill>
                  <a:schemeClr val="accent6"/>
                </a:solidFill>
                <a:effectLst>
                  <a:outerShdw blurRad="38100" dist="38100" dir="2700000" algn="tl">
                    <a:srgbClr val="000000">
                      <a:alpha val="43137"/>
                    </a:srgbClr>
                  </a:outerShdw>
                </a:effectLst>
                <a:ea typeface="+mj-ea"/>
                <a:cs typeface="+mj-cs"/>
              </a:rPr>
              <a:t>ÇLAR</a:t>
            </a:r>
          </a:p>
          <a:p>
            <a:pPr algn="ctr">
              <a:lnSpc>
                <a:spcPct val="110000"/>
              </a:lnSpc>
              <a:spcBef>
                <a:spcPct val="0"/>
              </a:spcBef>
              <a:spcAft>
                <a:spcPts val="600"/>
              </a:spcAft>
            </a:pPr>
            <a:r>
              <a:rPr lang="tr-TR" sz="2800" b="1" dirty="0">
                <a:solidFill>
                  <a:schemeClr val="accent6"/>
                </a:solidFill>
                <a:effectLst>
                  <a:outerShdw blurRad="38100" dist="38100" dir="2700000" algn="tl">
                    <a:srgbClr val="000000">
                      <a:alpha val="43137"/>
                    </a:srgbClr>
                  </a:outerShdw>
                </a:effectLst>
                <a:ea typeface="+mj-ea"/>
                <a:cs typeface="+mj-cs"/>
              </a:rPr>
              <a:t>(TEKNOLOJİK, YAZILIM, DONANIM vb.)</a:t>
            </a:r>
            <a:endParaRPr lang="en-US" sz="2800" b="1" dirty="0">
              <a:solidFill>
                <a:schemeClr val="accent6"/>
              </a:solidFill>
              <a:effectLst>
                <a:outerShdw blurRad="38100" dist="38100" dir="2700000" algn="tl">
                  <a:srgbClr val="000000">
                    <a:alpha val="43137"/>
                  </a:srgbClr>
                </a:outerShdw>
              </a:effectLst>
              <a:ea typeface="+mj-ea"/>
              <a:cs typeface="+mj-cs"/>
            </a:endParaRPr>
          </a:p>
        </p:txBody>
      </p:sp>
      <p:sp>
        <p:nvSpPr>
          <p:cNvPr id="6" name="Metin kutusu 1352"/>
          <p:cNvSpPr txBox="1"/>
          <p:nvPr/>
        </p:nvSpPr>
        <p:spPr>
          <a:xfrm>
            <a:off x="2489200" y="29232225"/>
            <a:ext cx="196850" cy="115888"/>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7" name="Metin kutusu 1353"/>
          <p:cNvSpPr txBox="1"/>
          <p:nvPr/>
        </p:nvSpPr>
        <p:spPr>
          <a:xfrm>
            <a:off x="2484438" y="2939415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8" name="Metin kutusu 1354"/>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9" name="Metin kutusu 1355"/>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0" name="Metin kutusu 1356"/>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1" name="Metin kutusu 1357"/>
          <p:cNvSpPr txBox="1"/>
          <p:nvPr/>
        </p:nvSpPr>
        <p:spPr>
          <a:xfrm>
            <a:off x="3887788" y="29222700"/>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2" name="Metin kutusu 1358"/>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3" name="Metin kutusu 1359"/>
          <p:cNvSpPr txBox="1"/>
          <p:nvPr/>
        </p:nvSpPr>
        <p:spPr>
          <a:xfrm>
            <a:off x="3887788" y="29579888"/>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4" name="Metin kutusu 1360"/>
          <p:cNvSpPr txBox="1"/>
          <p:nvPr/>
        </p:nvSpPr>
        <p:spPr>
          <a:xfrm>
            <a:off x="2489200" y="29232225"/>
            <a:ext cx="196850" cy="115888"/>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5" name="Metin kutusu 1361"/>
          <p:cNvSpPr txBox="1"/>
          <p:nvPr/>
        </p:nvSpPr>
        <p:spPr>
          <a:xfrm>
            <a:off x="2484438" y="29556075"/>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6" name="Metin kutusu 1362"/>
          <p:cNvSpPr txBox="1"/>
          <p:nvPr/>
        </p:nvSpPr>
        <p:spPr>
          <a:xfrm>
            <a:off x="3887788" y="29222700"/>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7" name="Metin kutusu 1363"/>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8" name="Metin kutusu 1364"/>
          <p:cNvSpPr txBox="1"/>
          <p:nvPr/>
        </p:nvSpPr>
        <p:spPr>
          <a:xfrm>
            <a:off x="2489200" y="29224288"/>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19" name="Metin kutusu 1365"/>
          <p:cNvSpPr txBox="1"/>
          <p:nvPr/>
        </p:nvSpPr>
        <p:spPr>
          <a:xfrm>
            <a:off x="2484438" y="29378275"/>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0" name="Metin kutusu 1367"/>
          <p:cNvSpPr txBox="1"/>
          <p:nvPr/>
        </p:nvSpPr>
        <p:spPr>
          <a:xfrm>
            <a:off x="3887788" y="29222700"/>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1" name="Metin kutusu 1368"/>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2" name="Metin kutusu 1369"/>
          <p:cNvSpPr txBox="1"/>
          <p:nvPr/>
        </p:nvSpPr>
        <p:spPr>
          <a:xfrm>
            <a:off x="3887788" y="292227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3" name="Metin kutusu 1370"/>
          <p:cNvSpPr txBox="1"/>
          <p:nvPr/>
        </p:nvSpPr>
        <p:spPr>
          <a:xfrm>
            <a:off x="3887788" y="29376688"/>
            <a:ext cx="196850" cy="11588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4" name="Metin kutusu 1371"/>
          <p:cNvSpPr txBox="1"/>
          <p:nvPr/>
        </p:nvSpPr>
        <p:spPr>
          <a:xfrm>
            <a:off x="3887788" y="29579888"/>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5" name="Metin kutusu 1372"/>
          <p:cNvSpPr txBox="1"/>
          <p:nvPr/>
        </p:nvSpPr>
        <p:spPr>
          <a:xfrm>
            <a:off x="3887788" y="29579888"/>
            <a:ext cx="196850" cy="11747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6" name="Metin kutusu 1373"/>
          <p:cNvSpPr txBox="1"/>
          <p:nvPr/>
        </p:nvSpPr>
        <p:spPr>
          <a:xfrm>
            <a:off x="2489200"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7" name="Metin kutusu 1374"/>
          <p:cNvSpPr txBox="1"/>
          <p:nvPr/>
        </p:nvSpPr>
        <p:spPr>
          <a:xfrm>
            <a:off x="2484438"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8" name="Metin kutusu 1375"/>
          <p:cNvSpPr txBox="1"/>
          <p:nvPr/>
        </p:nvSpPr>
        <p:spPr>
          <a:xfrm>
            <a:off x="2484438"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29" name="Metin kutusu 1376"/>
          <p:cNvSpPr txBox="1"/>
          <p:nvPr/>
        </p:nvSpPr>
        <p:spPr>
          <a:xfrm>
            <a:off x="3887788" y="29222700"/>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0" name="Metin kutusu 1377"/>
          <p:cNvSpPr txBox="1"/>
          <p:nvPr/>
        </p:nvSpPr>
        <p:spPr>
          <a:xfrm>
            <a:off x="3887788" y="2938462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1" name="Metin kutusu 1378"/>
          <p:cNvSpPr txBox="1"/>
          <p:nvPr/>
        </p:nvSpPr>
        <p:spPr>
          <a:xfrm>
            <a:off x="3887788" y="29587825"/>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solidFill>
                <a:srgbClr val="FF0000"/>
              </a:solidFill>
            </a:endParaRPr>
          </a:p>
        </p:txBody>
      </p:sp>
      <p:sp>
        <p:nvSpPr>
          <p:cNvPr id="32" name="Metin kutusu 1379"/>
          <p:cNvSpPr txBox="1"/>
          <p:nvPr/>
        </p:nvSpPr>
        <p:spPr>
          <a:xfrm>
            <a:off x="4859338" y="29232225"/>
            <a:ext cx="196850" cy="115888"/>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3" name="Metin kutusu 1380"/>
          <p:cNvSpPr txBox="1"/>
          <p:nvPr/>
        </p:nvSpPr>
        <p:spPr>
          <a:xfrm>
            <a:off x="4854575" y="29400500"/>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4" name="Metin kutusu 1381"/>
          <p:cNvSpPr txBox="1"/>
          <p:nvPr/>
        </p:nvSpPr>
        <p:spPr>
          <a:xfrm>
            <a:off x="4854575" y="29556075"/>
            <a:ext cx="196850" cy="12382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5" name="Metin kutusu 1382"/>
          <p:cNvSpPr txBox="1"/>
          <p:nvPr/>
        </p:nvSpPr>
        <p:spPr>
          <a:xfrm>
            <a:off x="2489200" y="30122813"/>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6" name="Metin kutusu 1383"/>
          <p:cNvSpPr txBox="1"/>
          <p:nvPr/>
        </p:nvSpPr>
        <p:spPr>
          <a:xfrm>
            <a:off x="2484438" y="3028473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7" name="Metin kutusu 1384"/>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8" name="Metin kutusu 1385"/>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39" name="Metin kutusu 1386"/>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0" name="Metin kutusu 1387"/>
          <p:cNvSpPr txBox="1"/>
          <p:nvPr/>
        </p:nvSpPr>
        <p:spPr>
          <a:xfrm>
            <a:off x="3887788" y="30113288"/>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1" name="Metin kutusu 1388"/>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2" name="Metin kutusu 1389"/>
          <p:cNvSpPr txBox="1"/>
          <p:nvPr/>
        </p:nvSpPr>
        <p:spPr>
          <a:xfrm>
            <a:off x="3887788" y="30472063"/>
            <a:ext cx="196850" cy="115887"/>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3" name="Metin kutusu 1390"/>
          <p:cNvSpPr txBox="1"/>
          <p:nvPr/>
        </p:nvSpPr>
        <p:spPr>
          <a:xfrm>
            <a:off x="2489200" y="30122813"/>
            <a:ext cx="196850" cy="11747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4" name="Metin kutusu 1391"/>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5" name="Metin kutusu 1392"/>
          <p:cNvSpPr txBox="1"/>
          <p:nvPr/>
        </p:nvSpPr>
        <p:spPr>
          <a:xfrm>
            <a:off x="3887788" y="30113288"/>
            <a:ext cx="196850" cy="123825"/>
          </a:xfrm>
          <a:prstGeom prst="rect">
            <a:avLst/>
          </a:prstGeom>
          <a:solidFill>
            <a:sysClr val="window" lastClr="FFFFFF"/>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6" name="Metin kutusu 1393"/>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7" name="Metin kutusu 1394"/>
          <p:cNvSpPr txBox="1"/>
          <p:nvPr/>
        </p:nvSpPr>
        <p:spPr>
          <a:xfrm>
            <a:off x="2489200" y="30114875"/>
            <a:ext cx="196850" cy="117475"/>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8" name="Metin kutusu 1395"/>
          <p:cNvSpPr txBox="1"/>
          <p:nvPr/>
        </p:nvSpPr>
        <p:spPr>
          <a:xfrm>
            <a:off x="2484438" y="30270450"/>
            <a:ext cx="196850" cy="1412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49" name="Metin kutusu 1396"/>
          <p:cNvSpPr txBox="1"/>
          <p:nvPr/>
        </p:nvSpPr>
        <p:spPr>
          <a:xfrm>
            <a:off x="2484438" y="30446663"/>
            <a:ext cx="204787" cy="160337"/>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0" name="Metin kutusu 1397"/>
          <p:cNvSpPr txBox="1"/>
          <p:nvPr/>
        </p:nvSpPr>
        <p:spPr>
          <a:xfrm>
            <a:off x="3887788" y="30113288"/>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1" name="Metin kutusu 1398"/>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2" name="Metin kutusu 1399"/>
          <p:cNvSpPr txBox="1"/>
          <p:nvPr/>
        </p:nvSpPr>
        <p:spPr>
          <a:xfrm>
            <a:off x="3887788" y="30113288"/>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3" name="Metin kutusu 1400"/>
          <p:cNvSpPr txBox="1"/>
          <p:nvPr/>
        </p:nvSpPr>
        <p:spPr>
          <a:xfrm>
            <a:off x="3887788" y="30267275"/>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4" name="Metin kutusu 1401"/>
          <p:cNvSpPr txBox="1"/>
          <p:nvPr/>
        </p:nvSpPr>
        <p:spPr>
          <a:xfrm>
            <a:off x="3887788" y="30472063"/>
            <a:ext cx="196850" cy="115887"/>
          </a:xfrm>
          <a:prstGeom prst="rect">
            <a:avLst/>
          </a:prstGeom>
          <a:solidFill>
            <a:srgbClr val="00B05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5" name="Metin kutusu 1402"/>
          <p:cNvSpPr txBox="1"/>
          <p:nvPr/>
        </p:nvSpPr>
        <p:spPr>
          <a:xfrm>
            <a:off x="3887788" y="30472063"/>
            <a:ext cx="196850" cy="115887"/>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6" name="Metin kutusu 1403"/>
          <p:cNvSpPr txBox="1"/>
          <p:nvPr/>
        </p:nvSpPr>
        <p:spPr>
          <a:xfrm>
            <a:off x="2489200"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7" name="Metin kutusu 1404"/>
          <p:cNvSpPr txBox="1"/>
          <p:nvPr/>
        </p:nvSpPr>
        <p:spPr>
          <a:xfrm>
            <a:off x="2484438"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8" name="Metin kutusu 1405"/>
          <p:cNvSpPr txBox="1"/>
          <p:nvPr/>
        </p:nvSpPr>
        <p:spPr>
          <a:xfrm>
            <a:off x="2484438" y="30446663"/>
            <a:ext cx="196850" cy="12382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59" name="Metin kutusu 1406"/>
          <p:cNvSpPr txBox="1"/>
          <p:nvPr/>
        </p:nvSpPr>
        <p:spPr>
          <a:xfrm>
            <a:off x="3887788" y="30113288"/>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0" name="Metin kutusu 1407"/>
          <p:cNvSpPr txBox="1"/>
          <p:nvPr/>
        </p:nvSpPr>
        <p:spPr>
          <a:xfrm>
            <a:off x="3887788" y="30275213"/>
            <a:ext cx="196850" cy="117475"/>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1" name="Metin kutusu 1408"/>
          <p:cNvSpPr txBox="1"/>
          <p:nvPr/>
        </p:nvSpPr>
        <p:spPr>
          <a:xfrm>
            <a:off x="3887788" y="30480000"/>
            <a:ext cx="196850" cy="115888"/>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2" name="Metin kutusu 1409"/>
          <p:cNvSpPr txBox="1"/>
          <p:nvPr/>
        </p:nvSpPr>
        <p:spPr>
          <a:xfrm>
            <a:off x="4859338" y="30122813"/>
            <a:ext cx="196850" cy="117475"/>
          </a:xfrm>
          <a:prstGeom prst="rect">
            <a:avLst/>
          </a:prstGeom>
          <a:solidFill>
            <a:srgbClr val="FF0000"/>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3" name="Metin kutusu 1410"/>
          <p:cNvSpPr txBox="1"/>
          <p:nvPr/>
        </p:nvSpPr>
        <p:spPr>
          <a:xfrm>
            <a:off x="4854575" y="30292675"/>
            <a:ext cx="196850" cy="115888"/>
          </a:xfrm>
          <a:prstGeom prst="rect">
            <a:avLst/>
          </a:prstGeom>
          <a:solidFill>
            <a:schemeClr val="lt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sp>
        <p:nvSpPr>
          <p:cNvPr id="64" name="Metin kutusu 1411"/>
          <p:cNvSpPr txBox="1"/>
          <p:nvPr/>
        </p:nvSpPr>
        <p:spPr>
          <a:xfrm>
            <a:off x="4854575" y="30446663"/>
            <a:ext cx="196850" cy="123825"/>
          </a:xfrm>
          <a:prstGeom prst="rect">
            <a:avLst/>
          </a:prstGeom>
          <a:solidFill>
            <a:schemeClr val="bg1"/>
          </a:solidFill>
          <a:ln w="12700"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tr-TR"/>
          </a:p>
        </p:txBody>
      </p:sp>
      <p:pic>
        <p:nvPicPr>
          <p:cNvPr id="65" name="Picture 2" descr="https://admin.antalya.edu.tr/files/139/abu-logo-tr-yata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6278" y="245892"/>
            <a:ext cx="1569900" cy="33346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6" name="Tablo 65">
            <a:extLst>
              <a:ext uri="{FF2B5EF4-FFF2-40B4-BE49-F238E27FC236}">
                <a16:creationId xmlns:a16="http://schemas.microsoft.com/office/drawing/2014/main" id="{4E4BC37B-8B6C-4421-8472-B24C6619D2F1}"/>
              </a:ext>
            </a:extLst>
          </p:cNvPr>
          <p:cNvGraphicFramePr>
            <a:graphicFrameLocks noGrp="1"/>
          </p:cNvGraphicFramePr>
          <p:nvPr>
            <p:extLst>
              <p:ext uri="{D42A27DB-BD31-4B8C-83A1-F6EECF244321}">
                <p14:modId xmlns:p14="http://schemas.microsoft.com/office/powerpoint/2010/main" val="1035646225"/>
              </p:ext>
            </p:extLst>
          </p:nvPr>
        </p:nvGraphicFramePr>
        <p:xfrm>
          <a:off x="911228" y="1522748"/>
          <a:ext cx="7604567" cy="4648941"/>
        </p:xfrm>
        <a:graphic>
          <a:graphicData uri="http://schemas.openxmlformats.org/drawingml/2006/table">
            <a:tbl>
              <a:tblPr/>
              <a:tblGrid>
                <a:gridCol w="1446853">
                  <a:extLst>
                    <a:ext uri="{9D8B030D-6E8A-4147-A177-3AD203B41FA5}">
                      <a16:colId xmlns:a16="http://schemas.microsoft.com/office/drawing/2014/main" val="3918363564"/>
                    </a:ext>
                  </a:extLst>
                </a:gridCol>
                <a:gridCol w="1530400">
                  <a:extLst>
                    <a:ext uri="{9D8B030D-6E8A-4147-A177-3AD203B41FA5}">
                      <a16:colId xmlns:a16="http://schemas.microsoft.com/office/drawing/2014/main" val="1683979601"/>
                    </a:ext>
                  </a:extLst>
                </a:gridCol>
                <a:gridCol w="1542438">
                  <a:extLst>
                    <a:ext uri="{9D8B030D-6E8A-4147-A177-3AD203B41FA5}">
                      <a16:colId xmlns:a16="http://schemas.microsoft.com/office/drawing/2014/main" val="2592459544"/>
                    </a:ext>
                  </a:extLst>
                </a:gridCol>
                <a:gridCol w="1542438">
                  <a:extLst>
                    <a:ext uri="{9D8B030D-6E8A-4147-A177-3AD203B41FA5}">
                      <a16:colId xmlns:a16="http://schemas.microsoft.com/office/drawing/2014/main" val="3383282758"/>
                    </a:ext>
                  </a:extLst>
                </a:gridCol>
                <a:gridCol w="1542438">
                  <a:extLst>
                    <a:ext uri="{9D8B030D-6E8A-4147-A177-3AD203B41FA5}">
                      <a16:colId xmlns:a16="http://schemas.microsoft.com/office/drawing/2014/main" val="494559924"/>
                    </a:ext>
                  </a:extLst>
                </a:gridCol>
              </a:tblGrid>
              <a:tr h="563311">
                <a:tc>
                  <a:txBody>
                    <a:bodyPr/>
                    <a:lstStyle/>
                    <a:p>
                      <a:pPr algn="ctr" fontAlgn="ctr"/>
                      <a:r>
                        <a:rPr lang="tr-TR" sz="1200" b="1" i="0" u="none" strike="noStrike" dirty="0">
                          <a:solidFill>
                            <a:srgbClr val="000000"/>
                          </a:solidFill>
                          <a:effectLst/>
                          <a:latin typeface="Calibri" panose="020F0502020204030204" pitchFamily="34" charset="0"/>
                        </a:rPr>
                        <a:t>KAYNAK ADI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141312"/>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BİRİMİ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MEVCUT</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tr-TR" sz="1200" b="1" i="0" u="none" strike="noStrike" dirty="0">
                          <a:solidFill>
                            <a:srgbClr val="000000"/>
                          </a:solidFill>
                          <a:effectLst/>
                          <a:latin typeface="Calibri" panose="020F0502020204030204" pitchFamily="34" charset="0"/>
                        </a:rPr>
                        <a:t>İHTİYAÇ NEDENİ</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0355102"/>
                  </a:ext>
                </a:extLst>
              </a:tr>
              <a:tr h="333432">
                <a:tc>
                  <a:txBody>
                    <a:bodyPr/>
                    <a:lstStyle/>
                    <a:p>
                      <a:pPr algn="ctr" fontAlgn="ctr"/>
                      <a:r>
                        <a:rPr lang="tr-TR" sz="1400" b="0" i="0" u="none" strike="noStrike" dirty="0" smtClean="0">
                          <a:solidFill>
                            <a:srgbClr val="000000"/>
                          </a:solidFill>
                          <a:effectLst/>
                          <a:latin typeface="Calibri" panose="020F0502020204030204" pitchFamily="34" charset="0"/>
                        </a:rPr>
                        <a:t>UBS</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Üniversite Genel</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Sistem</a:t>
                      </a:r>
                      <a:r>
                        <a:rPr lang="tr-TR" sz="1400" b="0" i="0" u="none" strike="noStrike" baseline="0" dirty="0" smtClean="0">
                          <a:solidFill>
                            <a:srgbClr val="000000"/>
                          </a:solidFill>
                          <a:effectLst/>
                          <a:latin typeface="Calibri" panose="020F0502020204030204" pitchFamily="34" charset="0"/>
                        </a:rPr>
                        <a:t> çalışmasını sürdürmekte</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Sınav</a:t>
                      </a:r>
                      <a:r>
                        <a:rPr lang="tr-TR" sz="1400" b="0" i="0" u="none" strike="noStrike" baseline="0" dirty="0" smtClean="0">
                          <a:solidFill>
                            <a:srgbClr val="000000"/>
                          </a:solidFill>
                          <a:effectLst/>
                          <a:latin typeface="Calibri" panose="020F0502020204030204" pitchFamily="34" charset="0"/>
                        </a:rPr>
                        <a:t> Yoklama Listesinin Sınavlar öncesinde alınabilmesi</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smtClean="0">
                          <a:solidFill>
                            <a:srgbClr val="000000"/>
                          </a:solidFill>
                          <a:effectLst/>
                          <a:latin typeface="Calibri" panose="020F0502020204030204" pitchFamily="34" charset="0"/>
                        </a:rPr>
                        <a:t>Sistemde</a:t>
                      </a:r>
                      <a:r>
                        <a:rPr lang="tr-TR" sz="1400" b="0" i="0" u="none" strike="noStrike" baseline="0" dirty="0" smtClean="0">
                          <a:solidFill>
                            <a:srgbClr val="000000"/>
                          </a:solidFill>
                          <a:effectLst/>
                          <a:latin typeface="Calibri" panose="020F0502020204030204" pitchFamily="34" charset="0"/>
                        </a:rPr>
                        <a:t> sınava katılma hakkı bulunan öğrencilerin listesinin alınması ve bunun sınavda imzaya sunulması birçok sorunun ortadan kalkmasına olanak sağlayacaktır.* </a:t>
                      </a: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563968908"/>
                  </a:ext>
                </a:extLst>
              </a:tr>
              <a:tr h="333432">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815462751"/>
                  </a:ext>
                </a:extLst>
              </a:tr>
              <a:tr h="333432">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tr-TR" sz="1400" b="0" i="0" u="none" strike="noStrike" dirty="0">
                          <a:solidFill>
                            <a:srgbClr val="000000"/>
                          </a:solidFill>
                          <a:effectLst/>
                          <a:latin typeface="Calibri" panose="020F0502020204030204" pitchFamily="34" charset="0"/>
                        </a:rPr>
                        <a:t> </a:t>
                      </a: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782415262"/>
                  </a:ext>
                </a:extLst>
              </a:tr>
              <a:tr h="627921">
                <a:tc gridSpan="5">
                  <a:txBody>
                    <a:bodyPr/>
                    <a:lstStyle/>
                    <a:p>
                      <a:pPr marL="0" indent="0" algn="ctr" fontAlgn="ctr">
                        <a:buFont typeface="Arial" panose="020B0604020202020204" pitchFamily="34" charset="0"/>
                        <a:buNone/>
                      </a:pPr>
                      <a:r>
                        <a:rPr lang="tr-TR" sz="1400" b="0" i="0" u="none" strike="noStrike" dirty="0" smtClean="0">
                          <a:solidFill>
                            <a:srgbClr val="000000"/>
                          </a:solidFill>
                          <a:effectLst/>
                          <a:latin typeface="Calibri" panose="020F0502020204030204" pitchFamily="34" charset="0"/>
                        </a:rPr>
                        <a:t>*Öğrencilerin almadıkları</a:t>
                      </a:r>
                      <a:r>
                        <a:rPr lang="tr-TR" sz="1400" b="0" i="0" u="none" strike="noStrike" baseline="0" dirty="0" smtClean="0">
                          <a:solidFill>
                            <a:srgbClr val="000000"/>
                          </a:solidFill>
                          <a:effectLst/>
                          <a:latin typeface="Calibri" panose="020F0502020204030204" pitchFamily="34" charset="0"/>
                        </a:rPr>
                        <a:t> sınavlara katılmalarının önüne geçilebilir.</a:t>
                      </a:r>
                    </a:p>
                    <a:p>
                      <a:pPr marL="0" indent="0" algn="ctr" fontAlgn="ctr">
                        <a:buFont typeface="Arial" panose="020B0604020202020204" pitchFamily="34" charset="0"/>
                        <a:buNone/>
                      </a:pPr>
                      <a:r>
                        <a:rPr lang="tr-TR" sz="1400" b="0" i="0" u="none" strike="noStrike" baseline="0" dirty="0" smtClean="0">
                          <a:solidFill>
                            <a:srgbClr val="000000"/>
                          </a:solidFill>
                          <a:effectLst/>
                          <a:latin typeface="Calibri" panose="020F0502020204030204" pitchFamily="34" charset="0"/>
                        </a:rPr>
                        <a:t> *Sınava hatalı katılan bu öğrencilerin sınavlarının bölüm kurulu yada yönetim kurullarınca sınavlarının iptali gibi süreçler ortadan kalkabilir.</a:t>
                      </a:r>
                    </a:p>
                    <a:p>
                      <a:pPr marL="0" indent="0" algn="ctr" fontAlgn="ctr">
                        <a:buFont typeface="Arial" panose="020B0604020202020204" pitchFamily="34" charset="0"/>
                        <a:buNone/>
                      </a:pPr>
                      <a:r>
                        <a:rPr lang="tr-TR" sz="1400" b="0" i="0" u="none" strike="noStrike" baseline="0" dirty="0" smtClean="0">
                          <a:solidFill>
                            <a:srgbClr val="000000"/>
                          </a:solidFill>
                          <a:effectLst/>
                          <a:latin typeface="Calibri" panose="020F0502020204030204" pitchFamily="34" charset="0"/>
                        </a:rPr>
                        <a:t>*Sınav listelerinin sınav salonunda hızlı dolaşım olanağı ile özellikle </a:t>
                      </a:r>
                      <a:r>
                        <a:rPr lang="tr-TR" sz="1400" b="0" i="0" u="none" strike="noStrike" baseline="0" dirty="0" smtClean="0">
                          <a:solidFill>
                            <a:srgbClr val="000000"/>
                          </a:solidFill>
                          <a:effectLst/>
                          <a:latin typeface="Calibri" panose="020F0502020204030204" pitchFamily="34" charset="0"/>
                        </a:rPr>
                        <a:t>amfilerde </a:t>
                      </a:r>
                      <a:r>
                        <a:rPr lang="tr-TR" sz="1400" b="0" i="0" u="none" strike="noStrike" baseline="0" dirty="0" smtClean="0">
                          <a:solidFill>
                            <a:srgbClr val="000000"/>
                          </a:solidFill>
                          <a:effectLst/>
                          <a:latin typeface="Calibri" panose="020F0502020204030204" pitchFamily="34" charset="0"/>
                        </a:rPr>
                        <a:t>zaman daha verimli kullanılabilir.</a:t>
                      </a:r>
                    </a:p>
                    <a:p>
                      <a:pPr marL="285750" indent="-285750" algn="ctr" fontAlgn="ctr">
                        <a:buFont typeface="Arial" panose="020B0604020202020204" pitchFamily="34" charset="0"/>
                        <a:buChar char="•"/>
                      </a:pP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141312"/>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141312"/>
                      </a:solidFill>
                      <a:prstDash val="solid"/>
                      <a:round/>
                      <a:headEnd type="none" w="med" len="med"/>
                      <a:tailEnd type="none" w="med" len="med"/>
                    </a:lnT>
                    <a:lnB w="6350" cap="flat" cmpd="sng" algn="ctr">
                      <a:solidFill>
                        <a:srgbClr val="141312"/>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endParaRPr lang="tr-TR" sz="1400" b="0" i="0" u="none" strike="noStrike" dirty="0">
                        <a:solidFill>
                          <a:srgbClr val="000000"/>
                        </a:solidFill>
                        <a:effectLst/>
                        <a:latin typeface="Calibri" panose="020F0502020204030204" pitchFamily="34" charset="0"/>
                      </a:endParaRPr>
                    </a:p>
                  </a:txBody>
                  <a:tcPr marL="2503" marR="2503" marT="2503"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623855125"/>
                  </a:ext>
                </a:extLst>
              </a:tr>
            </a:tbl>
          </a:graphicData>
        </a:graphic>
      </p:graphicFrame>
    </p:spTree>
    <p:extLst>
      <p:ext uri="{BB962C8B-B14F-4D97-AF65-F5344CB8AC3E}">
        <p14:creationId xmlns:p14="http://schemas.microsoft.com/office/powerpoint/2010/main" val="15901657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yon">
  <a:themeElements>
    <a:clrScheme name="Özel 2">
      <a:dk1>
        <a:srgbClr val="8AD0D5"/>
      </a:dk1>
      <a:lt1>
        <a:sysClr val="window" lastClr="FFFFFF"/>
      </a:lt1>
      <a:dk2>
        <a:srgbClr val="1E5155"/>
      </a:dk2>
      <a:lt2>
        <a:srgbClr val="BFBFBF"/>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822</TotalTime>
  <Words>2171</Words>
  <Application>Microsoft Office PowerPoint</Application>
  <PresentationFormat>Ekran Gösterisi (4:3)</PresentationFormat>
  <Paragraphs>393</Paragraphs>
  <Slides>30</Slides>
  <Notes>0</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30</vt:i4>
      </vt:variant>
    </vt:vector>
  </HeadingPairs>
  <TitlesOfParts>
    <vt:vector size="38" baseType="lpstr">
      <vt:lpstr>Arial</vt:lpstr>
      <vt:lpstr>Calibri</vt:lpstr>
      <vt:lpstr>Calibri Light</vt:lpstr>
      <vt:lpstr>Tahoma</vt:lpstr>
      <vt:lpstr>Times New Roman</vt:lpstr>
      <vt:lpstr>Wingdings</vt:lpstr>
      <vt:lpstr>Wingdings 3</vt:lpstr>
      <vt:lpstr>İyon</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YILI  YGG SUNUMU  MEZUNLAR OFİSİ ve KARİYER GELİŞTİRME KOORDİNATÖRLÜĞÜ SÜRECİ  30/12/2019</dc:title>
  <dc:creator>Ali Engin DORUM</dc:creator>
  <cp:lastModifiedBy>Erdi BİLGİÇ</cp:lastModifiedBy>
  <cp:revision>77</cp:revision>
  <dcterms:created xsi:type="dcterms:W3CDTF">2020-01-20T10:44:30Z</dcterms:created>
  <dcterms:modified xsi:type="dcterms:W3CDTF">2024-05-27T13:09:00Z</dcterms:modified>
</cp:coreProperties>
</file>