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6" r:id="rId2"/>
    <p:sldId id="288" r:id="rId3"/>
    <p:sldId id="365" r:id="rId4"/>
    <p:sldId id="372" r:id="rId5"/>
    <p:sldId id="369" r:id="rId6"/>
    <p:sldId id="366" r:id="rId7"/>
    <p:sldId id="371" r:id="rId8"/>
    <p:sldId id="320" r:id="rId9"/>
    <p:sldId id="373" r:id="rId10"/>
    <p:sldId id="364" r:id="rId11"/>
    <p:sldId id="374" r:id="rId12"/>
    <p:sldId id="378" r:id="rId13"/>
    <p:sldId id="377" r:id="rId14"/>
    <p:sldId id="379" r:id="rId15"/>
    <p:sldId id="353" r:id="rId16"/>
    <p:sldId id="380" r:id="rId17"/>
    <p:sldId id="382" r:id="rId18"/>
    <p:sldId id="383" r:id="rId19"/>
    <p:sldId id="352" r:id="rId20"/>
    <p:sldId id="357" r:id="rId21"/>
    <p:sldId id="304" r:id="rId22"/>
    <p:sldId id="387" r:id="rId23"/>
    <p:sldId id="386" r:id="rId24"/>
    <p:sldId id="359" r:id="rId25"/>
    <p:sldId id="362" r:id="rId26"/>
    <p:sldId id="389" r:id="rId27"/>
    <p:sldId id="278" r:id="rId28"/>
    <p:sldId id="391" r:id="rId29"/>
    <p:sldId id="392" r:id="rId3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BEA70EB5-37B4-4FD2-923D-5284A583AEE6}">
          <p14:sldIdLst>
            <p14:sldId id="256"/>
          </p14:sldIdLst>
        </p14:section>
        <p14:section name="Başlıksız Bölüm" id="{29ED5E7A-0C58-4AF1-A401-2AB9E7D510F4}">
          <p14:sldIdLst>
            <p14:sldId id="288"/>
            <p14:sldId id="365"/>
            <p14:sldId id="372"/>
            <p14:sldId id="369"/>
            <p14:sldId id="366"/>
            <p14:sldId id="371"/>
            <p14:sldId id="320"/>
            <p14:sldId id="373"/>
            <p14:sldId id="364"/>
            <p14:sldId id="374"/>
            <p14:sldId id="378"/>
            <p14:sldId id="377"/>
            <p14:sldId id="379"/>
            <p14:sldId id="353"/>
            <p14:sldId id="380"/>
            <p14:sldId id="382"/>
            <p14:sldId id="383"/>
            <p14:sldId id="352"/>
            <p14:sldId id="357"/>
            <p14:sldId id="304"/>
            <p14:sldId id="387"/>
            <p14:sldId id="386"/>
            <p14:sldId id="359"/>
            <p14:sldId id="362"/>
            <p14:sldId id="389"/>
            <p14:sldId id="278"/>
            <p14:sldId id="391"/>
            <p14:sldId id="3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Engin DORUM" initials="AED" lastIdx="1" clrIdx="0">
    <p:extLst>
      <p:ext uri="{19B8F6BF-5375-455C-9EA6-DF929625EA0E}">
        <p15:presenceInfo xmlns:p15="http://schemas.microsoft.com/office/powerpoint/2012/main" userId="d7838842375f6d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D0D"/>
    <a:srgbClr val="0F2303"/>
    <a:srgbClr val="001626"/>
    <a:srgbClr val="7AEE32"/>
    <a:srgbClr val="E626AF"/>
    <a:srgbClr val="1F0620"/>
    <a:srgbClr val="020424"/>
    <a:srgbClr val="D9D9D9"/>
    <a:srgbClr val="122204"/>
    <a:srgbClr val="122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4A0E0-5728-3060-DBC6-73089B61B9EC}" v="19" dt="2021-12-30T11:12:01.669"/>
    <p1510:client id="{5DACE587-96EF-BCC8-9D45-661E4D919997}" v="25" dt="2021-12-30T11:23:17.420"/>
    <p1510:client id="{FBBD671A-7482-21DB-78BB-48D5101602C6}" v="422" dt="2021-12-30T11:09:03.643"/>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320" y="-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9FC953-42AA-4EE9-BF6A-0E981C5F3E5C}" type="datetimeFigureOut">
              <a:rPr lang="tr-TR" smtClean="0"/>
              <a:t>30.05.2024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8F1CBD-092F-46C9-A4DE-6EE6E628FC19}" type="slidenum">
              <a:rPr lang="tr-TR" smtClean="0"/>
              <a:t>‹#›</a:t>
            </a:fld>
            <a:endParaRPr lang="tr-TR"/>
          </a:p>
        </p:txBody>
      </p:sp>
    </p:spTree>
    <p:extLst>
      <p:ext uri="{BB962C8B-B14F-4D97-AF65-F5344CB8AC3E}">
        <p14:creationId xmlns:p14="http://schemas.microsoft.com/office/powerpoint/2010/main" val="187761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68F1CBD-092F-46C9-A4DE-6EE6E628FC19}" type="slidenum">
              <a:rPr lang="tr-TR" smtClean="0"/>
              <a:t>16</a:t>
            </a:fld>
            <a:endParaRPr lang="tr-TR"/>
          </a:p>
        </p:txBody>
      </p:sp>
    </p:spTree>
    <p:extLst>
      <p:ext uri="{BB962C8B-B14F-4D97-AF65-F5344CB8AC3E}">
        <p14:creationId xmlns:p14="http://schemas.microsoft.com/office/powerpoint/2010/main" val="1556048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68F1CBD-092F-46C9-A4DE-6EE6E628FC19}" type="slidenum">
              <a:rPr lang="tr-TR" smtClean="0"/>
              <a:t>18</a:t>
            </a:fld>
            <a:endParaRPr lang="tr-TR"/>
          </a:p>
        </p:txBody>
      </p:sp>
    </p:spTree>
    <p:extLst>
      <p:ext uri="{BB962C8B-B14F-4D97-AF65-F5344CB8AC3E}">
        <p14:creationId xmlns:p14="http://schemas.microsoft.com/office/powerpoint/2010/main" val="5279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68F1CBD-092F-46C9-A4DE-6EE6E628FC19}" type="slidenum">
              <a:rPr lang="tr-TR" smtClean="0"/>
              <a:t>24</a:t>
            </a:fld>
            <a:endParaRPr lang="tr-TR"/>
          </a:p>
        </p:txBody>
      </p:sp>
    </p:spTree>
    <p:extLst>
      <p:ext uri="{BB962C8B-B14F-4D97-AF65-F5344CB8AC3E}">
        <p14:creationId xmlns:p14="http://schemas.microsoft.com/office/powerpoint/2010/main" val="251132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tr-TR"/>
              <a:t>Asıl başlık stili için tıklatın</a:t>
            </a:r>
            <a:endParaRPr lang="en-US"/>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a:p>
        </p:txBody>
      </p:sp>
      <p:sp>
        <p:nvSpPr>
          <p:cNvPr id="4" name="Date Placeholder 3"/>
          <p:cNvSpPr>
            <a:spLocks noGrp="1"/>
          </p:cNvSpPr>
          <p:nvPr>
            <p:ph type="dt" sz="half" idx="10"/>
          </p:nvPr>
        </p:nvSpPr>
        <p:spPr/>
        <p:txBody>
          <a:bodyPr/>
          <a:lstStyle/>
          <a:p>
            <a:fld id="{A7A42CFF-777B-4533-A440-4C456B6A9FEA}" type="datetime1">
              <a:rPr lang="tr-TR" smtClean="0"/>
              <a:t>30.05.2024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20984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tr-TR"/>
              <a:t>Asıl başlık stili için tıklatın</a:t>
            </a:r>
            <a:endParaRPr lang="en-US"/>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C07C83F0-FC27-43D2-9813-F060C2D9E7A0}" type="datetime1">
              <a:rPr lang="tr-TR" smtClean="0"/>
              <a:t>30.05.2024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4434627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tr-TR"/>
              <a:t>Asıl başlık stili için tıklatın</a:t>
            </a:r>
            <a:endParaRPr lang="en-US"/>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C07C83F0-FC27-43D2-9813-F060C2D9E7A0}" type="datetime1">
              <a:rPr lang="tr-TR" smtClean="0"/>
              <a:t>30.05.2024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52109280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tr-TR"/>
              <a:t>Asıl başlık stili için tıklatın</a:t>
            </a:r>
            <a:endParaRPr lang="en-US"/>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C07C83F0-FC27-43D2-9813-F060C2D9E7A0}" type="datetime1">
              <a:rPr lang="tr-TR" smtClean="0"/>
              <a:t>30.05.2024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42219107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tr-TR"/>
              <a:t>Asıl başlık stili için tıklatın</a:t>
            </a:r>
            <a:endParaRPr lang="en-US"/>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C07C83F0-FC27-43D2-9813-F060C2D9E7A0}" type="datetime1">
              <a:rPr lang="tr-TR" smtClean="0"/>
              <a:t>30.05.2024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325578411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 için tıklatın</a:t>
            </a:r>
            <a:endParaRPr lang="en-US"/>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7C83F0-FC27-43D2-9813-F060C2D9E7A0}" type="datetime1">
              <a:rPr lang="tr-TR" smtClean="0"/>
              <a:t>30.05.2024</a:t>
            </a:fld>
            <a:endParaRPr lang="tr-TR"/>
          </a:p>
        </p:txBody>
      </p:sp>
      <p:sp>
        <p:nvSpPr>
          <p:cNvPr id="4"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05303407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 için tıklatın</a:t>
            </a:r>
            <a:endParaRPr lang="en-US"/>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7C83F0-FC27-43D2-9813-F060C2D9E7A0}" type="datetime1">
              <a:rPr lang="tr-TR" smtClean="0"/>
              <a:t>30.05.2024</a:t>
            </a:fld>
            <a:endParaRPr lang="tr-TR"/>
          </a:p>
        </p:txBody>
      </p:sp>
      <p:sp>
        <p:nvSpPr>
          <p:cNvPr id="4"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355942038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nchor="t" anchorCtr="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C07C83F0-FC27-43D2-9813-F060C2D9E7A0}" type="datetime1">
              <a:rPr lang="tr-TR" smtClean="0"/>
              <a:t>30.05.2024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36953334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tr-TR"/>
              <a:t>Asıl başlık stili için tıklatın</a:t>
            </a:r>
            <a:endParaRPr lang="en-US"/>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E2D2059A-8985-41A3-9F35-8DC13894A4E0}" type="datetime1">
              <a:rPr lang="tr-TR" smtClean="0"/>
              <a:t>30.05.2024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825482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3"/>
          <p:cNvSpPr>
            <a:spLocks noGrp="1"/>
          </p:cNvSpPr>
          <p:nvPr>
            <p:ph type="dt" sz="half" idx="10"/>
          </p:nvPr>
        </p:nvSpPr>
        <p:spPr/>
        <p:txBody>
          <a:bodyPr/>
          <a:lstStyle/>
          <a:p>
            <a:fld id="{DCF74D3F-D744-42F9-A266-110B14BD4158}" type="datetime1">
              <a:rPr lang="tr-TR" smtClean="0"/>
              <a:t>30.05.2024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238146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tr-TR"/>
              <a:t>Asıl başlık stili için tıklatın</a:t>
            </a:r>
            <a:endParaRPr lang="en-US"/>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EC1C8BA-DCDD-4E80-B44D-BB4BDA6BC718}" type="datetime1">
              <a:rPr lang="tr-TR" smtClean="0"/>
              <a:t>30.05.2024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3885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Date Placeholder 4"/>
          <p:cNvSpPr>
            <a:spLocks noGrp="1"/>
          </p:cNvSpPr>
          <p:nvPr>
            <p:ph type="dt" sz="half" idx="10"/>
          </p:nvPr>
        </p:nvSpPr>
        <p:spPr/>
        <p:txBody>
          <a:bodyPr/>
          <a:lstStyle/>
          <a:p>
            <a:fld id="{D6427ED0-D0FE-4A09-AE62-4103EA8D2926}" type="datetime1">
              <a:rPr lang="tr-TR" smtClean="0"/>
              <a:t>30.05.2024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59833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0E782A1D-A539-4378-A6BA-1AA9F3084D39}" type="datetime1">
              <a:rPr lang="tr-TR" smtClean="0"/>
              <a:t>30.05.2024</a:t>
            </a:fld>
            <a:endParaRPr lang="tr-TR"/>
          </a:p>
        </p:txBody>
      </p:sp>
      <p:sp>
        <p:nvSpPr>
          <p:cNvPr id="8" name="Footer Placeholder 7"/>
          <p:cNvSpPr>
            <a:spLocks noGrp="1"/>
          </p:cNvSpPr>
          <p:nvPr>
            <p:ph type="ftr" sz="quarter" idx="11"/>
          </p:nvPr>
        </p:nvSpPr>
        <p:spPr/>
        <p:txBody>
          <a:bodyPr/>
          <a:lstStyle/>
          <a:p>
            <a:r>
              <a:rPr lang="tr-TR"/>
              <a:t>Kalite bir yaşam tarzıdır.</a:t>
            </a:r>
          </a:p>
        </p:txBody>
      </p:sp>
      <p:sp>
        <p:nvSpPr>
          <p:cNvPr id="9" name="Slide Number Placeholder 8"/>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9843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7" name="Date Placeholder 2"/>
          <p:cNvSpPr>
            <a:spLocks noGrp="1"/>
          </p:cNvSpPr>
          <p:nvPr>
            <p:ph type="dt" sz="half" idx="10"/>
          </p:nvPr>
        </p:nvSpPr>
        <p:spPr/>
        <p:txBody>
          <a:bodyPr/>
          <a:lstStyle/>
          <a:p>
            <a:fld id="{62192C6F-6FA5-45C8-ACE4-E5B3D13F24FA}" type="datetime1">
              <a:rPr lang="tr-TR" smtClean="0"/>
              <a:t>30.05.2024</a:t>
            </a:fld>
            <a:endParaRPr lang="tr-TR"/>
          </a:p>
        </p:txBody>
      </p:sp>
      <p:sp>
        <p:nvSpPr>
          <p:cNvPr id="5" name="Footer Placeholder 3"/>
          <p:cNvSpPr>
            <a:spLocks noGrp="1"/>
          </p:cNvSpPr>
          <p:nvPr>
            <p:ph type="ftr" sz="quarter" idx="11"/>
          </p:nvPr>
        </p:nvSpPr>
        <p:spPr/>
        <p:txBody>
          <a:bodyPr/>
          <a:lstStyle/>
          <a:p>
            <a:r>
              <a:rPr lang="tr-TR"/>
              <a:t>Kalite bir yaşam tarzıdır.</a:t>
            </a:r>
          </a:p>
        </p:txBody>
      </p:sp>
      <p:sp>
        <p:nvSpPr>
          <p:cNvPr id="6" name="Slide Number Placeholder 4"/>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27682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E20823A-34F6-4D9A-B72C-4420CCCD8E18}" type="datetime1">
              <a:rPr lang="tr-TR" smtClean="0"/>
              <a:t>30.05.2024</a:t>
            </a:fld>
            <a:endParaRPr lang="tr-TR"/>
          </a:p>
        </p:txBody>
      </p:sp>
      <p:sp>
        <p:nvSpPr>
          <p:cNvPr id="5" name="Footer Placeholder 2"/>
          <p:cNvSpPr>
            <a:spLocks noGrp="1"/>
          </p:cNvSpPr>
          <p:nvPr>
            <p:ph type="ftr" sz="quarter" idx="11"/>
          </p:nvPr>
        </p:nvSpPr>
        <p:spPr/>
        <p:txBody>
          <a:bodyPr/>
          <a:lstStyle/>
          <a:p>
            <a:r>
              <a:rPr lang="tr-TR"/>
              <a:t>Kalite bir yaşam tarzıdır.</a:t>
            </a:r>
          </a:p>
        </p:txBody>
      </p:sp>
      <p:sp>
        <p:nvSpPr>
          <p:cNvPr id="6" name="Slide Number Placeholder 3"/>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18724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tr-TR"/>
              <a:t>Asıl başlık stili için tıklatın</a:t>
            </a:r>
            <a:endParaRPr lang="en-US"/>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7" name="Date Placeholder 4"/>
          <p:cNvSpPr>
            <a:spLocks noGrp="1"/>
          </p:cNvSpPr>
          <p:nvPr>
            <p:ph type="dt" sz="half" idx="10"/>
          </p:nvPr>
        </p:nvSpPr>
        <p:spPr/>
        <p:txBody>
          <a:bodyPr/>
          <a:lstStyle/>
          <a:p>
            <a:fld id="{B46673C7-9167-4403-8666-44BE39765140}" type="datetime1">
              <a:rPr lang="tr-TR" smtClean="0"/>
              <a:t>30.05.2024</a:t>
            </a:fld>
            <a:endParaRPr lang="tr-TR"/>
          </a:p>
        </p:txBody>
      </p:sp>
      <p:sp>
        <p:nvSpPr>
          <p:cNvPr id="5" name="Footer Placeholder 5"/>
          <p:cNvSpPr>
            <a:spLocks noGrp="1"/>
          </p:cNvSpPr>
          <p:nvPr>
            <p:ph type="ftr" sz="quarter" idx="11"/>
          </p:nvPr>
        </p:nvSpPr>
        <p:spPr/>
        <p:txBody>
          <a:bodyPr/>
          <a:lstStyle/>
          <a:p>
            <a:r>
              <a:rPr lang="tr-TR"/>
              <a:t>Kalite bir yaşam tarzıdır.</a:t>
            </a:r>
          </a:p>
        </p:txBody>
      </p:sp>
      <p:sp>
        <p:nvSpPr>
          <p:cNvPr id="6"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60115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tr-TR"/>
              <a:t>Asıl başlık stili için tıklatın</a:t>
            </a:r>
            <a:endParaRPr lang="en-US"/>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A12AA8A1-43D8-4974-AA28-F99EFBEC3B2D}" type="datetime1">
              <a:rPr lang="tr-TR" smtClean="0"/>
              <a:t>30.05.2024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102238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tr-TR"/>
              <a:t>Asıl başlık stili için tıklatın</a:t>
            </a:r>
            <a:endParaRPr lang="en-US"/>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07C83F0-FC27-43D2-9813-F060C2D9E7A0}" type="datetime1">
              <a:rPr lang="tr-TR" smtClean="0"/>
              <a:t>30.05.2024</a:t>
            </a:fld>
            <a:endParaRPr lang="tr-T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tr-TR"/>
              <a:t>Kalite bir yaşam tarzıdır.</a:t>
            </a: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439F893C-C32F-4835-A1E5-850973405C58}" type="slidenum">
              <a:rPr lang="tr-TR" smtClean="0"/>
              <a:t>‹#›</a:t>
            </a:fld>
            <a:endParaRPr lang="tr-TR"/>
          </a:p>
        </p:txBody>
      </p:sp>
    </p:spTree>
    <p:extLst>
      <p:ext uri="{BB962C8B-B14F-4D97-AF65-F5344CB8AC3E}">
        <p14:creationId xmlns:p14="http://schemas.microsoft.com/office/powerpoint/2010/main" val="15227008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8.wmf"/><Relationship Id="rId3" Type="http://schemas.openxmlformats.org/officeDocument/2006/relationships/image" Target="../media/image6.png"/><Relationship Id="rId7" Type="http://schemas.openxmlformats.org/officeDocument/2006/relationships/image" Target="../media/image15.wmf"/><Relationship Id="rId12" Type="http://schemas.openxmlformats.org/officeDocument/2006/relationships/oleObject" Target="../embeddings/oleObject4.bin"/><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oleObject" Target="../embeddings/oleObject1.bin"/><Relationship Id="rId11" Type="http://schemas.openxmlformats.org/officeDocument/2006/relationships/image" Target="../media/image17.wmf"/><Relationship Id="rId5" Type="http://schemas.openxmlformats.org/officeDocument/2006/relationships/image" Target="../media/image14.png"/><Relationship Id="rId10" Type="http://schemas.openxmlformats.org/officeDocument/2006/relationships/oleObject" Target="../embeddings/oleObject3.bin"/><Relationship Id="rId4" Type="http://schemas.openxmlformats.org/officeDocument/2006/relationships/image" Target="../media/image13.png"/><Relationship Id="rId9" Type="http://schemas.openxmlformats.org/officeDocument/2006/relationships/image" Target="../media/image16.wmf"/></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843808" y="5512332"/>
            <a:ext cx="3456384" cy="1200329"/>
          </a:xfrm>
          <a:prstGeom prst="rect">
            <a:avLst/>
          </a:prstGeom>
          <a:noFill/>
        </p:spPr>
        <p:txBody>
          <a:bodyPr wrap="square" rtlCol="0">
            <a:spAutoFit/>
          </a:bodyPr>
          <a:lstStyle/>
          <a:p>
            <a:pPr algn="ctr"/>
            <a:r>
              <a:rPr lang="tr-TR" sz="2200" b="1" dirty="0">
                <a:solidFill>
                  <a:schemeClr val="accent5">
                    <a:lumMod val="50000"/>
                  </a:schemeClr>
                </a:solidFill>
              </a:rPr>
              <a:t>TERAPİ VE REHABİLİTASYON BÖLÜMÜ</a:t>
            </a:r>
          </a:p>
          <a:p>
            <a:r>
              <a:rPr lang="tr-TR" sz="2800" b="1" dirty="0">
                <a:solidFill>
                  <a:schemeClr val="accent5">
                    <a:lumMod val="50000"/>
                  </a:schemeClr>
                </a:solidFill>
              </a:rPr>
              <a:t>         </a:t>
            </a:r>
          </a:p>
        </p:txBody>
      </p:sp>
      <p:pic>
        <p:nvPicPr>
          <p:cNvPr id="102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836712"/>
            <a:ext cx="2376264" cy="504746"/>
          </a:xfrm>
          <a:prstGeom prst="rect">
            <a:avLst/>
          </a:prstGeom>
          <a:noFill/>
          <a:extLst>
            <a:ext uri="{909E8E84-426E-40DD-AFC4-6F175D3DCCD1}">
              <a14:hiddenFill xmlns:a14="http://schemas.microsoft.com/office/drawing/2010/main">
                <a:solidFill>
                  <a:srgbClr val="FFFFFF"/>
                </a:solidFill>
              </a14:hiddenFill>
            </a:ext>
          </a:extLst>
        </p:spPr>
      </p:pic>
      <p:sp>
        <p:nvSpPr>
          <p:cNvPr id="45" name="Metin kutusu 44"/>
          <p:cNvSpPr txBox="1"/>
          <p:nvPr/>
        </p:nvSpPr>
        <p:spPr>
          <a:xfrm>
            <a:off x="330546" y="2410020"/>
            <a:ext cx="8554916" cy="1569660"/>
          </a:xfrm>
          <a:prstGeom prst="rect">
            <a:avLst/>
          </a:prstGeom>
          <a:solidFill>
            <a:schemeClr val="accent6">
              <a:lumMod val="20000"/>
              <a:lumOff val="80000"/>
            </a:schemeClr>
          </a:solidFill>
        </p:spPr>
        <p:txBody>
          <a:bodyPr wrap="square" lIns="91440" tIns="45720" rIns="91440" bIns="45720" rtlCol="0" anchor="t">
            <a:spAutoFit/>
          </a:bodyPr>
          <a:lstStyle/>
          <a:p>
            <a:pPr algn="ctr" defTabSz="457207">
              <a:spcBef>
                <a:spcPct val="0"/>
              </a:spcBef>
            </a:pPr>
            <a:r>
              <a:rPr lang="tr-TR"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rPr>
              <a:t> 2023 YILI </a:t>
            </a:r>
            <a:endParaRPr lang="en-US"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endParaRPr>
          </a:p>
          <a:p>
            <a:pPr algn="ctr" defTabSz="457207">
              <a:spcBef>
                <a:spcPct val="0"/>
              </a:spcBef>
            </a:pPr>
            <a:r>
              <a:rPr lang="tr-TR"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rPr>
              <a:t>YÖNETİMİN GÖZDEN GEÇİRME TOPLANTISI </a:t>
            </a:r>
          </a:p>
          <a:p>
            <a:pPr algn="ctr" defTabSz="457207">
              <a:spcBef>
                <a:spcPct val="0"/>
              </a:spcBef>
            </a:pPr>
            <a:r>
              <a:rPr lang="tr-TR"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rPr>
              <a:t>(YGG) </a:t>
            </a:r>
            <a:endParaRPr lang="en-US" sz="3200" b="1" spc="50" dirty="0">
              <a:ln w="0"/>
              <a:solidFill>
                <a:schemeClr val="tx2">
                  <a:lumMod val="50000"/>
                </a:schemeClr>
              </a:solidFill>
              <a:effectLst>
                <a:innerShdw blurRad="63500" dist="50800" dir="13500000">
                  <a:srgbClr val="000000">
                    <a:alpha val="50000"/>
                  </a:srgbClr>
                </a:innerShdw>
              </a:effectLst>
              <a:ea typeface="+mj-ea"/>
              <a:cs typeface="Calibri" panose="020F0502020204030204"/>
            </a:endParaRPr>
          </a:p>
        </p:txBody>
      </p:sp>
    </p:spTree>
    <p:extLst>
      <p:ext uri="{BB962C8B-B14F-4D97-AF65-F5344CB8AC3E}">
        <p14:creationId xmlns:p14="http://schemas.microsoft.com/office/powerpoint/2010/main" val="1057669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1789470" y="157316"/>
            <a:ext cx="5869859" cy="1079575"/>
          </a:xfrm>
          <a:prstGeom prst="rect">
            <a:avLst/>
          </a:prstGeom>
        </p:spPr>
        <p:txBody>
          <a:bodyPr vert="horz" lIns="91440" tIns="45720" rIns="91440" bIns="45720" rtlCol="0" anchor="b">
            <a:noAutofit/>
          </a:bodyPr>
          <a:lstStyle/>
          <a:p>
            <a:pPr algn="ctr">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MEVCUT </a:t>
            </a:r>
            <a:r>
              <a:rPr lang="en-US" sz="2800" b="1" dirty="0">
                <a:solidFill>
                  <a:schemeClr val="accent6"/>
                </a:solidFill>
                <a:effectLst>
                  <a:outerShdw blurRad="38100" dist="38100" dir="2700000" algn="tl">
                    <a:srgbClr val="000000">
                      <a:alpha val="43137"/>
                    </a:srgbClr>
                  </a:outerShdw>
                </a:effectLst>
                <a:ea typeface="+mj-ea"/>
                <a:cs typeface="+mj-cs"/>
              </a:rPr>
              <a:t>KAYNAK</a:t>
            </a:r>
            <a:r>
              <a:rPr lang="tr-TR" sz="2800" b="1" dirty="0">
                <a:solidFill>
                  <a:schemeClr val="accent6"/>
                </a:solidFill>
                <a:effectLst>
                  <a:outerShdw blurRad="38100" dist="38100" dir="2700000" algn="tl">
                    <a:srgbClr val="000000">
                      <a:alpha val="43137"/>
                    </a:srgbClr>
                  </a:outerShdw>
                </a:effectLst>
                <a:ea typeface="+mj-ea"/>
                <a:cs typeface="+mj-cs"/>
              </a:rPr>
              <a:t>LAR ve </a:t>
            </a:r>
            <a:r>
              <a:rPr lang="en-US" sz="2800" b="1" dirty="0">
                <a:solidFill>
                  <a:schemeClr val="accent6"/>
                </a:solidFill>
                <a:effectLst>
                  <a:outerShdw blurRad="38100" dist="38100" dir="2700000" algn="tl">
                    <a:srgbClr val="000000">
                      <a:alpha val="43137"/>
                    </a:srgbClr>
                  </a:outerShdw>
                </a:effectLst>
                <a:ea typeface="+mj-ea"/>
                <a:cs typeface="+mj-cs"/>
              </a:rPr>
              <a:t> İHTİYA</a:t>
            </a:r>
            <a:r>
              <a:rPr lang="tr-TR" sz="2800" b="1" dirty="0">
                <a:solidFill>
                  <a:schemeClr val="accent6"/>
                </a:solidFill>
                <a:effectLst>
                  <a:outerShdw blurRad="38100" dist="38100" dir="2700000" algn="tl">
                    <a:srgbClr val="000000">
                      <a:alpha val="43137"/>
                    </a:srgbClr>
                  </a:outerShdw>
                </a:effectLst>
                <a:ea typeface="+mj-ea"/>
                <a:cs typeface="+mj-cs"/>
              </a:rPr>
              <a:t>ÇLAR</a:t>
            </a:r>
          </a:p>
          <a:p>
            <a:pPr algn="ctr">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(İŞ GÜCÜ-İNSAN KAYNAĞI)</a:t>
            </a:r>
            <a:endParaRPr lang="en-US" sz="2800" b="1"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78" y="304675"/>
            <a:ext cx="1690292" cy="3590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a:extLst>
              <a:ext uri="{FF2B5EF4-FFF2-40B4-BE49-F238E27FC236}">
                <a16:creationId xmlns:a16="http://schemas.microsoft.com/office/drawing/2014/main" id="{098E80B1-4909-258C-473D-5AA4E9E6D6CE}"/>
              </a:ext>
            </a:extLst>
          </p:cNvPr>
          <p:cNvGraphicFramePr>
            <a:graphicFrameLocks noGrp="1"/>
          </p:cNvGraphicFramePr>
          <p:nvPr>
            <p:extLst>
              <p:ext uri="{D42A27DB-BD31-4B8C-83A1-F6EECF244321}">
                <p14:modId xmlns:p14="http://schemas.microsoft.com/office/powerpoint/2010/main" val="3651518698"/>
              </p:ext>
            </p:extLst>
          </p:nvPr>
        </p:nvGraphicFramePr>
        <p:xfrm>
          <a:off x="737420" y="1679804"/>
          <a:ext cx="7767483" cy="3757437"/>
        </p:xfrm>
        <a:graphic>
          <a:graphicData uri="http://schemas.openxmlformats.org/drawingml/2006/table">
            <a:tbl>
              <a:tblPr firstRow="1" firstCol="1" bandRow="1"/>
              <a:tblGrid>
                <a:gridCol w="1553153">
                  <a:extLst>
                    <a:ext uri="{9D8B030D-6E8A-4147-A177-3AD203B41FA5}">
                      <a16:colId xmlns:a16="http://schemas.microsoft.com/office/drawing/2014/main" val="2513307200"/>
                    </a:ext>
                  </a:extLst>
                </a:gridCol>
                <a:gridCol w="1553153">
                  <a:extLst>
                    <a:ext uri="{9D8B030D-6E8A-4147-A177-3AD203B41FA5}">
                      <a16:colId xmlns:a16="http://schemas.microsoft.com/office/drawing/2014/main" val="1646173408"/>
                    </a:ext>
                  </a:extLst>
                </a:gridCol>
                <a:gridCol w="1553153">
                  <a:extLst>
                    <a:ext uri="{9D8B030D-6E8A-4147-A177-3AD203B41FA5}">
                      <a16:colId xmlns:a16="http://schemas.microsoft.com/office/drawing/2014/main" val="2148170474"/>
                    </a:ext>
                  </a:extLst>
                </a:gridCol>
                <a:gridCol w="1554012">
                  <a:extLst>
                    <a:ext uri="{9D8B030D-6E8A-4147-A177-3AD203B41FA5}">
                      <a16:colId xmlns:a16="http://schemas.microsoft.com/office/drawing/2014/main" val="3309583079"/>
                    </a:ext>
                  </a:extLst>
                </a:gridCol>
                <a:gridCol w="1554012">
                  <a:extLst>
                    <a:ext uri="{9D8B030D-6E8A-4147-A177-3AD203B41FA5}">
                      <a16:colId xmlns:a16="http://schemas.microsoft.com/office/drawing/2014/main" val="2879980807"/>
                    </a:ext>
                  </a:extLst>
                </a:gridCol>
              </a:tblGrid>
              <a:tr h="679218">
                <a:tc>
                  <a:txBody>
                    <a:bodyPr/>
                    <a:lstStyle/>
                    <a:p>
                      <a:pPr>
                        <a:lnSpc>
                          <a:spcPct val="107000"/>
                        </a:lnSpc>
                        <a:spcAft>
                          <a:spcPts val="800"/>
                        </a:spcAft>
                      </a:pPr>
                      <a:r>
                        <a:rPr lang="tr-TR" sz="1600" b="1" kern="10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KAYNAK ADI</a:t>
                      </a:r>
                      <a:endParaRPr lang="tr-TR" sz="1600" kern="10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b="1"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BİRİMİ</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b="1" kern="10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MEVCUT</a:t>
                      </a:r>
                      <a:endParaRPr lang="tr-TR" sz="1600" kern="10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b="1" kern="10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İHTİYAÇ</a:t>
                      </a:r>
                      <a:endParaRPr lang="tr-TR" sz="1600" kern="10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b="1"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İHTİYAÇ NEDENİ</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6576113"/>
                  </a:ext>
                </a:extLst>
              </a:tr>
              <a:tr h="1026073">
                <a:tc>
                  <a:txBody>
                    <a:bodyPr/>
                    <a:lstStyle/>
                    <a:p>
                      <a:pPr>
                        <a:lnSpc>
                          <a:spcPct val="107000"/>
                        </a:lnSpc>
                        <a:spcAft>
                          <a:spcPts val="800"/>
                        </a:spcAft>
                      </a:pPr>
                      <a:r>
                        <a:rPr lang="tr-TR" sz="1600"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Dr. Öğr. Üyesi</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Terapi ve Rehabilitasyon Bölümü</a:t>
                      </a:r>
                      <a:endParaRPr lang="tr-TR" sz="1600" kern="10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1 adet tam zamanlı</a:t>
                      </a:r>
                      <a:endParaRPr lang="tr-TR" sz="1600" kern="10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tr-TR" sz="1600" kern="10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tr-TR" sz="1600" kern="10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2859702"/>
                  </a:ext>
                </a:extLst>
              </a:tr>
              <a:tr h="1026073">
                <a:tc>
                  <a:txBody>
                    <a:bodyPr/>
                    <a:lstStyle/>
                    <a:p>
                      <a:pPr>
                        <a:lnSpc>
                          <a:spcPct val="107000"/>
                        </a:lnSpc>
                        <a:spcAft>
                          <a:spcPts val="800"/>
                        </a:spcAft>
                      </a:pPr>
                      <a:r>
                        <a:rPr lang="tr-TR" sz="1600" kern="10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Öğretim Görevlisi</a:t>
                      </a:r>
                      <a:endParaRPr lang="tr-TR" sz="1600" kern="10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Terapi ve Rehabilitasyon Bölümü</a:t>
                      </a:r>
                      <a:endParaRPr lang="tr-TR" sz="1600" kern="10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2 adet tam zamanlı</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tr-TR" sz="1600" kern="10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tr-TR" sz="1600" kern="10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2740188"/>
                  </a:ext>
                </a:extLst>
              </a:tr>
              <a:tr h="1026073">
                <a:tc>
                  <a:txBody>
                    <a:bodyPr/>
                    <a:lstStyle/>
                    <a:p>
                      <a:pPr>
                        <a:lnSpc>
                          <a:spcPct val="107000"/>
                        </a:lnSpc>
                        <a:spcAft>
                          <a:spcPts val="800"/>
                        </a:spcAft>
                      </a:pPr>
                      <a:r>
                        <a:rPr lang="tr-TR" sz="1600"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Kısmi Zamanlı Öğretim</a:t>
                      </a:r>
                      <a:r>
                        <a:rPr lang="tr-TR" sz="1600" kern="100" baseline="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 Üyesi</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Terapi ve Rehabilitasyon Bölümü</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1 adet</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2992778"/>
                  </a:ext>
                </a:extLst>
              </a:tr>
            </a:tbl>
          </a:graphicData>
        </a:graphic>
      </p:graphicFrame>
      <p:graphicFrame>
        <p:nvGraphicFramePr>
          <p:cNvPr id="2" name="Tablo 1"/>
          <p:cNvGraphicFramePr>
            <a:graphicFrameLocks noGrp="1"/>
          </p:cNvGraphicFramePr>
          <p:nvPr>
            <p:extLst>
              <p:ext uri="{D42A27DB-BD31-4B8C-83A1-F6EECF244321}">
                <p14:modId xmlns:p14="http://schemas.microsoft.com/office/powerpoint/2010/main" val="3191093308"/>
              </p:ext>
            </p:extLst>
          </p:nvPr>
        </p:nvGraphicFramePr>
        <p:xfrm>
          <a:off x="737420" y="5433884"/>
          <a:ext cx="7767483" cy="1026073"/>
        </p:xfrm>
        <a:graphic>
          <a:graphicData uri="http://schemas.openxmlformats.org/drawingml/2006/table">
            <a:tbl>
              <a:tblPr firstRow="1" firstCol="1" bandRow="1"/>
              <a:tblGrid>
                <a:gridCol w="1553153">
                  <a:extLst>
                    <a:ext uri="{9D8B030D-6E8A-4147-A177-3AD203B41FA5}">
                      <a16:colId xmlns:a16="http://schemas.microsoft.com/office/drawing/2014/main" val="3838702162"/>
                    </a:ext>
                  </a:extLst>
                </a:gridCol>
                <a:gridCol w="1553153">
                  <a:extLst>
                    <a:ext uri="{9D8B030D-6E8A-4147-A177-3AD203B41FA5}">
                      <a16:colId xmlns:a16="http://schemas.microsoft.com/office/drawing/2014/main" val="4191977251"/>
                    </a:ext>
                  </a:extLst>
                </a:gridCol>
                <a:gridCol w="1553153">
                  <a:extLst>
                    <a:ext uri="{9D8B030D-6E8A-4147-A177-3AD203B41FA5}">
                      <a16:colId xmlns:a16="http://schemas.microsoft.com/office/drawing/2014/main" val="3623073590"/>
                    </a:ext>
                  </a:extLst>
                </a:gridCol>
                <a:gridCol w="1554012">
                  <a:extLst>
                    <a:ext uri="{9D8B030D-6E8A-4147-A177-3AD203B41FA5}">
                      <a16:colId xmlns:a16="http://schemas.microsoft.com/office/drawing/2014/main" val="184638632"/>
                    </a:ext>
                  </a:extLst>
                </a:gridCol>
                <a:gridCol w="1554012">
                  <a:extLst>
                    <a:ext uri="{9D8B030D-6E8A-4147-A177-3AD203B41FA5}">
                      <a16:colId xmlns:a16="http://schemas.microsoft.com/office/drawing/2014/main" val="3932125272"/>
                    </a:ext>
                  </a:extLst>
                </a:gridCol>
              </a:tblGrid>
              <a:tr h="1026073">
                <a:tc>
                  <a:txBody>
                    <a:bodyPr/>
                    <a:lstStyle/>
                    <a:p>
                      <a:pPr>
                        <a:lnSpc>
                          <a:spcPct val="107000"/>
                        </a:lnSpc>
                        <a:spcAft>
                          <a:spcPts val="800"/>
                        </a:spcAft>
                      </a:pPr>
                      <a:r>
                        <a:rPr lang="tr-TR" sz="1600"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Kısmi Zamanlı Öğrenci</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Terapi ve Rehabilitasyon Bölümü</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1 adet</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tr-TR" sz="1600" kern="100" dirty="0">
                          <a:solidFill>
                            <a:srgbClr val="0C0D0D"/>
                          </a:solidFill>
                          <a:effectLst/>
                          <a:latin typeface="Times New Roman" panose="02020603050405020304" pitchFamily="18" charset="0"/>
                          <a:ea typeface="Aptos" panose="020B0004020202020204" pitchFamily="34" charset="0"/>
                          <a:cs typeface="Times New Roman" panose="02020603050405020304" pitchFamily="18" charset="0"/>
                        </a:rPr>
                        <a:t>Bölüm bünyesindeki idari faaliyetler</a:t>
                      </a:r>
                      <a:endParaRPr lang="tr-TR" sz="1600" kern="100" dirty="0">
                        <a:solidFill>
                          <a:srgbClr val="0C0D0D"/>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6486061"/>
                  </a:ext>
                </a:extLst>
              </a:tr>
            </a:tbl>
          </a:graphicData>
        </a:graphic>
      </p:graphicFrame>
    </p:spTree>
    <p:extLst>
      <p:ext uri="{BB962C8B-B14F-4D97-AF65-F5344CB8AC3E}">
        <p14:creationId xmlns:p14="http://schemas.microsoft.com/office/powerpoint/2010/main" val="449389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14023" y="525848"/>
            <a:ext cx="5265420" cy="8458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SKORU YÜKSEK OLAN ve AKSİYON GEREKTİREN </a:t>
            </a:r>
            <a:r>
              <a:rPr lang="en-US" sz="2800" b="1" kern="1200" dirty="0">
                <a:solidFill>
                  <a:schemeClr val="accent6"/>
                </a:solidFill>
                <a:effectLst>
                  <a:outerShdw blurRad="38100" dist="38100" dir="2700000" algn="tl">
                    <a:srgbClr val="000000">
                      <a:alpha val="43137"/>
                    </a:srgbClr>
                  </a:outerShdw>
                </a:effectLst>
                <a:ea typeface="+mj-ea"/>
                <a:cs typeface="+mj-cs"/>
              </a:rPr>
              <a:t>RİS</a:t>
            </a:r>
            <a:r>
              <a:rPr lang="tr-TR" sz="2800" b="1" dirty="0">
                <a:solidFill>
                  <a:schemeClr val="accent6"/>
                </a:solidFill>
                <a:effectLst>
                  <a:outerShdw blurRad="38100" dist="38100" dir="2700000" algn="tl">
                    <a:srgbClr val="000000">
                      <a:alpha val="43137"/>
                    </a:srgbClr>
                  </a:outerShdw>
                </a:effectLst>
                <a:ea typeface="+mj-ea"/>
                <a:cs typeface="+mj-cs"/>
              </a:rPr>
              <a:t>KLER</a:t>
            </a:r>
            <a:endParaRPr lang="en-US" sz="2800" b="1" kern="1200" dirty="0">
              <a:solidFill>
                <a:schemeClr val="accent6"/>
              </a:solidFill>
              <a:effectLst>
                <a:outerShdw blurRad="38100" dist="38100" dir="2700000" algn="tl">
                  <a:srgbClr val="000000">
                    <a:alpha val="43137"/>
                  </a:srgbClr>
                </a:outerShdw>
              </a:effectLst>
              <a:ea typeface="+mj-ea"/>
              <a:cs typeface="+mj-cs"/>
            </a:endParaRPr>
          </a:p>
        </p:txBody>
      </p:sp>
      <p:sp>
        <p:nvSpPr>
          <p:cNvPr id="7" name="Slayt Numarası Yer Tutucusu 6"/>
          <p:cNvSpPr>
            <a:spLocks noGrp="1"/>
          </p:cNvSpPr>
          <p:nvPr>
            <p:ph type="sldNum" sz="quarter" idx="12"/>
          </p:nvPr>
        </p:nvSpPr>
        <p:spPr>
          <a:xfrm>
            <a:off x="6457950" y="6356350"/>
            <a:ext cx="2057400" cy="365125"/>
          </a:xfrm>
        </p:spPr>
        <p:txBody>
          <a:bodyPr vert="horz" lIns="91440" tIns="45720" rIns="91440" bIns="45720" rtlCol="0" anchor="ctr">
            <a:normAutofit fontScale="77500" lnSpcReduction="20000"/>
          </a:bodyPr>
          <a:lstStyle/>
          <a:p>
            <a:pPr>
              <a:spcAft>
                <a:spcPts val="600"/>
              </a:spcAft>
            </a:pPr>
            <a:endParaRPr lang="en-US"/>
          </a:p>
        </p:txBody>
      </p:sp>
      <p:sp>
        <p:nvSpPr>
          <p:cNvPr id="12"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3"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4"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5"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pic>
        <p:nvPicPr>
          <p:cNvPr id="9"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o 9"/>
          <p:cNvGraphicFramePr>
            <a:graphicFrameLocks noGrp="1"/>
          </p:cNvGraphicFramePr>
          <p:nvPr>
            <p:extLst>
              <p:ext uri="{D42A27DB-BD31-4B8C-83A1-F6EECF244321}">
                <p14:modId xmlns:p14="http://schemas.microsoft.com/office/powerpoint/2010/main" val="1258235795"/>
              </p:ext>
            </p:extLst>
          </p:nvPr>
        </p:nvGraphicFramePr>
        <p:xfrm>
          <a:off x="162232" y="1801445"/>
          <a:ext cx="8586113" cy="4245394"/>
        </p:xfrm>
        <a:graphic>
          <a:graphicData uri="http://schemas.openxmlformats.org/drawingml/2006/table">
            <a:tbl>
              <a:tblPr firstRow="1" bandRow="1">
                <a:tableStyleId>{3B4B98B0-60AC-42C2-AFA5-B58CD77FA1E5}</a:tableStyleId>
              </a:tblPr>
              <a:tblGrid>
                <a:gridCol w="1914161">
                  <a:extLst>
                    <a:ext uri="{9D8B030D-6E8A-4147-A177-3AD203B41FA5}">
                      <a16:colId xmlns:a16="http://schemas.microsoft.com/office/drawing/2014/main" val="3521804200"/>
                    </a:ext>
                  </a:extLst>
                </a:gridCol>
                <a:gridCol w="6671952">
                  <a:extLst>
                    <a:ext uri="{9D8B030D-6E8A-4147-A177-3AD203B41FA5}">
                      <a16:colId xmlns:a16="http://schemas.microsoft.com/office/drawing/2014/main" val="2784112581"/>
                    </a:ext>
                  </a:extLst>
                </a:gridCol>
              </a:tblGrid>
              <a:tr h="800778">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Riskin</a:t>
                      </a:r>
                      <a:r>
                        <a:rPr lang="tr-TR" baseline="0" dirty="0">
                          <a:solidFill>
                            <a:srgbClr val="0C0D0D"/>
                          </a:solidFill>
                        </a:rPr>
                        <a:t> Tanımı :</a:t>
                      </a:r>
                      <a:endParaRPr lang="tr-TR" dirty="0">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tr-TR" b="0" dirty="0">
                          <a:solidFill>
                            <a:srgbClr val="FF0000"/>
                          </a:solidFill>
                        </a:rPr>
                        <a:t>Bölümün yeni olmasından dolayı kurumsallaşma sürecinin devam ediyor olması</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463943">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Termin Tarihi </a:t>
                      </a:r>
                      <a:r>
                        <a:rPr lang="tr-TR" baseline="0" dirty="0">
                          <a:solidFill>
                            <a:srgbClr val="0C0D0D"/>
                          </a:solidFill>
                        </a:rPr>
                        <a:t>:</a:t>
                      </a:r>
                      <a:endParaRPr lang="tr-TR"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dirty="0">
                          <a:solidFill>
                            <a:srgbClr val="FF0000"/>
                          </a:solidFill>
                        </a:rPr>
                        <a:t>5.12.2023</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463943">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Sorumlu</a:t>
                      </a:r>
                      <a:r>
                        <a:rPr lang="tr-TR" baseline="0" dirty="0">
                          <a:solidFill>
                            <a:srgbClr val="0C0D0D"/>
                          </a:solidFill>
                        </a:rPr>
                        <a:t> Birim :</a:t>
                      </a:r>
                      <a:endParaRPr lang="tr-TR"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b="1" dirty="0">
                          <a:solidFill>
                            <a:srgbClr val="0F2303"/>
                          </a:solidFill>
                        </a:rPr>
                        <a:t>Terapi ve Rehabilitasyon Bölüm Başkanlığı</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251673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tr-TR" b="0" dirty="0">
                          <a:solidFill>
                            <a:srgbClr val="0F2303"/>
                          </a:solidFill>
                        </a:rPr>
                        <a:t>Terapi ve Rehabilitasyon bölümü akademik personeli, akademik ve idari konularla  ilgili süreçler hakkında bilgilendirilmiştir. Terapi ve Rehabilitasyon bölümü akademik personeli Rektörlük tarafından organize edilen UBS, LMS, Kalite süreci ve MS </a:t>
                      </a:r>
                      <a:r>
                        <a:rPr lang="tr-TR" b="0" dirty="0" err="1">
                          <a:solidFill>
                            <a:srgbClr val="0F2303"/>
                          </a:solidFill>
                        </a:rPr>
                        <a:t>Teams</a:t>
                      </a:r>
                      <a:r>
                        <a:rPr lang="tr-TR" b="0" dirty="0">
                          <a:solidFill>
                            <a:srgbClr val="0F2303"/>
                          </a:solidFill>
                        </a:rPr>
                        <a:t> </a:t>
                      </a:r>
                      <a:r>
                        <a:rPr lang="tr-TR" b="0" dirty="0" err="1">
                          <a:solidFill>
                            <a:srgbClr val="0F2303"/>
                          </a:solidFill>
                        </a:rPr>
                        <a:t>eğtimlerine</a:t>
                      </a:r>
                      <a:r>
                        <a:rPr lang="tr-TR" b="0" dirty="0">
                          <a:solidFill>
                            <a:srgbClr val="0F2303"/>
                          </a:solidFill>
                        </a:rPr>
                        <a:t> katılım sağlamıştır. </a:t>
                      </a:r>
                      <a:r>
                        <a:rPr lang="tr-TR" b="0" dirty="0" err="1">
                          <a:solidFill>
                            <a:srgbClr val="0F2303"/>
                          </a:solidFill>
                        </a:rPr>
                        <a:t>KYS'nin</a:t>
                      </a:r>
                      <a:r>
                        <a:rPr lang="tr-TR" b="0" dirty="0">
                          <a:solidFill>
                            <a:srgbClr val="0F2303"/>
                          </a:solidFill>
                        </a:rPr>
                        <a:t> entegrasyonu sağlanarak işleyiş daha hızlı hale getirilmiştir. Akademik personel ile kurumsallaşma süreci ile ilgili toplantılar organize edilmiştir.</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Tree>
    <p:extLst>
      <p:ext uri="{BB962C8B-B14F-4D97-AF65-F5344CB8AC3E}">
        <p14:creationId xmlns:p14="http://schemas.microsoft.com/office/powerpoint/2010/main" val="2216763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14023" y="525848"/>
            <a:ext cx="5265420" cy="8458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SKORU YÜKSEK OLAN ve AKSİYON GEREKTİREN </a:t>
            </a:r>
            <a:r>
              <a:rPr lang="en-US" sz="2800" b="1" kern="1200" dirty="0">
                <a:solidFill>
                  <a:schemeClr val="accent6"/>
                </a:solidFill>
                <a:effectLst>
                  <a:outerShdw blurRad="38100" dist="38100" dir="2700000" algn="tl">
                    <a:srgbClr val="000000">
                      <a:alpha val="43137"/>
                    </a:srgbClr>
                  </a:outerShdw>
                </a:effectLst>
                <a:ea typeface="+mj-ea"/>
                <a:cs typeface="+mj-cs"/>
              </a:rPr>
              <a:t>RİS</a:t>
            </a:r>
            <a:r>
              <a:rPr lang="tr-TR" sz="2800" b="1" dirty="0">
                <a:solidFill>
                  <a:schemeClr val="accent6"/>
                </a:solidFill>
                <a:effectLst>
                  <a:outerShdw blurRad="38100" dist="38100" dir="2700000" algn="tl">
                    <a:srgbClr val="000000">
                      <a:alpha val="43137"/>
                    </a:srgbClr>
                  </a:outerShdw>
                </a:effectLst>
                <a:ea typeface="+mj-ea"/>
                <a:cs typeface="+mj-cs"/>
              </a:rPr>
              <a:t>KLER</a:t>
            </a:r>
            <a:endParaRPr lang="en-US" sz="2800" b="1" kern="1200" dirty="0">
              <a:solidFill>
                <a:schemeClr val="accent6"/>
              </a:solidFill>
              <a:effectLst>
                <a:outerShdw blurRad="38100" dist="38100" dir="2700000" algn="tl">
                  <a:srgbClr val="000000">
                    <a:alpha val="43137"/>
                  </a:srgbClr>
                </a:outerShdw>
              </a:effectLst>
              <a:ea typeface="+mj-ea"/>
              <a:cs typeface="+mj-cs"/>
            </a:endParaRPr>
          </a:p>
        </p:txBody>
      </p:sp>
      <p:sp>
        <p:nvSpPr>
          <p:cNvPr id="7" name="Slayt Numarası Yer Tutucusu 6"/>
          <p:cNvSpPr>
            <a:spLocks noGrp="1"/>
          </p:cNvSpPr>
          <p:nvPr>
            <p:ph type="sldNum" sz="quarter" idx="12"/>
          </p:nvPr>
        </p:nvSpPr>
        <p:spPr>
          <a:xfrm>
            <a:off x="6457950" y="6356350"/>
            <a:ext cx="2057400" cy="365125"/>
          </a:xfrm>
        </p:spPr>
        <p:txBody>
          <a:bodyPr vert="horz" lIns="91440" tIns="45720" rIns="91440" bIns="45720" rtlCol="0" anchor="ctr">
            <a:normAutofit fontScale="77500" lnSpcReduction="20000"/>
          </a:bodyPr>
          <a:lstStyle/>
          <a:p>
            <a:pPr>
              <a:spcAft>
                <a:spcPts val="600"/>
              </a:spcAft>
            </a:pPr>
            <a:endParaRPr lang="en-US"/>
          </a:p>
        </p:txBody>
      </p:sp>
      <p:sp>
        <p:nvSpPr>
          <p:cNvPr id="12"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3"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4"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5"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pic>
        <p:nvPicPr>
          <p:cNvPr id="9"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o 9"/>
          <p:cNvGraphicFramePr>
            <a:graphicFrameLocks noGrp="1"/>
          </p:cNvGraphicFramePr>
          <p:nvPr>
            <p:extLst>
              <p:ext uri="{D42A27DB-BD31-4B8C-83A1-F6EECF244321}">
                <p14:modId xmlns:p14="http://schemas.microsoft.com/office/powerpoint/2010/main" val="2595418426"/>
              </p:ext>
            </p:extLst>
          </p:nvPr>
        </p:nvGraphicFramePr>
        <p:xfrm>
          <a:off x="162232" y="1801445"/>
          <a:ext cx="8586113" cy="4245392"/>
        </p:xfrm>
        <a:graphic>
          <a:graphicData uri="http://schemas.openxmlformats.org/drawingml/2006/table">
            <a:tbl>
              <a:tblPr firstRow="1" bandRow="1">
                <a:tableStyleId>{3B4B98B0-60AC-42C2-AFA5-B58CD77FA1E5}</a:tableStyleId>
              </a:tblPr>
              <a:tblGrid>
                <a:gridCol w="1914161">
                  <a:extLst>
                    <a:ext uri="{9D8B030D-6E8A-4147-A177-3AD203B41FA5}">
                      <a16:colId xmlns:a16="http://schemas.microsoft.com/office/drawing/2014/main" val="3521804200"/>
                    </a:ext>
                  </a:extLst>
                </a:gridCol>
                <a:gridCol w="6671952">
                  <a:extLst>
                    <a:ext uri="{9D8B030D-6E8A-4147-A177-3AD203B41FA5}">
                      <a16:colId xmlns:a16="http://schemas.microsoft.com/office/drawing/2014/main" val="2784112581"/>
                    </a:ext>
                  </a:extLst>
                </a:gridCol>
              </a:tblGrid>
              <a:tr h="871204">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Riskin</a:t>
                      </a:r>
                      <a:r>
                        <a:rPr lang="tr-TR" baseline="0" dirty="0">
                          <a:solidFill>
                            <a:srgbClr val="0C0D0D"/>
                          </a:solidFill>
                        </a:rPr>
                        <a:t> Tanımı :</a:t>
                      </a:r>
                      <a:endParaRPr lang="tr-TR" dirty="0">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tr-TR" b="0" dirty="0">
                          <a:solidFill>
                            <a:srgbClr val="FF0000"/>
                          </a:solidFill>
                        </a:rPr>
                        <a:t>Öğrencilerin ilgili mevzuatlara (duyuru/yönetmelik/yönerge) ve ihtiyacı olan ilgili birimlerce duyurulan bilgilere karşı ilgisizliği</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504745">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Termin Tarihi </a:t>
                      </a:r>
                      <a:r>
                        <a:rPr lang="tr-TR" baseline="0" dirty="0">
                          <a:solidFill>
                            <a:srgbClr val="0C0D0D"/>
                          </a:solidFill>
                        </a:rPr>
                        <a:t>:</a:t>
                      </a:r>
                      <a:endParaRPr lang="tr-TR"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dirty="0">
                          <a:solidFill>
                            <a:srgbClr val="FF0000"/>
                          </a:solidFill>
                        </a:rPr>
                        <a:t>4.10.2023</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504745">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Sorumlu</a:t>
                      </a:r>
                      <a:r>
                        <a:rPr lang="tr-TR" baseline="0" dirty="0">
                          <a:solidFill>
                            <a:srgbClr val="0C0D0D"/>
                          </a:solidFill>
                        </a:rPr>
                        <a:t> Birim :</a:t>
                      </a:r>
                      <a:endParaRPr lang="tr-TR"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b="1" dirty="0">
                          <a:solidFill>
                            <a:srgbClr val="0F2303"/>
                          </a:solidFill>
                        </a:rPr>
                        <a:t>Terapi ve Rehabilitasyon Bölüm Başkanlığı</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2364698">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tr-TR" dirty="0">
                          <a:solidFill>
                            <a:srgbClr val="0F2303"/>
                          </a:solidFill>
                        </a:rPr>
                        <a:t>2023-2024 Eğitim-Öğretim Yılı Güz Yarıyılı başlangıcında tüm öğrencilere her programın sınıf danışmanı tarafından yüz yüze oryantasyon toplantıları düzenlenmiştir. Ayrıca e-posta yoluyla da periyodik olarak ilgili konularda bilgilendirme yapılmıştır. 2023-2024 Bahar döneminde öğrencilere online bilgilendirmeler yapılmıştır.</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Tree>
    <p:extLst>
      <p:ext uri="{BB962C8B-B14F-4D97-AF65-F5344CB8AC3E}">
        <p14:creationId xmlns:p14="http://schemas.microsoft.com/office/powerpoint/2010/main" val="922731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14023" y="525848"/>
            <a:ext cx="5265420" cy="8458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SKORU YÜKSEK OLAN ve AKSİYON GEREKTİREN </a:t>
            </a:r>
            <a:r>
              <a:rPr lang="en-US" sz="2800" b="1" kern="1200" dirty="0">
                <a:solidFill>
                  <a:schemeClr val="accent6"/>
                </a:solidFill>
                <a:effectLst>
                  <a:outerShdw blurRad="38100" dist="38100" dir="2700000" algn="tl">
                    <a:srgbClr val="000000">
                      <a:alpha val="43137"/>
                    </a:srgbClr>
                  </a:outerShdw>
                </a:effectLst>
                <a:ea typeface="+mj-ea"/>
                <a:cs typeface="+mj-cs"/>
              </a:rPr>
              <a:t>RİS</a:t>
            </a:r>
            <a:r>
              <a:rPr lang="tr-TR" sz="2800" b="1" dirty="0">
                <a:solidFill>
                  <a:schemeClr val="accent6"/>
                </a:solidFill>
                <a:effectLst>
                  <a:outerShdw blurRad="38100" dist="38100" dir="2700000" algn="tl">
                    <a:srgbClr val="000000">
                      <a:alpha val="43137"/>
                    </a:srgbClr>
                  </a:outerShdw>
                </a:effectLst>
                <a:ea typeface="+mj-ea"/>
                <a:cs typeface="+mj-cs"/>
              </a:rPr>
              <a:t>KLER</a:t>
            </a:r>
            <a:endParaRPr lang="en-US" sz="2800" b="1" kern="1200" dirty="0">
              <a:solidFill>
                <a:schemeClr val="accent6"/>
              </a:solidFill>
              <a:effectLst>
                <a:outerShdw blurRad="38100" dist="38100" dir="2700000" algn="tl">
                  <a:srgbClr val="000000">
                    <a:alpha val="43137"/>
                  </a:srgbClr>
                </a:outerShdw>
              </a:effectLst>
              <a:ea typeface="+mj-ea"/>
              <a:cs typeface="+mj-cs"/>
            </a:endParaRPr>
          </a:p>
        </p:txBody>
      </p:sp>
      <p:sp>
        <p:nvSpPr>
          <p:cNvPr id="7" name="Slayt Numarası Yer Tutucusu 6"/>
          <p:cNvSpPr>
            <a:spLocks noGrp="1"/>
          </p:cNvSpPr>
          <p:nvPr>
            <p:ph type="sldNum" sz="quarter" idx="12"/>
          </p:nvPr>
        </p:nvSpPr>
        <p:spPr>
          <a:xfrm>
            <a:off x="6457950" y="6356350"/>
            <a:ext cx="2057400" cy="365125"/>
          </a:xfrm>
        </p:spPr>
        <p:txBody>
          <a:bodyPr vert="horz" lIns="91440" tIns="45720" rIns="91440" bIns="45720" rtlCol="0" anchor="ctr">
            <a:normAutofit fontScale="77500" lnSpcReduction="20000"/>
          </a:bodyPr>
          <a:lstStyle/>
          <a:p>
            <a:pPr>
              <a:spcAft>
                <a:spcPts val="600"/>
              </a:spcAft>
            </a:pPr>
            <a:endParaRPr lang="en-US"/>
          </a:p>
        </p:txBody>
      </p:sp>
      <p:sp>
        <p:nvSpPr>
          <p:cNvPr id="12"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3"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4"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5"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pic>
        <p:nvPicPr>
          <p:cNvPr id="9"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o 9"/>
          <p:cNvGraphicFramePr>
            <a:graphicFrameLocks noGrp="1"/>
          </p:cNvGraphicFramePr>
          <p:nvPr>
            <p:extLst>
              <p:ext uri="{D42A27DB-BD31-4B8C-83A1-F6EECF244321}">
                <p14:modId xmlns:p14="http://schemas.microsoft.com/office/powerpoint/2010/main" val="2682938057"/>
              </p:ext>
            </p:extLst>
          </p:nvPr>
        </p:nvGraphicFramePr>
        <p:xfrm>
          <a:off x="266700" y="1801446"/>
          <a:ext cx="8481645" cy="4125126"/>
        </p:xfrm>
        <a:graphic>
          <a:graphicData uri="http://schemas.openxmlformats.org/drawingml/2006/table">
            <a:tbl>
              <a:tblPr firstRow="1" bandRow="1">
                <a:tableStyleId>{3B4B98B0-60AC-42C2-AFA5-B58CD77FA1E5}</a:tableStyleId>
              </a:tblPr>
              <a:tblGrid>
                <a:gridCol w="1890872">
                  <a:extLst>
                    <a:ext uri="{9D8B030D-6E8A-4147-A177-3AD203B41FA5}">
                      <a16:colId xmlns:a16="http://schemas.microsoft.com/office/drawing/2014/main" val="3521804200"/>
                    </a:ext>
                  </a:extLst>
                </a:gridCol>
                <a:gridCol w="6590773">
                  <a:extLst>
                    <a:ext uri="{9D8B030D-6E8A-4147-A177-3AD203B41FA5}">
                      <a16:colId xmlns:a16="http://schemas.microsoft.com/office/drawing/2014/main" val="2784112581"/>
                    </a:ext>
                  </a:extLst>
                </a:gridCol>
              </a:tblGrid>
              <a:tr h="1149925">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Riskin</a:t>
                      </a:r>
                      <a:r>
                        <a:rPr lang="tr-TR" baseline="0" dirty="0">
                          <a:solidFill>
                            <a:srgbClr val="0C0D0D"/>
                          </a:solidFill>
                        </a:rPr>
                        <a:t> Tanımı :</a:t>
                      </a:r>
                      <a:endParaRPr lang="tr-TR" dirty="0">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tr-TR" b="0" dirty="0">
                          <a:solidFill>
                            <a:srgbClr val="FF0000"/>
                          </a:solidFill>
                        </a:rPr>
                        <a:t>Bazı öğrencilerin yönlendirme yetersizliği ve araştırma eksikliği nedeniyle bilinçsiz yapılan program tercihleri</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666226">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Termin Tarihi </a:t>
                      </a:r>
                      <a:r>
                        <a:rPr lang="tr-TR" baseline="0" dirty="0">
                          <a:solidFill>
                            <a:srgbClr val="0C0D0D"/>
                          </a:solidFill>
                        </a:rPr>
                        <a:t>:</a:t>
                      </a:r>
                      <a:endParaRPr lang="tr-TR"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dirty="0">
                          <a:solidFill>
                            <a:srgbClr val="FF0000"/>
                          </a:solidFill>
                        </a:rPr>
                        <a:t>4.10.2023</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666226">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Sorumlu</a:t>
                      </a:r>
                      <a:r>
                        <a:rPr lang="tr-TR" baseline="0" dirty="0">
                          <a:solidFill>
                            <a:srgbClr val="0C0D0D"/>
                          </a:solidFill>
                        </a:rPr>
                        <a:t> Birim :</a:t>
                      </a:r>
                      <a:endParaRPr lang="tr-TR"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b="1" dirty="0">
                          <a:solidFill>
                            <a:srgbClr val="0F2303"/>
                          </a:solidFill>
                        </a:rPr>
                        <a:t>Terapi ve Rehabilitasyon Bölüm Başkanlığı</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1642749">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tr-TR" dirty="0">
                          <a:solidFill>
                            <a:srgbClr val="0F2303"/>
                          </a:solidFill>
                        </a:rPr>
                        <a:t>Öğrencilere ders başlangıcında program ile ilgili bilgilendirme yapılmıştır ve e-posta yoluyla da periyodik olarak ilgili konularda bilgilendirme e-postaları gönderilmiştir.</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Tree>
    <p:extLst>
      <p:ext uri="{BB962C8B-B14F-4D97-AF65-F5344CB8AC3E}">
        <p14:creationId xmlns:p14="http://schemas.microsoft.com/office/powerpoint/2010/main" val="3999472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14023" y="525848"/>
            <a:ext cx="5265420" cy="8458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SKORU YÜKSEK OLAN ve AKSİYON GEREKTİREN </a:t>
            </a:r>
            <a:r>
              <a:rPr lang="en-US" sz="2800" b="1" kern="1200" dirty="0">
                <a:solidFill>
                  <a:schemeClr val="accent6"/>
                </a:solidFill>
                <a:effectLst>
                  <a:outerShdw blurRad="38100" dist="38100" dir="2700000" algn="tl">
                    <a:srgbClr val="000000">
                      <a:alpha val="43137"/>
                    </a:srgbClr>
                  </a:outerShdw>
                </a:effectLst>
                <a:ea typeface="+mj-ea"/>
                <a:cs typeface="+mj-cs"/>
              </a:rPr>
              <a:t>RİS</a:t>
            </a:r>
            <a:r>
              <a:rPr lang="tr-TR" sz="2800" b="1" dirty="0">
                <a:solidFill>
                  <a:schemeClr val="accent6"/>
                </a:solidFill>
                <a:effectLst>
                  <a:outerShdw blurRad="38100" dist="38100" dir="2700000" algn="tl">
                    <a:srgbClr val="000000">
                      <a:alpha val="43137"/>
                    </a:srgbClr>
                  </a:outerShdw>
                </a:effectLst>
                <a:ea typeface="+mj-ea"/>
                <a:cs typeface="+mj-cs"/>
              </a:rPr>
              <a:t>KLER</a:t>
            </a:r>
            <a:endParaRPr lang="en-US" sz="2800" b="1" kern="1200" dirty="0">
              <a:solidFill>
                <a:schemeClr val="accent6"/>
              </a:solidFill>
              <a:effectLst>
                <a:outerShdw blurRad="38100" dist="38100" dir="2700000" algn="tl">
                  <a:srgbClr val="000000">
                    <a:alpha val="43137"/>
                  </a:srgbClr>
                </a:outerShdw>
              </a:effectLst>
              <a:ea typeface="+mj-ea"/>
              <a:cs typeface="+mj-cs"/>
            </a:endParaRPr>
          </a:p>
        </p:txBody>
      </p:sp>
      <p:sp>
        <p:nvSpPr>
          <p:cNvPr id="7" name="Slayt Numarası Yer Tutucusu 6"/>
          <p:cNvSpPr>
            <a:spLocks noGrp="1"/>
          </p:cNvSpPr>
          <p:nvPr>
            <p:ph type="sldNum" sz="quarter" idx="12"/>
          </p:nvPr>
        </p:nvSpPr>
        <p:spPr>
          <a:xfrm>
            <a:off x="6457950" y="6356350"/>
            <a:ext cx="2057400" cy="365125"/>
          </a:xfrm>
        </p:spPr>
        <p:txBody>
          <a:bodyPr vert="horz" lIns="91440" tIns="45720" rIns="91440" bIns="45720" rtlCol="0" anchor="ctr">
            <a:normAutofit fontScale="77500" lnSpcReduction="20000"/>
          </a:bodyPr>
          <a:lstStyle/>
          <a:p>
            <a:pPr>
              <a:spcAft>
                <a:spcPts val="600"/>
              </a:spcAft>
            </a:pPr>
            <a:endParaRPr lang="en-US"/>
          </a:p>
        </p:txBody>
      </p:sp>
      <p:sp>
        <p:nvSpPr>
          <p:cNvPr id="12"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3"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4"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5"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pic>
        <p:nvPicPr>
          <p:cNvPr id="9"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o 9"/>
          <p:cNvGraphicFramePr>
            <a:graphicFrameLocks noGrp="1"/>
          </p:cNvGraphicFramePr>
          <p:nvPr>
            <p:extLst>
              <p:ext uri="{D42A27DB-BD31-4B8C-83A1-F6EECF244321}">
                <p14:modId xmlns:p14="http://schemas.microsoft.com/office/powerpoint/2010/main" val="3465665547"/>
              </p:ext>
            </p:extLst>
          </p:nvPr>
        </p:nvGraphicFramePr>
        <p:xfrm>
          <a:off x="266700" y="1801445"/>
          <a:ext cx="8481645" cy="3965174"/>
        </p:xfrm>
        <a:graphic>
          <a:graphicData uri="http://schemas.openxmlformats.org/drawingml/2006/table">
            <a:tbl>
              <a:tblPr firstRow="1" bandRow="1">
                <a:tableStyleId>{3B4B98B0-60AC-42C2-AFA5-B58CD77FA1E5}</a:tableStyleId>
              </a:tblPr>
              <a:tblGrid>
                <a:gridCol w="1890872">
                  <a:extLst>
                    <a:ext uri="{9D8B030D-6E8A-4147-A177-3AD203B41FA5}">
                      <a16:colId xmlns:a16="http://schemas.microsoft.com/office/drawing/2014/main" val="3521804200"/>
                    </a:ext>
                  </a:extLst>
                </a:gridCol>
                <a:gridCol w="6590773">
                  <a:extLst>
                    <a:ext uri="{9D8B030D-6E8A-4147-A177-3AD203B41FA5}">
                      <a16:colId xmlns:a16="http://schemas.microsoft.com/office/drawing/2014/main" val="2784112581"/>
                    </a:ext>
                  </a:extLst>
                </a:gridCol>
              </a:tblGrid>
              <a:tr h="987375">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Riskin</a:t>
                      </a:r>
                      <a:r>
                        <a:rPr lang="tr-TR" baseline="0" dirty="0">
                          <a:solidFill>
                            <a:srgbClr val="0C0D0D"/>
                          </a:solidFill>
                        </a:rPr>
                        <a:t> Tanımı :</a:t>
                      </a:r>
                      <a:endParaRPr lang="tr-TR" dirty="0">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tr-TR" b="0" dirty="0">
                          <a:solidFill>
                            <a:srgbClr val="FF0000"/>
                          </a:solidFill>
                        </a:rPr>
                        <a:t>Fizyoterapi laboratuvarında bulunan cihazların öğrenciler tarafından bilinçsiz ve eksik bilgi ile kullanılması</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572051">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Termin Tarihi </a:t>
                      </a:r>
                      <a:r>
                        <a:rPr lang="tr-TR" baseline="0" dirty="0">
                          <a:solidFill>
                            <a:srgbClr val="0C0D0D"/>
                          </a:solidFill>
                        </a:rPr>
                        <a:t>:</a:t>
                      </a:r>
                      <a:endParaRPr lang="tr-TR"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dirty="0">
                          <a:solidFill>
                            <a:srgbClr val="FF0000"/>
                          </a:solidFill>
                        </a:rPr>
                        <a:t>2023-2024 Güz Bahar Dönemi boyunca</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572051">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Sorumlu</a:t>
                      </a:r>
                      <a:r>
                        <a:rPr lang="tr-TR" baseline="0" dirty="0">
                          <a:solidFill>
                            <a:srgbClr val="0C0D0D"/>
                          </a:solidFill>
                        </a:rPr>
                        <a:t> Birim :</a:t>
                      </a:r>
                      <a:endParaRPr lang="tr-TR"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b="1" dirty="0">
                          <a:solidFill>
                            <a:srgbClr val="0F2303"/>
                          </a:solidFill>
                        </a:rPr>
                        <a:t>Terapi ve Rehabilitasyon Bölüm Başkanlığı</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1833697">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tr-TR" dirty="0">
                          <a:solidFill>
                            <a:srgbClr val="0F2303"/>
                          </a:solidFill>
                        </a:rPr>
                        <a:t>Uygulama derslerinin sorumlu öğretim elemanları tarafından laboratuvardaki cihazların kullanımı konusunda öğrencilere ilgili dersler kapsamında bilgi aktarımı sağlanmakta ve eğitim verilmektedir.</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Tree>
    <p:extLst>
      <p:ext uri="{BB962C8B-B14F-4D97-AF65-F5344CB8AC3E}">
        <p14:creationId xmlns:p14="http://schemas.microsoft.com/office/powerpoint/2010/main" val="2335040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1986117" y="320820"/>
            <a:ext cx="5471363" cy="954107"/>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PAYDAŞ GERİBİLDİRİMLERİ</a:t>
            </a:r>
          </a:p>
          <a:p>
            <a:pPr algn="ctr"/>
            <a:r>
              <a:rPr lang="tr-TR" sz="2800" b="1" dirty="0">
                <a:solidFill>
                  <a:schemeClr val="accent6"/>
                </a:solidFill>
                <a:effectLst>
                  <a:outerShdw blurRad="38100" dist="38100" dir="2700000" algn="tl">
                    <a:srgbClr val="000000">
                      <a:alpha val="43137"/>
                    </a:srgbClr>
                  </a:outerShdw>
                </a:effectLst>
              </a:rPr>
              <a:t>(ANKET ANALİZLERİ)</a:t>
            </a:r>
            <a:endParaRPr lang="en-US" sz="2800" dirty="0">
              <a:solidFill>
                <a:schemeClr val="accent6"/>
              </a:solidFill>
              <a:cs typeface="Calibri" panose="020F0502020204030204"/>
            </a:endParaRPr>
          </a:p>
        </p:txBody>
      </p:sp>
      <p:pic>
        <p:nvPicPr>
          <p:cNvPr id="4"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o 4">
            <a:extLst>
              <a:ext uri="{FF2B5EF4-FFF2-40B4-BE49-F238E27FC236}">
                <a16:creationId xmlns:a16="http://schemas.microsoft.com/office/drawing/2014/main" id="{340964FA-8D64-F728-C373-C53B5615CBC0}"/>
              </a:ext>
            </a:extLst>
          </p:cNvPr>
          <p:cNvGraphicFramePr>
            <a:graphicFrameLocks noGrp="1"/>
          </p:cNvGraphicFramePr>
          <p:nvPr>
            <p:extLst>
              <p:ext uri="{D42A27DB-BD31-4B8C-83A1-F6EECF244321}">
                <p14:modId xmlns:p14="http://schemas.microsoft.com/office/powerpoint/2010/main" val="2786233752"/>
              </p:ext>
            </p:extLst>
          </p:nvPr>
        </p:nvGraphicFramePr>
        <p:xfrm>
          <a:off x="251520" y="1675037"/>
          <a:ext cx="8744994" cy="5229515"/>
        </p:xfrm>
        <a:graphic>
          <a:graphicData uri="http://schemas.openxmlformats.org/drawingml/2006/table">
            <a:tbl>
              <a:tblPr/>
              <a:tblGrid>
                <a:gridCol w="971666">
                  <a:extLst>
                    <a:ext uri="{9D8B030D-6E8A-4147-A177-3AD203B41FA5}">
                      <a16:colId xmlns:a16="http://schemas.microsoft.com/office/drawing/2014/main" val="2275144226"/>
                    </a:ext>
                  </a:extLst>
                </a:gridCol>
                <a:gridCol w="971666">
                  <a:extLst>
                    <a:ext uri="{9D8B030D-6E8A-4147-A177-3AD203B41FA5}">
                      <a16:colId xmlns:a16="http://schemas.microsoft.com/office/drawing/2014/main" val="3960931891"/>
                    </a:ext>
                  </a:extLst>
                </a:gridCol>
                <a:gridCol w="971666">
                  <a:extLst>
                    <a:ext uri="{9D8B030D-6E8A-4147-A177-3AD203B41FA5}">
                      <a16:colId xmlns:a16="http://schemas.microsoft.com/office/drawing/2014/main" val="3580376334"/>
                    </a:ext>
                  </a:extLst>
                </a:gridCol>
                <a:gridCol w="971666">
                  <a:extLst>
                    <a:ext uri="{9D8B030D-6E8A-4147-A177-3AD203B41FA5}">
                      <a16:colId xmlns:a16="http://schemas.microsoft.com/office/drawing/2014/main" val="4162754648"/>
                    </a:ext>
                  </a:extLst>
                </a:gridCol>
                <a:gridCol w="971666">
                  <a:extLst>
                    <a:ext uri="{9D8B030D-6E8A-4147-A177-3AD203B41FA5}">
                      <a16:colId xmlns:a16="http://schemas.microsoft.com/office/drawing/2014/main" val="2418934897"/>
                    </a:ext>
                  </a:extLst>
                </a:gridCol>
                <a:gridCol w="971666">
                  <a:extLst>
                    <a:ext uri="{9D8B030D-6E8A-4147-A177-3AD203B41FA5}">
                      <a16:colId xmlns:a16="http://schemas.microsoft.com/office/drawing/2014/main" val="1463220078"/>
                    </a:ext>
                  </a:extLst>
                </a:gridCol>
                <a:gridCol w="971666">
                  <a:extLst>
                    <a:ext uri="{9D8B030D-6E8A-4147-A177-3AD203B41FA5}">
                      <a16:colId xmlns:a16="http://schemas.microsoft.com/office/drawing/2014/main" val="1256710309"/>
                    </a:ext>
                  </a:extLst>
                </a:gridCol>
                <a:gridCol w="971666">
                  <a:extLst>
                    <a:ext uri="{9D8B030D-6E8A-4147-A177-3AD203B41FA5}">
                      <a16:colId xmlns:a16="http://schemas.microsoft.com/office/drawing/2014/main" val="4222854189"/>
                    </a:ext>
                  </a:extLst>
                </a:gridCol>
                <a:gridCol w="971666">
                  <a:extLst>
                    <a:ext uri="{9D8B030D-6E8A-4147-A177-3AD203B41FA5}">
                      <a16:colId xmlns:a16="http://schemas.microsoft.com/office/drawing/2014/main" val="1154372092"/>
                    </a:ext>
                  </a:extLst>
                </a:gridCol>
              </a:tblGrid>
              <a:tr h="2632376">
                <a:tc>
                  <a:txBody>
                    <a:bodyPr/>
                    <a:lstStyle/>
                    <a:p>
                      <a:pPr algn="ctr" fontAlgn="ctr"/>
                      <a:r>
                        <a:rPr lang="tr-TR" sz="1200" b="1" i="0" u="none" strike="noStrike" dirty="0">
                          <a:solidFill>
                            <a:srgbClr val="000000"/>
                          </a:solidFill>
                          <a:effectLst/>
                          <a:latin typeface="Tahoma" panose="020B0604030504040204" pitchFamily="34" charset="0"/>
                        </a:rPr>
                        <a:t>Anket Soruları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latin typeface="Tahoma" panose="020B0604030504040204" pitchFamily="34" charset="0"/>
                        </a:rPr>
                        <a:t>1) Stajyer öğrencinin/öğrencilerin mesleki eğitimleri yeterlidir.</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2) Stajyer öğrenci/öğrenciler görev aldığı birimdeki uygulamaları gerçekleştirme ve/veya cihazları kullanabilme becerileri yeterlidir.</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latin typeface="Tahoma" panose="020B0604030504040204" pitchFamily="34" charset="0"/>
                        </a:rPr>
                        <a:t>3) Stajyer öğrenci/öğrenciler ekip çalışmasına uyumludur.</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endParaRPr lang="tr-TR" sz="1100" b="1" i="0" u="none" strike="noStrike" dirty="0">
                        <a:solidFill>
                          <a:srgbClr val="000000"/>
                        </a:solidFill>
                        <a:effectLst/>
                        <a:latin typeface="Tahoma" panose="020B0604030504040204" pitchFamily="34" charset="0"/>
                      </a:endParaRPr>
                    </a:p>
                    <a:p>
                      <a:pPr algn="ctr" fontAlgn="t"/>
                      <a:endParaRPr lang="tr-TR" sz="1100" b="1" i="0" u="none" strike="noStrike" dirty="0">
                        <a:solidFill>
                          <a:srgbClr val="000000"/>
                        </a:solidFill>
                        <a:effectLst/>
                        <a:latin typeface="Tahoma" panose="020B0604030504040204" pitchFamily="34" charset="0"/>
                      </a:endParaRPr>
                    </a:p>
                    <a:p>
                      <a:pPr algn="ctr" fontAlgn="t"/>
                      <a:endParaRPr lang="tr-TR" sz="1100" b="1" i="0" u="none" strike="noStrike" dirty="0">
                        <a:solidFill>
                          <a:srgbClr val="000000"/>
                        </a:solidFill>
                        <a:effectLst/>
                        <a:latin typeface="Tahoma" panose="020B0604030504040204" pitchFamily="34" charset="0"/>
                      </a:endParaRPr>
                    </a:p>
                    <a:p>
                      <a:pPr algn="ctr" fontAlgn="t"/>
                      <a:r>
                        <a:rPr lang="tr-TR" sz="1100" b="1" i="0" u="none" strike="noStrike" dirty="0">
                          <a:solidFill>
                            <a:srgbClr val="000000"/>
                          </a:solidFill>
                          <a:effectLst/>
                          <a:latin typeface="Tahoma" panose="020B0604030504040204" pitchFamily="34" charset="0"/>
                        </a:rPr>
                        <a:t>4) Stajyer öğrencinin/öğrencilerin mesleki alanında kendini geliştirme çabası yeterlidir.</a:t>
                      </a:r>
                    </a:p>
                  </a:txBody>
                  <a:tcPr marL="6905" marR="6905" marT="69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latin typeface="Tahoma" panose="020B0604030504040204" pitchFamily="34" charset="0"/>
                        </a:rPr>
                        <a:t>5) Stajyer öğrenci/öğrenciler çalışmalarında etik ilkelere uyumlu çalışmış ve kurumun kurallarına uymuştur. </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6) Kurum sorumlusu staj süresince, Stajyer öğrenci/öğrenciler ile iletişim kurabilmiştir.</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7) Kurum sorumlusu staj süresince, gerekli durumlarda Antalya Bilim Üniversitesi Sağlık Hizmetleri Meslek Yüksekokulu ile iletişim kurabilmiş ve yeterli / gerekli yanıtları alabilmiştir.</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Ortalama</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5943689"/>
                  </a:ext>
                </a:extLst>
              </a:tr>
              <a:tr h="220509">
                <a:tc>
                  <a:txBody>
                    <a:bodyPr/>
                    <a:lstStyle/>
                    <a:p>
                      <a:pPr algn="ctr" fontAlgn="ctr"/>
                      <a:r>
                        <a:rPr lang="tr-TR" sz="1000" b="1" i="0" u="none" strike="noStrike" dirty="0">
                          <a:solidFill>
                            <a:srgbClr val="000000"/>
                          </a:solidFill>
                          <a:effectLst/>
                          <a:latin typeface="Tahoma" panose="020B0604030504040204" pitchFamily="34" charset="0"/>
                        </a:rPr>
                        <a:t>1.Katılımcı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3</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3</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3</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3</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3</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69%</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5633100"/>
                  </a:ext>
                </a:extLst>
              </a:tr>
              <a:tr h="220509">
                <a:tc>
                  <a:txBody>
                    <a:bodyPr/>
                    <a:lstStyle/>
                    <a:p>
                      <a:pPr algn="ctr" fontAlgn="ctr"/>
                      <a:r>
                        <a:rPr lang="tr-TR" sz="1000" b="1" i="0" u="none" strike="noStrike" dirty="0">
                          <a:solidFill>
                            <a:srgbClr val="000000"/>
                          </a:solidFill>
                          <a:effectLst/>
                          <a:latin typeface="Tahoma" panose="020B0604030504040204" pitchFamily="34" charset="0"/>
                        </a:rPr>
                        <a:t>2. Katılımcı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83%</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1783939"/>
                  </a:ext>
                </a:extLst>
              </a:tr>
              <a:tr h="220509">
                <a:tc>
                  <a:txBody>
                    <a:bodyPr/>
                    <a:lstStyle/>
                    <a:p>
                      <a:pPr algn="ctr" fontAlgn="ctr"/>
                      <a:r>
                        <a:rPr lang="tr-TR" sz="1000" b="1" i="0" u="none" strike="noStrike" dirty="0">
                          <a:solidFill>
                            <a:srgbClr val="000000"/>
                          </a:solidFill>
                          <a:effectLst/>
                          <a:latin typeface="Tahoma" panose="020B0604030504040204" pitchFamily="34" charset="0"/>
                        </a:rPr>
                        <a:t>3.Katılımcı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91%</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02230195"/>
                  </a:ext>
                </a:extLst>
              </a:tr>
              <a:tr h="220509">
                <a:tc>
                  <a:txBody>
                    <a:bodyPr/>
                    <a:lstStyle/>
                    <a:p>
                      <a:pPr algn="ctr" fontAlgn="ctr"/>
                      <a:r>
                        <a:rPr lang="tr-TR" sz="1000" b="1" i="0" u="none" strike="noStrike" dirty="0">
                          <a:solidFill>
                            <a:srgbClr val="000000"/>
                          </a:solidFill>
                          <a:effectLst/>
                          <a:latin typeface="Tahoma" panose="020B0604030504040204" pitchFamily="34" charset="0"/>
                        </a:rPr>
                        <a:t>4.Katılımcı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97%</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25403893"/>
                  </a:ext>
                </a:extLst>
              </a:tr>
              <a:tr h="220509">
                <a:tc>
                  <a:txBody>
                    <a:bodyPr/>
                    <a:lstStyle/>
                    <a:p>
                      <a:pPr algn="ctr" fontAlgn="ctr"/>
                      <a:r>
                        <a:rPr lang="tr-TR" sz="1000" b="1" i="0" u="none" strike="noStrike" dirty="0">
                          <a:solidFill>
                            <a:srgbClr val="000000"/>
                          </a:solidFill>
                          <a:effectLst/>
                          <a:latin typeface="Tahoma" panose="020B0604030504040204" pitchFamily="34" charset="0"/>
                        </a:rPr>
                        <a:t>5.Katılımcı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97%</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7590010"/>
                  </a:ext>
                </a:extLst>
              </a:tr>
              <a:tr h="220509">
                <a:tc>
                  <a:txBody>
                    <a:bodyPr/>
                    <a:lstStyle/>
                    <a:p>
                      <a:pPr algn="ctr" fontAlgn="ctr"/>
                      <a:r>
                        <a:rPr lang="tr-TR" sz="1000" b="1" i="0" u="none" strike="noStrike" dirty="0">
                          <a:solidFill>
                            <a:srgbClr val="000000"/>
                          </a:solidFill>
                          <a:effectLst/>
                          <a:latin typeface="Tahoma" panose="020B0604030504040204" pitchFamily="34" charset="0"/>
                        </a:rPr>
                        <a:t>6.Katılımcı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100%</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1806321"/>
                  </a:ext>
                </a:extLst>
              </a:tr>
              <a:tr h="220509">
                <a:tc>
                  <a:txBody>
                    <a:bodyPr/>
                    <a:lstStyle/>
                    <a:p>
                      <a:pPr algn="ctr" fontAlgn="ctr"/>
                      <a:r>
                        <a:rPr lang="tr-TR" sz="1000" b="1" i="0" u="none" strike="noStrike" dirty="0">
                          <a:solidFill>
                            <a:srgbClr val="000000"/>
                          </a:solidFill>
                          <a:effectLst/>
                          <a:latin typeface="Tahoma" panose="020B0604030504040204" pitchFamily="34" charset="0"/>
                        </a:rPr>
                        <a:t>7. Katılımcı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94%</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88928335"/>
                  </a:ext>
                </a:extLst>
              </a:tr>
              <a:tr h="220509">
                <a:tc>
                  <a:txBody>
                    <a:bodyPr/>
                    <a:lstStyle/>
                    <a:p>
                      <a:pPr algn="ctr" fontAlgn="ctr"/>
                      <a:r>
                        <a:rPr lang="tr-TR" sz="1000" b="1" i="0" u="none" strike="noStrike" dirty="0">
                          <a:solidFill>
                            <a:srgbClr val="000000"/>
                          </a:solidFill>
                          <a:effectLst/>
                          <a:latin typeface="Tahoma" panose="020B0604030504040204" pitchFamily="34" charset="0"/>
                        </a:rPr>
                        <a:t>8.Katılımcı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100%</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68039188"/>
                  </a:ext>
                </a:extLst>
              </a:tr>
              <a:tr h="220509">
                <a:tc>
                  <a:txBody>
                    <a:bodyPr/>
                    <a:lstStyle/>
                    <a:p>
                      <a:pPr algn="ctr" fontAlgn="ctr"/>
                      <a:r>
                        <a:rPr lang="tr-TR" sz="1000" b="1" i="0" u="none" strike="noStrike" dirty="0">
                          <a:solidFill>
                            <a:srgbClr val="000000"/>
                          </a:solidFill>
                          <a:effectLst/>
                          <a:latin typeface="Tahoma" panose="020B0604030504040204" pitchFamily="34" charset="0"/>
                        </a:rPr>
                        <a:t>9.Katılımcı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100%</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0873404"/>
                  </a:ext>
                </a:extLst>
              </a:tr>
              <a:tr h="220509">
                <a:tc>
                  <a:txBody>
                    <a:bodyPr/>
                    <a:lstStyle/>
                    <a:p>
                      <a:pPr algn="ctr" fontAlgn="ctr"/>
                      <a:r>
                        <a:rPr lang="tr-TR" sz="1000" b="1" i="0" u="none" strike="noStrike" dirty="0">
                          <a:solidFill>
                            <a:srgbClr val="000000"/>
                          </a:solidFill>
                          <a:effectLst/>
                          <a:latin typeface="Tahoma" panose="020B0604030504040204" pitchFamily="34" charset="0"/>
                        </a:rPr>
                        <a:t>10.Katılımcı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4</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000" b="1" i="0" u="none" strike="noStrike" dirty="0">
                          <a:solidFill>
                            <a:srgbClr val="000000"/>
                          </a:solidFill>
                          <a:effectLst/>
                          <a:latin typeface="Calibri" panose="020F0502020204030204" pitchFamily="34" charset="0"/>
                        </a:rPr>
                        <a:t>5</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97%</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0381950"/>
                  </a:ext>
                </a:extLst>
              </a:tr>
            </a:tbl>
          </a:graphicData>
        </a:graphic>
      </p:graphicFrame>
      <p:sp>
        <p:nvSpPr>
          <p:cNvPr id="6" name="Metin kutusu 5">
            <a:extLst>
              <a:ext uri="{FF2B5EF4-FFF2-40B4-BE49-F238E27FC236}">
                <a16:creationId xmlns:a16="http://schemas.microsoft.com/office/drawing/2014/main" id="{95F4022B-57C5-E79E-BF24-49245585C43F}"/>
              </a:ext>
            </a:extLst>
          </p:cNvPr>
          <p:cNvSpPr txBox="1"/>
          <p:nvPr/>
        </p:nvSpPr>
        <p:spPr>
          <a:xfrm>
            <a:off x="2052339" y="1266744"/>
            <a:ext cx="5338917" cy="400110"/>
          </a:xfrm>
          <a:prstGeom prst="rect">
            <a:avLst/>
          </a:prstGeom>
          <a:noFill/>
        </p:spPr>
        <p:txBody>
          <a:bodyPr wrap="square" rtlCol="0">
            <a:spAutoFit/>
          </a:bodyPr>
          <a:lstStyle/>
          <a:p>
            <a:pPr algn="ctr"/>
            <a:r>
              <a:rPr lang="tr-TR" sz="2000" b="1" dirty="0">
                <a:solidFill>
                  <a:srgbClr val="0F2303"/>
                </a:solidFill>
              </a:rPr>
              <a:t>ANKET ANALİZ FORMU(Kurum Staj Sorumluları)</a:t>
            </a:r>
          </a:p>
        </p:txBody>
      </p:sp>
    </p:spTree>
    <p:extLst>
      <p:ext uri="{BB962C8B-B14F-4D97-AF65-F5344CB8AC3E}">
        <p14:creationId xmlns:p14="http://schemas.microsoft.com/office/powerpoint/2010/main" val="1666700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1986117" y="320820"/>
            <a:ext cx="5471363"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PAYDAŞ GERİBİLDİRİMLERİ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(ANKET ANALİZLERİ)</a:t>
            </a:r>
            <a:endParaRPr kumimoji="0" lang="en-US" sz="2800" b="0" i="0" u="none" strike="noStrike" kern="1200" cap="none" spc="0" normalizeH="0" baseline="0" noProof="0" dirty="0">
              <a:ln>
                <a:noFill/>
              </a:ln>
              <a:solidFill>
                <a:srgbClr val="9E5E9B"/>
              </a:solidFill>
              <a:effectLst/>
              <a:uLnTx/>
              <a:uFillTx/>
              <a:latin typeface="Calibri" panose="020F0502020204030204"/>
              <a:ea typeface="+mn-ea"/>
              <a:cs typeface="Calibri" panose="020F0502020204030204"/>
            </a:endParaRPr>
          </a:p>
        </p:txBody>
      </p:sp>
      <p:pic>
        <p:nvPicPr>
          <p:cNvPr id="4" name="Picture 2" descr="https://admin.antalya.edu.tr/files/139/abu-logo-tr-yat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o 4">
            <a:extLst>
              <a:ext uri="{FF2B5EF4-FFF2-40B4-BE49-F238E27FC236}">
                <a16:creationId xmlns:a16="http://schemas.microsoft.com/office/drawing/2014/main" id="{340964FA-8D64-F728-C373-C53B5615CBC0}"/>
              </a:ext>
            </a:extLst>
          </p:cNvPr>
          <p:cNvGraphicFramePr>
            <a:graphicFrameLocks noGrp="1"/>
          </p:cNvGraphicFramePr>
          <p:nvPr>
            <p:extLst>
              <p:ext uri="{D42A27DB-BD31-4B8C-83A1-F6EECF244321}">
                <p14:modId xmlns:p14="http://schemas.microsoft.com/office/powerpoint/2010/main" val="60200412"/>
              </p:ext>
            </p:extLst>
          </p:nvPr>
        </p:nvGraphicFramePr>
        <p:xfrm>
          <a:off x="251520" y="1675037"/>
          <a:ext cx="8744994" cy="4943273"/>
        </p:xfrm>
        <a:graphic>
          <a:graphicData uri="http://schemas.openxmlformats.org/drawingml/2006/table">
            <a:tbl>
              <a:tblPr/>
              <a:tblGrid>
                <a:gridCol w="971666">
                  <a:extLst>
                    <a:ext uri="{9D8B030D-6E8A-4147-A177-3AD203B41FA5}">
                      <a16:colId xmlns:a16="http://schemas.microsoft.com/office/drawing/2014/main" val="2275144226"/>
                    </a:ext>
                  </a:extLst>
                </a:gridCol>
                <a:gridCol w="971666">
                  <a:extLst>
                    <a:ext uri="{9D8B030D-6E8A-4147-A177-3AD203B41FA5}">
                      <a16:colId xmlns:a16="http://schemas.microsoft.com/office/drawing/2014/main" val="3960931891"/>
                    </a:ext>
                  </a:extLst>
                </a:gridCol>
                <a:gridCol w="971666">
                  <a:extLst>
                    <a:ext uri="{9D8B030D-6E8A-4147-A177-3AD203B41FA5}">
                      <a16:colId xmlns:a16="http://schemas.microsoft.com/office/drawing/2014/main" val="3580376334"/>
                    </a:ext>
                  </a:extLst>
                </a:gridCol>
                <a:gridCol w="971666">
                  <a:extLst>
                    <a:ext uri="{9D8B030D-6E8A-4147-A177-3AD203B41FA5}">
                      <a16:colId xmlns:a16="http://schemas.microsoft.com/office/drawing/2014/main" val="4162754648"/>
                    </a:ext>
                  </a:extLst>
                </a:gridCol>
                <a:gridCol w="971666">
                  <a:extLst>
                    <a:ext uri="{9D8B030D-6E8A-4147-A177-3AD203B41FA5}">
                      <a16:colId xmlns:a16="http://schemas.microsoft.com/office/drawing/2014/main" val="2418934897"/>
                    </a:ext>
                  </a:extLst>
                </a:gridCol>
                <a:gridCol w="971666">
                  <a:extLst>
                    <a:ext uri="{9D8B030D-6E8A-4147-A177-3AD203B41FA5}">
                      <a16:colId xmlns:a16="http://schemas.microsoft.com/office/drawing/2014/main" val="1463220078"/>
                    </a:ext>
                  </a:extLst>
                </a:gridCol>
                <a:gridCol w="971666">
                  <a:extLst>
                    <a:ext uri="{9D8B030D-6E8A-4147-A177-3AD203B41FA5}">
                      <a16:colId xmlns:a16="http://schemas.microsoft.com/office/drawing/2014/main" val="1256710309"/>
                    </a:ext>
                  </a:extLst>
                </a:gridCol>
                <a:gridCol w="971666">
                  <a:extLst>
                    <a:ext uri="{9D8B030D-6E8A-4147-A177-3AD203B41FA5}">
                      <a16:colId xmlns:a16="http://schemas.microsoft.com/office/drawing/2014/main" val="4222854189"/>
                    </a:ext>
                  </a:extLst>
                </a:gridCol>
                <a:gridCol w="971666">
                  <a:extLst>
                    <a:ext uri="{9D8B030D-6E8A-4147-A177-3AD203B41FA5}">
                      <a16:colId xmlns:a16="http://schemas.microsoft.com/office/drawing/2014/main" val="1154372092"/>
                    </a:ext>
                  </a:extLst>
                </a:gridCol>
              </a:tblGrid>
              <a:tr h="2632376">
                <a:tc>
                  <a:txBody>
                    <a:bodyPr/>
                    <a:lstStyle/>
                    <a:p>
                      <a:pPr algn="ctr" fontAlgn="ctr"/>
                      <a:r>
                        <a:rPr lang="tr-TR" sz="1200" b="1" i="0" u="none" strike="noStrike" dirty="0">
                          <a:solidFill>
                            <a:srgbClr val="000000"/>
                          </a:solidFill>
                          <a:effectLst/>
                          <a:latin typeface="Tahoma" panose="020B0604030504040204" pitchFamily="34" charset="0"/>
                        </a:rPr>
                        <a:t>Anket Soruları</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latin typeface="Tahoma" panose="020B0604030504040204" pitchFamily="34" charset="0"/>
                        </a:rPr>
                        <a:t>1) Stajyer öğrencinin/öğrencilerin mesleki eğitimleri yeterlidir.</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2) Stajyer öğrenci/öğrenciler görev aldığı birimdeki uygulamaları gerçekleştirme ve/veya cihazları kullanabilme becerileri yeterlidir.</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latin typeface="Tahoma" panose="020B0604030504040204" pitchFamily="34" charset="0"/>
                        </a:rPr>
                        <a:t>3) Stajyer öğrenci/öğrenciler ekip çalışmasına uyumludur.</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endParaRPr lang="tr-TR" sz="1100" b="1" i="0" u="none" strike="noStrike" dirty="0">
                        <a:solidFill>
                          <a:srgbClr val="000000"/>
                        </a:solidFill>
                        <a:effectLst/>
                        <a:latin typeface="Tahoma" panose="020B0604030504040204" pitchFamily="34" charset="0"/>
                      </a:endParaRPr>
                    </a:p>
                    <a:p>
                      <a:pPr algn="ctr" fontAlgn="t"/>
                      <a:endParaRPr lang="tr-TR" sz="1100" b="1" i="0" u="none" strike="noStrike" dirty="0">
                        <a:solidFill>
                          <a:srgbClr val="000000"/>
                        </a:solidFill>
                        <a:effectLst/>
                        <a:latin typeface="Tahoma" panose="020B0604030504040204" pitchFamily="34" charset="0"/>
                      </a:endParaRPr>
                    </a:p>
                    <a:p>
                      <a:pPr algn="ctr" fontAlgn="t"/>
                      <a:endParaRPr lang="tr-TR" sz="1100" b="1" i="0" u="none" strike="noStrike" dirty="0">
                        <a:solidFill>
                          <a:srgbClr val="000000"/>
                        </a:solidFill>
                        <a:effectLst/>
                        <a:latin typeface="Tahoma" panose="020B0604030504040204" pitchFamily="34" charset="0"/>
                      </a:endParaRPr>
                    </a:p>
                    <a:p>
                      <a:pPr algn="ctr" fontAlgn="t"/>
                      <a:r>
                        <a:rPr lang="tr-TR" sz="1100" b="1" i="0" u="none" strike="noStrike" dirty="0">
                          <a:solidFill>
                            <a:srgbClr val="000000"/>
                          </a:solidFill>
                          <a:effectLst/>
                          <a:latin typeface="Tahoma" panose="020B0604030504040204" pitchFamily="34" charset="0"/>
                        </a:rPr>
                        <a:t>4) Stajyer öğrencinin/öğrencilerin mesleki alanında kendini geliştirme çabası yeterlidir.</a:t>
                      </a:r>
                    </a:p>
                  </a:txBody>
                  <a:tcPr marL="6905" marR="6905" marT="69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latin typeface="Tahoma" panose="020B0604030504040204" pitchFamily="34" charset="0"/>
                        </a:rPr>
                        <a:t>5) Stajyer öğrenci/öğrenciler çalışmalarında etik ilkelere uyumlu çalışmış ve kurumun kurallarına uymuştur. </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6) Kurum sorumlusu staj süresince, Stajyer öğrenci/öğrenciler ile iletişim kurabilmiştir.</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7) Kurum sorumlusu staj süresince, gerekli durumlarda Antalya Bilim Üniversitesi Sağlık Hizmetleri Meslek Yüksekokulu ile iletişim kurabilmiş ve yeterli / gerekli yanıtları alabilmiştir.</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Ortalama</a:t>
                      </a:r>
                    </a:p>
                  </a:txBody>
                  <a:tcPr marL="6905" marR="6905" marT="69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5943689"/>
                  </a:ext>
                </a:extLst>
              </a:tr>
              <a:tr h="220509">
                <a:tc>
                  <a:txBody>
                    <a:bodyPr/>
                    <a:lstStyle/>
                    <a:p>
                      <a:pPr algn="ctr" fontAlgn="ctr"/>
                      <a:r>
                        <a:rPr lang="tr-TR" sz="1100" b="1" i="0" u="none" strike="noStrike" dirty="0">
                          <a:solidFill>
                            <a:srgbClr val="000000"/>
                          </a:solidFill>
                          <a:effectLst/>
                          <a:latin typeface="Tahoma" panose="020B0604030504040204" pitchFamily="34" charset="0"/>
                        </a:rPr>
                        <a:t>47. 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highlight>
                            <a:srgbClr val="FFFF00"/>
                          </a:highlight>
                          <a:latin typeface="Tahoma" panose="020B060403050404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5633100"/>
                  </a:ext>
                </a:extLst>
              </a:tr>
              <a:tr h="220509">
                <a:tc>
                  <a:txBody>
                    <a:bodyPr/>
                    <a:lstStyle/>
                    <a:p>
                      <a:pPr algn="ctr" fontAlgn="ctr"/>
                      <a:r>
                        <a:rPr lang="tr-TR" sz="1100" b="1" i="0" u="none" strike="noStrike">
                          <a:solidFill>
                            <a:srgbClr val="000000"/>
                          </a:solidFill>
                          <a:effectLst/>
                          <a:latin typeface="Tahoma" panose="020B0604030504040204" pitchFamily="34" charset="0"/>
                        </a:rPr>
                        <a:t>48.Katılımcı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a:solidFill>
                            <a:srgbClr val="000000"/>
                          </a:solidFill>
                          <a:effectLst/>
                          <a:highlight>
                            <a:srgbClr val="FFFF00"/>
                          </a:highlight>
                          <a:latin typeface="Tahom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1783939"/>
                  </a:ext>
                </a:extLst>
              </a:tr>
              <a:tr h="220509">
                <a:tc>
                  <a:txBody>
                    <a:bodyPr/>
                    <a:lstStyle/>
                    <a:p>
                      <a:pPr algn="ctr" fontAlgn="ctr"/>
                      <a:r>
                        <a:rPr lang="tr-TR" sz="1100" b="1" i="0" u="none" strike="noStrike">
                          <a:solidFill>
                            <a:srgbClr val="000000"/>
                          </a:solidFill>
                          <a:effectLst/>
                          <a:latin typeface="Tahoma" panose="020B0604030504040204" pitchFamily="34" charset="0"/>
                        </a:rPr>
                        <a:t>49.Katılımcı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highlight>
                            <a:srgbClr val="FFFF00"/>
                          </a:highlight>
                          <a:latin typeface="Tahoma" panose="020B060403050404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02230195"/>
                  </a:ext>
                </a:extLst>
              </a:tr>
              <a:tr h="220509">
                <a:tc>
                  <a:txBody>
                    <a:bodyPr/>
                    <a:lstStyle/>
                    <a:p>
                      <a:pPr algn="ctr" fontAlgn="ctr"/>
                      <a:r>
                        <a:rPr lang="tr-TR" sz="1100" b="1" i="0" u="none" strike="noStrike">
                          <a:solidFill>
                            <a:srgbClr val="000000"/>
                          </a:solidFill>
                          <a:effectLst/>
                          <a:latin typeface="Tahoma" panose="020B0604030504040204" pitchFamily="34" charset="0"/>
                        </a:rPr>
                        <a:t>50.Katılımcı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highlight>
                            <a:srgbClr val="FFFF00"/>
                          </a:highlight>
                          <a:latin typeface="Tahoma" panose="020B060403050404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25403893"/>
                  </a:ext>
                </a:extLst>
              </a:tr>
              <a:tr h="220509">
                <a:tc>
                  <a:txBody>
                    <a:bodyPr/>
                    <a:lstStyle/>
                    <a:p>
                      <a:pPr algn="ctr" fontAlgn="ctr"/>
                      <a:r>
                        <a:rPr lang="tr-TR" sz="1100" b="1" i="0" u="none" strike="noStrike">
                          <a:solidFill>
                            <a:srgbClr val="000000"/>
                          </a:solidFill>
                          <a:effectLst/>
                          <a:latin typeface="Tahoma" panose="020B0604030504040204" pitchFamily="34" charset="0"/>
                        </a:rPr>
                        <a:t>51.Katılımcı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highlight>
                            <a:srgbClr val="FFFF00"/>
                          </a:highlight>
                          <a:latin typeface="Tahoma" panose="020B060403050404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7590010"/>
                  </a:ext>
                </a:extLst>
              </a:tr>
              <a:tr h="220509">
                <a:tc>
                  <a:txBody>
                    <a:bodyPr/>
                    <a:lstStyle/>
                    <a:p>
                      <a:pPr algn="ctr" fontAlgn="ctr"/>
                      <a:r>
                        <a:rPr lang="tr-TR" sz="1100" b="1" i="0" u="none" strike="noStrike">
                          <a:solidFill>
                            <a:srgbClr val="000000"/>
                          </a:solidFill>
                          <a:effectLst/>
                          <a:latin typeface="Tahoma" panose="020B0604030504040204" pitchFamily="34" charset="0"/>
                        </a:rPr>
                        <a:t>52. 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highlight>
                            <a:srgbClr val="FFFF00"/>
                          </a:highlight>
                          <a:latin typeface="Tahoma" panose="020B060403050404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1806321"/>
                  </a:ext>
                </a:extLst>
              </a:tr>
              <a:tr h="220509">
                <a:tc>
                  <a:txBody>
                    <a:bodyPr/>
                    <a:lstStyle/>
                    <a:p>
                      <a:pPr algn="ctr" fontAlgn="ctr"/>
                      <a:r>
                        <a:rPr lang="tr-TR" sz="1100" b="1" i="0" u="none" strike="noStrike">
                          <a:solidFill>
                            <a:srgbClr val="000000"/>
                          </a:solidFill>
                          <a:effectLst/>
                          <a:latin typeface="Tahoma" panose="020B0604030504040204" pitchFamily="34" charset="0"/>
                        </a:rPr>
                        <a:t>53.Katılımcı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highlight>
                            <a:srgbClr val="FFFF00"/>
                          </a:highlight>
                          <a:latin typeface="Tahoma" panose="020B060403050404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88928335"/>
                  </a:ext>
                </a:extLst>
              </a:tr>
              <a:tr h="220509">
                <a:tc>
                  <a:txBody>
                    <a:bodyPr/>
                    <a:lstStyle/>
                    <a:p>
                      <a:pPr algn="ctr" fontAlgn="b"/>
                      <a:r>
                        <a:rPr lang="tr-TR" sz="1200" b="1" i="0" u="none" strike="noStrike">
                          <a:solidFill>
                            <a:srgbClr val="C00000"/>
                          </a:solidFill>
                          <a:effectLst/>
                          <a:highlight>
                            <a:srgbClr val="4F81BD"/>
                          </a:highlight>
                          <a:latin typeface="Tahoma" panose="020B0604030504040204" pitchFamily="34" charset="0"/>
                        </a:rPr>
                        <a:t>ORTALAMA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C00000"/>
                          </a:solidFill>
                          <a:effectLst/>
                          <a:highlight>
                            <a:srgbClr val="4F81BD"/>
                          </a:highlight>
                          <a:latin typeface="Tahoma" panose="020B0604030504040204" pitchFamily="34" charset="0"/>
                        </a:rPr>
                        <a:t>88,68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C00000"/>
                          </a:solidFill>
                          <a:effectLst/>
                          <a:highlight>
                            <a:srgbClr val="4F81BD"/>
                          </a:highlight>
                          <a:latin typeface="Tahoma" panose="020B0604030504040204" pitchFamily="34" charset="0"/>
                        </a:rPr>
                        <a:t>91,70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C00000"/>
                          </a:solidFill>
                          <a:effectLst/>
                          <a:highlight>
                            <a:srgbClr val="4F81BD"/>
                          </a:highlight>
                          <a:latin typeface="Tahoma" panose="020B0604030504040204" pitchFamily="34" charset="0"/>
                        </a:rPr>
                        <a:t>92,83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C00000"/>
                          </a:solidFill>
                          <a:effectLst/>
                          <a:highlight>
                            <a:srgbClr val="4F81BD"/>
                          </a:highlight>
                          <a:latin typeface="Tahoma" panose="020B0604030504040204" pitchFamily="34" charset="0"/>
                        </a:rPr>
                        <a:t>90,57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C00000"/>
                          </a:solidFill>
                          <a:effectLst/>
                          <a:highlight>
                            <a:srgbClr val="4F81BD"/>
                          </a:highlight>
                          <a:latin typeface="Tahoma" panose="020B0604030504040204" pitchFamily="34" charset="0"/>
                        </a:rPr>
                        <a:t>91,32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C00000"/>
                          </a:solidFill>
                          <a:effectLst/>
                          <a:highlight>
                            <a:srgbClr val="4F81BD"/>
                          </a:highlight>
                          <a:latin typeface="Tahoma" panose="020B0604030504040204" pitchFamily="34" charset="0"/>
                        </a:rPr>
                        <a:t>90,43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C00000"/>
                          </a:solidFill>
                          <a:effectLst/>
                          <a:highlight>
                            <a:srgbClr val="4F81BD"/>
                          </a:highlight>
                          <a:latin typeface="Tahoma" panose="020B060403050404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C00000"/>
                          </a:solidFill>
                          <a:effectLst/>
                          <a:highlight>
                            <a:srgbClr val="FFFF00"/>
                          </a:highlight>
                          <a:latin typeface="Tahoma" panose="020B060403050404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68039188"/>
                  </a:ext>
                </a:extLst>
              </a:tr>
            </a:tbl>
          </a:graphicData>
        </a:graphic>
      </p:graphicFrame>
      <p:sp>
        <p:nvSpPr>
          <p:cNvPr id="6" name="Metin kutusu 5">
            <a:extLst>
              <a:ext uri="{FF2B5EF4-FFF2-40B4-BE49-F238E27FC236}">
                <a16:creationId xmlns:a16="http://schemas.microsoft.com/office/drawing/2014/main" id="{95F4022B-57C5-E79E-BF24-49245585C43F}"/>
              </a:ext>
            </a:extLst>
          </p:cNvPr>
          <p:cNvSpPr txBox="1"/>
          <p:nvPr/>
        </p:nvSpPr>
        <p:spPr>
          <a:xfrm>
            <a:off x="2052339" y="1266744"/>
            <a:ext cx="53389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F2303"/>
                </a:solidFill>
                <a:effectLst/>
                <a:uLnTx/>
                <a:uFillTx/>
                <a:latin typeface="Calibri" panose="020F0502020204030204"/>
                <a:ea typeface="+mn-ea"/>
                <a:cs typeface="+mn-cs"/>
              </a:rPr>
              <a:t>ANKET ANALİZ FORMU(Kurum Staj Sorumluları)</a:t>
            </a:r>
          </a:p>
        </p:txBody>
      </p:sp>
    </p:spTree>
    <p:extLst>
      <p:ext uri="{BB962C8B-B14F-4D97-AF65-F5344CB8AC3E}">
        <p14:creationId xmlns:p14="http://schemas.microsoft.com/office/powerpoint/2010/main" val="1576955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1986117" y="320820"/>
            <a:ext cx="5471363"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PAYDAŞ GERİBİLDİRİMLERİ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(ANKET ANALİZLERİ)</a:t>
            </a:r>
            <a:endParaRPr kumimoji="0" lang="en-US" sz="2800" b="0" i="0" u="none" strike="noStrike" kern="1200" cap="none" spc="0" normalizeH="0" baseline="0" noProof="0" dirty="0">
              <a:ln>
                <a:noFill/>
              </a:ln>
              <a:solidFill>
                <a:srgbClr val="9E5E9B"/>
              </a:solidFill>
              <a:effectLst/>
              <a:uLnTx/>
              <a:uFillTx/>
              <a:latin typeface="Calibri" panose="020F0502020204030204"/>
              <a:ea typeface="+mn-ea"/>
              <a:cs typeface="Calibri" panose="020F0502020204030204"/>
            </a:endParaRPr>
          </a:p>
        </p:txBody>
      </p:sp>
      <p:pic>
        <p:nvPicPr>
          <p:cNvPr id="4"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95F4022B-57C5-E79E-BF24-49245585C43F}"/>
              </a:ext>
            </a:extLst>
          </p:cNvPr>
          <p:cNvSpPr txBox="1"/>
          <p:nvPr/>
        </p:nvSpPr>
        <p:spPr>
          <a:xfrm>
            <a:off x="2052339" y="1266744"/>
            <a:ext cx="53389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F2303"/>
                </a:solidFill>
                <a:effectLst/>
                <a:uLnTx/>
                <a:uFillTx/>
                <a:latin typeface="Calibri" panose="020F0502020204030204"/>
                <a:ea typeface="+mn-ea"/>
                <a:cs typeface="+mn-cs"/>
              </a:rPr>
              <a:t>ANKET ANALİZ FORMU(Öğrenciler)</a:t>
            </a:r>
          </a:p>
        </p:txBody>
      </p:sp>
      <p:graphicFrame>
        <p:nvGraphicFramePr>
          <p:cNvPr id="2" name="Tablo 1">
            <a:extLst>
              <a:ext uri="{FF2B5EF4-FFF2-40B4-BE49-F238E27FC236}">
                <a16:creationId xmlns:a16="http://schemas.microsoft.com/office/drawing/2014/main" id="{5F89A73B-3CDC-2F8A-0D83-79C022BDB01E}"/>
              </a:ext>
            </a:extLst>
          </p:cNvPr>
          <p:cNvGraphicFramePr>
            <a:graphicFrameLocks noGrp="1"/>
          </p:cNvGraphicFramePr>
          <p:nvPr>
            <p:extLst>
              <p:ext uri="{D42A27DB-BD31-4B8C-83A1-F6EECF244321}">
                <p14:modId xmlns:p14="http://schemas.microsoft.com/office/powerpoint/2010/main" val="3383826776"/>
              </p:ext>
            </p:extLst>
          </p:nvPr>
        </p:nvGraphicFramePr>
        <p:xfrm>
          <a:off x="251521" y="1743798"/>
          <a:ext cx="8774491" cy="5178130"/>
        </p:xfrm>
        <a:graphic>
          <a:graphicData uri="http://schemas.openxmlformats.org/drawingml/2006/table">
            <a:tbl>
              <a:tblPr/>
              <a:tblGrid>
                <a:gridCol w="797681">
                  <a:extLst>
                    <a:ext uri="{9D8B030D-6E8A-4147-A177-3AD203B41FA5}">
                      <a16:colId xmlns:a16="http://schemas.microsoft.com/office/drawing/2014/main" val="4003837910"/>
                    </a:ext>
                  </a:extLst>
                </a:gridCol>
                <a:gridCol w="797681">
                  <a:extLst>
                    <a:ext uri="{9D8B030D-6E8A-4147-A177-3AD203B41FA5}">
                      <a16:colId xmlns:a16="http://schemas.microsoft.com/office/drawing/2014/main" val="2043431329"/>
                    </a:ext>
                  </a:extLst>
                </a:gridCol>
                <a:gridCol w="866820">
                  <a:extLst>
                    <a:ext uri="{9D8B030D-6E8A-4147-A177-3AD203B41FA5}">
                      <a16:colId xmlns:a16="http://schemas.microsoft.com/office/drawing/2014/main" val="4098175183"/>
                    </a:ext>
                  </a:extLst>
                </a:gridCol>
                <a:gridCol w="811162">
                  <a:extLst>
                    <a:ext uri="{9D8B030D-6E8A-4147-A177-3AD203B41FA5}">
                      <a16:colId xmlns:a16="http://schemas.microsoft.com/office/drawing/2014/main" val="3777617929"/>
                    </a:ext>
                  </a:extLst>
                </a:gridCol>
                <a:gridCol w="715061">
                  <a:extLst>
                    <a:ext uri="{9D8B030D-6E8A-4147-A177-3AD203B41FA5}">
                      <a16:colId xmlns:a16="http://schemas.microsoft.com/office/drawing/2014/main" val="752162113"/>
                    </a:ext>
                  </a:extLst>
                </a:gridCol>
                <a:gridCol w="1010500">
                  <a:extLst>
                    <a:ext uri="{9D8B030D-6E8A-4147-A177-3AD203B41FA5}">
                      <a16:colId xmlns:a16="http://schemas.microsoft.com/office/drawing/2014/main" val="3514583127"/>
                    </a:ext>
                  </a:extLst>
                </a:gridCol>
                <a:gridCol w="584862">
                  <a:extLst>
                    <a:ext uri="{9D8B030D-6E8A-4147-A177-3AD203B41FA5}">
                      <a16:colId xmlns:a16="http://schemas.microsoft.com/office/drawing/2014/main" val="1406256011"/>
                    </a:ext>
                  </a:extLst>
                </a:gridCol>
                <a:gridCol w="875228">
                  <a:extLst>
                    <a:ext uri="{9D8B030D-6E8A-4147-A177-3AD203B41FA5}">
                      <a16:colId xmlns:a16="http://schemas.microsoft.com/office/drawing/2014/main" val="3205162751"/>
                    </a:ext>
                  </a:extLst>
                </a:gridCol>
                <a:gridCol w="720134">
                  <a:extLst>
                    <a:ext uri="{9D8B030D-6E8A-4147-A177-3AD203B41FA5}">
                      <a16:colId xmlns:a16="http://schemas.microsoft.com/office/drawing/2014/main" val="2507830885"/>
                    </a:ext>
                  </a:extLst>
                </a:gridCol>
                <a:gridCol w="916937">
                  <a:extLst>
                    <a:ext uri="{9D8B030D-6E8A-4147-A177-3AD203B41FA5}">
                      <a16:colId xmlns:a16="http://schemas.microsoft.com/office/drawing/2014/main" val="4271055191"/>
                    </a:ext>
                  </a:extLst>
                </a:gridCol>
                <a:gridCol w="678425">
                  <a:extLst>
                    <a:ext uri="{9D8B030D-6E8A-4147-A177-3AD203B41FA5}">
                      <a16:colId xmlns:a16="http://schemas.microsoft.com/office/drawing/2014/main" val="2586172820"/>
                    </a:ext>
                  </a:extLst>
                </a:gridCol>
              </a:tblGrid>
              <a:tr h="2954812">
                <a:tc>
                  <a:txBody>
                    <a:bodyPr/>
                    <a:lstStyle/>
                    <a:p>
                      <a:pPr algn="ctr" fontAlgn="ctr"/>
                      <a:r>
                        <a:rPr lang="tr-TR" sz="1200" b="1" i="0" u="none" strike="noStrike" dirty="0">
                          <a:solidFill>
                            <a:srgbClr val="000000"/>
                          </a:solidFill>
                          <a:effectLst/>
                          <a:latin typeface="Tahoma" panose="020B0604030504040204" pitchFamily="34" charset="0"/>
                        </a:rPr>
                        <a:t>Anket Soruları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1) Eğitimim sırasında öğrendiğim teorik bilgileri uygulama fırsatı sağlamıştır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2) Mesleki alanımda yeni bilgi ve beceriler kazanmamı sağlamıştır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3) Staj yaptığım ve kurum ve staj faaliyetleri gelecekteki çalışma hayatıma yön vermede fayda sağlamıştır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00" b="1" i="0" u="none" strike="noStrike" dirty="0">
                          <a:solidFill>
                            <a:srgbClr val="000000"/>
                          </a:solidFill>
                          <a:effectLst/>
                          <a:latin typeface="Tahoma" panose="020B0604030504040204" pitchFamily="34" charset="0"/>
                        </a:rPr>
                        <a:t>4) Mesleki vizyonumu geliştirmiştir.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5) İletişim kurma becerimi ve ekip çalışmasına uyum yeteneğimi geliştirmiştir.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latin typeface="Tahoma" panose="020B0604030504040204" pitchFamily="34" charset="0"/>
                        </a:rPr>
                        <a:t>6) Zamanı planlı ve etkin bir şekilde kullanmama katkı sağlamıştır.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7) Staj süresince, üniversitemdeki staj danışmanım ile iletişim kurabildim. </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latin typeface="Tahoma" panose="020B0604030504040204" pitchFamily="34" charset="0"/>
                        </a:rPr>
                        <a:t>8) Staj süresince, staj yaptığım kurumdaki staj sorumlum ile iletişim kurabildim. </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9) Staj süreci ile ilişkin belge ve dokümanlara (Staj Yönergesi, Dilekçe, Staj onay formu vb.) Yüksekokulumuz web sayfasından ulaşabildim, aldığım bilgiler yeterli ve yönlendiriciydi.</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Ortalama</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1491279"/>
                  </a:ext>
                </a:extLst>
              </a:tr>
              <a:tr h="198732">
                <a:tc>
                  <a:txBody>
                    <a:bodyPr/>
                    <a:lstStyle/>
                    <a:p>
                      <a:pPr algn="ctr" fontAlgn="ctr"/>
                      <a:r>
                        <a:rPr lang="tr-TR" sz="1000" b="1" i="0" u="none" strike="noStrike" dirty="0">
                          <a:solidFill>
                            <a:srgbClr val="000000"/>
                          </a:solidFill>
                          <a:effectLst/>
                          <a:latin typeface="Tahoma" panose="020B0604030504040204" pitchFamily="34" charset="0"/>
                        </a:rPr>
                        <a:t>1.Katılımcı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80%</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5388025"/>
                  </a:ext>
                </a:extLst>
              </a:tr>
              <a:tr h="198732">
                <a:tc>
                  <a:txBody>
                    <a:bodyPr/>
                    <a:lstStyle/>
                    <a:p>
                      <a:pPr algn="ctr" fontAlgn="ctr"/>
                      <a:r>
                        <a:rPr lang="tr-TR" sz="1000" b="1" i="0" u="none" strike="noStrike" dirty="0">
                          <a:solidFill>
                            <a:srgbClr val="000000"/>
                          </a:solidFill>
                          <a:effectLst/>
                          <a:latin typeface="Tahoma" panose="020B0604030504040204" pitchFamily="34" charset="0"/>
                        </a:rPr>
                        <a:t>2. Katılımcı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0</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86%</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5517346"/>
                  </a:ext>
                </a:extLst>
              </a:tr>
              <a:tr h="198732">
                <a:tc>
                  <a:txBody>
                    <a:bodyPr/>
                    <a:lstStyle/>
                    <a:p>
                      <a:pPr algn="ctr" fontAlgn="ctr"/>
                      <a:r>
                        <a:rPr lang="tr-TR" sz="1000" b="1" i="0" u="none" strike="noStrike">
                          <a:solidFill>
                            <a:srgbClr val="000000"/>
                          </a:solidFill>
                          <a:effectLst/>
                          <a:latin typeface="Tahoma" panose="020B0604030504040204" pitchFamily="34" charset="0"/>
                        </a:rPr>
                        <a:t>3.Katılımcı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100%</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17743978"/>
                  </a:ext>
                </a:extLst>
              </a:tr>
              <a:tr h="198732">
                <a:tc>
                  <a:txBody>
                    <a:bodyPr/>
                    <a:lstStyle/>
                    <a:p>
                      <a:pPr algn="ctr" fontAlgn="ctr"/>
                      <a:r>
                        <a:rPr lang="tr-TR" sz="1000" b="1" i="0" u="none" strike="noStrike" dirty="0">
                          <a:solidFill>
                            <a:srgbClr val="000000"/>
                          </a:solidFill>
                          <a:effectLst/>
                          <a:latin typeface="Tahoma" panose="020B0604030504040204" pitchFamily="34" charset="0"/>
                        </a:rPr>
                        <a:t>4.Katılımcı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100%</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0383430"/>
                  </a:ext>
                </a:extLst>
              </a:tr>
              <a:tr h="198732">
                <a:tc>
                  <a:txBody>
                    <a:bodyPr/>
                    <a:lstStyle/>
                    <a:p>
                      <a:pPr algn="ctr" fontAlgn="ctr"/>
                      <a:r>
                        <a:rPr lang="tr-TR" sz="1000" b="1" i="0" u="none" strike="noStrike" dirty="0">
                          <a:solidFill>
                            <a:srgbClr val="000000"/>
                          </a:solidFill>
                          <a:effectLst/>
                          <a:latin typeface="Tahoma" panose="020B0604030504040204" pitchFamily="34" charset="0"/>
                        </a:rPr>
                        <a:t>5.Katılımcı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100%</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6279422"/>
                  </a:ext>
                </a:extLst>
              </a:tr>
              <a:tr h="198732">
                <a:tc>
                  <a:txBody>
                    <a:bodyPr/>
                    <a:lstStyle/>
                    <a:p>
                      <a:pPr algn="ctr" fontAlgn="ctr"/>
                      <a:r>
                        <a:rPr lang="tr-TR" sz="1000" b="1" i="0" u="none" strike="noStrike" dirty="0">
                          <a:solidFill>
                            <a:srgbClr val="000000"/>
                          </a:solidFill>
                          <a:effectLst/>
                          <a:latin typeface="Tahoma" panose="020B0604030504040204" pitchFamily="34" charset="0"/>
                        </a:rPr>
                        <a:t>6. Katılımcı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3</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94%</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5471709"/>
                  </a:ext>
                </a:extLst>
              </a:tr>
              <a:tr h="198732">
                <a:tc>
                  <a:txBody>
                    <a:bodyPr/>
                    <a:lstStyle/>
                    <a:p>
                      <a:pPr algn="ctr" fontAlgn="ctr"/>
                      <a:r>
                        <a:rPr lang="tr-TR" sz="1000" b="1" i="0" u="none" strike="noStrike" dirty="0">
                          <a:solidFill>
                            <a:srgbClr val="000000"/>
                          </a:solidFill>
                          <a:effectLst/>
                          <a:latin typeface="Tahoma" panose="020B0604030504040204" pitchFamily="34" charset="0"/>
                        </a:rPr>
                        <a:t>7.Katılımcı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a:solidFill>
                            <a:srgbClr val="000000"/>
                          </a:solidFill>
                          <a:effectLst/>
                          <a:highlight>
                            <a:srgbClr val="FFFF00"/>
                          </a:highlight>
                          <a:latin typeface="Tahoma" panose="020B0604030504040204" pitchFamily="34" charset="0"/>
                        </a:rPr>
                        <a:t>100%</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373617"/>
                  </a:ext>
                </a:extLst>
              </a:tr>
              <a:tr h="198732">
                <a:tc>
                  <a:txBody>
                    <a:bodyPr/>
                    <a:lstStyle/>
                    <a:p>
                      <a:pPr algn="ctr" fontAlgn="ctr"/>
                      <a:r>
                        <a:rPr lang="tr-TR" sz="1000" b="1" i="0" u="none" strike="noStrike" dirty="0">
                          <a:solidFill>
                            <a:srgbClr val="000000"/>
                          </a:solidFill>
                          <a:effectLst/>
                          <a:latin typeface="Tahoma" panose="020B0604030504040204" pitchFamily="34" charset="0"/>
                        </a:rPr>
                        <a:t>8.Katılımcı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100%</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35199643"/>
                  </a:ext>
                </a:extLst>
              </a:tr>
              <a:tr h="198732">
                <a:tc>
                  <a:txBody>
                    <a:bodyPr/>
                    <a:lstStyle/>
                    <a:p>
                      <a:pPr algn="ctr" fontAlgn="ctr"/>
                      <a:r>
                        <a:rPr lang="tr-TR" sz="1000" b="1" i="0" u="none" strike="noStrike" dirty="0">
                          <a:solidFill>
                            <a:srgbClr val="000000"/>
                          </a:solidFill>
                          <a:effectLst/>
                          <a:latin typeface="Tahoma" panose="020B0604030504040204" pitchFamily="34" charset="0"/>
                        </a:rPr>
                        <a:t>9.Katılımcı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100%</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4033193"/>
                  </a:ext>
                </a:extLst>
              </a:tr>
              <a:tr h="198732">
                <a:tc>
                  <a:txBody>
                    <a:bodyPr/>
                    <a:lstStyle/>
                    <a:p>
                      <a:pPr algn="ctr" fontAlgn="ctr"/>
                      <a:r>
                        <a:rPr lang="tr-TR" sz="1000" b="1" i="0" u="none" strike="noStrike" dirty="0">
                          <a:solidFill>
                            <a:srgbClr val="000000"/>
                          </a:solidFill>
                          <a:effectLst/>
                          <a:latin typeface="Tahoma" panose="020B0604030504040204" pitchFamily="34" charset="0"/>
                        </a:rPr>
                        <a:t>10.Katılımcı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5650" marR="5650" marT="5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89%</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5296744"/>
                  </a:ext>
                </a:extLst>
              </a:tr>
            </a:tbl>
          </a:graphicData>
        </a:graphic>
      </p:graphicFrame>
    </p:spTree>
    <p:extLst>
      <p:ext uri="{BB962C8B-B14F-4D97-AF65-F5344CB8AC3E}">
        <p14:creationId xmlns:p14="http://schemas.microsoft.com/office/powerpoint/2010/main" val="2244387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1986117" y="320820"/>
            <a:ext cx="5471363"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PAYDAŞ GERİBİLDİRİMLERİ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(ANKET ANALİZLERİ)</a:t>
            </a:r>
            <a:endParaRPr kumimoji="0" lang="en-US" sz="2800" b="0" i="0" u="none" strike="noStrike" kern="1200" cap="none" spc="0" normalizeH="0" baseline="0" noProof="0" dirty="0">
              <a:ln>
                <a:noFill/>
              </a:ln>
              <a:solidFill>
                <a:srgbClr val="9E5E9B"/>
              </a:solidFill>
              <a:effectLst/>
              <a:uLnTx/>
              <a:uFillTx/>
              <a:latin typeface="Calibri" panose="020F0502020204030204"/>
              <a:ea typeface="+mn-ea"/>
              <a:cs typeface="Calibri" panose="020F0502020204030204"/>
            </a:endParaRPr>
          </a:p>
        </p:txBody>
      </p:sp>
      <p:pic>
        <p:nvPicPr>
          <p:cNvPr id="4" name="Picture 2" descr="https://admin.antalya.edu.tr/files/139/abu-logo-tr-yat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95F4022B-57C5-E79E-BF24-49245585C43F}"/>
              </a:ext>
            </a:extLst>
          </p:cNvPr>
          <p:cNvSpPr txBox="1"/>
          <p:nvPr/>
        </p:nvSpPr>
        <p:spPr>
          <a:xfrm>
            <a:off x="2052339" y="1266744"/>
            <a:ext cx="53389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F2303"/>
                </a:solidFill>
                <a:effectLst/>
                <a:uLnTx/>
                <a:uFillTx/>
                <a:latin typeface="Calibri" panose="020F0502020204030204"/>
                <a:ea typeface="+mn-ea"/>
                <a:cs typeface="+mn-cs"/>
              </a:rPr>
              <a:t>ANKET ANALİZ FORMU(Öğrenciler)</a:t>
            </a:r>
          </a:p>
        </p:txBody>
      </p:sp>
      <p:graphicFrame>
        <p:nvGraphicFramePr>
          <p:cNvPr id="2" name="Tablo 1">
            <a:extLst>
              <a:ext uri="{FF2B5EF4-FFF2-40B4-BE49-F238E27FC236}">
                <a16:creationId xmlns:a16="http://schemas.microsoft.com/office/drawing/2014/main" id="{5F89A73B-3CDC-2F8A-0D83-79C022BDB01E}"/>
              </a:ext>
            </a:extLst>
          </p:cNvPr>
          <p:cNvGraphicFramePr>
            <a:graphicFrameLocks noGrp="1"/>
          </p:cNvGraphicFramePr>
          <p:nvPr>
            <p:extLst>
              <p:ext uri="{D42A27DB-BD31-4B8C-83A1-F6EECF244321}">
                <p14:modId xmlns:p14="http://schemas.microsoft.com/office/powerpoint/2010/main" val="942067756"/>
              </p:ext>
            </p:extLst>
          </p:nvPr>
        </p:nvGraphicFramePr>
        <p:xfrm>
          <a:off x="251522" y="1743799"/>
          <a:ext cx="8774491" cy="5119222"/>
        </p:xfrm>
        <a:graphic>
          <a:graphicData uri="http://schemas.openxmlformats.org/drawingml/2006/table">
            <a:tbl>
              <a:tblPr/>
              <a:tblGrid>
                <a:gridCol w="784979">
                  <a:extLst>
                    <a:ext uri="{9D8B030D-6E8A-4147-A177-3AD203B41FA5}">
                      <a16:colId xmlns:a16="http://schemas.microsoft.com/office/drawing/2014/main" val="4003837910"/>
                    </a:ext>
                  </a:extLst>
                </a:gridCol>
                <a:gridCol w="798951">
                  <a:extLst>
                    <a:ext uri="{9D8B030D-6E8A-4147-A177-3AD203B41FA5}">
                      <a16:colId xmlns:a16="http://schemas.microsoft.com/office/drawing/2014/main" val="2043431329"/>
                    </a:ext>
                  </a:extLst>
                </a:gridCol>
                <a:gridCol w="868200">
                  <a:extLst>
                    <a:ext uri="{9D8B030D-6E8A-4147-A177-3AD203B41FA5}">
                      <a16:colId xmlns:a16="http://schemas.microsoft.com/office/drawing/2014/main" val="4098175183"/>
                    </a:ext>
                  </a:extLst>
                </a:gridCol>
                <a:gridCol w="812454">
                  <a:extLst>
                    <a:ext uri="{9D8B030D-6E8A-4147-A177-3AD203B41FA5}">
                      <a16:colId xmlns:a16="http://schemas.microsoft.com/office/drawing/2014/main" val="3777617929"/>
                    </a:ext>
                  </a:extLst>
                </a:gridCol>
                <a:gridCol w="716200">
                  <a:extLst>
                    <a:ext uri="{9D8B030D-6E8A-4147-A177-3AD203B41FA5}">
                      <a16:colId xmlns:a16="http://schemas.microsoft.com/office/drawing/2014/main" val="752162113"/>
                    </a:ext>
                  </a:extLst>
                </a:gridCol>
                <a:gridCol w="1012109">
                  <a:extLst>
                    <a:ext uri="{9D8B030D-6E8A-4147-A177-3AD203B41FA5}">
                      <a16:colId xmlns:a16="http://schemas.microsoft.com/office/drawing/2014/main" val="3514583127"/>
                    </a:ext>
                  </a:extLst>
                </a:gridCol>
                <a:gridCol w="585793">
                  <a:extLst>
                    <a:ext uri="{9D8B030D-6E8A-4147-A177-3AD203B41FA5}">
                      <a16:colId xmlns:a16="http://schemas.microsoft.com/office/drawing/2014/main" val="1406256011"/>
                    </a:ext>
                  </a:extLst>
                </a:gridCol>
                <a:gridCol w="876622">
                  <a:extLst>
                    <a:ext uri="{9D8B030D-6E8A-4147-A177-3AD203B41FA5}">
                      <a16:colId xmlns:a16="http://schemas.microsoft.com/office/drawing/2014/main" val="3205162751"/>
                    </a:ext>
                  </a:extLst>
                </a:gridCol>
                <a:gridCol w="721281">
                  <a:extLst>
                    <a:ext uri="{9D8B030D-6E8A-4147-A177-3AD203B41FA5}">
                      <a16:colId xmlns:a16="http://schemas.microsoft.com/office/drawing/2014/main" val="2507830885"/>
                    </a:ext>
                  </a:extLst>
                </a:gridCol>
                <a:gridCol w="918397">
                  <a:extLst>
                    <a:ext uri="{9D8B030D-6E8A-4147-A177-3AD203B41FA5}">
                      <a16:colId xmlns:a16="http://schemas.microsoft.com/office/drawing/2014/main" val="4271055191"/>
                    </a:ext>
                  </a:extLst>
                </a:gridCol>
                <a:gridCol w="679505">
                  <a:extLst>
                    <a:ext uri="{9D8B030D-6E8A-4147-A177-3AD203B41FA5}">
                      <a16:colId xmlns:a16="http://schemas.microsoft.com/office/drawing/2014/main" val="2586172820"/>
                    </a:ext>
                  </a:extLst>
                </a:gridCol>
              </a:tblGrid>
              <a:tr h="3185794">
                <a:tc>
                  <a:txBody>
                    <a:bodyPr/>
                    <a:lstStyle/>
                    <a:p>
                      <a:pPr algn="ctr" fontAlgn="ctr"/>
                      <a:r>
                        <a:rPr lang="tr-TR" sz="1200" b="1" i="0" u="none" strike="noStrike" dirty="0">
                          <a:solidFill>
                            <a:srgbClr val="000000"/>
                          </a:solidFill>
                          <a:effectLst/>
                          <a:latin typeface="Tahoma" panose="020B0604030504040204" pitchFamily="34" charset="0"/>
                        </a:rPr>
                        <a:t>Anket Soruları</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1) Eğitimim sırasında öğrendiğim teorik bilgileri uygulama fırsatı sağlamıştır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2) Mesleki alanımda yeni bilgi ve beceriler kazanmamı sağlamıştır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3) Staj yaptığım ve kurum ve staj faaliyetleri gelecekteki çalışma hayatıma yön vermede fayda sağlamıştır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00" b="1" i="0" u="none" strike="noStrike" dirty="0">
                          <a:solidFill>
                            <a:srgbClr val="000000"/>
                          </a:solidFill>
                          <a:effectLst/>
                          <a:latin typeface="Tahoma" panose="020B0604030504040204" pitchFamily="34" charset="0"/>
                        </a:rPr>
                        <a:t>4) Mesleki vizyonumu geliştirmiştir.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5) İletişim kurma becerimi ve ekip çalışmasına uyum yeteneğimi geliştirmiştir.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latin typeface="Tahoma" panose="020B0604030504040204" pitchFamily="34" charset="0"/>
                        </a:rPr>
                        <a:t>6) Zamanı planlı ve etkin bir şekilde kullanmama katkı sağlamıştır.</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7) Staj süresince, üniversitemdeki staj danışmanım ile iletişim kurabildim. </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latin typeface="Tahoma" panose="020B0604030504040204" pitchFamily="34" charset="0"/>
                        </a:rPr>
                        <a:t>8) Staj süresince, staj yaptığım kurumdaki staj sorumlum ile iletişim kurabildim. </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9) Staj süreci ile ilişkin belge ve dokümanlara (Staj Yönergesi, Dilekçe, Staj onay formu vb.) Yüksekokulumuz web sayfasından ulaşabildim, aldığım bilgiler yeterli ve yönlendiriciydi.</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1" i="0" u="none" strike="noStrike" dirty="0">
                          <a:solidFill>
                            <a:srgbClr val="000000"/>
                          </a:solidFill>
                          <a:effectLst/>
                          <a:latin typeface="Tahoma" panose="020B0604030504040204" pitchFamily="34" charset="0"/>
                        </a:rPr>
                        <a:t>Ortalama</a:t>
                      </a:r>
                    </a:p>
                  </a:txBody>
                  <a:tcPr marL="5650" marR="5650" marT="5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1491279"/>
                  </a:ext>
                </a:extLst>
              </a:tr>
              <a:tr h="214268">
                <a:tc>
                  <a:txBody>
                    <a:bodyPr/>
                    <a:lstStyle/>
                    <a:p>
                      <a:pPr algn="ctr" fontAlgn="ctr"/>
                      <a:r>
                        <a:rPr lang="tr-TR" sz="1000" b="1" i="0" u="none" strike="noStrike" dirty="0">
                          <a:solidFill>
                            <a:srgbClr val="000000"/>
                          </a:solidFill>
                          <a:effectLst/>
                          <a:latin typeface="Tahoma" panose="020B0604030504040204" pitchFamily="34" charset="0"/>
                        </a:rPr>
                        <a:t>49.Katılımcı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5388025"/>
                  </a:ext>
                </a:extLst>
              </a:tr>
              <a:tr h="214268">
                <a:tc>
                  <a:txBody>
                    <a:bodyPr/>
                    <a:lstStyle/>
                    <a:p>
                      <a:pPr algn="ctr" fontAlgn="ctr"/>
                      <a:r>
                        <a:rPr lang="tr-TR" sz="1000" b="1" i="0" u="none" strike="noStrike" dirty="0">
                          <a:solidFill>
                            <a:srgbClr val="000000"/>
                          </a:solidFill>
                          <a:effectLst/>
                          <a:latin typeface="Tahoma" panose="020B0604030504040204" pitchFamily="34" charset="0"/>
                        </a:rPr>
                        <a:t>50.Katılımcı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5517346"/>
                  </a:ext>
                </a:extLst>
              </a:tr>
              <a:tr h="214268">
                <a:tc>
                  <a:txBody>
                    <a:bodyPr/>
                    <a:lstStyle/>
                    <a:p>
                      <a:pPr algn="ctr" fontAlgn="ctr"/>
                      <a:r>
                        <a:rPr lang="tr-TR" sz="1000" b="1" i="0" u="none" strike="noStrike" dirty="0">
                          <a:solidFill>
                            <a:srgbClr val="000000"/>
                          </a:solidFill>
                          <a:effectLst/>
                          <a:latin typeface="Tahoma" panose="020B0604030504040204" pitchFamily="34" charset="0"/>
                        </a:rPr>
                        <a:t>51.Katılımcı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17743978"/>
                  </a:ext>
                </a:extLst>
              </a:tr>
              <a:tr h="214268">
                <a:tc>
                  <a:txBody>
                    <a:bodyPr/>
                    <a:lstStyle/>
                    <a:p>
                      <a:pPr algn="ctr" fontAlgn="ctr"/>
                      <a:r>
                        <a:rPr lang="tr-TR" sz="1000" b="1" i="0" u="none" strike="noStrike">
                          <a:solidFill>
                            <a:srgbClr val="000000"/>
                          </a:solidFill>
                          <a:effectLst/>
                          <a:latin typeface="Tahoma" panose="020B0604030504040204" pitchFamily="34" charset="0"/>
                        </a:rPr>
                        <a:t>52.Katılımcı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0383430"/>
                  </a:ext>
                </a:extLst>
              </a:tr>
              <a:tr h="214268">
                <a:tc>
                  <a:txBody>
                    <a:bodyPr/>
                    <a:lstStyle/>
                    <a:p>
                      <a:pPr algn="ctr" fontAlgn="ctr"/>
                      <a:r>
                        <a:rPr lang="tr-TR" sz="1000" b="1" i="0" u="none" strike="noStrike">
                          <a:solidFill>
                            <a:srgbClr val="000000"/>
                          </a:solidFill>
                          <a:effectLst/>
                          <a:latin typeface="Tahoma" panose="020B0604030504040204" pitchFamily="34" charset="0"/>
                        </a:rPr>
                        <a:t>53.Katılımcı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6279422"/>
                  </a:ext>
                </a:extLst>
              </a:tr>
              <a:tr h="214268">
                <a:tc>
                  <a:txBody>
                    <a:bodyPr/>
                    <a:lstStyle/>
                    <a:p>
                      <a:pPr algn="ctr" fontAlgn="ctr"/>
                      <a:r>
                        <a:rPr lang="tr-TR" sz="1000" b="1" i="0" u="none" strike="noStrike" dirty="0">
                          <a:solidFill>
                            <a:srgbClr val="000000"/>
                          </a:solidFill>
                          <a:effectLst/>
                          <a:latin typeface="Tahoma" panose="020B0604030504040204" pitchFamily="34" charset="0"/>
                        </a:rPr>
                        <a:t>54.Katılımcı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5471709"/>
                  </a:ext>
                </a:extLst>
              </a:tr>
              <a:tr h="214268">
                <a:tc>
                  <a:txBody>
                    <a:bodyPr/>
                    <a:lstStyle/>
                    <a:p>
                      <a:pPr algn="ctr" fontAlgn="ctr"/>
                      <a:r>
                        <a:rPr lang="tr-TR" sz="1000" b="1" i="0" u="none" strike="noStrike" dirty="0">
                          <a:solidFill>
                            <a:srgbClr val="000000"/>
                          </a:solidFill>
                          <a:effectLst/>
                          <a:latin typeface="Tahoma" panose="020B0604030504040204" pitchFamily="34" charset="0"/>
                        </a:rPr>
                        <a:t>55.Katılımcı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373617"/>
                  </a:ext>
                </a:extLst>
              </a:tr>
              <a:tr h="214268">
                <a:tc>
                  <a:txBody>
                    <a:bodyPr/>
                    <a:lstStyle/>
                    <a:p>
                      <a:pPr algn="ctr" fontAlgn="ctr"/>
                      <a:r>
                        <a:rPr lang="tr-TR" sz="1000" b="1" i="0" u="none" strike="noStrike" dirty="0">
                          <a:solidFill>
                            <a:srgbClr val="000000"/>
                          </a:solidFill>
                          <a:effectLst/>
                          <a:latin typeface="Tahoma" panose="020B0604030504040204" pitchFamily="34" charset="0"/>
                        </a:rPr>
                        <a:t>56.Katılımcı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2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000000"/>
                          </a:solidFill>
                          <a:effectLst/>
                          <a:highlight>
                            <a:srgbClr val="FFFF00"/>
                          </a:highlight>
                          <a:latin typeface="Tahoma" panose="020B060403050404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35199643"/>
                  </a:ext>
                </a:extLst>
              </a:tr>
              <a:tr h="214268">
                <a:tc>
                  <a:txBody>
                    <a:bodyPr/>
                    <a:lstStyle/>
                    <a:p>
                      <a:pPr algn="ctr" fontAlgn="b"/>
                      <a:r>
                        <a:rPr lang="tr-TR" sz="1000" b="1" i="0" u="none" strike="noStrike" dirty="0">
                          <a:solidFill>
                            <a:srgbClr val="FF0000"/>
                          </a:solidFill>
                          <a:effectLst/>
                          <a:latin typeface="Tahoma" panose="020B0604030504040204" pitchFamily="34" charset="0"/>
                        </a:rPr>
                        <a:t>ORTALAMA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tr-TR" sz="1200" b="1" i="0" u="none" strike="noStrike" dirty="0">
                        <a:solidFill>
                          <a:srgbClr val="FF0000"/>
                        </a:solidFill>
                        <a:effectLst/>
                        <a:latin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tr-TR" sz="1200" b="1" i="0" u="none" strike="noStrike">
                        <a:solidFill>
                          <a:srgbClr val="000000"/>
                        </a:solidFill>
                        <a:effectLst/>
                        <a:latin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tr-TR" sz="1200" b="1" i="0" u="none" strike="noStrike">
                        <a:solidFill>
                          <a:srgbClr val="000000"/>
                        </a:solidFill>
                        <a:effectLst/>
                        <a:latin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tr-TR" sz="1200" b="1" i="0" u="none" strike="noStrike">
                        <a:solidFill>
                          <a:srgbClr val="000000"/>
                        </a:solidFill>
                        <a:effectLst/>
                        <a:latin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tr-TR" sz="1200" b="1" i="0" u="none" strike="noStrike">
                        <a:solidFill>
                          <a:srgbClr val="000000"/>
                        </a:solidFill>
                        <a:effectLst/>
                        <a:latin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tr-TR" sz="1200" b="1" i="0" u="none" strike="noStrike">
                        <a:solidFill>
                          <a:srgbClr val="000000"/>
                        </a:solidFill>
                        <a:effectLst/>
                        <a:latin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tr-TR" sz="1200" b="1" i="0" u="none" strike="noStrike">
                        <a:solidFill>
                          <a:srgbClr val="000000"/>
                        </a:solidFill>
                        <a:effectLst/>
                        <a:latin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tr-TR" sz="1200" b="1" i="0" u="none" strike="noStrike">
                        <a:solidFill>
                          <a:srgbClr val="000000"/>
                        </a:solidFill>
                        <a:effectLst/>
                        <a:latin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tr-TR" sz="1200" b="1" i="0" u="none" strike="noStrike">
                        <a:solidFill>
                          <a:srgbClr val="000000"/>
                        </a:solidFill>
                        <a:effectLst/>
                        <a:latin typeface="Tahom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200" b="1" i="0" u="none" strike="noStrike" dirty="0">
                          <a:solidFill>
                            <a:srgbClr val="FF0000"/>
                          </a:solidFill>
                          <a:effectLst/>
                          <a:highlight>
                            <a:srgbClr val="FFFF00"/>
                          </a:highlight>
                          <a:latin typeface="Tahoma" panose="020B060403050404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4033193"/>
                  </a:ext>
                </a:extLst>
              </a:tr>
            </a:tbl>
          </a:graphicData>
        </a:graphic>
      </p:graphicFrame>
    </p:spTree>
    <p:extLst>
      <p:ext uri="{BB962C8B-B14F-4D97-AF65-F5344CB8AC3E}">
        <p14:creationId xmlns:p14="http://schemas.microsoft.com/office/powerpoint/2010/main" val="3101841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694291" y="177023"/>
            <a:ext cx="5976664" cy="648072"/>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kumimoji="0" lang="tr-TR" sz="28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panose="020F0502020204030204"/>
                <a:ea typeface="+mn-ea"/>
                <a:cs typeface="+mn-cs"/>
              </a:rPr>
              <a:t>HAYATA GEÇİRİLEN ÖNERİLER ve AKSİYON ALINAN ŞİKAYETLER</a:t>
            </a:r>
            <a:endParaRPr lang="tr-TR" sz="2800" b="1" kern="1200" dirty="0">
              <a:solidFill>
                <a:schemeClr val="accent6">
                  <a:lumMod val="75000"/>
                </a:schemeClr>
              </a:solidFill>
              <a:effectLst>
                <a:outerShdw blurRad="38100" dist="38100" dir="2700000" algn="tl">
                  <a:srgbClr val="000000">
                    <a:alpha val="43137"/>
                  </a:srgbClr>
                </a:outerShdw>
              </a:effectLst>
              <a:ea typeface="+mj-ea"/>
              <a:cs typeface="+mj-cs"/>
            </a:endParaRPr>
          </a:p>
        </p:txBody>
      </p:sp>
      <p:pic>
        <p:nvPicPr>
          <p:cNvPr id="4"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4063"/>
            <a:ext cx="1512168" cy="32120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86836AFB-9A07-49E9-9AEA-095FC62A66B5}"/>
              </a:ext>
            </a:extLst>
          </p:cNvPr>
          <p:cNvSpPr txBox="1"/>
          <p:nvPr/>
        </p:nvSpPr>
        <p:spPr>
          <a:xfrm>
            <a:off x="1567343" y="5426531"/>
            <a:ext cx="6230560" cy="1254446"/>
          </a:xfrm>
          <a:prstGeom prst="rect">
            <a:avLst/>
          </a:prstGeom>
          <a:noFill/>
        </p:spPr>
        <p:txBody>
          <a:bodyPr wrap="square" rtlCol="0">
            <a:spAutoFit/>
          </a:bodyPr>
          <a:lstStyle/>
          <a:p>
            <a:pPr algn="ctr">
              <a:lnSpc>
                <a:spcPct val="150000"/>
              </a:lnSpc>
            </a:pPr>
            <a:r>
              <a:rPr lang="en-US" sz="1800" b="1" dirty="0">
                <a:solidFill>
                  <a:srgbClr val="0C0D0D"/>
                </a:solidFill>
                <a:latin typeface="+mn-lt"/>
                <a:ea typeface="+mn-lt"/>
                <a:cs typeface="Times New Roman" panose="02020603050405020304" pitchFamily="18" charset="0"/>
              </a:rPr>
              <a:t>B</a:t>
            </a:r>
            <a:r>
              <a:rPr lang="tr-TR" sz="1800" b="1" dirty="0">
                <a:solidFill>
                  <a:srgbClr val="0C0D0D"/>
                </a:solidFill>
                <a:latin typeface="+mn-lt"/>
                <a:ea typeface="+mn-lt"/>
                <a:cs typeface="Times New Roman" panose="02020603050405020304" pitchFamily="18" charset="0"/>
              </a:rPr>
              <a:t>ölümümüze</a:t>
            </a:r>
            <a:r>
              <a:rPr lang="en-US" sz="1800" b="1" dirty="0">
                <a:solidFill>
                  <a:srgbClr val="0C0D0D"/>
                </a:solidFill>
                <a:latin typeface="+mn-lt"/>
                <a:ea typeface="+mn-lt"/>
                <a:cs typeface="Times New Roman" panose="02020603050405020304" pitchFamily="18" charset="0"/>
              </a:rPr>
              <a:t> </a:t>
            </a:r>
            <a:r>
              <a:rPr lang="en-US" sz="1800" b="1" dirty="0" err="1">
                <a:solidFill>
                  <a:srgbClr val="0C0D0D"/>
                </a:solidFill>
                <a:latin typeface="+mn-lt"/>
                <a:ea typeface="+mn-lt"/>
                <a:cs typeface="Times New Roman" panose="02020603050405020304" pitchFamily="18" charset="0"/>
              </a:rPr>
              <a:t>şikayet</a:t>
            </a:r>
            <a:r>
              <a:rPr lang="en-US" sz="1800" b="1" dirty="0">
                <a:solidFill>
                  <a:srgbClr val="0C0D0D"/>
                </a:solidFill>
                <a:latin typeface="+mn-lt"/>
                <a:ea typeface="+mn-lt"/>
                <a:cs typeface="Times New Roman" panose="02020603050405020304" pitchFamily="18" charset="0"/>
              </a:rPr>
              <a:t> </a:t>
            </a:r>
            <a:r>
              <a:rPr lang="en-US" sz="1800" b="1" dirty="0" err="1">
                <a:solidFill>
                  <a:srgbClr val="0C0D0D"/>
                </a:solidFill>
                <a:latin typeface="+mn-lt"/>
                <a:ea typeface="+mn-lt"/>
                <a:cs typeface="Times New Roman" panose="02020603050405020304" pitchFamily="18" charset="0"/>
              </a:rPr>
              <a:t>sistemi</a:t>
            </a:r>
            <a:r>
              <a:rPr lang="en-US" sz="1800" b="1" dirty="0">
                <a:solidFill>
                  <a:srgbClr val="0C0D0D"/>
                </a:solidFill>
                <a:latin typeface="+mn-lt"/>
                <a:ea typeface="+mn-lt"/>
                <a:cs typeface="Times New Roman" panose="02020603050405020304" pitchFamily="18" charset="0"/>
              </a:rPr>
              <a:t> </a:t>
            </a:r>
            <a:r>
              <a:rPr lang="en-US" sz="1800" b="1" dirty="0" err="1">
                <a:solidFill>
                  <a:srgbClr val="0C0D0D"/>
                </a:solidFill>
                <a:latin typeface="+mn-lt"/>
                <a:ea typeface="+mn-lt"/>
                <a:cs typeface="Times New Roman" panose="02020603050405020304" pitchFamily="18" charset="0"/>
              </a:rPr>
              <a:t>üzerinden</a:t>
            </a:r>
            <a:r>
              <a:rPr lang="en-US" sz="1800" b="1" dirty="0">
                <a:solidFill>
                  <a:srgbClr val="0C0D0D"/>
                </a:solidFill>
                <a:latin typeface="+mn-lt"/>
                <a:ea typeface="+mn-lt"/>
                <a:cs typeface="Times New Roman" panose="02020603050405020304" pitchFamily="18" charset="0"/>
              </a:rPr>
              <a:t> </a:t>
            </a:r>
            <a:r>
              <a:rPr lang="en-US" sz="1800" b="1" dirty="0" err="1">
                <a:solidFill>
                  <a:srgbClr val="0C0D0D"/>
                </a:solidFill>
                <a:latin typeface="+mn-lt"/>
                <a:ea typeface="+mn-lt"/>
                <a:cs typeface="Times New Roman" panose="02020603050405020304" pitchFamily="18" charset="0"/>
              </a:rPr>
              <a:t>gelen</a:t>
            </a:r>
            <a:r>
              <a:rPr lang="en-US" sz="1800" b="1" dirty="0">
                <a:solidFill>
                  <a:srgbClr val="0C0D0D"/>
                </a:solidFill>
                <a:latin typeface="+mn-lt"/>
                <a:ea typeface="+mn-lt"/>
                <a:cs typeface="Times New Roman" panose="02020603050405020304" pitchFamily="18" charset="0"/>
              </a:rPr>
              <a:t> </a:t>
            </a:r>
            <a:r>
              <a:rPr lang="en-US" sz="1800" b="1" dirty="0" err="1">
                <a:solidFill>
                  <a:srgbClr val="0C0D0D"/>
                </a:solidFill>
                <a:latin typeface="+mn-lt"/>
                <a:ea typeface="+mn-lt"/>
                <a:cs typeface="Times New Roman" panose="02020603050405020304" pitchFamily="18" charset="0"/>
              </a:rPr>
              <a:t>öneri</a:t>
            </a:r>
            <a:r>
              <a:rPr lang="en-US" sz="1800" b="1" dirty="0">
                <a:solidFill>
                  <a:srgbClr val="0C0D0D"/>
                </a:solidFill>
                <a:latin typeface="+mn-lt"/>
                <a:ea typeface="+mn-lt"/>
                <a:cs typeface="Times New Roman" panose="02020603050405020304" pitchFamily="18" charset="0"/>
              </a:rPr>
              <a:t> </a:t>
            </a:r>
            <a:r>
              <a:rPr lang="en-US" sz="1800" b="1" dirty="0" err="1">
                <a:solidFill>
                  <a:srgbClr val="0C0D0D"/>
                </a:solidFill>
                <a:latin typeface="+mn-lt"/>
                <a:ea typeface="+mn-lt"/>
                <a:cs typeface="Times New Roman" panose="02020603050405020304" pitchFamily="18" charset="0"/>
              </a:rPr>
              <a:t>ve</a:t>
            </a:r>
            <a:r>
              <a:rPr lang="en-US" sz="1800" b="1" dirty="0">
                <a:solidFill>
                  <a:srgbClr val="0C0D0D"/>
                </a:solidFill>
                <a:latin typeface="+mn-lt"/>
                <a:ea typeface="+mn-lt"/>
                <a:cs typeface="Times New Roman" panose="02020603050405020304" pitchFamily="18" charset="0"/>
              </a:rPr>
              <a:t> </a:t>
            </a:r>
            <a:r>
              <a:rPr lang="en-US" sz="1800" b="1" dirty="0" err="1">
                <a:solidFill>
                  <a:srgbClr val="0C0D0D"/>
                </a:solidFill>
                <a:latin typeface="+mn-lt"/>
                <a:ea typeface="+mn-lt"/>
                <a:cs typeface="Times New Roman" panose="02020603050405020304" pitchFamily="18" charset="0"/>
              </a:rPr>
              <a:t>şikayet</a:t>
            </a:r>
            <a:r>
              <a:rPr lang="en-US" sz="1800" b="1" dirty="0">
                <a:solidFill>
                  <a:srgbClr val="0C0D0D"/>
                </a:solidFill>
                <a:latin typeface="+mn-lt"/>
                <a:ea typeface="+mn-lt"/>
                <a:cs typeface="Times New Roman" panose="02020603050405020304" pitchFamily="18" charset="0"/>
              </a:rPr>
              <a:t> </a:t>
            </a:r>
            <a:r>
              <a:rPr lang="en-US" sz="1800" b="1" dirty="0" err="1">
                <a:solidFill>
                  <a:srgbClr val="0C0D0D"/>
                </a:solidFill>
                <a:latin typeface="+mn-lt"/>
                <a:ea typeface="+mn-lt"/>
                <a:cs typeface="Times New Roman" panose="02020603050405020304" pitchFamily="18" charset="0"/>
              </a:rPr>
              <a:t>bulunmamaktadır</a:t>
            </a:r>
            <a:r>
              <a:rPr lang="en-US" sz="800" b="1" dirty="0">
                <a:solidFill>
                  <a:srgbClr val="0C0D0D"/>
                </a:solidFill>
                <a:latin typeface="+mn-lt"/>
                <a:ea typeface="+mn-lt"/>
                <a:cs typeface="+mn-lt"/>
              </a:rPr>
              <a:t>.</a:t>
            </a:r>
            <a:endParaRPr lang="tr-TR" sz="800" b="1" dirty="0">
              <a:solidFill>
                <a:srgbClr val="0C0D0D"/>
              </a:solidFill>
              <a:latin typeface="+mn-lt"/>
              <a:ea typeface="+mn-lt"/>
              <a:cs typeface="+mn-lt"/>
            </a:endParaRPr>
          </a:p>
          <a:p>
            <a:pPr algn="ctr">
              <a:lnSpc>
                <a:spcPct val="150000"/>
              </a:lnSpc>
            </a:pPr>
            <a:r>
              <a:rPr lang="tr-TR" sz="1600" b="1" dirty="0">
                <a:solidFill>
                  <a:srgbClr val="C00000"/>
                </a:solidFill>
                <a:ea typeface="+mn-lt"/>
                <a:cs typeface="+mn-lt"/>
              </a:rPr>
              <a:t>(sikayet.antalya.edu.tr)</a:t>
            </a:r>
            <a:endParaRPr lang="en-US" sz="1600" b="1" dirty="0">
              <a:solidFill>
                <a:srgbClr val="C00000"/>
              </a:solidFill>
              <a:latin typeface="+mn-lt"/>
              <a:ea typeface="+mn-lt"/>
              <a:cs typeface="+mn-lt"/>
            </a:endParaRPr>
          </a:p>
        </p:txBody>
      </p:sp>
      <p:pic>
        <p:nvPicPr>
          <p:cNvPr id="9" name="Resim 8" descr="metin, ekran görüntüsü, yazılım, bilgisayar simgesi içeren bir resim&#10;&#10;Açıklama otomatik olarak oluşturuldu">
            <a:extLst>
              <a:ext uri="{FF2B5EF4-FFF2-40B4-BE49-F238E27FC236}">
                <a16:creationId xmlns:a16="http://schemas.microsoft.com/office/drawing/2014/main" id="{445055A8-852B-DBFE-8EC8-06951CEDC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 y="1276768"/>
            <a:ext cx="9148614" cy="4149763"/>
          </a:xfrm>
          <a:prstGeom prst="rect">
            <a:avLst/>
          </a:prstGeom>
        </p:spPr>
      </p:pic>
    </p:spTree>
    <p:extLst>
      <p:ext uri="{BB962C8B-B14F-4D97-AF65-F5344CB8AC3E}">
        <p14:creationId xmlns:p14="http://schemas.microsoft.com/office/powerpoint/2010/main" val="1082165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241579" y="649467"/>
            <a:ext cx="5040560"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MİSYON-VİZYON-POLİTİKA</a:t>
            </a: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372" y="450628"/>
            <a:ext cx="1872208" cy="39767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90637" y="1291399"/>
            <a:ext cx="4189482" cy="369332"/>
          </a:xfrm>
          <a:prstGeom prst="rect">
            <a:avLst/>
          </a:prstGeom>
        </p:spPr>
        <p:txBody>
          <a:bodyPr wrap="square" lIns="91440" tIns="45720" rIns="91440" bIns="45720" anchor="t">
            <a:spAutoFit/>
          </a:bodyPr>
          <a:lstStyle/>
          <a:p>
            <a:r>
              <a:rPr lang="tr-TR" b="1" dirty="0">
                <a:solidFill>
                  <a:srgbClr val="000000"/>
                </a:solidFill>
                <a:latin typeface="Calibri"/>
                <a:ea typeface="Times New Roman" panose="02020603050405020304" pitchFamily="18" charset="0"/>
                <a:cs typeface="Calibri"/>
              </a:rPr>
              <a:t>  </a:t>
            </a:r>
            <a:endParaRPr lang="tr-TR" b="1" dirty="0"/>
          </a:p>
        </p:txBody>
      </p:sp>
      <p:sp>
        <p:nvSpPr>
          <p:cNvPr id="7" name="Dikdörtgen 6"/>
          <p:cNvSpPr/>
          <p:nvPr/>
        </p:nvSpPr>
        <p:spPr>
          <a:xfrm>
            <a:off x="490637" y="3817410"/>
            <a:ext cx="8352928" cy="1295868"/>
          </a:xfrm>
          <a:prstGeom prst="rect">
            <a:avLst/>
          </a:prstGeom>
        </p:spPr>
        <p:txBody>
          <a:bodyPr wrap="square">
            <a:spAutoFit/>
          </a:bodyPr>
          <a:lstStyle/>
          <a:p>
            <a:pPr algn="ctr" fontAlgn="base">
              <a:lnSpc>
                <a:spcPct val="150000"/>
              </a:lnSpc>
              <a:spcAft>
                <a:spcPts val="0"/>
              </a:spcAft>
            </a:pPr>
            <a:r>
              <a:rPr lang="tr-TR" b="1" dirty="0">
                <a:solidFill>
                  <a:srgbClr val="FF0000"/>
                </a:solidFill>
                <a:latin typeface="Calibri" panose="020F0502020204030204" pitchFamily="34" charset="0"/>
                <a:ea typeface="Times New Roman" panose="02020603050405020304" pitchFamily="18" charset="0"/>
              </a:rPr>
              <a:t>BİRİMİN VİZYONU</a:t>
            </a:r>
          </a:p>
          <a:p>
            <a:pPr marL="0" marR="0" lvl="0" indent="0" algn="ctr" defTabSz="914400" rtl="0" eaLnBrk="1" fontAlgn="base" latinLnBrk="0" hangingPunct="1">
              <a:lnSpc>
                <a:spcPct val="15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C0D0D"/>
                </a:solidFill>
                <a:effectLst/>
                <a:uLnTx/>
                <a:uFillTx/>
                <a:latin typeface="Calibri" panose="020F0502020204030204"/>
                <a:ea typeface="Times New Roman" panose="02020603050405020304" pitchFamily="18" charset="0"/>
                <a:cs typeface="+mn-cs"/>
              </a:rPr>
              <a:t>Fizyoterapi alanında yetkin, kamu ve özel sektörde tercih edilen, etik kurallara bağlı teknik elemanlar yetiştirmek.</a:t>
            </a:r>
          </a:p>
        </p:txBody>
      </p:sp>
      <p:sp>
        <p:nvSpPr>
          <p:cNvPr id="8" name="Dikdörtgen 7"/>
          <p:cNvSpPr/>
          <p:nvPr/>
        </p:nvSpPr>
        <p:spPr>
          <a:xfrm>
            <a:off x="373626" y="1383577"/>
            <a:ext cx="8564697" cy="2169825"/>
          </a:xfrm>
          <a:prstGeom prst="rect">
            <a:avLst/>
          </a:prstGeom>
        </p:spPr>
        <p:txBody>
          <a:bodyPr wrap="square">
            <a:spAutoFit/>
          </a:bodyPr>
          <a:lstStyle/>
          <a:p>
            <a:pPr algn="ctr" fontAlgn="base">
              <a:lnSpc>
                <a:spcPct val="150000"/>
              </a:lnSpc>
              <a:spcAft>
                <a:spcPts val="0"/>
              </a:spcAft>
            </a:pPr>
            <a:r>
              <a:rPr lang="tr-TR" b="1" dirty="0">
                <a:solidFill>
                  <a:srgbClr val="FF0000"/>
                </a:solidFill>
                <a:latin typeface="Calibri" panose="020F0502020204030204" pitchFamily="34" charset="0"/>
                <a:ea typeface="Times New Roman" panose="02020603050405020304" pitchFamily="18" charset="0"/>
              </a:rPr>
              <a:t>BİRİMİN MİSYONU</a:t>
            </a:r>
          </a:p>
          <a:p>
            <a:pPr marL="0" marR="0" lvl="0" indent="0" algn="ctr" defTabSz="914400" rtl="0" eaLnBrk="1" fontAlgn="base" latinLnBrk="0" hangingPunct="1">
              <a:lnSpc>
                <a:spcPct val="15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C0D0D"/>
                </a:solidFill>
                <a:effectLst/>
                <a:uLnTx/>
                <a:uFillTx/>
                <a:latin typeface="Calibri" panose="020F0502020204030204" pitchFamily="34" charset="0"/>
                <a:ea typeface="Times New Roman" panose="02020603050405020304" pitchFamily="18" charset="0"/>
                <a:cs typeface="+mn-cs"/>
              </a:rPr>
              <a:t>Bu programın misyonu; fizyoterapi programının gerektirdiği bilgi, beceri ve sorumluluk bilinciyle,  bilimsel gelişmeleri yakından takip eden, yenilikçi, sağlığın korunması ve yükseltilmesinde ekip çalışmalarına yatkın, fizyoterapi uygulamalarını gerçekleştirebilecek nitelikli teknikerlerin yetiştirilmesidir.</a:t>
            </a:r>
            <a:endParaRPr kumimoji="0" lang="tr-TR" sz="1800" b="1" i="0" u="none" strike="noStrike" kern="1200" cap="none" spc="0" normalizeH="0" baseline="0" noProof="0" dirty="0">
              <a:ln>
                <a:noFill/>
              </a:ln>
              <a:solidFill>
                <a:srgbClr val="0C0D0D"/>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38822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1108205" y="117396"/>
            <a:ext cx="6927589" cy="954107"/>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İÇ DENETİM SONUCUNA DAYALI ÖZ DEĞERLENDİRME ve GÖRÜŞLERİNİZ</a:t>
            </a:r>
          </a:p>
        </p:txBody>
      </p:sp>
      <p:pic>
        <p:nvPicPr>
          <p:cNvPr id="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o 5">
            <a:extLst>
              <a:ext uri="{FF2B5EF4-FFF2-40B4-BE49-F238E27FC236}">
                <a16:creationId xmlns:a16="http://schemas.microsoft.com/office/drawing/2014/main" id="{642366FB-07B7-6C83-A1CA-276B81959857}"/>
              </a:ext>
            </a:extLst>
          </p:cNvPr>
          <p:cNvGraphicFramePr>
            <a:graphicFrameLocks noGrp="1"/>
          </p:cNvGraphicFramePr>
          <p:nvPr>
            <p:extLst>
              <p:ext uri="{D42A27DB-BD31-4B8C-83A1-F6EECF244321}">
                <p14:modId xmlns:p14="http://schemas.microsoft.com/office/powerpoint/2010/main" val="331570685"/>
              </p:ext>
            </p:extLst>
          </p:nvPr>
        </p:nvGraphicFramePr>
        <p:xfrm>
          <a:off x="4088478" y="963578"/>
          <a:ext cx="5055522" cy="5505354"/>
        </p:xfrm>
        <a:graphic>
          <a:graphicData uri="http://schemas.openxmlformats.org/drawingml/2006/table">
            <a:tbl>
              <a:tblPr/>
              <a:tblGrid>
                <a:gridCol w="948533">
                  <a:extLst>
                    <a:ext uri="{9D8B030D-6E8A-4147-A177-3AD203B41FA5}">
                      <a16:colId xmlns:a16="http://schemas.microsoft.com/office/drawing/2014/main" val="2619007883"/>
                    </a:ext>
                  </a:extLst>
                </a:gridCol>
                <a:gridCol w="414485">
                  <a:extLst>
                    <a:ext uri="{9D8B030D-6E8A-4147-A177-3AD203B41FA5}">
                      <a16:colId xmlns:a16="http://schemas.microsoft.com/office/drawing/2014/main" val="646997167"/>
                    </a:ext>
                  </a:extLst>
                </a:gridCol>
                <a:gridCol w="496186">
                  <a:extLst>
                    <a:ext uri="{9D8B030D-6E8A-4147-A177-3AD203B41FA5}">
                      <a16:colId xmlns:a16="http://schemas.microsoft.com/office/drawing/2014/main" val="1876010119"/>
                    </a:ext>
                  </a:extLst>
                </a:gridCol>
                <a:gridCol w="436406">
                  <a:extLst>
                    <a:ext uri="{9D8B030D-6E8A-4147-A177-3AD203B41FA5}">
                      <a16:colId xmlns:a16="http://schemas.microsoft.com/office/drawing/2014/main" val="3363159976"/>
                    </a:ext>
                  </a:extLst>
                </a:gridCol>
                <a:gridCol w="352710">
                  <a:extLst>
                    <a:ext uri="{9D8B030D-6E8A-4147-A177-3AD203B41FA5}">
                      <a16:colId xmlns:a16="http://schemas.microsoft.com/office/drawing/2014/main" val="3673908483"/>
                    </a:ext>
                  </a:extLst>
                </a:gridCol>
                <a:gridCol w="920635">
                  <a:extLst>
                    <a:ext uri="{9D8B030D-6E8A-4147-A177-3AD203B41FA5}">
                      <a16:colId xmlns:a16="http://schemas.microsoft.com/office/drawing/2014/main" val="2219198652"/>
                    </a:ext>
                  </a:extLst>
                </a:gridCol>
                <a:gridCol w="352710">
                  <a:extLst>
                    <a:ext uri="{9D8B030D-6E8A-4147-A177-3AD203B41FA5}">
                      <a16:colId xmlns:a16="http://schemas.microsoft.com/office/drawing/2014/main" val="1960382669"/>
                    </a:ext>
                  </a:extLst>
                </a:gridCol>
                <a:gridCol w="318835">
                  <a:extLst>
                    <a:ext uri="{9D8B030D-6E8A-4147-A177-3AD203B41FA5}">
                      <a16:colId xmlns:a16="http://schemas.microsoft.com/office/drawing/2014/main" val="406821988"/>
                    </a:ext>
                  </a:extLst>
                </a:gridCol>
                <a:gridCol w="151447">
                  <a:extLst>
                    <a:ext uri="{9D8B030D-6E8A-4147-A177-3AD203B41FA5}">
                      <a16:colId xmlns:a16="http://schemas.microsoft.com/office/drawing/2014/main" val="2713998328"/>
                    </a:ext>
                  </a:extLst>
                </a:gridCol>
                <a:gridCol w="352710">
                  <a:extLst>
                    <a:ext uri="{9D8B030D-6E8A-4147-A177-3AD203B41FA5}">
                      <a16:colId xmlns:a16="http://schemas.microsoft.com/office/drawing/2014/main" val="1110940084"/>
                    </a:ext>
                  </a:extLst>
                </a:gridCol>
                <a:gridCol w="310865">
                  <a:extLst>
                    <a:ext uri="{9D8B030D-6E8A-4147-A177-3AD203B41FA5}">
                      <a16:colId xmlns:a16="http://schemas.microsoft.com/office/drawing/2014/main" val="3305212191"/>
                    </a:ext>
                  </a:extLst>
                </a:gridCol>
              </a:tblGrid>
              <a:tr h="216930">
                <a:tc gridSpan="11">
                  <a:txBody>
                    <a:bodyPr/>
                    <a:lstStyle/>
                    <a:p>
                      <a:pPr algn="ctr" fontAlgn="ctr"/>
                      <a:r>
                        <a:rPr lang="tr-TR" sz="1100" b="1" i="0" u="none" strike="noStrike">
                          <a:solidFill>
                            <a:srgbClr val="000000"/>
                          </a:solidFill>
                          <a:effectLst/>
                          <a:latin typeface="Tahoma" panose="020B0604030504040204" pitchFamily="34" charset="0"/>
                        </a:rPr>
                        <a:t>           İÇ DENETİM RAPORU</a:t>
                      </a:r>
                    </a:p>
                  </a:txBody>
                  <a:tcPr marL="4411" marR="4411" marT="4411"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609852698"/>
                  </a:ext>
                </a:extLst>
              </a:tr>
              <a:tr h="104611">
                <a:tc gridSpan="3">
                  <a:txBody>
                    <a:bodyPr/>
                    <a:lstStyle/>
                    <a:p>
                      <a:pPr algn="ctr" fontAlgn="ctr"/>
                      <a:r>
                        <a:rPr lang="tr-TR" sz="500" b="1" i="0" u="none" strike="noStrike">
                          <a:solidFill>
                            <a:srgbClr val="000000"/>
                          </a:solidFill>
                          <a:effectLst/>
                          <a:highlight>
                            <a:srgbClr val="C0C0C0"/>
                          </a:highlight>
                          <a:latin typeface="Tahoma" panose="020B0604030504040204" pitchFamily="34" charset="0"/>
                        </a:rPr>
                        <a:t>TARİH</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gridSpan="8">
                  <a:txBody>
                    <a:bodyPr/>
                    <a:lstStyle/>
                    <a:p>
                      <a:pPr algn="ctr" fontAlgn="ctr"/>
                      <a:r>
                        <a:rPr lang="tr-TR" sz="500" b="1" i="0" u="none" strike="noStrike">
                          <a:solidFill>
                            <a:srgbClr val="000000"/>
                          </a:solidFill>
                          <a:effectLst/>
                          <a:highlight>
                            <a:srgbClr val="C0C0C0"/>
                          </a:highlight>
                          <a:latin typeface="Tahoma" panose="020B0604030504040204" pitchFamily="34" charset="0"/>
                        </a:rPr>
                        <a:t>DENETİMDE KARŞILAŞILAN KİŞİLER VE GÖREVLERİ</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219961835"/>
                  </a:ext>
                </a:extLst>
              </a:tr>
              <a:tr h="517551">
                <a:tc gridSpan="3">
                  <a:txBody>
                    <a:bodyPr/>
                    <a:lstStyle/>
                    <a:p>
                      <a:pPr algn="ctr" fontAlgn="ctr"/>
                      <a:r>
                        <a:rPr lang="tr-TR" sz="600" b="1" i="0" u="none" strike="noStrike">
                          <a:solidFill>
                            <a:srgbClr val="000000"/>
                          </a:solidFill>
                          <a:effectLst/>
                          <a:latin typeface="Tahoma" panose="020B0604030504040204" pitchFamily="34" charset="0"/>
                        </a:rPr>
                        <a:t>19.03.2024</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gridSpan="8">
                  <a:txBody>
                    <a:bodyPr/>
                    <a:lstStyle/>
                    <a:p>
                      <a:pPr algn="l" fontAlgn="ctr"/>
                      <a:r>
                        <a:rPr lang="tr-TR" sz="600" b="1" i="0" u="none" strike="noStrike" dirty="0">
                          <a:solidFill>
                            <a:srgbClr val="000000"/>
                          </a:solidFill>
                          <a:effectLst/>
                          <a:latin typeface="Tahoma" panose="020B0604030504040204" pitchFamily="34" charset="0"/>
                        </a:rPr>
                        <a:t>Dr. Öğr. Üyesi Menekşe CENGİZ, Öğr. Gör. Hayri AKTAŞ</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071325441"/>
                  </a:ext>
                </a:extLst>
              </a:tr>
              <a:tr h="146456">
                <a:tc>
                  <a:txBody>
                    <a:bodyPr/>
                    <a:lstStyle/>
                    <a:p>
                      <a:pPr algn="l" fontAlgn="ctr"/>
                      <a:endParaRPr lang="tr-TR" sz="7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7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700" b="1" i="0" u="none" strike="noStrike">
                        <a:solidFill>
                          <a:srgbClr val="000000"/>
                        </a:solidFill>
                        <a:effectLst/>
                        <a:latin typeface="Tahoma" panose="020B0604030504040204" pitchFamily="34" charset="0"/>
                      </a:endParaRPr>
                    </a:p>
                  </a:txBody>
                  <a:tcPr marL="4411" marR="4411" marT="441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tr-TR" sz="7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7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7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7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7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7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7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292887"/>
                  </a:ext>
                </a:extLst>
              </a:tr>
              <a:tr h="119642">
                <a:tc gridSpan="11">
                  <a:txBody>
                    <a:bodyPr/>
                    <a:lstStyle/>
                    <a:p>
                      <a:pPr algn="ctr" fontAlgn="ctr"/>
                      <a:r>
                        <a:rPr lang="tr-TR" sz="500" b="1" i="0" u="none" strike="noStrike">
                          <a:solidFill>
                            <a:srgbClr val="000000"/>
                          </a:solidFill>
                          <a:effectLst/>
                          <a:highlight>
                            <a:srgbClr val="C0C0C0"/>
                          </a:highlight>
                          <a:latin typeface="Tahoma" panose="020B0604030504040204" pitchFamily="34" charset="0"/>
                        </a:rPr>
                        <a:t>TESPİT EDİLEN UYGUNSUZLUKLAR</a:t>
                      </a:r>
                      <a:r>
                        <a:rPr lang="tr-TR" sz="500" b="1" i="0" u="none" strike="noStrike">
                          <a:solidFill>
                            <a:srgbClr val="000000"/>
                          </a:solidFill>
                          <a:effectLst/>
                          <a:highlight>
                            <a:srgbClr val="C0C0C0"/>
                          </a:highlight>
                          <a:latin typeface="Symbol" panose="05050102010706020507" pitchFamily="18" charset="2"/>
                        </a:rPr>
                        <a:t> </a:t>
                      </a:r>
                      <a:r>
                        <a:rPr lang="tr-TR" sz="600" b="1" i="0" u="none" strike="noStrike">
                          <a:solidFill>
                            <a:srgbClr val="FF0000"/>
                          </a:solidFill>
                          <a:effectLst/>
                          <a:highlight>
                            <a:srgbClr val="C0C0C0"/>
                          </a:highlight>
                          <a:latin typeface="Wingdings" panose="05000000000000000000" pitchFamily="2" charset="2"/>
                        </a:rPr>
                        <a:t>LLLL</a:t>
                      </a:r>
                      <a:endParaRPr lang="tr-TR" sz="500" b="1" i="0" u="none" strike="noStrike">
                        <a:solidFill>
                          <a:srgbClr val="000000"/>
                        </a:solidFill>
                        <a:effectLst/>
                        <a:highlight>
                          <a:srgbClr val="C0C0C0"/>
                        </a:highlight>
                        <a:latin typeface="Tahoma" panose="020B0604030504040204" pitchFamily="34" charset="0"/>
                      </a:endParaRP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289833737"/>
                  </a:ext>
                </a:extLst>
              </a:tr>
              <a:tr h="324846">
                <a:tc>
                  <a:txBody>
                    <a:bodyPr/>
                    <a:lstStyle/>
                    <a:p>
                      <a:pPr algn="l" fontAlgn="ctr"/>
                      <a:r>
                        <a:rPr lang="tr-TR" sz="400" b="1" i="0" u="none" strike="noStrike">
                          <a:solidFill>
                            <a:srgbClr val="000000"/>
                          </a:solidFill>
                          <a:effectLst/>
                          <a:latin typeface="Tahoma" panose="020B0604030504040204" pitchFamily="34" charset="0"/>
                        </a:rPr>
                        <a:t>MAJOR BULGU SAYISI</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600" b="1" i="0" u="none" strike="noStrike">
                          <a:solidFill>
                            <a:srgbClr val="FF0000"/>
                          </a:solidFill>
                          <a:effectLst/>
                          <a:highlight>
                            <a:srgbClr val="FFFFFF"/>
                          </a:highlight>
                          <a:latin typeface="Tahoma" panose="020B0604030504040204" pitchFamily="34" charset="0"/>
                        </a:rPr>
                        <a:t>0</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1" i="0" u="none" strike="noStrike">
                          <a:solidFill>
                            <a:srgbClr val="000000"/>
                          </a:solidFill>
                          <a:effectLst/>
                          <a:latin typeface="Tahoma" panose="020B0604030504040204" pitchFamily="34" charset="0"/>
                        </a:rPr>
                        <a:t>Madde No'ları:</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8">
                  <a:txBody>
                    <a:bodyPr/>
                    <a:lstStyle/>
                    <a:p>
                      <a:pPr algn="l" fontAlgn="ctr"/>
                      <a:r>
                        <a:rPr lang="tr-TR" sz="500" b="1" i="0" u="none" strike="noStrike">
                          <a:solidFill>
                            <a:srgbClr val="000000"/>
                          </a:solidFill>
                          <a:effectLs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563430690"/>
                  </a:ext>
                </a:extLst>
              </a:tr>
              <a:tr h="370361">
                <a:tc>
                  <a:txBody>
                    <a:bodyPr/>
                    <a:lstStyle/>
                    <a:p>
                      <a:pPr algn="l" fontAlgn="ctr"/>
                      <a:r>
                        <a:rPr lang="tr-TR" sz="400" b="1" i="0" u="none" strike="noStrike">
                          <a:solidFill>
                            <a:srgbClr val="000000"/>
                          </a:solidFill>
                          <a:effectLst/>
                          <a:latin typeface="Tahoma" panose="020B0604030504040204" pitchFamily="34" charset="0"/>
                        </a:rPr>
                        <a:t>MİNÖR  BULGU SAYISI</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600" b="1" i="0" u="none" strike="noStrike">
                          <a:solidFill>
                            <a:srgbClr val="FF0000"/>
                          </a:solidFill>
                          <a:effectLst/>
                          <a:highlight>
                            <a:srgbClr val="FFFFFF"/>
                          </a:highlight>
                          <a:latin typeface="Tahoma" panose="020B0604030504040204" pitchFamily="34" charset="0"/>
                        </a:rPr>
                        <a:t>0</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1" i="0" u="none" strike="noStrike">
                          <a:solidFill>
                            <a:srgbClr val="000000"/>
                          </a:solidFill>
                          <a:effectLst/>
                          <a:latin typeface="Tahoma" panose="020B0604030504040204" pitchFamily="34" charset="0"/>
                        </a:rPr>
                        <a:t>Madde No'ları:</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8">
                  <a:txBody>
                    <a:bodyPr/>
                    <a:lstStyle/>
                    <a:p>
                      <a:pPr algn="l" fontAlgn="ctr"/>
                      <a:r>
                        <a:rPr lang="tr-TR" sz="500" b="1" i="0" u="none" strike="noStrike">
                          <a:solidFill>
                            <a:srgbClr val="000000"/>
                          </a:solidFill>
                          <a:effectLs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638861418"/>
                  </a:ext>
                </a:extLst>
              </a:tr>
              <a:tr h="132140">
                <a:tc gridSpan="4">
                  <a:txBody>
                    <a:bodyPr/>
                    <a:lstStyle/>
                    <a:p>
                      <a:pPr algn="l" fontAlgn="ctr"/>
                      <a:r>
                        <a:rPr lang="tr-TR" sz="500" b="1" i="1" u="none" strike="noStrike">
                          <a:solidFill>
                            <a:srgbClr val="FF0000"/>
                          </a:solidFill>
                          <a:effectLst/>
                          <a:latin typeface="Tahoma" panose="020B0604030504040204" pitchFamily="34" charset="0"/>
                        </a:rPr>
                        <a:t>Uygunsuzluklar DF Formlarında tanımlanmaktadır.</a:t>
                      </a: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ctr"/>
                      <a:endParaRPr lang="tr-TR" sz="5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6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6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6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6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6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600" b="1"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2655148"/>
                  </a:ext>
                </a:extLst>
              </a:tr>
              <a:tr h="119642">
                <a:tc gridSpan="11">
                  <a:txBody>
                    <a:bodyPr/>
                    <a:lstStyle/>
                    <a:p>
                      <a:pPr algn="ctr" fontAlgn="ctr"/>
                      <a:r>
                        <a:rPr lang="tr-TR" sz="600" b="1" i="0" u="none" strike="noStrike">
                          <a:solidFill>
                            <a:srgbClr val="000000"/>
                          </a:solidFill>
                          <a:effectLst/>
                          <a:highlight>
                            <a:srgbClr val="C0C0C0"/>
                          </a:highlight>
                          <a:latin typeface="Tahoma" panose="020B0604030504040204" pitchFamily="34" charset="0"/>
                        </a:rPr>
                        <a:t>İYİLEŞTİRİLMESİ GEREKEN YÖNLER-GÖZLEMLER </a:t>
                      </a:r>
                      <a:r>
                        <a:rPr lang="tr-TR" sz="600" b="1" i="0" u="none" strike="noStrike">
                          <a:solidFill>
                            <a:srgbClr val="FF0000"/>
                          </a:solidFill>
                          <a:effectLst/>
                          <a:highlight>
                            <a:srgbClr val="C0C0C0"/>
                          </a:highlight>
                          <a:latin typeface="Wingdings" panose="05000000000000000000" pitchFamily="2" charset="2"/>
                        </a:rPr>
                        <a:t>KKKK</a:t>
                      </a:r>
                      <a:endParaRPr lang="tr-TR" sz="600" b="1" i="0" u="none" strike="noStrike">
                        <a:solidFill>
                          <a:srgbClr val="000000"/>
                        </a:solidFill>
                        <a:effectLst/>
                        <a:highlight>
                          <a:srgbClr val="C0C0C0"/>
                        </a:highlight>
                        <a:latin typeface="Tahoma" panose="020B0604030504040204" pitchFamily="34" charset="0"/>
                      </a:endParaRP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781718290"/>
                  </a:ext>
                </a:extLst>
              </a:tr>
              <a:tr h="249231">
                <a:tc>
                  <a:txBody>
                    <a:bodyPr/>
                    <a:lstStyle/>
                    <a:p>
                      <a:pPr algn="ctr" fontAlgn="ctr"/>
                      <a:r>
                        <a:rPr lang="tr-TR" sz="400" b="1" i="0" u="none" strike="noStrike">
                          <a:solidFill>
                            <a:srgbClr val="000000"/>
                          </a:solidFill>
                          <a:effectLst/>
                          <a:highlight>
                            <a:srgbClr val="FFFFFF"/>
                          </a:highlight>
                          <a:latin typeface="Tahoma" panose="020B0604030504040204" pitchFamily="34" charset="0"/>
                        </a:rPr>
                        <a:t>ISO 9001 Madde No</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ctr" fontAlgn="ctr"/>
                      <a:r>
                        <a:rPr lang="tr-TR" sz="500" b="1" i="0" u="none" strike="noStrike" dirty="0">
                          <a:solidFill>
                            <a:srgbClr val="000000"/>
                          </a:solidFill>
                          <a:effectLst/>
                          <a:highlight>
                            <a:srgbClr val="FFFFFF"/>
                          </a:highlight>
                          <a:latin typeface="Tahoma" panose="020B0604030504040204" pitchFamily="34" charset="0"/>
                        </a:rPr>
                        <a:t>Gözlem Tanımı</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934830129"/>
                  </a:ext>
                </a:extLst>
              </a:tr>
              <a:tr h="227208">
                <a:tc>
                  <a:txBody>
                    <a:bodyPr/>
                    <a:lstStyle/>
                    <a:p>
                      <a:pPr algn="ctr" fontAlgn="ctr"/>
                      <a:r>
                        <a:rPr lang="tr-TR" sz="500" b="1" i="0" u="none" strike="noStrike">
                          <a:solidFill>
                            <a:srgbClr val="000000"/>
                          </a:solidFill>
                          <a:effectLst/>
                          <a:highlight>
                            <a:srgbClr val="FFFFFF"/>
                          </a:highlight>
                          <a:latin typeface="Tahoma" panose="020B0604030504040204" pitchFamily="34" charset="0"/>
                        </a:rPr>
                        <a:t>4.1.</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1000" b="0" i="0" u="none" strike="noStrike" dirty="0">
                          <a:solidFill>
                            <a:srgbClr val="000000"/>
                          </a:solidFill>
                          <a:effectLst/>
                          <a:highlight>
                            <a:srgbClr val="FFFFFF"/>
                          </a:highlight>
                          <a:latin typeface="Tahoma" panose="020B0604030504040204" pitchFamily="34" charset="0"/>
                        </a:rPr>
                        <a:t>Birim SWOT analizi güncellenecek, Birim risk analizi güncellenecek</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366510081"/>
                  </a:ext>
                </a:extLst>
              </a:tr>
              <a:tr h="231247">
                <a:tc>
                  <a:txBody>
                    <a:bodyPr/>
                    <a:lstStyle/>
                    <a:p>
                      <a:pPr algn="ctr" fontAlgn="ctr"/>
                      <a:r>
                        <a:rPr lang="tr-TR" sz="500" b="1" i="0" u="none" strike="noStrike">
                          <a:solidFill>
                            <a:srgbClr val="000000"/>
                          </a:solidFill>
                          <a:effectLst/>
                          <a:highlight>
                            <a:srgbClr val="FFFFFF"/>
                          </a:highlight>
                          <a:latin typeface="Tahoma" panose="020B0604030504040204" pitchFamily="34" charset="0"/>
                        </a:rPr>
                        <a:t>7.1.2.</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1000" b="0" i="0" u="none" strike="noStrike" dirty="0">
                          <a:solidFill>
                            <a:srgbClr val="000000"/>
                          </a:solidFill>
                          <a:effectLst/>
                          <a:highlight>
                            <a:srgbClr val="FFFFFF"/>
                          </a:highlight>
                          <a:latin typeface="Tahoma" panose="020B0604030504040204" pitchFamily="34" charset="0"/>
                        </a:rPr>
                        <a:t>Birimde kalite süreçlerinin yürütülmesi için yeterli iş gücü bulunmamaktadır. Öğretim Elemanlarının akademik ve idari görevleri göz önüne alınarak planlama yapılmasına ihtiyaç vardır.</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814059826"/>
                  </a:ext>
                </a:extLst>
              </a:tr>
              <a:tr h="225740">
                <a:tc>
                  <a:txBody>
                    <a:bodyPr/>
                    <a:lstStyle/>
                    <a:p>
                      <a:pPr algn="ctr" fontAlgn="ctr"/>
                      <a:r>
                        <a:rPr lang="tr-TR" sz="500" b="1"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573022005"/>
                  </a:ext>
                </a:extLst>
              </a:tr>
              <a:tr h="213628">
                <a:tc>
                  <a:txBody>
                    <a:bodyPr/>
                    <a:lstStyle/>
                    <a:p>
                      <a:pPr algn="ctr" fontAlgn="ctr"/>
                      <a:r>
                        <a:rPr lang="tr-TR" sz="500" b="1"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835866548"/>
                  </a:ext>
                </a:extLst>
              </a:tr>
              <a:tr h="100619">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733765"/>
                  </a:ext>
                </a:extLst>
              </a:tr>
              <a:tr h="119642">
                <a:tc gridSpan="11">
                  <a:txBody>
                    <a:bodyPr/>
                    <a:lstStyle/>
                    <a:p>
                      <a:pPr algn="ctr" fontAlgn="ctr"/>
                      <a:r>
                        <a:rPr lang="tr-TR" sz="600" b="1" i="0" u="none" strike="noStrike">
                          <a:solidFill>
                            <a:srgbClr val="000000"/>
                          </a:solidFill>
                          <a:effectLst/>
                          <a:highlight>
                            <a:srgbClr val="C0C0C0"/>
                          </a:highlight>
                          <a:latin typeface="Tahoma" panose="020B0604030504040204" pitchFamily="34" charset="0"/>
                        </a:rPr>
                        <a:t>KUVVETLİ YÖNLER </a:t>
                      </a:r>
                      <a:r>
                        <a:rPr lang="tr-TR" sz="600" b="1" i="0" u="none" strike="noStrike">
                          <a:solidFill>
                            <a:srgbClr val="FF0000"/>
                          </a:solidFill>
                          <a:effectLst/>
                          <a:highlight>
                            <a:srgbClr val="C0C0C0"/>
                          </a:highlight>
                          <a:latin typeface="Wingdings" panose="05000000000000000000" pitchFamily="2" charset="2"/>
                        </a:rPr>
                        <a:t>JJJJ</a:t>
                      </a:r>
                      <a:endParaRPr lang="tr-TR" sz="600" b="1" i="0" u="none" strike="noStrike">
                        <a:solidFill>
                          <a:srgbClr val="000000"/>
                        </a:solidFill>
                        <a:effectLst/>
                        <a:highlight>
                          <a:srgbClr val="C0C0C0"/>
                        </a:highlight>
                        <a:latin typeface="Tahoma" panose="020B0604030504040204" pitchFamily="34" charset="0"/>
                      </a:endParaRPr>
                    </a:p>
                  </a:txBody>
                  <a:tcPr marL="4411" marR="4411" marT="44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667095108"/>
                  </a:ext>
                </a:extLst>
              </a:tr>
              <a:tr h="104611">
                <a:tc>
                  <a:txBody>
                    <a:bodyPr/>
                    <a:lstStyle/>
                    <a:p>
                      <a:pPr algn="ctr" fontAlgn="ctr"/>
                      <a:r>
                        <a:rPr lang="tr-TR" sz="500" b="1" i="0" u="none" strike="noStrike">
                          <a:solidFill>
                            <a:srgbClr val="000000"/>
                          </a:solidFill>
                          <a:effectLst/>
                          <a:highlight>
                            <a:srgbClr val="FFFFFF"/>
                          </a:highlight>
                          <a:latin typeface="Tahoma" panose="020B0604030504040204" pitchFamily="34" charset="0"/>
                        </a:rPr>
                        <a:t>Madde No</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ctr" fontAlgn="ctr"/>
                      <a:r>
                        <a:rPr lang="tr-TR" sz="500" b="1" i="0" u="none" strike="noStrike">
                          <a:solidFill>
                            <a:srgbClr val="000000"/>
                          </a:solidFill>
                          <a:effectLst/>
                          <a:highlight>
                            <a:srgbClr val="FFFFFF"/>
                          </a:highlight>
                          <a:latin typeface="Tahoma" panose="020B0604030504040204" pitchFamily="34" charset="0"/>
                        </a:rPr>
                        <a:t>Gözlem Tanımı</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142585918"/>
                  </a:ext>
                </a:extLst>
              </a:tr>
              <a:tr h="324846">
                <a:tc>
                  <a:txBody>
                    <a:bodyPr/>
                    <a:lstStyle/>
                    <a:p>
                      <a:pPr algn="ctr" fontAlgn="ctr"/>
                      <a:r>
                        <a:rPr lang="tr-TR" sz="500" b="1"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1000" b="1" i="0" u="none" strike="noStrike" dirty="0">
                          <a:solidFill>
                            <a:srgbClr val="000000"/>
                          </a:solidFill>
                          <a:effectLst/>
                          <a:highlight>
                            <a:srgbClr val="FFFFFF"/>
                          </a:highlight>
                          <a:latin typeface="Tahoma" panose="020B0604030504040204" pitchFamily="34" charset="0"/>
                        </a:rPr>
                        <a:t>Birim iş gücü eksikliği olmasına rağmen süreçleri eksiksiz tamamlamıştır.</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357870266"/>
                  </a:ext>
                </a:extLst>
              </a:tr>
              <a:tr h="352375">
                <a:tc>
                  <a:txBody>
                    <a:bodyPr/>
                    <a:lstStyle/>
                    <a:p>
                      <a:pPr algn="ctr" fontAlgn="ctr"/>
                      <a:r>
                        <a:rPr lang="tr-TR" sz="500" b="1"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105267229"/>
                  </a:ext>
                </a:extLst>
              </a:tr>
              <a:tr h="147556">
                <a:tc>
                  <a:txBody>
                    <a:bodyPr/>
                    <a:lstStyle/>
                    <a:p>
                      <a:pPr algn="ctr"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9112697"/>
                  </a:ext>
                </a:extLst>
              </a:tr>
              <a:tr h="147556">
                <a:tc>
                  <a:txBody>
                    <a:bodyPr/>
                    <a:lstStyle/>
                    <a:p>
                      <a:pPr algn="ctr"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500" b="0" i="0" u="none" strike="noStrike">
                          <a:solidFill>
                            <a:srgbClr val="000000"/>
                          </a:solidFill>
                          <a:effectLst/>
                          <a:highlight>
                            <a:srgbClr val="FFFFFF"/>
                          </a:highligh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666176299"/>
                  </a:ext>
                </a:extLst>
              </a:tr>
              <a:tr h="100619">
                <a:tc>
                  <a:txBody>
                    <a:bodyPr/>
                    <a:lstStyle/>
                    <a:p>
                      <a:pPr algn="l" fontAlgn="ctr"/>
                      <a:endParaRPr lang="tr-TR" sz="500" b="0"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500" b="0"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500" b="0"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500" b="0"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500" b="0"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500" b="0"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500" b="0"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500" b="0"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500" b="0"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500" b="0"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tr-TR" sz="500" b="0" i="0" u="none" strike="noStrike">
                        <a:solidFill>
                          <a:srgbClr val="000000"/>
                        </a:solidFill>
                        <a:effectLst/>
                        <a:latin typeface="Tahoma" panose="020B0604030504040204" pitchFamily="34" charset="0"/>
                      </a:endParaRP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3956852"/>
                  </a:ext>
                </a:extLst>
              </a:tr>
              <a:tr h="119642">
                <a:tc gridSpan="3">
                  <a:txBody>
                    <a:bodyPr/>
                    <a:lstStyle/>
                    <a:p>
                      <a:pPr algn="ctr" fontAlgn="ctr"/>
                      <a:r>
                        <a:rPr lang="tr-TR" sz="600" b="1" i="0" u="none" strike="noStrike">
                          <a:solidFill>
                            <a:srgbClr val="000000"/>
                          </a:solidFill>
                          <a:effectLst/>
                          <a:highlight>
                            <a:srgbClr val="C0C0C0"/>
                          </a:highlight>
                          <a:latin typeface="Tahoma" panose="020B0604030504040204" pitchFamily="34" charset="0"/>
                        </a:rPr>
                        <a:t>ONAY</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gridSpan="3">
                  <a:txBody>
                    <a:bodyPr/>
                    <a:lstStyle/>
                    <a:p>
                      <a:pPr algn="ctr" fontAlgn="ctr"/>
                      <a:r>
                        <a:rPr lang="tr-TR" sz="600" b="1" i="0" u="none" strike="noStrike">
                          <a:solidFill>
                            <a:srgbClr val="000000"/>
                          </a:solidFill>
                          <a:effectLst/>
                          <a:highlight>
                            <a:srgbClr val="C0C0C0"/>
                          </a:highlight>
                          <a:latin typeface="Tahoma" panose="020B0604030504040204" pitchFamily="34" charset="0"/>
                        </a:rPr>
                        <a:t>İSİM</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gridSpan="2">
                  <a:txBody>
                    <a:bodyPr/>
                    <a:lstStyle/>
                    <a:p>
                      <a:pPr algn="ctr" fontAlgn="ctr"/>
                      <a:r>
                        <a:rPr lang="tr-TR" sz="600" b="1" i="0" u="none" strike="noStrike">
                          <a:solidFill>
                            <a:srgbClr val="000000"/>
                          </a:solidFill>
                          <a:effectLst/>
                          <a:highlight>
                            <a:srgbClr val="C0C0C0"/>
                          </a:highlight>
                          <a:latin typeface="Tahoma" panose="020B0604030504040204" pitchFamily="34" charset="0"/>
                        </a:rPr>
                        <a:t>TARİH</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gridSpan="3">
                  <a:txBody>
                    <a:bodyPr/>
                    <a:lstStyle/>
                    <a:p>
                      <a:pPr algn="ctr" fontAlgn="ctr"/>
                      <a:r>
                        <a:rPr lang="tr-TR" sz="600" b="1" i="0" u="none" strike="noStrike">
                          <a:solidFill>
                            <a:srgbClr val="000000"/>
                          </a:solidFill>
                          <a:effectLst/>
                          <a:highlight>
                            <a:srgbClr val="C0C0C0"/>
                          </a:highlight>
                          <a:latin typeface="Tahoma" panose="020B0604030504040204" pitchFamily="34" charset="0"/>
                        </a:rPr>
                        <a:t>İMZA</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660937399"/>
                  </a:ext>
                </a:extLst>
              </a:tr>
              <a:tr h="186097">
                <a:tc gridSpan="3">
                  <a:txBody>
                    <a:bodyPr/>
                    <a:lstStyle/>
                    <a:p>
                      <a:pPr algn="l" fontAlgn="ctr"/>
                      <a:r>
                        <a:rPr lang="tr-TR" sz="600" b="1" i="0" u="none" strike="noStrike">
                          <a:solidFill>
                            <a:srgbClr val="000000"/>
                          </a:solidFill>
                          <a:effectLst/>
                          <a:latin typeface="Tahoma" panose="020B0604030504040204" pitchFamily="34" charset="0"/>
                        </a:rPr>
                        <a:t>DENETÇİ 1</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gridSpan="3">
                  <a:txBody>
                    <a:bodyPr/>
                    <a:lstStyle/>
                    <a:p>
                      <a:pPr algn="ctr" fontAlgn="ctr"/>
                      <a:r>
                        <a:rPr lang="tr-TR" sz="600" b="1" i="0" u="none" strike="noStrike">
                          <a:solidFill>
                            <a:srgbClr val="000000"/>
                          </a:solidFill>
                          <a:effectLst/>
                          <a:latin typeface="Tahoma" panose="020B0604030504040204" pitchFamily="34" charset="0"/>
                        </a:rPr>
                        <a:t>Öğr. Gör. Hakan KURNAZ</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gridSpan="2">
                  <a:txBody>
                    <a:bodyPr/>
                    <a:lstStyle/>
                    <a:p>
                      <a:pPr algn="ctr" fontAlgn="ctr"/>
                      <a:r>
                        <a:rPr lang="tr-TR" sz="600" b="1" i="0" u="none" strike="noStrike">
                          <a:solidFill>
                            <a:srgbClr val="000000"/>
                          </a:solidFill>
                          <a:effectLst/>
                          <a:latin typeface="Tahoma" panose="020B0604030504040204" pitchFamily="34" charset="0"/>
                        </a:rPr>
                        <a:t>19.03.2024</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gridSpan="3">
                  <a:txBody>
                    <a:bodyPr/>
                    <a:lstStyle/>
                    <a:p>
                      <a:pPr algn="ctr" fontAlgn="ctr"/>
                      <a:r>
                        <a:rPr lang="tr-TR" sz="600" b="1" i="0" u="none" strike="noStrike">
                          <a:solidFill>
                            <a:srgbClr val="000000"/>
                          </a:solidFill>
                          <a:effectLs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050077930"/>
                  </a:ext>
                </a:extLst>
              </a:tr>
              <a:tr h="186097">
                <a:tc gridSpan="3">
                  <a:txBody>
                    <a:bodyPr/>
                    <a:lstStyle/>
                    <a:p>
                      <a:pPr algn="l" fontAlgn="ctr"/>
                      <a:r>
                        <a:rPr lang="tr-TR" sz="600" b="1" i="0" u="none" strike="noStrike">
                          <a:solidFill>
                            <a:srgbClr val="000000"/>
                          </a:solidFill>
                          <a:effectLst/>
                          <a:latin typeface="Tahoma" panose="020B0604030504040204" pitchFamily="34" charset="0"/>
                        </a:rPr>
                        <a:t>DENETLENEN</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gridSpan="3">
                  <a:txBody>
                    <a:bodyPr/>
                    <a:lstStyle/>
                    <a:p>
                      <a:pPr algn="ctr" fontAlgn="ctr"/>
                      <a:r>
                        <a:rPr lang="tr-TR" sz="500" b="1" i="0" u="none" strike="noStrike">
                          <a:solidFill>
                            <a:srgbClr val="000000"/>
                          </a:solidFill>
                          <a:effectLst/>
                          <a:latin typeface="Tahoma" panose="020B0604030504040204" pitchFamily="34" charset="0"/>
                        </a:rPr>
                        <a:t>Dr. Öğr. Üyesi Menekşe CENGİZ</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gridSpan="2">
                  <a:txBody>
                    <a:bodyPr/>
                    <a:lstStyle/>
                    <a:p>
                      <a:pPr algn="ctr" fontAlgn="ctr"/>
                      <a:r>
                        <a:rPr lang="tr-TR" sz="600" b="1" i="0" u="none" strike="noStrike">
                          <a:solidFill>
                            <a:srgbClr val="000000"/>
                          </a:solidFill>
                          <a:effectLst/>
                          <a:latin typeface="Tahoma" panose="020B0604030504040204" pitchFamily="34" charset="0"/>
                        </a:rPr>
                        <a:t>19.03.2024</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a:txBody>
                    <a:bodyPr/>
                    <a:lstStyle/>
                    <a:p>
                      <a:pPr algn="ctr" fontAlgn="ctr"/>
                      <a:r>
                        <a:rPr lang="tr-TR" sz="600" b="1" i="0" u="none" strike="noStrike">
                          <a:solidFill>
                            <a:srgbClr val="000000"/>
                          </a:solidFill>
                          <a:effectLs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600" b="1" i="0" u="none" strike="noStrike">
                          <a:solidFill>
                            <a:srgbClr val="000000"/>
                          </a:solidFill>
                          <a:effectLst/>
                          <a:latin typeface="Tahoma" panose="020B0604030504040204" pitchFamily="34" charset="0"/>
                        </a:rPr>
                        <a:t> </a:t>
                      </a:r>
                    </a:p>
                  </a:txBody>
                  <a:tcPr marL="4411" marR="4411" marT="441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600" b="1" i="0" u="none" strike="noStrike">
                          <a:solidFill>
                            <a:srgbClr val="000000"/>
                          </a:solidFill>
                          <a:effectLst/>
                          <a:latin typeface="Tahoma" panose="020B0604030504040204" pitchFamily="34" charset="0"/>
                        </a:rPr>
                        <a:t> </a:t>
                      </a:r>
                    </a:p>
                  </a:txBody>
                  <a:tcPr marL="4411" marR="4411" marT="441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114023"/>
                  </a:ext>
                </a:extLst>
              </a:tr>
              <a:tr h="186097">
                <a:tc gridSpan="3">
                  <a:txBody>
                    <a:bodyPr/>
                    <a:lstStyle/>
                    <a:p>
                      <a:pPr algn="l" fontAlgn="ctr"/>
                      <a:r>
                        <a:rPr lang="tr-TR" sz="600" b="1" i="0" u="none" strike="noStrike">
                          <a:solidFill>
                            <a:srgbClr val="000000"/>
                          </a:solidFill>
                          <a:effectLst/>
                          <a:latin typeface="Tahoma" panose="020B0604030504040204" pitchFamily="34" charset="0"/>
                        </a:rPr>
                        <a:t>DENETLENEN</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gridSpan="3">
                  <a:txBody>
                    <a:bodyPr/>
                    <a:lstStyle/>
                    <a:p>
                      <a:pPr algn="ctr" fontAlgn="ctr"/>
                      <a:r>
                        <a:rPr lang="tr-TR" sz="500" b="1" i="0" u="none" strike="noStrike">
                          <a:solidFill>
                            <a:srgbClr val="000000"/>
                          </a:solidFill>
                          <a:effectLst/>
                          <a:latin typeface="Tahoma" panose="020B0604030504040204" pitchFamily="34" charset="0"/>
                        </a:rPr>
                        <a:t>Öğr. Gör. Hayri AKTAŞ</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gridSpan="2">
                  <a:txBody>
                    <a:bodyPr/>
                    <a:lstStyle/>
                    <a:p>
                      <a:pPr algn="ctr" fontAlgn="ctr"/>
                      <a:r>
                        <a:rPr lang="tr-TR" sz="600" b="1" i="0" u="none" strike="noStrike">
                          <a:solidFill>
                            <a:srgbClr val="000000"/>
                          </a:solidFill>
                          <a:effectLst/>
                          <a:latin typeface="Tahoma" panose="020B0604030504040204" pitchFamily="34" charset="0"/>
                        </a:rPr>
                        <a:t>19.03.2024</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gridSpan="3">
                  <a:txBody>
                    <a:bodyPr/>
                    <a:lstStyle/>
                    <a:p>
                      <a:pPr algn="ctr" fontAlgn="ctr"/>
                      <a:r>
                        <a:rPr lang="tr-TR" sz="600" b="1" i="0" u="none" strike="noStrike" dirty="0">
                          <a:solidFill>
                            <a:srgbClr val="000000"/>
                          </a:solidFill>
                          <a:effectLst/>
                          <a:latin typeface="Tahoma" panose="020B0604030504040204" pitchFamily="34" charset="0"/>
                        </a:rPr>
                        <a:t> </a:t>
                      </a:r>
                    </a:p>
                  </a:txBody>
                  <a:tcPr marL="4411" marR="4411" marT="4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73045886"/>
                  </a:ext>
                </a:extLst>
              </a:tr>
            </a:tbl>
          </a:graphicData>
        </a:graphic>
      </p:graphicFrame>
      <p:pic>
        <p:nvPicPr>
          <p:cNvPr id="8" name="Resim 7">
            <a:extLst>
              <a:ext uri="{FF2B5EF4-FFF2-40B4-BE49-F238E27FC236}">
                <a16:creationId xmlns:a16="http://schemas.microsoft.com/office/drawing/2014/main" id="{76B4F9E0-FE25-7532-47B6-1C44554820B5}"/>
              </a:ext>
            </a:extLst>
          </p:cNvPr>
          <p:cNvPicPr>
            <a:picLocks noChangeAspect="1"/>
          </p:cNvPicPr>
          <p:nvPr/>
        </p:nvPicPr>
        <p:blipFill>
          <a:blip r:embed="rId3"/>
          <a:stretch>
            <a:fillRect/>
          </a:stretch>
        </p:blipFill>
        <p:spPr>
          <a:xfrm>
            <a:off x="62169" y="5104349"/>
            <a:ext cx="6191147" cy="1753650"/>
          </a:xfrm>
          <a:prstGeom prst="rect">
            <a:avLst/>
          </a:prstGeom>
        </p:spPr>
      </p:pic>
      <p:sp>
        <p:nvSpPr>
          <p:cNvPr id="9" name="Metin kutusu 8">
            <a:extLst>
              <a:ext uri="{FF2B5EF4-FFF2-40B4-BE49-F238E27FC236}">
                <a16:creationId xmlns:a16="http://schemas.microsoft.com/office/drawing/2014/main" id="{91D38443-E42D-F795-049D-36C0F158F74F}"/>
              </a:ext>
            </a:extLst>
          </p:cNvPr>
          <p:cNvSpPr txBox="1"/>
          <p:nvPr/>
        </p:nvSpPr>
        <p:spPr>
          <a:xfrm>
            <a:off x="398206" y="2271252"/>
            <a:ext cx="3539613" cy="430887"/>
          </a:xfrm>
          <a:prstGeom prst="rect">
            <a:avLst/>
          </a:prstGeom>
          <a:noFill/>
        </p:spPr>
        <p:txBody>
          <a:bodyPr wrap="square" rtlCol="0">
            <a:spAutoFit/>
          </a:bodyPr>
          <a:lstStyle/>
          <a:p>
            <a:r>
              <a:rPr lang="tr-TR" sz="2200" b="1" dirty="0">
                <a:solidFill>
                  <a:srgbClr val="C00000"/>
                </a:solidFill>
              </a:rPr>
              <a:t>İç Denetim Başarı Puanı %99</a:t>
            </a:r>
          </a:p>
        </p:txBody>
      </p:sp>
    </p:spTree>
    <p:extLst>
      <p:ext uri="{BB962C8B-B14F-4D97-AF65-F5344CB8AC3E}">
        <p14:creationId xmlns:p14="http://schemas.microsoft.com/office/powerpoint/2010/main" val="1346354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3477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EĞİTİM-ÖĞRETİM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85E43DE2-DD91-1C0B-B033-DC2332C753D0}"/>
              </a:ext>
            </a:extLst>
          </p:cNvPr>
          <p:cNvPicPr>
            <a:picLocks noChangeAspect="1"/>
          </p:cNvPicPr>
          <p:nvPr/>
        </p:nvPicPr>
        <p:blipFill rotWithShape="1">
          <a:blip r:embed="rId3"/>
          <a:srcRect b="47009"/>
          <a:stretch/>
        </p:blipFill>
        <p:spPr>
          <a:xfrm>
            <a:off x="929148" y="1528168"/>
            <a:ext cx="7388942" cy="5193259"/>
          </a:xfrm>
          <a:prstGeom prst="rect">
            <a:avLst/>
          </a:prstGeom>
        </p:spPr>
      </p:pic>
    </p:spTree>
    <p:extLst>
      <p:ext uri="{BB962C8B-B14F-4D97-AF65-F5344CB8AC3E}">
        <p14:creationId xmlns:p14="http://schemas.microsoft.com/office/powerpoint/2010/main" val="2309275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3477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tr-TR" sz="27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j-ea"/>
                <a:cs typeface="+mj-cs"/>
              </a:rPr>
              <a:t>FARKLI ve İYİ UYGULAMA ÖRNEKLERİ</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tr-TR" sz="2700" b="1" i="0" u="none" strike="noStrike" kern="1200" cap="none" spc="0" normalizeH="0" baseline="0" noProof="0" dirty="0">
                <a:ln>
                  <a:noFill/>
                </a:ln>
                <a:solidFill>
                  <a:srgbClr val="1E5155"/>
                </a:solidFill>
                <a:effectLst>
                  <a:outerShdw blurRad="38100" dist="38100" dir="2700000" algn="tl">
                    <a:srgbClr val="000000">
                      <a:alpha val="43137"/>
                    </a:srgbClr>
                  </a:outerShdw>
                </a:effectLst>
                <a:uLnTx/>
                <a:uFillTx/>
                <a:latin typeface="Calibri" panose="020F0502020204030204"/>
                <a:ea typeface="+mj-ea"/>
                <a:cs typeface="+mj-cs"/>
              </a:rPr>
              <a:t>EĞİTİM-ÖĞRETİM ALANINDA</a:t>
            </a:r>
            <a:endParaRPr kumimoji="0" lang="en-US" sz="27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j-ea"/>
              <a:cs typeface="+mj-cs"/>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C1062A5D-2DBD-22DF-47C6-6F61B7934B6E}"/>
              </a:ext>
            </a:extLst>
          </p:cNvPr>
          <p:cNvPicPr>
            <a:picLocks noChangeAspect="1"/>
          </p:cNvPicPr>
          <p:nvPr/>
        </p:nvPicPr>
        <p:blipFill rotWithShape="1">
          <a:blip r:embed="rId3"/>
          <a:srcRect t="53903"/>
          <a:stretch/>
        </p:blipFill>
        <p:spPr>
          <a:xfrm>
            <a:off x="1002890" y="1831571"/>
            <a:ext cx="7567909" cy="4627091"/>
          </a:xfrm>
          <a:prstGeom prst="rect">
            <a:avLst/>
          </a:prstGeom>
        </p:spPr>
      </p:pic>
    </p:spTree>
    <p:extLst>
      <p:ext uri="{BB962C8B-B14F-4D97-AF65-F5344CB8AC3E}">
        <p14:creationId xmlns:p14="http://schemas.microsoft.com/office/powerpoint/2010/main" val="105851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3477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tr-TR" sz="27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j-ea"/>
                <a:cs typeface="+mj-cs"/>
              </a:rPr>
              <a:t>FARKLI ve İYİ UYGULAMA ÖRNEKLERİ</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tr-TR" sz="2700" b="1" i="0" u="none" strike="noStrike" kern="1200" cap="none" spc="0" normalizeH="0" baseline="0" noProof="0" dirty="0">
                <a:ln>
                  <a:noFill/>
                </a:ln>
                <a:solidFill>
                  <a:srgbClr val="1E5155"/>
                </a:solidFill>
                <a:effectLst>
                  <a:outerShdw blurRad="38100" dist="38100" dir="2700000" algn="tl">
                    <a:srgbClr val="000000">
                      <a:alpha val="43137"/>
                    </a:srgbClr>
                  </a:outerShdw>
                </a:effectLst>
                <a:uLnTx/>
                <a:uFillTx/>
                <a:latin typeface="Calibri" panose="020F0502020204030204"/>
                <a:ea typeface="+mj-ea"/>
                <a:cs typeface="+mj-cs"/>
              </a:rPr>
              <a:t>EĞİTİM-ÖĞRETİM ALANINDA</a:t>
            </a:r>
            <a:endParaRPr kumimoji="0" lang="en-US" sz="27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j-ea"/>
              <a:cs typeface="+mj-cs"/>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956DDFE7-05F3-A054-9840-1123993850F6}"/>
              </a:ext>
            </a:extLst>
          </p:cNvPr>
          <p:cNvPicPr>
            <a:picLocks noChangeAspect="1"/>
          </p:cNvPicPr>
          <p:nvPr/>
        </p:nvPicPr>
        <p:blipFill>
          <a:blip r:embed="rId3"/>
          <a:stretch>
            <a:fillRect/>
          </a:stretch>
        </p:blipFill>
        <p:spPr>
          <a:xfrm>
            <a:off x="852705" y="1592569"/>
            <a:ext cx="7513090" cy="3598863"/>
          </a:xfrm>
          <a:prstGeom prst="rect">
            <a:avLst/>
          </a:prstGeom>
        </p:spPr>
      </p:pic>
    </p:spTree>
    <p:extLst>
      <p:ext uri="{BB962C8B-B14F-4D97-AF65-F5344CB8AC3E}">
        <p14:creationId xmlns:p14="http://schemas.microsoft.com/office/powerpoint/2010/main" val="2036300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133479" y="50244"/>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ARAŞTIRMA-GELİŞTİRME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descr="metin, ekran görüntüsü, yazı tipi, logo içeren bir resim&#10;&#10;Açıklama otomatik olarak oluşturuldu">
            <a:extLst>
              <a:ext uri="{FF2B5EF4-FFF2-40B4-BE49-F238E27FC236}">
                <a16:creationId xmlns:a16="http://schemas.microsoft.com/office/drawing/2014/main" id="{FF9F5E51-AF4F-8435-23E3-164D3F250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6" y="1023877"/>
            <a:ext cx="5397910" cy="2427534"/>
          </a:xfrm>
          <a:prstGeom prst="rect">
            <a:avLst/>
          </a:prstGeom>
        </p:spPr>
      </p:pic>
      <p:pic>
        <p:nvPicPr>
          <p:cNvPr id="5" name="Resim 4">
            <a:extLst>
              <a:ext uri="{FF2B5EF4-FFF2-40B4-BE49-F238E27FC236}">
                <a16:creationId xmlns:a16="http://schemas.microsoft.com/office/drawing/2014/main" id="{45B02DAC-64D1-1113-3229-61D74E92F54C}"/>
              </a:ext>
            </a:extLst>
          </p:cNvPr>
          <p:cNvPicPr>
            <a:picLocks noChangeAspect="1"/>
          </p:cNvPicPr>
          <p:nvPr/>
        </p:nvPicPr>
        <p:blipFill>
          <a:blip r:embed="rId5"/>
          <a:stretch>
            <a:fillRect/>
          </a:stretch>
        </p:blipFill>
        <p:spPr>
          <a:xfrm>
            <a:off x="-5786" y="3062888"/>
            <a:ext cx="2788111" cy="1970846"/>
          </a:xfrm>
          <a:prstGeom prst="rect">
            <a:avLst/>
          </a:prstGeom>
        </p:spPr>
      </p:pic>
      <p:graphicFrame>
        <p:nvGraphicFramePr>
          <p:cNvPr id="65" name="Nesne 64">
            <a:extLst>
              <a:ext uri="{FF2B5EF4-FFF2-40B4-BE49-F238E27FC236}">
                <a16:creationId xmlns:a16="http://schemas.microsoft.com/office/drawing/2014/main" id="{80C36932-F09B-48A9-BAC6-8AFDAABF7A3F}"/>
              </a:ext>
            </a:extLst>
          </p:cNvPr>
          <p:cNvGraphicFramePr>
            <a:graphicFrameLocks noChangeAspect="1"/>
          </p:cNvGraphicFramePr>
          <p:nvPr>
            <p:extLst>
              <p:ext uri="{D42A27DB-BD31-4B8C-83A1-F6EECF244321}">
                <p14:modId xmlns:p14="http://schemas.microsoft.com/office/powerpoint/2010/main" val="583489293"/>
              </p:ext>
            </p:extLst>
          </p:nvPr>
        </p:nvGraphicFramePr>
        <p:xfrm>
          <a:off x="2820834" y="3062888"/>
          <a:ext cx="3013485" cy="2125076"/>
        </p:xfrm>
        <a:graphic>
          <a:graphicData uri="http://schemas.openxmlformats.org/presentationml/2006/ole">
            <mc:AlternateContent xmlns:mc="http://schemas.openxmlformats.org/markup-compatibility/2006">
              <mc:Choice xmlns:v="urn:schemas-microsoft-com:vml" Requires="v">
                <p:oleObj name="PDF" r:id="rId6" imgW="0" imgH="360" progId="FoxitPhantomPDF.Document">
                  <p:embed/>
                </p:oleObj>
              </mc:Choice>
              <mc:Fallback>
                <p:oleObj name="PDF" r:id="rId6" imgW="0" imgH="360" progId="FoxitPhantomPDF.Document">
                  <p:embed/>
                  <p:pic>
                    <p:nvPicPr>
                      <p:cNvPr id="65" name="Nesne 64">
                        <a:extLst>
                          <a:ext uri="{FF2B5EF4-FFF2-40B4-BE49-F238E27FC236}">
                            <a16:creationId xmlns:a16="http://schemas.microsoft.com/office/drawing/2014/main" id="{80C36932-F09B-48A9-BAC6-8AFDAABF7A3F}"/>
                          </a:ext>
                        </a:extLst>
                      </p:cNvPr>
                      <p:cNvPicPr/>
                      <p:nvPr/>
                    </p:nvPicPr>
                    <p:blipFill>
                      <a:blip r:embed="rId7"/>
                      <a:stretch>
                        <a:fillRect/>
                      </a:stretch>
                    </p:blipFill>
                    <p:spPr>
                      <a:xfrm>
                        <a:off x="2820834" y="3062888"/>
                        <a:ext cx="3013485" cy="2125076"/>
                      </a:xfrm>
                      <a:prstGeom prst="rect">
                        <a:avLst/>
                      </a:prstGeom>
                    </p:spPr>
                  </p:pic>
                </p:oleObj>
              </mc:Fallback>
            </mc:AlternateContent>
          </a:graphicData>
        </a:graphic>
      </p:graphicFrame>
      <p:graphicFrame>
        <p:nvGraphicFramePr>
          <p:cNvPr id="67" name="Nesne 66">
            <a:extLst>
              <a:ext uri="{FF2B5EF4-FFF2-40B4-BE49-F238E27FC236}">
                <a16:creationId xmlns:a16="http://schemas.microsoft.com/office/drawing/2014/main" id="{304AEF2D-18DF-DF01-D858-0E669136895C}"/>
              </a:ext>
            </a:extLst>
          </p:cNvPr>
          <p:cNvGraphicFramePr>
            <a:graphicFrameLocks noChangeAspect="1"/>
          </p:cNvGraphicFramePr>
          <p:nvPr>
            <p:extLst>
              <p:ext uri="{D42A27DB-BD31-4B8C-83A1-F6EECF244321}">
                <p14:modId xmlns:p14="http://schemas.microsoft.com/office/powerpoint/2010/main" val="1464775798"/>
              </p:ext>
            </p:extLst>
          </p:nvPr>
        </p:nvGraphicFramePr>
        <p:xfrm>
          <a:off x="5430633" y="1043637"/>
          <a:ext cx="2895498" cy="2039467"/>
        </p:xfrm>
        <a:graphic>
          <a:graphicData uri="http://schemas.openxmlformats.org/presentationml/2006/ole">
            <mc:AlternateContent xmlns:mc="http://schemas.openxmlformats.org/markup-compatibility/2006">
              <mc:Choice xmlns:v="urn:schemas-microsoft-com:vml" Requires="v">
                <p:oleObj name="PDF" r:id="rId8" imgW="0" imgH="360" progId="FoxitPhantomPDF.Document">
                  <p:embed/>
                </p:oleObj>
              </mc:Choice>
              <mc:Fallback>
                <p:oleObj name="PDF" r:id="rId8" imgW="0" imgH="360" progId="FoxitPhantomPDF.Document">
                  <p:embed/>
                  <p:pic>
                    <p:nvPicPr>
                      <p:cNvPr id="67" name="Nesne 66">
                        <a:extLst>
                          <a:ext uri="{FF2B5EF4-FFF2-40B4-BE49-F238E27FC236}">
                            <a16:creationId xmlns:a16="http://schemas.microsoft.com/office/drawing/2014/main" id="{304AEF2D-18DF-DF01-D858-0E669136895C}"/>
                          </a:ext>
                        </a:extLst>
                      </p:cNvPr>
                      <p:cNvPicPr/>
                      <p:nvPr/>
                    </p:nvPicPr>
                    <p:blipFill>
                      <a:blip r:embed="rId9"/>
                      <a:stretch>
                        <a:fillRect/>
                      </a:stretch>
                    </p:blipFill>
                    <p:spPr>
                      <a:xfrm>
                        <a:off x="5430633" y="1043637"/>
                        <a:ext cx="2895498" cy="2039467"/>
                      </a:xfrm>
                      <a:prstGeom prst="rect">
                        <a:avLst/>
                      </a:prstGeom>
                    </p:spPr>
                  </p:pic>
                </p:oleObj>
              </mc:Fallback>
            </mc:AlternateContent>
          </a:graphicData>
        </a:graphic>
      </p:graphicFrame>
      <p:graphicFrame>
        <p:nvGraphicFramePr>
          <p:cNvPr id="69" name="Nesne 68">
            <a:extLst>
              <a:ext uri="{FF2B5EF4-FFF2-40B4-BE49-F238E27FC236}">
                <a16:creationId xmlns:a16="http://schemas.microsoft.com/office/drawing/2014/main" id="{95FD00F9-39FE-5116-A1B9-3A5D0E5F04BD}"/>
              </a:ext>
            </a:extLst>
          </p:cNvPr>
          <p:cNvGraphicFramePr>
            <a:graphicFrameLocks noChangeAspect="1"/>
          </p:cNvGraphicFramePr>
          <p:nvPr>
            <p:extLst>
              <p:ext uri="{D42A27DB-BD31-4B8C-83A1-F6EECF244321}">
                <p14:modId xmlns:p14="http://schemas.microsoft.com/office/powerpoint/2010/main" val="1752587794"/>
              </p:ext>
            </p:extLst>
          </p:nvPr>
        </p:nvGraphicFramePr>
        <p:xfrm>
          <a:off x="5613349" y="2804227"/>
          <a:ext cx="3318387" cy="2337333"/>
        </p:xfrm>
        <a:graphic>
          <a:graphicData uri="http://schemas.openxmlformats.org/presentationml/2006/ole">
            <mc:AlternateContent xmlns:mc="http://schemas.openxmlformats.org/markup-compatibility/2006">
              <mc:Choice xmlns:v="urn:schemas-microsoft-com:vml" Requires="v">
                <p:oleObj name="PDF" r:id="rId10" imgW="0" imgH="360" progId="FoxitPhantomPDF.Document">
                  <p:embed/>
                </p:oleObj>
              </mc:Choice>
              <mc:Fallback>
                <p:oleObj name="PDF" r:id="rId10" imgW="0" imgH="360" progId="FoxitPhantomPDF.Document">
                  <p:embed/>
                  <p:pic>
                    <p:nvPicPr>
                      <p:cNvPr id="69" name="Nesne 68">
                        <a:extLst>
                          <a:ext uri="{FF2B5EF4-FFF2-40B4-BE49-F238E27FC236}">
                            <a16:creationId xmlns:a16="http://schemas.microsoft.com/office/drawing/2014/main" id="{95FD00F9-39FE-5116-A1B9-3A5D0E5F04BD}"/>
                          </a:ext>
                        </a:extLst>
                      </p:cNvPr>
                      <p:cNvPicPr/>
                      <p:nvPr/>
                    </p:nvPicPr>
                    <p:blipFill>
                      <a:blip r:embed="rId11"/>
                      <a:stretch>
                        <a:fillRect/>
                      </a:stretch>
                    </p:blipFill>
                    <p:spPr>
                      <a:xfrm>
                        <a:off x="5613349" y="2804227"/>
                        <a:ext cx="3318387" cy="2337333"/>
                      </a:xfrm>
                      <a:prstGeom prst="rect">
                        <a:avLst/>
                      </a:prstGeom>
                    </p:spPr>
                  </p:pic>
                </p:oleObj>
              </mc:Fallback>
            </mc:AlternateContent>
          </a:graphicData>
        </a:graphic>
      </p:graphicFrame>
      <p:graphicFrame>
        <p:nvGraphicFramePr>
          <p:cNvPr id="70" name="Nesne 69">
            <a:extLst>
              <a:ext uri="{FF2B5EF4-FFF2-40B4-BE49-F238E27FC236}">
                <a16:creationId xmlns:a16="http://schemas.microsoft.com/office/drawing/2014/main" id="{B384447B-CFE9-E026-D08D-00863543BFDD}"/>
              </a:ext>
            </a:extLst>
          </p:cNvPr>
          <p:cNvGraphicFramePr>
            <a:graphicFrameLocks noChangeAspect="1"/>
          </p:cNvGraphicFramePr>
          <p:nvPr>
            <p:extLst>
              <p:ext uri="{D42A27DB-BD31-4B8C-83A1-F6EECF244321}">
                <p14:modId xmlns:p14="http://schemas.microsoft.com/office/powerpoint/2010/main" val="2723826310"/>
              </p:ext>
            </p:extLst>
          </p:nvPr>
        </p:nvGraphicFramePr>
        <p:xfrm>
          <a:off x="5834319" y="4324327"/>
          <a:ext cx="3170904" cy="2236086"/>
        </p:xfrm>
        <a:graphic>
          <a:graphicData uri="http://schemas.openxmlformats.org/presentationml/2006/ole">
            <mc:AlternateContent xmlns:mc="http://schemas.openxmlformats.org/markup-compatibility/2006">
              <mc:Choice xmlns:v="urn:schemas-microsoft-com:vml" Requires="v">
                <p:oleObj name="PDF" r:id="rId12" imgW="0" imgH="360" progId="FoxitPhantomPDF.Document">
                  <p:embed/>
                </p:oleObj>
              </mc:Choice>
              <mc:Fallback>
                <p:oleObj name="PDF" r:id="rId12" imgW="0" imgH="360" progId="FoxitPhantomPDF.Document">
                  <p:embed/>
                  <p:pic>
                    <p:nvPicPr>
                      <p:cNvPr id="70" name="Nesne 69">
                        <a:extLst>
                          <a:ext uri="{FF2B5EF4-FFF2-40B4-BE49-F238E27FC236}">
                            <a16:creationId xmlns:a16="http://schemas.microsoft.com/office/drawing/2014/main" id="{B384447B-CFE9-E026-D08D-00863543BFDD}"/>
                          </a:ext>
                        </a:extLst>
                      </p:cNvPr>
                      <p:cNvPicPr/>
                      <p:nvPr/>
                    </p:nvPicPr>
                    <p:blipFill>
                      <a:blip r:embed="rId13"/>
                      <a:stretch>
                        <a:fillRect/>
                      </a:stretch>
                    </p:blipFill>
                    <p:spPr>
                      <a:xfrm>
                        <a:off x="5834319" y="4324327"/>
                        <a:ext cx="3170904" cy="2236086"/>
                      </a:xfrm>
                      <a:prstGeom prst="rect">
                        <a:avLst/>
                      </a:prstGeom>
                    </p:spPr>
                  </p:pic>
                </p:oleObj>
              </mc:Fallback>
            </mc:AlternateContent>
          </a:graphicData>
        </a:graphic>
      </p:graphicFrame>
      <p:sp>
        <p:nvSpPr>
          <p:cNvPr id="71" name="Metin kutusu 70">
            <a:extLst>
              <a:ext uri="{FF2B5EF4-FFF2-40B4-BE49-F238E27FC236}">
                <a16:creationId xmlns:a16="http://schemas.microsoft.com/office/drawing/2014/main" id="{7FEC53AC-6D01-DA05-E70A-23F5ACC01C37}"/>
              </a:ext>
            </a:extLst>
          </p:cNvPr>
          <p:cNvSpPr txBox="1"/>
          <p:nvPr/>
        </p:nvSpPr>
        <p:spPr>
          <a:xfrm>
            <a:off x="786683" y="5238096"/>
            <a:ext cx="3805084" cy="1569660"/>
          </a:xfrm>
          <a:prstGeom prst="rect">
            <a:avLst/>
          </a:prstGeom>
          <a:noFill/>
        </p:spPr>
        <p:txBody>
          <a:bodyPr wrap="square" rtlCol="0">
            <a:spAutoFit/>
          </a:bodyPr>
          <a:lstStyle/>
          <a:p>
            <a:r>
              <a:rPr lang="tr-TR" sz="2400" b="1" dirty="0">
                <a:solidFill>
                  <a:srgbClr val="C00000"/>
                </a:solidFill>
              </a:rPr>
              <a:t>1 E-SCI Yayın</a:t>
            </a:r>
          </a:p>
          <a:p>
            <a:r>
              <a:rPr lang="tr-TR" sz="2400" b="1" dirty="0">
                <a:solidFill>
                  <a:srgbClr val="C00000"/>
                </a:solidFill>
              </a:rPr>
              <a:t>4 Sözel Bildiri</a:t>
            </a:r>
          </a:p>
          <a:p>
            <a:r>
              <a:rPr lang="tr-TR" sz="2400" b="1" dirty="0">
                <a:solidFill>
                  <a:srgbClr val="C00000"/>
                </a:solidFill>
              </a:rPr>
              <a:t>Kongre-Sempozyum Katılımları</a:t>
            </a:r>
          </a:p>
        </p:txBody>
      </p:sp>
    </p:spTree>
    <p:extLst>
      <p:ext uri="{BB962C8B-B14F-4D97-AF65-F5344CB8AC3E}">
        <p14:creationId xmlns:p14="http://schemas.microsoft.com/office/powerpoint/2010/main" val="2179233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104440" y="13221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KURUMSALLAŞMA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03" y="310487"/>
            <a:ext cx="1951851" cy="4145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a:extLst>
              <a:ext uri="{FF2B5EF4-FFF2-40B4-BE49-F238E27FC236}">
                <a16:creationId xmlns:a16="http://schemas.microsoft.com/office/drawing/2014/main" id="{C7B45944-6D6E-CB5F-1197-306371580271}"/>
              </a:ext>
            </a:extLst>
          </p:cNvPr>
          <p:cNvGraphicFramePr>
            <a:graphicFrameLocks noGrp="1"/>
          </p:cNvGraphicFramePr>
          <p:nvPr>
            <p:extLst>
              <p:ext uri="{D42A27DB-BD31-4B8C-83A1-F6EECF244321}">
                <p14:modId xmlns:p14="http://schemas.microsoft.com/office/powerpoint/2010/main" val="2508510095"/>
              </p:ext>
            </p:extLst>
          </p:nvPr>
        </p:nvGraphicFramePr>
        <p:xfrm>
          <a:off x="1750040" y="1892370"/>
          <a:ext cx="6209070" cy="4220280"/>
        </p:xfrm>
        <a:graphic>
          <a:graphicData uri="http://schemas.openxmlformats.org/drawingml/2006/table">
            <a:tbl>
              <a:tblPr/>
              <a:tblGrid>
                <a:gridCol w="973972">
                  <a:extLst>
                    <a:ext uri="{9D8B030D-6E8A-4147-A177-3AD203B41FA5}">
                      <a16:colId xmlns:a16="http://schemas.microsoft.com/office/drawing/2014/main" val="1902582932"/>
                    </a:ext>
                  </a:extLst>
                </a:gridCol>
                <a:gridCol w="1339212">
                  <a:extLst>
                    <a:ext uri="{9D8B030D-6E8A-4147-A177-3AD203B41FA5}">
                      <a16:colId xmlns:a16="http://schemas.microsoft.com/office/drawing/2014/main" val="1422898930"/>
                    </a:ext>
                  </a:extLst>
                </a:gridCol>
                <a:gridCol w="1947943">
                  <a:extLst>
                    <a:ext uri="{9D8B030D-6E8A-4147-A177-3AD203B41FA5}">
                      <a16:colId xmlns:a16="http://schemas.microsoft.com/office/drawing/2014/main" val="1525571755"/>
                    </a:ext>
                  </a:extLst>
                </a:gridCol>
                <a:gridCol w="1947943">
                  <a:extLst>
                    <a:ext uri="{9D8B030D-6E8A-4147-A177-3AD203B41FA5}">
                      <a16:colId xmlns:a16="http://schemas.microsoft.com/office/drawing/2014/main" val="50122393"/>
                    </a:ext>
                  </a:extLst>
                </a:gridCol>
              </a:tblGrid>
              <a:tr h="281352">
                <a:tc gridSpan="4">
                  <a:txBody>
                    <a:bodyPr/>
                    <a:lstStyle/>
                    <a:p>
                      <a:pPr algn="ctr" fontAlgn="b"/>
                      <a:r>
                        <a:rPr lang="tr-TR" sz="1400" b="1" i="0" u="none" strike="noStrike" dirty="0">
                          <a:solidFill>
                            <a:srgbClr val="FF0000"/>
                          </a:solidFill>
                          <a:effectLst/>
                          <a:highlight>
                            <a:srgbClr val="BDD7EE"/>
                          </a:highlight>
                          <a:latin typeface="Calibri" panose="020F0502020204030204" pitchFamily="34" charset="0"/>
                        </a:rPr>
                        <a:t>AKADEMİSYEN ANKET PUANLARI</a:t>
                      </a:r>
                    </a:p>
                  </a:txBody>
                  <a:tcPr marL="5565" marR="5565" marT="5565"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78880025"/>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Menekşe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CENGİZ</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ANT 101</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87,26</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0262348"/>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Menekşe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CENGİZ</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BES 119</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84,81</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5772883"/>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Menekşe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CENGİZ</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DIS 140</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80,05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8930851"/>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Menekşe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CENGİZ</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DIS 240</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85,65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0174255"/>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Menekşe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CENGİZ</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EBE 105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83,64</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4430624"/>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Menekşe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CENGİZ</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FTR 115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85,95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7623312"/>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Menekşe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CENGİZ</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FTR 235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88,08</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22135062"/>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Menekşe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CENGİZ</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HEM 119</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82,75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3119546"/>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Hayri</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AKTAŞ</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FTR 121</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88,46</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19457693"/>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Hayri</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AKTAŞ</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FZY 101</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89,54</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8223151"/>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Hayri</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AKTAŞ</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FZY 200</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92,50</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3703294"/>
                  </a:ext>
                </a:extLst>
              </a:tr>
              <a:tr h="281352">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Hayri</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AKTAŞ</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FZY 203</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87,50</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74437812"/>
                  </a:ext>
                </a:extLst>
              </a:tr>
              <a:tr h="281352">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Hayri</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AKTAŞ</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FZY 213</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89,95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1011864"/>
                  </a:ext>
                </a:extLst>
              </a:tr>
              <a:tr h="281352">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Hayri</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AKTAŞ</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FZY 225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88,54</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4482264"/>
                  </a:ext>
                </a:extLst>
              </a:tr>
            </a:tbl>
          </a:graphicData>
        </a:graphic>
      </p:graphicFrame>
      <p:sp>
        <p:nvSpPr>
          <p:cNvPr id="4" name="Metin kutusu 3">
            <a:extLst>
              <a:ext uri="{FF2B5EF4-FFF2-40B4-BE49-F238E27FC236}">
                <a16:creationId xmlns:a16="http://schemas.microsoft.com/office/drawing/2014/main" id="{24F6E3C3-236D-4A5C-E0CC-486B48D37C1B}"/>
              </a:ext>
            </a:extLst>
          </p:cNvPr>
          <p:cNvSpPr txBox="1"/>
          <p:nvPr/>
        </p:nvSpPr>
        <p:spPr>
          <a:xfrm>
            <a:off x="1763688" y="1247329"/>
            <a:ext cx="5616624" cy="369332"/>
          </a:xfrm>
          <a:prstGeom prst="rect">
            <a:avLst/>
          </a:prstGeom>
          <a:noFill/>
        </p:spPr>
        <p:txBody>
          <a:bodyPr wrap="square" rtlCol="0">
            <a:spAutoFit/>
          </a:bodyPr>
          <a:lstStyle/>
          <a:p>
            <a:r>
              <a:rPr lang="tr-TR" b="1" dirty="0">
                <a:solidFill>
                  <a:srgbClr val="122204"/>
                </a:solidFill>
              </a:rPr>
              <a:t>Öğrenci Değerlendirme Anketi Oranı (Akademisyen)</a:t>
            </a:r>
          </a:p>
        </p:txBody>
      </p:sp>
      <p:sp>
        <p:nvSpPr>
          <p:cNvPr id="2" name="Metin kutusu 1">
            <a:extLst>
              <a:ext uri="{FF2B5EF4-FFF2-40B4-BE49-F238E27FC236}">
                <a16:creationId xmlns:a16="http://schemas.microsoft.com/office/drawing/2014/main" id="{C828E036-F854-6F69-B0EA-0C03980A817F}"/>
              </a:ext>
            </a:extLst>
          </p:cNvPr>
          <p:cNvSpPr txBox="1"/>
          <p:nvPr/>
        </p:nvSpPr>
        <p:spPr>
          <a:xfrm>
            <a:off x="2861187" y="6192025"/>
            <a:ext cx="2979174" cy="369332"/>
          </a:xfrm>
          <a:prstGeom prst="rect">
            <a:avLst/>
          </a:prstGeom>
          <a:noFill/>
        </p:spPr>
        <p:txBody>
          <a:bodyPr wrap="square" rtlCol="0">
            <a:spAutoFit/>
          </a:bodyPr>
          <a:lstStyle/>
          <a:p>
            <a:r>
              <a:rPr lang="tr-TR" b="1" dirty="0">
                <a:solidFill>
                  <a:srgbClr val="0F2303"/>
                </a:solidFill>
              </a:rPr>
              <a:t>            reports.antalya.edu.tr</a:t>
            </a:r>
          </a:p>
        </p:txBody>
      </p:sp>
    </p:spTree>
    <p:extLst>
      <p:ext uri="{BB962C8B-B14F-4D97-AF65-F5344CB8AC3E}">
        <p14:creationId xmlns:p14="http://schemas.microsoft.com/office/powerpoint/2010/main" val="1784154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104440" y="13221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KURUMSALLAŞMA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03" y="310487"/>
            <a:ext cx="1951851" cy="4145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a:extLst>
              <a:ext uri="{FF2B5EF4-FFF2-40B4-BE49-F238E27FC236}">
                <a16:creationId xmlns:a16="http://schemas.microsoft.com/office/drawing/2014/main" id="{8240CC6A-611D-3A06-B734-C86661ACDA65}"/>
              </a:ext>
            </a:extLst>
          </p:cNvPr>
          <p:cNvGraphicFramePr>
            <a:graphicFrameLocks noGrp="1"/>
          </p:cNvGraphicFramePr>
          <p:nvPr>
            <p:extLst>
              <p:ext uri="{D42A27DB-BD31-4B8C-83A1-F6EECF244321}">
                <p14:modId xmlns:p14="http://schemas.microsoft.com/office/powerpoint/2010/main" val="3008240806"/>
              </p:ext>
            </p:extLst>
          </p:nvPr>
        </p:nvGraphicFramePr>
        <p:xfrm>
          <a:off x="1570704" y="1337858"/>
          <a:ext cx="6002592" cy="4509803"/>
        </p:xfrm>
        <a:graphic>
          <a:graphicData uri="http://schemas.openxmlformats.org/drawingml/2006/table">
            <a:tbl>
              <a:tblPr/>
              <a:tblGrid>
                <a:gridCol w="941583">
                  <a:extLst>
                    <a:ext uri="{9D8B030D-6E8A-4147-A177-3AD203B41FA5}">
                      <a16:colId xmlns:a16="http://schemas.microsoft.com/office/drawing/2014/main" val="1908063130"/>
                    </a:ext>
                  </a:extLst>
                </a:gridCol>
                <a:gridCol w="1294677">
                  <a:extLst>
                    <a:ext uri="{9D8B030D-6E8A-4147-A177-3AD203B41FA5}">
                      <a16:colId xmlns:a16="http://schemas.microsoft.com/office/drawing/2014/main" val="564533079"/>
                    </a:ext>
                  </a:extLst>
                </a:gridCol>
                <a:gridCol w="1883166">
                  <a:extLst>
                    <a:ext uri="{9D8B030D-6E8A-4147-A177-3AD203B41FA5}">
                      <a16:colId xmlns:a16="http://schemas.microsoft.com/office/drawing/2014/main" val="153229066"/>
                    </a:ext>
                  </a:extLst>
                </a:gridCol>
                <a:gridCol w="1883166">
                  <a:extLst>
                    <a:ext uri="{9D8B030D-6E8A-4147-A177-3AD203B41FA5}">
                      <a16:colId xmlns:a16="http://schemas.microsoft.com/office/drawing/2014/main" val="2904726365"/>
                    </a:ext>
                  </a:extLst>
                </a:gridCol>
              </a:tblGrid>
              <a:tr h="239882">
                <a:tc gridSpan="4">
                  <a:txBody>
                    <a:bodyPr/>
                    <a:lstStyle/>
                    <a:p>
                      <a:pPr algn="ctr" fontAlgn="b"/>
                      <a:r>
                        <a:rPr lang="tr-TR" sz="1400" b="1" i="0" u="none" strike="noStrike" dirty="0">
                          <a:solidFill>
                            <a:srgbClr val="FF0000"/>
                          </a:solidFill>
                          <a:effectLst/>
                          <a:highlight>
                            <a:srgbClr val="BDD7EE"/>
                          </a:highlight>
                          <a:latin typeface="Calibri" panose="020F0502020204030204" pitchFamily="34" charset="0"/>
                        </a:rPr>
                        <a:t>AKADEMİSYEN ANKET PUANLARI</a:t>
                      </a:r>
                    </a:p>
                  </a:txBody>
                  <a:tcPr marL="5565" marR="5565" marT="5565"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458562592"/>
                  </a:ext>
                </a:extLst>
              </a:tr>
              <a:tr h="287861">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Mehmet</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KARAGÜLLE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ANT 101</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90,80</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02494129"/>
                  </a:ext>
                </a:extLst>
              </a:tr>
              <a:tr h="263873">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Mehmet</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KARAGÜLLE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BES 119</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90,46</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7857981"/>
                  </a:ext>
                </a:extLst>
              </a:tr>
              <a:tr h="239882">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Mehmet</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KARAGÜLLE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DIS 140</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87,76</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3680680"/>
                  </a:ext>
                </a:extLst>
              </a:tr>
              <a:tr h="239882">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Mehmet</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KARAGÜLLE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DIS 240</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90,21</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9999611"/>
                  </a:ext>
                </a:extLst>
              </a:tr>
              <a:tr h="239882">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Mehmet</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KARAGÜLLE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EBE 105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90,91</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8543561"/>
                  </a:ext>
                </a:extLst>
              </a:tr>
              <a:tr h="239882">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Mehmet</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KARAGÜLLE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FTR 115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90,49</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2928464"/>
                  </a:ext>
                </a:extLst>
              </a:tr>
              <a:tr h="239882">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Mehmet</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KARAGÜLLE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FTR 235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94,67</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71933060"/>
                  </a:ext>
                </a:extLst>
              </a:tr>
              <a:tr h="239882">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Mehmet</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KARAGÜLLE</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HEM 119</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90,36</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5511597"/>
                  </a:ext>
                </a:extLst>
              </a:tr>
              <a:tr h="455779">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Ayşe Cansu</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TÜRKER</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FTR 223</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91,63</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18147732"/>
                  </a:ext>
                </a:extLst>
              </a:tr>
              <a:tr h="455779">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Ayşe Cansu</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TÜRKER</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FZY 105</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85,99</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3108262"/>
                  </a:ext>
                </a:extLst>
              </a:tr>
              <a:tr h="455779">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Ayşe Cansu</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TÜRKER</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FZY 207</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100,00</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39959112"/>
                  </a:ext>
                </a:extLst>
              </a:tr>
              <a:tr h="455779">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Ayşe Cansu</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TÜRKER</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FZY 221</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90,36</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5340896"/>
                  </a:ext>
                </a:extLst>
              </a:tr>
              <a:tr h="455779">
                <a:tc>
                  <a:txBody>
                    <a:bodyPr/>
                    <a:lstStyle/>
                    <a:p>
                      <a:pPr algn="l" rtl="0" fontAlgn="t"/>
                      <a:r>
                        <a:rPr lang="tr-TR" sz="1200" b="1" i="0" u="none" strike="noStrike">
                          <a:solidFill>
                            <a:srgbClr val="333333"/>
                          </a:solidFill>
                          <a:effectLst/>
                          <a:highlight>
                            <a:srgbClr val="FFFFFF"/>
                          </a:highlight>
                          <a:latin typeface="Segoe UI" panose="020B0502040204020203" pitchFamily="34" charset="0"/>
                        </a:rPr>
                        <a:t>Ayşe Cansu</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t"/>
                      <a:r>
                        <a:rPr lang="tr-TR" sz="1200" b="1" i="0" u="none" strike="noStrike" dirty="0">
                          <a:solidFill>
                            <a:srgbClr val="333333"/>
                          </a:solidFill>
                          <a:effectLst/>
                          <a:highlight>
                            <a:srgbClr val="FFFFFF"/>
                          </a:highlight>
                          <a:latin typeface="Segoe UI" panose="020B0502040204020203" pitchFamily="34" charset="0"/>
                        </a:rPr>
                        <a:t>TÜRKER</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a:solidFill>
                            <a:srgbClr val="333333"/>
                          </a:solidFill>
                          <a:effectLst/>
                          <a:highlight>
                            <a:srgbClr val="FFFFFF"/>
                          </a:highlight>
                          <a:latin typeface="Segoe UI" panose="020B0502040204020203" pitchFamily="34" charset="0"/>
                        </a:rPr>
                        <a:t>FZY 227</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t"/>
                      <a:r>
                        <a:rPr lang="tr-TR" sz="1200" b="1" i="0" u="none" strike="noStrike" dirty="0">
                          <a:solidFill>
                            <a:srgbClr val="333333"/>
                          </a:solidFill>
                          <a:effectLst/>
                          <a:highlight>
                            <a:srgbClr val="FFFFFF"/>
                          </a:highlight>
                          <a:latin typeface="Segoe UI" panose="020B0502040204020203" pitchFamily="34" charset="0"/>
                        </a:rPr>
                        <a:t>90,39</a:t>
                      </a:r>
                    </a:p>
                  </a:txBody>
                  <a:tcPr marL="5565" marR="5565" marT="55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600357"/>
                  </a:ext>
                </a:extLst>
              </a:tr>
            </a:tbl>
          </a:graphicData>
        </a:graphic>
      </p:graphicFrame>
      <p:sp>
        <p:nvSpPr>
          <p:cNvPr id="3" name="Metin kutusu 2">
            <a:extLst>
              <a:ext uri="{FF2B5EF4-FFF2-40B4-BE49-F238E27FC236}">
                <a16:creationId xmlns:a16="http://schemas.microsoft.com/office/drawing/2014/main" id="{605FE4FB-198F-6242-D164-C6F56DD5C8E7}"/>
              </a:ext>
            </a:extLst>
          </p:cNvPr>
          <p:cNvSpPr txBox="1"/>
          <p:nvPr/>
        </p:nvSpPr>
        <p:spPr>
          <a:xfrm>
            <a:off x="2770444" y="6059911"/>
            <a:ext cx="2979174" cy="369332"/>
          </a:xfrm>
          <a:prstGeom prst="rect">
            <a:avLst/>
          </a:prstGeom>
          <a:noFill/>
        </p:spPr>
        <p:txBody>
          <a:bodyPr wrap="square" rtlCol="0">
            <a:spAutoFit/>
          </a:bodyPr>
          <a:lstStyle/>
          <a:p>
            <a:r>
              <a:rPr lang="tr-TR" b="1" dirty="0">
                <a:solidFill>
                  <a:srgbClr val="0F2303"/>
                </a:solidFill>
              </a:rPr>
              <a:t>            reports.antalya.edu.tr</a:t>
            </a:r>
          </a:p>
        </p:txBody>
      </p:sp>
    </p:spTree>
    <p:extLst>
      <p:ext uri="{BB962C8B-B14F-4D97-AF65-F5344CB8AC3E}">
        <p14:creationId xmlns:p14="http://schemas.microsoft.com/office/powerpoint/2010/main" val="3784204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742309" y="5991"/>
            <a:ext cx="5659381" cy="80528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tr-TR" sz="2400" b="1" kern="1200" dirty="0">
                <a:solidFill>
                  <a:schemeClr val="accent6"/>
                </a:solidFill>
                <a:effectLst>
                  <a:outerShdw blurRad="38100" dist="38100" dir="2700000" algn="tl">
                    <a:srgbClr val="000000">
                      <a:alpha val="43137"/>
                    </a:srgbClr>
                  </a:outerShdw>
                </a:effectLst>
                <a:ea typeface="+mj-ea"/>
                <a:cs typeface="+mj-cs"/>
              </a:rPr>
              <a:t>SÜREKLİ İYİLEŞTİRME ÖNERİLERİ</a:t>
            </a:r>
            <a:endParaRPr lang="en-US" sz="2400" b="1" kern="1200"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87"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411204"/>
            <a:ext cx="1477697" cy="3138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8" name="Tablo 67">
            <a:extLst>
              <a:ext uri="{FF2B5EF4-FFF2-40B4-BE49-F238E27FC236}">
                <a16:creationId xmlns:a16="http://schemas.microsoft.com/office/drawing/2014/main" id="{D06158BC-11C3-CFD1-84F4-4D733B1F91CA}"/>
              </a:ext>
            </a:extLst>
          </p:cNvPr>
          <p:cNvGraphicFramePr>
            <a:graphicFrameLocks noGrp="1"/>
          </p:cNvGraphicFramePr>
          <p:nvPr>
            <p:extLst>
              <p:ext uri="{D42A27DB-BD31-4B8C-83A1-F6EECF244321}">
                <p14:modId xmlns:p14="http://schemas.microsoft.com/office/powerpoint/2010/main" val="3803395623"/>
              </p:ext>
            </p:extLst>
          </p:nvPr>
        </p:nvGraphicFramePr>
        <p:xfrm>
          <a:off x="238859" y="1006974"/>
          <a:ext cx="8666280" cy="5936892"/>
        </p:xfrm>
        <a:graphic>
          <a:graphicData uri="http://schemas.openxmlformats.org/drawingml/2006/table">
            <a:tbl>
              <a:tblPr/>
              <a:tblGrid>
                <a:gridCol w="316075">
                  <a:extLst>
                    <a:ext uri="{9D8B030D-6E8A-4147-A177-3AD203B41FA5}">
                      <a16:colId xmlns:a16="http://schemas.microsoft.com/office/drawing/2014/main" val="3745609408"/>
                    </a:ext>
                  </a:extLst>
                </a:gridCol>
                <a:gridCol w="1456691">
                  <a:extLst>
                    <a:ext uri="{9D8B030D-6E8A-4147-A177-3AD203B41FA5}">
                      <a16:colId xmlns:a16="http://schemas.microsoft.com/office/drawing/2014/main" val="3695857821"/>
                    </a:ext>
                  </a:extLst>
                </a:gridCol>
                <a:gridCol w="893255">
                  <a:extLst>
                    <a:ext uri="{9D8B030D-6E8A-4147-A177-3AD203B41FA5}">
                      <a16:colId xmlns:a16="http://schemas.microsoft.com/office/drawing/2014/main" val="876103542"/>
                    </a:ext>
                  </a:extLst>
                </a:gridCol>
                <a:gridCol w="632148">
                  <a:extLst>
                    <a:ext uri="{9D8B030D-6E8A-4147-A177-3AD203B41FA5}">
                      <a16:colId xmlns:a16="http://schemas.microsoft.com/office/drawing/2014/main" val="1661668105"/>
                    </a:ext>
                  </a:extLst>
                </a:gridCol>
                <a:gridCol w="632148">
                  <a:extLst>
                    <a:ext uri="{9D8B030D-6E8A-4147-A177-3AD203B41FA5}">
                      <a16:colId xmlns:a16="http://schemas.microsoft.com/office/drawing/2014/main" val="3140563072"/>
                    </a:ext>
                  </a:extLst>
                </a:gridCol>
                <a:gridCol w="632148">
                  <a:extLst>
                    <a:ext uri="{9D8B030D-6E8A-4147-A177-3AD203B41FA5}">
                      <a16:colId xmlns:a16="http://schemas.microsoft.com/office/drawing/2014/main" val="424768027"/>
                    </a:ext>
                  </a:extLst>
                </a:gridCol>
                <a:gridCol w="632148">
                  <a:extLst>
                    <a:ext uri="{9D8B030D-6E8A-4147-A177-3AD203B41FA5}">
                      <a16:colId xmlns:a16="http://schemas.microsoft.com/office/drawing/2014/main" val="1665674364"/>
                    </a:ext>
                  </a:extLst>
                </a:gridCol>
                <a:gridCol w="1829454">
                  <a:extLst>
                    <a:ext uri="{9D8B030D-6E8A-4147-A177-3AD203B41FA5}">
                      <a16:colId xmlns:a16="http://schemas.microsoft.com/office/drawing/2014/main" val="941789098"/>
                    </a:ext>
                  </a:extLst>
                </a:gridCol>
                <a:gridCol w="728345">
                  <a:extLst>
                    <a:ext uri="{9D8B030D-6E8A-4147-A177-3AD203B41FA5}">
                      <a16:colId xmlns:a16="http://schemas.microsoft.com/office/drawing/2014/main" val="2890918887"/>
                    </a:ext>
                  </a:extLst>
                </a:gridCol>
                <a:gridCol w="913868">
                  <a:extLst>
                    <a:ext uri="{9D8B030D-6E8A-4147-A177-3AD203B41FA5}">
                      <a16:colId xmlns:a16="http://schemas.microsoft.com/office/drawing/2014/main" val="820068197"/>
                    </a:ext>
                  </a:extLst>
                </a:gridCol>
              </a:tblGrid>
              <a:tr h="359057">
                <a:tc>
                  <a:txBody>
                    <a:bodyPr/>
                    <a:lstStyle/>
                    <a:p>
                      <a:pPr algn="ctr" fontAlgn="ctr"/>
                      <a:r>
                        <a:rPr lang="tr-TR" sz="1050" b="1" i="0" u="none" strike="noStrike" dirty="0">
                          <a:solidFill>
                            <a:srgbClr val="FF0000"/>
                          </a:solidFill>
                          <a:effectLst/>
                          <a:latin typeface="Calibri Light" panose="020F0302020204030204" pitchFamily="34" charset="0"/>
                        </a:rPr>
                        <a:t>NoA7:J9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50" b="1" i="0" u="none" strike="noStrike" dirty="0">
                          <a:solidFill>
                            <a:srgbClr val="FF0000"/>
                          </a:solidFill>
                          <a:effectLst/>
                          <a:latin typeface="Calibri Light" panose="020F0302020204030204" pitchFamily="34" charset="0"/>
                        </a:rPr>
                        <a:t>Risk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50" b="1" i="0" u="none" strike="noStrike" dirty="0">
                          <a:solidFill>
                            <a:srgbClr val="FF0000"/>
                          </a:solidFill>
                          <a:effectLst/>
                          <a:latin typeface="Calibri Light" panose="020F0302020204030204" pitchFamily="34" charset="0"/>
                        </a:rPr>
                        <a:t>Risk Kategorisi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50" b="1" i="0" u="none" strike="noStrike" dirty="0">
                          <a:solidFill>
                            <a:srgbClr val="FF0000"/>
                          </a:solidFill>
                          <a:effectLst/>
                          <a:latin typeface="Calibri Light" panose="020F0302020204030204" pitchFamily="34" charset="0"/>
                        </a:rPr>
                        <a:t>Olasılık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50" b="1" i="0" u="none" strike="noStrike" dirty="0">
                          <a:solidFill>
                            <a:srgbClr val="FF0000"/>
                          </a:solidFill>
                          <a:effectLst/>
                          <a:latin typeface="Calibri Light" panose="020F0302020204030204" pitchFamily="34" charset="0"/>
                        </a:rPr>
                        <a:t>Etki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50" b="1" i="0" u="none" strike="noStrike" dirty="0">
                          <a:solidFill>
                            <a:srgbClr val="FF0000"/>
                          </a:solidFill>
                          <a:effectLst/>
                          <a:latin typeface="Calibri Light" panose="020F0302020204030204" pitchFamily="34" charset="0"/>
                        </a:rPr>
                        <a:t>Risk Skoru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50" b="1" i="0" u="none" strike="noStrike">
                          <a:solidFill>
                            <a:srgbClr val="FF0000"/>
                          </a:solidFill>
                          <a:effectLst/>
                          <a:latin typeface="Calibri Light" panose="020F0302020204030204" pitchFamily="34" charset="0"/>
                        </a:rPr>
                        <a:t>Riskin Düzeyi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50" b="1" i="0" u="none" strike="noStrike" dirty="0">
                          <a:solidFill>
                            <a:srgbClr val="FF0000"/>
                          </a:solidFill>
                          <a:effectLst/>
                          <a:latin typeface="Calibri Light" panose="020F0302020204030204" pitchFamily="34" charset="0"/>
                        </a:rPr>
                        <a:t>Önleyici Faaliyet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50" b="1" i="0" u="none" strike="noStrike" dirty="0">
                          <a:solidFill>
                            <a:srgbClr val="FF0000"/>
                          </a:solidFill>
                          <a:effectLst/>
                          <a:latin typeface="Calibri Light" panose="020F0302020204030204" pitchFamily="34" charset="0"/>
                        </a:rPr>
                        <a:t>Termin Tarihi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50" b="1" i="0" u="none" strike="noStrike" dirty="0">
                          <a:solidFill>
                            <a:srgbClr val="FF0000"/>
                          </a:solidFill>
                          <a:effectLst/>
                          <a:latin typeface="Calibri Light" panose="020F0302020204030204" pitchFamily="34" charset="0"/>
                        </a:rPr>
                        <a:t>Sorumlu Birim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290936"/>
                  </a:ext>
                </a:extLst>
              </a:tr>
              <a:tr h="1104272">
                <a:tc>
                  <a:txBody>
                    <a:bodyPr/>
                    <a:lstStyle/>
                    <a:p>
                      <a:pPr algn="ctr" fontAlgn="ctr"/>
                      <a:r>
                        <a:rPr lang="tr-TR" sz="500" b="1" i="0" u="none" strike="noStrike">
                          <a:solidFill>
                            <a:srgbClr val="FF0000"/>
                          </a:solidFill>
                          <a:effectLst/>
                          <a:highlight>
                            <a:srgbClr val="FFFF00"/>
                          </a:highlight>
                          <a:latin typeface="Calibri Light" panose="020F03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tr-TR" sz="800" b="1" i="0" u="none" strike="noStrike" dirty="0">
                          <a:solidFill>
                            <a:srgbClr val="000000"/>
                          </a:solidFill>
                          <a:effectLst/>
                          <a:highlight>
                            <a:srgbClr val="FFFF00"/>
                          </a:highlight>
                          <a:latin typeface="Calibri Light" panose="020F0302020204030204" pitchFamily="34" charset="0"/>
                        </a:rPr>
                        <a:t>Z-1 Üniversiteye ait hastanenin bulunmayışı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dirty="0">
                          <a:solidFill>
                            <a:srgbClr val="000000"/>
                          </a:solidFill>
                          <a:effectLst/>
                          <a:highlight>
                            <a:srgbClr val="FFFF00"/>
                          </a:highlight>
                          <a:latin typeface="Calibri Light" panose="020F0302020204030204" pitchFamily="34" charset="0"/>
                        </a:rPr>
                        <a:t>Paydaş Memnuniyetsizliği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000000"/>
                          </a:solidFill>
                          <a:effectLst/>
                          <a:highlight>
                            <a:srgbClr val="FFFF00"/>
                          </a:highlight>
                          <a:latin typeface="Calibri Light" panose="020F03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000000"/>
                          </a:solidFill>
                          <a:effectLst/>
                          <a:highlight>
                            <a:srgbClr val="FFFF00"/>
                          </a:highlight>
                          <a:latin typeface="Calibri Light" panose="020F03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FF0000"/>
                          </a:solidFill>
                          <a:effectLst/>
                          <a:highlight>
                            <a:srgbClr val="FFFF00"/>
                          </a:highlight>
                          <a:latin typeface="Calibri Light" panose="020F030202020403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000000"/>
                          </a:solidFill>
                          <a:effectLst/>
                          <a:highlight>
                            <a:srgbClr val="FFFF00"/>
                          </a:highlight>
                          <a:latin typeface="Calibri Light" panose="020F0302020204030204" pitchFamily="34" charset="0"/>
                        </a:rPr>
                        <a:t>Orta Düzeydeki Risk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tr-TR" sz="800" b="1" i="0" u="none" strike="noStrike">
                          <a:solidFill>
                            <a:srgbClr val="000000"/>
                          </a:solidFill>
                          <a:effectLst/>
                          <a:highlight>
                            <a:srgbClr val="FFFF00"/>
                          </a:highlight>
                          <a:latin typeface="Calibri Light" panose="020F0302020204030204" pitchFamily="34" charset="0"/>
                        </a:rPr>
                        <a:t>Terapi ve Rehabilitasyon Bölümü öğrencilerinin zorunlu yaz stajlarını yapabilmeleri için öğrencilere danışmanlık yapılmaktadır. Staj komisyonu üyesi öğretim elemanı tarafından öğrencilere staj yapabilecekleri niteliklere uygun hastane ve sağlık merkezleri hakkında her dönem bilgi verilmektedir. Konu ile ilgili olarak belirli periyotlarda bilgilendirme toplantıları yapılmaktadır.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000000"/>
                          </a:solidFill>
                          <a:effectLst/>
                          <a:highlight>
                            <a:srgbClr val="FFFF00"/>
                          </a:highlight>
                          <a:latin typeface="Calibri Light" panose="020F0302020204030204" pitchFamily="34" charset="0"/>
                        </a:rPr>
                        <a:t>2023-2024 Bahar Dönemi boyunca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000000"/>
                          </a:solidFill>
                          <a:effectLst/>
                          <a:highlight>
                            <a:srgbClr val="FFFF00"/>
                          </a:highlight>
                          <a:latin typeface="Calibri Light" panose="020F0302020204030204" pitchFamily="34" charset="0"/>
                        </a:rPr>
                        <a:t>Terapi ve Rehabilitasyon Bölüm Başkanlığı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17893366"/>
                  </a:ext>
                </a:extLst>
              </a:tr>
              <a:tr h="988826">
                <a:tc>
                  <a:txBody>
                    <a:bodyPr/>
                    <a:lstStyle/>
                    <a:p>
                      <a:pPr algn="ctr" fontAlgn="ctr"/>
                      <a:r>
                        <a:rPr lang="tr-TR" sz="500" b="1" i="0" u="none" strike="noStrike">
                          <a:solidFill>
                            <a:srgbClr val="FF0000"/>
                          </a:solidFill>
                          <a:effectLst/>
                          <a:highlight>
                            <a:srgbClr val="FFFF00"/>
                          </a:highlight>
                          <a:latin typeface="Calibri Light" panose="020F03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000000"/>
                          </a:solidFill>
                          <a:effectLst/>
                          <a:highlight>
                            <a:srgbClr val="FFFF00"/>
                          </a:highlight>
                          <a:latin typeface="Calibri Light" panose="020F0302020204030204" pitchFamily="34" charset="0"/>
                        </a:rPr>
                        <a:t>Z-2 Bölüm kurumsallaşma sürecinin devam ediyor olması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000000"/>
                          </a:solidFill>
                          <a:effectLst/>
                          <a:highlight>
                            <a:srgbClr val="FFFF00"/>
                          </a:highlight>
                          <a:latin typeface="Calibri Light" panose="020F0302020204030204" pitchFamily="34" charset="0"/>
                        </a:rPr>
                        <a:t>Paydaş Memnuniyetsizliği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dirty="0">
                          <a:solidFill>
                            <a:srgbClr val="000000"/>
                          </a:solidFill>
                          <a:effectLst/>
                          <a:highlight>
                            <a:srgbClr val="FFFF00"/>
                          </a:highlight>
                          <a:latin typeface="Calibri Light" panose="020F03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000000"/>
                          </a:solidFill>
                          <a:effectLst/>
                          <a:highlight>
                            <a:srgbClr val="FFFF00"/>
                          </a:highlight>
                          <a:latin typeface="Calibri Light" panose="020F03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FF0000"/>
                          </a:solidFill>
                          <a:effectLst/>
                          <a:highlight>
                            <a:srgbClr val="FFFF00"/>
                          </a:highlight>
                          <a:latin typeface="Calibri Light" panose="020F030202020403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000000"/>
                          </a:solidFill>
                          <a:effectLst/>
                          <a:highlight>
                            <a:srgbClr val="FFFF00"/>
                          </a:highlight>
                          <a:latin typeface="Calibri Light" panose="020F0302020204030204" pitchFamily="34" charset="0"/>
                        </a:rPr>
                        <a:t>Orta Düzeydeki Risk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tr-TR" sz="800" b="1" i="0" u="none" strike="noStrike">
                          <a:solidFill>
                            <a:srgbClr val="000000"/>
                          </a:solidFill>
                          <a:effectLst/>
                          <a:highlight>
                            <a:srgbClr val="FFFF00"/>
                          </a:highlight>
                          <a:latin typeface="Calibri Light" panose="020F0302020204030204" pitchFamily="34" charset="0"/>
                        </a:rPr>
                        <a:t>Terapi ve Rehabilitasyon bölümü akademik personeli, akademik ve idari konularla  ilgili süreçler hakkında bilgilendirilmiştir. Terapi ve Rehabilitasyon bölümü akademik personeli Rektörlük tarafından organize edilen UBS, LMS, Kalite süreci ve MS Teams eğtimlerine katılım sağlamıştır. KYS'nin entegrasyonu sağlanarak işleyiş daha hızlı hale getirilmiştir. Akademik personel ile kurumsallaşma süreci ile ilgili toplantılar organize edilmiştir.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000000"/>
                          </a:solidFill>
                          <a:effectLst/>
                          <a:highlight>
                            <a:srgbClr val="FFFF00"/>
                          </a:highlight>
                          <a:latin typeface="Calibri Light" panose="020F0302020204030204" pitchFamily="34" charset="0"/>
                        </a:rPr>
                        <a:t>5.12.2023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800" b="1" i="0" u="none" strike="noStrike">
                          <a:solidFill>
                            <a:srgbClr val="000000"/>
                          </a:solidFill>
                          <a:effectLst/>
                          <a:highlight>
                            <a:srgbClr val="FFFF00"/>
                          </a:highlight>
                          <a:latin typeface="Calibri Light" panose="020F0302020204030204" pitchFamily="34" charset="0"/>
                        </a:rPr>
                        <a:t>Terapi ve Rehabilitasyon Bölüm Başkanlığı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28667358"/>
                  </a:ext>
                </a:extLst>
              </a:tr>
              <a:tr h="471826">
                <a:tc>
                  <a:txBody>
                    <a:bodyPr/>
                    <a:lstStyle/>
                    <a:p>
                      <a:pPr algn="ctr" fontAlgn="ctr"/>
                      <a:r>
                        <a:rPr lang="tr-TR" sz="500" b="1" i="0" u="none" strike="noStrike">
                          <a:solidFill>
                            <a:srgbClr val="FF0000"/>
                          </a:solidFill>
                          <a:effectLst/>
                          <a:highlight>
                            <a:srgbClr val="00B0F0"/>
                          </a:highlight>
                          <a:latin typeface="Calibri Light" panose="020F03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T-1 Çevre ülkelerdeki savaş gibi nedenlere bağlı olarak Antalya'ya göçün artması sebebiyle oluşan ekonomik dengesizlik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Finansal Kayıp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dirty="0">
                          <a:solidFill>
                            <a:srgbClr val="FF0000"/>
                          </a:solidFill>
                          <a:effectLst/>
                          <a:highlight>
                            <a:srgbClr val="00B0F0"/>
                          </a:highlight>
                          <a:latin typeface="Calibri Light" panose="020F03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Katlanılması zorunlu risk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396636524"/>
                  </a:ext>
                </a:extLst>
              </a:tr>
              <a:tr h="853303">
                <a:tc>
                  <a:txBody>
                    <a:bodyPr/>
                    <a:lstStyle/>
                    <a:p>
                      <a:pPr algn="ctr" fontAlgn="ctr"/>
                      <a:r>
                        <a:rPr lang="tr-TR" sz="500" b="1" i="0" u="none" strike="noStrike">
                          <a:solidFill>
                            <a:srgbClr val="FF0000"/>
                          </a:solidFill>
                          <a:effectLst/>
                          <a:highlight>
                            <a:srgbClr val="00B0F0"/>
                          </a:highlight>
                          <a:latin typeface="Calibri Light" panose="020F03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T-2 Öğrencilerin ilgili mevzuatlara (duyuru/yönetmelik/yönerge) ve ihtiyacı olan ilgili birimlerce duyurulan bilgilere karşı ilgisizliği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Operasyonel Aksaklıklar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FF0000"/>
                          </a:solidFill>
                          <a:effectLst/>
                          <a:highlight>
                            <a:srgbClr val="00B0F0"/>
                          </a:highlight>
                          <a:latin typeface="Calibri Light" panose="020F03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dirty="0">
                          <a:solidFill>
                            <a:srgbClr val="000000"/>
                          </a:solidFill>
                          <a:effectLst/>
                          <a:highlight>
                            <a:srgbClr val="00B0F0"/>
                          </a:highlight>
                          <a:latin typeface="Calibri Light" panose="020F0302020204030204" pitchFamily="34" charset="0"/>
                        </a:rPr>
                        <a:t>Kabul Edilebilir Risk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tr-TR" sz="800" b="1" i="0" u="none" strike="noStrike" dirty="0">
                          <a:solidFill>
                            <a:srgbClr val="000000"/>
                          </a:solidFill>
                          <a:effectLst/>
                          <a:highlight>
                            <a:srgbClr val="00B0F0"/>
                          </a:highlight>
                          <a:latin typeface="Calibri Light" panose="020F0302020204030204" pitchFamily="34" charset="0"/>
                        </a:rPr>
                        <a:t>2023-2024 Eğitim-Öğretim Yılı Güz Yarıyılı başlangıcında tüm öğrencilere her programın sınıf danışmanı tarafından </a:t>
                      </a:r>
                      <a:r>
                        <a:rPr lang="tr-TR" sz="800" b="1" i="0" u="none" strike="noStrike" dirty="0" err="1">
                          <a:solidFill>
                            <a:srgbClr val="000000"/>
                          </a:solidFill>
                          <a:effectLst/>
                          <a:highlight>
                            <a:srgbClr val="00B0F0"/>
                          </a:highlight>
                          <a:latin typeface="Calibri Light" panose="020F0302020204030204" pitchFamily="34" charset="0"/>
                        </a:rPr>
                        <a:t>yüzyüze</a:t>
                      </a:r>
                      <a:r>
                        <a:rPr lang="tr-TR" sz="800" b="1" i="0" u="none" strike="noStrike" dirty="0">
                          <a:solidFill>
                            <a:srgbClr val="000000"/>
                          </a:solidFill>
                          <a:effectLst/>
                          <a:highlight>
                            <a:srgbClr val="00B0F0"/>
                          </a:highlight>
                          <a:latin typeface="Calibri Light" panose="020F0302020204030204" pitchFamily="34" charset="0"/>
                        </a:rPr>
                        <a:t> oryantasyon toplantıları düzenlenmiştir. Ayrıca e-posta yoluyla da periyodik olarak ilgili konularda bilgilendirme yapılmıştır. 2023-2024 Bahar döneminde öğrencilere online bilgilendirmeler yapılmıştır.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4.10.2023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Terapi ve Rehabilitasyon Bölüm Başkanlığı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165711879"/>
                  </a:ext>
                </a:extLst>
              </a:tr>
              <a:tr h="514659">
                <a:tc>
                  <a:txBody>
                    <a:bodyPr/>
                    <a:lstStyle/>
                    <a:p>
                      <a:pPr algn="ctr" fontAlgn="ctr"/>
                      <a:r>
                        <a:rPr lang="tr-TR" sz="500" b="1" i="0" u="none" strike="noStrike">
                          <a:solidFill>
                            <a:srgbClr val="FF0000"/>
                          </a:solidFill>
                          <a:effectLst/>
                          <a:highlight>
                            <a:srgbClr val="00B0F0"/>
                          </a:highlight>
                          <a:latin typeface="Calibri Light" panose="020F03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T-3 Ülkedeki olumsuz ekonomik koşullardan dolayı öğrenci kaybı yaşanma ihtimali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Finansal Kayıp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FF0000"/>
                          </a:solidFill>
                          <a:effectLst/>
                          <a:highlight>
                            <a:srgbClr val="00B0F0"/>
                          </a:highlight>
                          <a:latin typeface="Calibri Light" panose="020F03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Katlanılması zorunlu risk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dirty="0">
                          <a:solidFill>
                            <a:srgbClr val="000000"/>
                          </a:solidFill>
                          <a:effectLst/>
                          <a:highlight>
                            <a:srgbClr val="00B0F0"/>
                          </a:highlight>
                          <a:latin typeface="Calibri Light" panose="020F03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71178552"/>
                  </a:ext>
                </a:extLst>
              </a:tr>
              <a:tr h="552136">
                <a:tc>
                  <a:txBody>
                    <a:bodyPr/>
                    <a:lstStyle/>
                    <a:p>
                      <a:pPr algn="ctr" fontAlgn="ctr"/>
                      <a:r>
                        <a:rPr lang="tr-TR" sz="500" b="1" i="0" u="none" strike="noStrike">
                          <a:solidFill>
                            <a:srgbClr val="FF0000"/>
                          </a:solidFill>
                          <a:effectLst/>
                          <a:highlight>
                            <a:srgbClr val="00B0F0"/>
                          </a:highlight>
                          <a:latin typeface="Calibri Light" panose="020F03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T-4 Bazı öğrencilerin yönlendirme yetersizliği ve araştırma eksikliği nedeniyle bilinçsiz yapılan program tercihleri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Operasyonel Aksaklıklar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FF0000"/>
                          </a:solidFill>
                          <a:effectLst/>
                          <a:highlight>
                            <a:srgbClr val="00B0F0"/>
                          </a:highlight>
                          <a:latin typeface="Calibri Light" panose="020F03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Kabul Edilebilir Risk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tr-TR" sz="800" b="1" i="0" u="none" strike="noStrike" dirty="0">
                          <a:solidFill>
                            <a:srgbClr val="000000"/>
                          </a:solidFill>
                          <a:effectLst/>
                          <a:highlight>
                            <a:srgbClr val="00B0F0"/>
                          </a:highlight>
                          <a:latin typeface="Calibri Light" panose="020F0302020204030204" pitchFamily="34" charset="0"/>
                        </a:rPr>
                        <a:t>Öğrencilere ders başlangıcında program ile ilgili </a:t>
                      </a:r>
                      <a:r>
                        <a:rPr lang="tr-TR" sz="800" b="1" i="0" u="none" strike="noStrike" dirty="0" err="1">
                          <a:solidFill>
                            <a:srgbClr val="000000"/>
                          </a:solidFill>
                          <a:effectLst/>
                          <a:highlight>
                            <a:srgbClr val="00B0F0"/>
                          </a:highlight>
                          <a:latin typeface="Calibri Light" panose="020F0302020204030204" pitchFamily="34" charset="0"/>
                        </a:rPr>
                        <a:t>bilgiledirme</a:t>
                      </a:r>
                      <a:r>
                        <a:rPr lang="tr-TR" sz="800" b="1" i="0" u="none" strike="noStrike" dirty="0">
                          <a:solidFill>
                            <a:srgbClr val="000000"/>
                          </a:solidFill>
                          <a:effectLst/>
                          <a:highlight>
                            <a:srgbClr val="00B0F0"/>
                          </a:highlight>
                          <a:latin typeface="Calibri Light" panose="020F0302020204030204" pitchFamily="34" charset="0"/>
                        </a:rPr>
                        <a:t> yapılmıştır ve e-posta yoluyla da periyodik olarak ilgili konularda bilgilendirme e-postaları gönderilmiştir.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dirty="0">
                          <a:solidFill>
                            <a:srgbClr val="000000"/>
                          </a:solidFill>
                          <a:effectLst/>
                          <a:highlight>
                            <a:srgbClr val="00B0F0"/>
                          </a:highlight>
                          <a:latin typeface="Calibri Light" panose="020F0302020204030204" pitchFamily="34" charset="0"/>
                        </a:rPr>
                        <a:t>4.10.2023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Terapi ve Rehabilitasyon Bölüm Başkanlığı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820104192"/>
                  </a:ext>
                </a:extLst>
              </a:tr>
              <a:tr h="552136">
                <a:tc>
                  <a:txBody>
                    <a:bodyPr/>
                    <a:lstStyle/>
                    <a:p>
                      <a:pPr algn="ctr" fontAlgn="ctr"/>
                      <a:r>
                        <a:rPr lang="tr-TR" sz="500" b="1" i="0" u="none" strike="noStrike">
                          <a:solidFill>
                            <a:srgbClr val="FF0000"/>
                          </a:solidFill>
                          <a:effectLst/>
                          <a:highlight>
                            <a:srgbClr val="00B0F0"/>
                          </a:highlight>
                          <a:latin typeface="Calibri Light" panose="020F03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Fizyoterapi laboratuvarında bulunan cihazların öğrenciler tarafından bilinçsiz ve eksik bilgi ile kullanılması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Operasyonel Aksaklıklar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FF0000"/>
                          </a:solidFill>
                          <a:effectLst/>
                          <a:highlight>
                            <a:srgbClr val="00B0F0"/>
                          </a:highlight>
                          <a:latin typeface="Calibri Light" panose="020F03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a:solidFill>
                            <a:srgbClr val="000000"/>
                          </a:solidFill>
                          <a:effectLst/>
                          <a:highlight>
                            <a:srgbClr val="00B0F0"/>
                          </a:highlight>
                          <a:latin typeface="Calibri Light" panose="020F0302020204030204" pitchFamily="34" charset="0"/>
                        </a:rPr>
                        <a:t>Kabul Edilebilir Risk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tr-TR" sz="800" b="1" i="0" u="none" strike="noStrike">
                          <a:solidFill>
                            <a:srgbClr val="000000"/>
                          </a:solidFill>
                          <a:effectLst/>
                          <a:highlight>
                            <a:srgbClr val="00B0F0"/>
                          </a:highlight>
                          <a:latin typeface="Calibri Light" panose="020F0302020204030204" pitchFamily="34" charset="0"/>
                        </a:rPr>
                        <a:t>Uygulama derslerinin sorumlu öğretim elemanları tarafından laboratuvardaki cihazların kullanımı konusunda öğrencilere ilgili dersler kapsamında bilgi aktarımı sağlanmakta ve eğitim verilmektedir.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dirty="0">
                          <a:solidFill>
                            <a:srgbClr val="000000"/>
                          </a:solidFill>
                          <a:effectLst/>
                          <a:highlight>
                            <a:srgbClr val="00B0F0"/>
                          </a:highlight>
                          <a:latin typeface="Calibri Light" panose="020F0302020204030204" pitchFamily="34" charset="0"/>
                        </a:rPr>
                        <a:t>2023-2024 Güz Bahar Dönemi boyunca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800" b="1" i="0" u="none" strike="noStrike" dirty="0">
                          <a:solidFill>
                            <a:srgbClr val="000000"/>
                          </a:solidFill>
                          <a:effectLst/>
                          <a:highlight>
                            <a:srgbClr val="00B0F0"/>
                          </a:highlight>
                          <a:latin typeface="Calibri Light" panose="020F0302020204030204" pitchFamily="34" charset="0"/>
                        </a:rPr>
                        <a:t>Terapi ve Rehabilitasyon Bölüm Başkanlığı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237911748"/>
                  </a:ext>
                </a:extLst>
              </a:tr>
            </a:tbl>
          </a:graphicData>
        </a:graphic>
      </p:graphicFrame>
      <p:sp>
        <p:nvSpPr>
          <p:cNvPr id="69" name="Metin kutusu 68">
            <a:extLst>
              <a:ext uri="{FF2B5EF4-FFF2-40B4-BE49-F238E27FC236}">
                <a16:creationId xmlns:a16="http://schemas.microsoft.com/office/drawing/2014/main" id="{CEAC64FB-E94E-76E8-C460-1ABD9C60B1D1}"/>
              </a:ext>
            </a:extLst>
          </p:cNvPr>
          <p:cNvSpPr txBox="1"/>
          <p:nvPr/>
        </p:nvSpPr>
        <p:spPr>
          <a:xfrm>
            <a:off x="3398302" y="576702"/>
            <a:ext cx="2433484" cy="400110"/>
          </a:xfrm>
          <a:prstGeom prst="rect">
            <a:avLst/>
          </a:prstGeom>
          <a:noFill/>
        </p:spPr>
        <p:txBody>
          <a:bodyPr wrap="square" rtlCol="0">
            <a:spAutoFit/>
          </a:bodyPr>
          <a:lstStyle/>
          <a:p>
            <a:r>
              <a:rPr lang="tr-TR" sz="2000" b="1" dirty="0"/>
              <a:t>RİSK ANALİZİ FORMU</a:t>
            </a:r>
          </a:p>
        </p:txBody>
      </p:sp>
    </p:spTree>
    <p:extLst>
      <p:ext uri="{BB962C8B-B14F-4D97-AF65-F5344CB8AC3E}">
        <p14:creationId xmlns:p14="http://schemas.microsoft.com/office/powerpoint/2010/main" val="2340244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742309" y="5991"/>
            <a:ext cx="5659381" cy="80528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tr-TR" sz="2400" b="1" kern="1200" dirty="0">
                <a:solidFill>
                  <a:schemeClr val="accent6"/>
                </a:solidFill>
                <a:effectLst>
                  <a:outerShdw blurRad="38100" dist="38100" dir="2700000" algn="tl">
                    <a:srgbClr val="000000">
                      <a:alpha val="43137"/>
                    </a:srgbClr>
                  </a:outerShdw>
                </a:effectLst>
                <a:ea typeface="+mj-ea"/>
                <a:cs typeface="+mj-cs"/>
              </a:rPr>
              <a:t>SÜREKLİ İYİLEŞTİRME ÖNERİLERİ</a:t>
            </a:r>
            <a:endParaRPr lang="en-US" sz="2400" b="1" kern="1200"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87"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411204"/>
            <a:ext cx="1477697" cy="31388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12F26CDD-D608-373A-1A24-AE7ADBAFBCA0}"/>
              </a:ext>
            </a:extLst>
          </p:cNvPr>
          <p:cNvPicPr>
            <a:picLocks noChangeAspect="1"/>
          </p:cNvPicPr>
          <p:nvPr/>
        </p:nvPicPr>
        <p:blipFill rotWithShape="1">
          <a:blip r:embed="rId3"/>
          <a:srcRect b="809"/>
          <a:stretch/>
        </p:blipFill>
        <p:spPr>
          <a:xfrm>
            <a:off x="0" y="1773682"/>
            <a:ext cx="9144000" cy="3614395"/>
          </a:xfrm>
          <a:prstGeom prst="rect">
            <a:avLst/>
          </a:prstGeom>
        </p:spPr>
      </p:pic>
    </p:spTree>
    <p:extLst>
      <p:ext uri="{BB962C8B-B14F-4D97-AF65-F5344CB8AC3E}">
        <p14:creationId xmlns:p14="http://schemas.microsoft.com/office/powerpoint/2010/main" val="1698290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DD6E84-662B-FCEB-DE10-D35FC801DB9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F84E6A7-26E3-3B4A-D89E-868776B6E9E5}"/>
              </a:ext>
            </a:extLst>
          </p:cNvPr>
          <p:cNvSpPr>
            <a:spLocks noGrp="1"/>
          </p:cNvSpPr>
          <p:nvPr>
            <p:ph idx="1"/>
          </p:nvPr>
        </p:nvSpPr>
        <p:spPr/>
        <p:txBody>
          <a:bodyPr>
            <a:normAutofit/>
          </a:bodyPr>
          <a:lstStyle/>
          <a:p>
            <a:pPr marL="0" indent="0">
              <a:buNone/>
            </a:pPr>
            <a:r>
              <a:rPr lang="tr-TR" sz="4400" b="1" dirty="0">
                <a:solidFill>
                  <a:srgbClr val="0C0D0D"/>
                </a:solidFill>
              </a:rPr>
              <a:t>Dinlediğiniz için teşekkür ederim.</a:t>
            </a:r>
          </a:p>
        </p:txBody>
      </p:sp>
      <p:sp>
        <p:nvSpPr>
          <p:cNvPr id="4" name="Slayt Numarası Yer Tutucusu 3">
            <a:extLst>
              <a:ext uri="{FF2B5EF4-FFF2-40B4-BE49-F238E27FC236}">
                <a16:creationId xmlns:a16="http://schemas.microsoft.com/office/drawing/2014/main" id="{33B586D8-B7EB-C924-7665-34AF8AF4F4FE}"/>
              </a:ext>
            </a:extLst>
          </p:cNvPr>
          <p:cNvSpPr>
            <a:spLocks noGrp="1"/>
          </p:cNvSpPr>
          <p:nvPr>
            <p:ph type="sldNum" sz="quarter" idx="12"/>
          </p:nvPr>
        </p:nvSpPr>
        <p:spPr/>
        <p:txBody>
          <a:bodyPr/>
          <a:lstStyle/>
          <a:p>
            <a:fld id="{439F893C-C32F-4835-A1E5-850973405C58}" type="slidenum">
              <a:rPr lang="tr-TR" smtClean="0"/>
              <a:t>29</a:t>
            </a:fld>
            <a:endParaRPr lang="tr-TR"/>
          </a:p>
        </p:txBody>
      </p:sp>
    </p:spTree>
    <p:extLst>
      <p:ext uri="{BB962C8B-B14F-4D97-AF65-F5344CB8AC3E}">
        <p14:creationId xmlns:p14="http://schemas.microsoft.com/office/powerpoint/2010/main" val="964322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A755853-71BE-8946-8852-3C92EB3BB7E2}"/>
              </a:ext>
            </a:extLst>
          </p:cNvPr>
          <p:cNvSpPr>
            <a:spLocks noGrp="1"/>
          </p:cNvSpPr>
          <p:nvPr>
            <p:ph idx="1"/>
          </p:nvPr>
        </p:nvSpPr>
        <p:spPr>
          <a:xfrm>
            <a:off x="1054777" y="1433493"/>
            <a:ext cx="6711654" cy="4195481"/>
          </a:xfrm>
        </p:spPr>
        <p: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j-cs"/>
              </a:rPr>
              <a:t>ÇALIŞMA POLİTİKASI</a:t>
            </a:r>
            <a:endParaRPr kumimoji="0" lang="tr-TR" sz="1800" b="1" i="0" u="none" strike="noStrike" kern="1200" cap="none" spc="0" normalizeH="0" baseline="0" noProof="0" dirty="0">
              <a:ln>
                <a:noFill/>
              </a:ln>
              <a:solidFill>
                <a:srgbClr val="0C0D0D"/>
              </a:solidFill>
              <a:effectLst/>
              <a:uLnTx/>
              <a:uFillTx/>
              <a:latin typeface="Times New Roman" panose="02020603050405020304" pitchFamily="18" charset="0"/>
              <a:ea typeface="Times New Roman" panose="02020603050405020304" pitchFamily="18" charset="0"/>
              <a:cs typeface="+mj-cs"/>
            </a:endParaRPr>
          </a:p>
          <a:p>
            <a:pPr marL="0" marR="0" lvl="0" indent="0" algn="ctr" defTabSz="914400" rtl="0" eaLnBrk="1" fontAlgn="base" latinLnBrk="0" hangingPunct="1">
              <a:lnSpc>
                <a:spcPct val="15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C0D0D"/>
                </a:solidFill>
                <a:effectLst/>
                <a:uLnTx/>
                <a:uFillTx/>
                <a:latin typeface="Times New Roman" panose="02020603050405020304" pitchFamily="18" charset="0"/>
                <a:ea typeface="Times New Roman" panose="02020603050405020304" pitchFamily="18" charset="0"/>
                <a:cs typeface="+mj-cs"/>
              </a:rPr>
              <a:t>Eğitim ve öğretimin kalitesini paydaşların katkısıyla sürekli geliştirmek, araştırma  faaliyetlerinde ulusal ve uluslararası işbirliğini artırmak.</a:t>
            </a:r>
          </a:p>
          <a:p>
            <a:pPr marL="0" marR="0" lvl="0" indent="0" algn="ctr" defTabSz="914400" rtl="0" eaLnBrk="1" fontAlgn="base" latinLnBrk="0" hangingPunct="1">
              <a:lnSpc>
                <a:spcPct val="150000"/>
              </a:lnSpc>
              <a:spcBef>
                <a:spcPts val="0"/>
              </a:spcBef>
              <a:spcAft>
                <a:spcPts val="0"/>
              </a:spcAft>
              <a:buClrTx/>
              <a:buSzTx/>
              <a:buFontTx/>
              <a:buNone/>
              <a:tabLst/>
              <a:defRPr/>
            </a:pPr>
            <a:endParaRPr kumimoji="0" lang="tr-TR" sz="1800" b="1" i="0" u="none" strike="noStrike" kern="1200" cap="none" spc="0" normalizeH="0" baseline="0" noProof="0" dirty="0">
              <a:ln>
                <a:noFill/>
              </a:ln>
              <a:solidFill>
                <a:srgbClr val="0C0D0D"/>
              </a:solidFill>
              <a:effectLst/>
              <a:uLnTx/>
              <a:uFillTx/>
              <a:latin typeface="Times New Roman" panose="02020603050405020304" pitchFamily="18" charset="0"/>
              <a:ea typeface="Times New Roman" panose="02020603050405020304" pitchFamily="18" charset="0"/>
              <a:cs typeface="+mj-cs"/>
            </a:endParaRPr>
          </a:p>
          <a:p>
            <a:pPr marL="0" marR="0" lvl="0" indent="0" algn="ctr" defTabSz="914400" rtl="0" eaLnBrk="1" fontAlgn="base" latinLnBrk="0" hangingPunct="1">
              <a:lnSpc>
                <a:spcPct val="15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C0D0D"/>
                </a:solidFill>
                <a:effectLst/>
                <a:uLnTx/>
                <a:uFillTx/>
                <a:latin typeface="Times New Roman" panose="02020603050405020304" pitchFamily="18" charset="0"/>
                <a:ea typeface="Times New Roman" panose="02020603050405020304" pitchFamily="18" charset="0"/>
                <a:cs typeface="+mj-cs"/>
              </a:rPr>
              <a:t>Bilimsel araştırma konusundaki çalışmalara hız vermek.</a:t>
            </a:r>
          </a:p>
          <a:p>
            <a:pPr marL="0" marR="0" lvl="0" indent="0" algn="ctr" defTabSz="914400" rtl="0" eaLnBrk="1" fontAlgn="base" latinLnBrk="0" hangingPunct="1">
              <a:lnSpc>
                <a:spcPct val="15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C0D0D"/>
                </a:solidFill>
                <a:effectLst/>
                <a:uLnTx/>
                <a:uFillTx/>
                <a:latin typeface="Times New Roman" panose="02020603050405020304" pitchFamily="18" charset="0"/>
                <a:ea typeface="Times New Roman" panose="02020603050405020304" pitchFamily="18" charset="0"/>
                <a:cs typeface="+mj-cs"/>
              </a:rPr>
              <a:t>Tecrübeli akademik kadro ile donanımlı laboratuvar olanaklarıyla etik prensiplere uygun davranan fizyoterapi teknikerleri yetiştirmek.</a:t>
            </a:r>
          </a:p>
          <a:p>
            <a:endParaRPr lang="tr-TR" dirty="0"/>
          </a:p>
        </p:txBody>
      </p:sp>
      <p:sp>
        <p:nvSpPr>
          <p:cNvPr id="4" name="Slayt Numarası Yer Tutucusu 3">
            <a:extLst>
              <a:ext uri="{FF2B5EF4-FFF2-40B4-BE49-F238E27FC236}">
                <a16:creationId xmlns:a16="http://schemas.microsoft.com/office/drawing/2014/main" id="{D29D4916-3CF4-0019-3EDA-71F0D63CBB80}"/>
              </a:ext>
            </a:extLst>
          </p:cNvPr>
          <p:cNvSpPr>
            <a:spLocks noGrp="1"/>
          </p:cNvSpPr>
          <p:nvPr>
            <p:ph type="sldNum" sz="quarter" idx="12"/>
          </p:nvPr>
        </p:nvSpPr>
        <p:spPr/>
        <p:txBody>
          <a:bodyPr/>
          <a:lstStyle/>
          <a:p>
            <a:fld id="{439F893C-C32F-4835-A1E5-850973405C58}" type="slidenum">
              <a:rPr lang="tr-TR" smtClean="0"/>
              <a:t>3</a:t>
            </a:fld>
            <a:endParaRPr lang="tr-TR"/>
          </a:p>
        </p:txBody>
      </p:sp>
    </p:spTree>
    <p:extLst>
      <p:ext uri="{BB962C8B-B14F-4D97-AF65-F5344CB8AC3E}">
        <p14:creationId xmlns:p14="http://schemas.microsoft.com/office/powerpoint/2010/main" val="4054535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533747" y="537546"/>
            <a:ext cx="4403764"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SWOT (GZFT) ANALİZİ</a:t>
            </a:r>
            <a:endParaRPr lang="tr-TR" sz="2800" b="1" dirty="0">
              <a:solidFill>
                <a:schemeClr val="accent6"/>
              </a:solidFill>
              <a:effectLst>
                <a:outerShdw blurRad="38100" dist="38100" dir="2700000" algn="tl">
                  <a:srgbClr val="000000">
                    <a:alpha val="43137"/>
                  </a:srgbClr>
                </a:outerShdw>
              </a:effectLst>
              <a:cs typeface="Calibri"/>
            </a:endParaRP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417147"/>
            <a:ext cx="2088232" cy="44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a:extLst>
              <a:ext uri="{FF2B5EF4-FFF2-40B4-BE49-F238E27FC236}">
                <a16:creationId xmlns:a16="http://schemas.microsoft.com/office/drawing/2014/main" id="{71D4A1E5-060A-49D3-A943-BEC00AFE7E9A}"/>
              </a:ext>
            </a:extLst>
          </p:cNvPr>
          <p:cNvGraphicFramePr>
            <a:graphicFrameLocks noGrp="1"/>
          </p:cNvGraphicFramePr>
          <p:nvPr>
            <p:extLst>
              <p:ext uri="{D42A27DB-BD31-4B8C-83A1-F6EECF244321}">
                <p14:modId xmlns:p14="http://schemas.microsoft.com/office/powerpoint/2010/main" val="4116772674"/>
              </p:ext>
            </p:extLst>
          </p:nvPr>
        </p:nvGraphicFramePr>
        <p:xfrm>
          <a:off x="179513" y="1170601"/>
          <a:ext cx="8204832" cy="5270252"/>
        </p:xfrm>
        <a:graphic>
          <a:graphicData uri="http://schemas.openxmlformats.org/drawingml/2006/table">
            <a:tbl>
              <a:tblPr/>
              <a:tblGrid>
                <a:gridCol w="3987293">
                  <a:extLst>
                    <a:ext uri="{9D8B030D-6E8A-4147-A177-3AD203B41FA5}">
                      <a16:colId xmlns:a16="http://schemas.microsoft.com/office/drawing/2014/main" val="3918363564"/>
                    </a:ext>
                  </a:extLst>
                </a:gridCol>
                <a:gridCol w="4217539">
                  <a:extLst>
                    <a:ext uri="{9D8B030D-6E8A-4147-A177-3AD203B41FA5}">
                      <a16:colId xmlns:a16="http://schemas.microsoft.com/office/drawing/2014/main" val="1683979601"/>
                    </a:ext>
                  </a:extLst>
                </a:gridCol>
              </a:tblGrid>
              <a:tr h="716755">
                <a:tc>
                  <a:txBody>
                    <a:bodyPr/>
                    <a:lstStyle/>
                    <a:p>
                      <a:pPr algn="ctr" fontAlgn="ctr"/>
                      <a:r>
                        <a:rPr lang="tr-TR" sz="1800" b="1" i="0" u="none" strike="noStrike" dirty="0">
                          <a:solidFill>
                            <a:srgbClr val="000000"/>
                          </a:solidFill>
                          <a:effectLst/>
                          <a:latin typeface="Calibri" panose="020F0502020204030204" pitchFamily="34" charset="0"/>
                        </a:rPr>
                        <a:t>GÜÇLÜ YÖNLER</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800" b="1" i="0" u="none" strike="noStrike" dirty="0">
                          <a:solidFill>
                            <a:srgbClr val="000000"/>
                          </a:solidFill>
                          <a:effectLst/>
                          <a:latin typeface="Calibri" panose="020F0502020204030204" pitchFamily="34" charset="0"/>
                        </a:rPr>
                        <a:t>ZAYIF YÖNLER</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1399361">
                <a:tc>
                  <a:txBody>
                    <a:bodyPr/>
                    <a:lstStyle/>
                    <a:p>
                      <a:pPr algn="ctr" fontAlgn="ctr"/>
                      <a:r>
                        <a:rPr lang="tr-TR" sz="1800" b="0" i="0" u="none" strike="noStrike" dirty="0">
                          <a:solidFill>
                            <a:srgbClr val="000000"/>
                          </a:solidFill>
                          <a:effectLst/>
                          <a:latin typeface="Calibri" panose="020F0502020204030204" pitchFamily="34" charset="0"/>
                        </a:rPr>
                        <a:t> Öğrenci odaklı olunması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800" b="0" i="0" u="none" strike="noStrike" dirty="0">
                          <a:solidFill>
                            <a:srgbClr val="000000"/>
                          </a:solidFill>
                          <a:effectLst/>
                          <a:latin typeface="Calibri" panose="020F0502020204030204" pitchFamily="34" charset="0"/>
                        </a:rPr>
                        <a:t>Üniversiteye ait hastanenin bulunmayışı ve buna bağlı olarak öğrencilerin zorunlu yaz stajı için farklı hastanelere yönlendiriliyor oluşu</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701273">
                <a:tc>
                  <a:txBody>
                    <a:bodyPr/>
                    <a:lstStyle/>
                    <a:p>
                      <a:pPr algn="ctr" fontAlgn="ctr"/>
                      <a:r>
                        <a:rPr lang="tr-TR" sz="1800" b="0" i="0" u="none" strike="noStrike" dirty="0">
                          <a:solidFill>
                            <a:srgbClr val="000000"/>
                          </a:solidFill>
                          <a:effectLst/>
                          <a:latin typeface="Calibri" panose="020F0502020204030204" pitchFamily="34" charset="0"/>
                        </a:rPr>
                        <a:t>Genç, dinamik ve klinik tecrübesi olan akademik kadroya sahip olunması</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800" b="0" i="0" u="none" strike="noStrike" dirty="0">
                          <a:solidFill>
                            <a:srgbClr val="000000"/>
                          </a:solidFill>
                          <a:effectLst/>
                          <a:latin typeface="Calibri" panose="020F0502020204030204" pitchFamily="34" charset="0"/>
                        </a:rPr>
                        <a:t>Bölüm bünyesinde görevli akademisyen sayısının az oluşu</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701273">
                <a:tc>
                  <a:txBody>
                    <a:bodyPr/>
                    <a:lstStyle/>
                    <a:p>
                      <a:pPr algn="ctr" fontAlgn="ctr"/>
                      <a:r>
                        <a:rPr lang="tr-TR" sz="1800" b="0" i="0" u="none" strike="noStrike" dirty="0">
                          <a:solidFill>
                            <a:srgbClr val="000000"/>
                          </a:solidFill>
                          <a:effectLst/>
                          <a:latin typeface="Calibri" panose="020F0502020204030204" pitchFamily="34" charset="0"/>
                        </a:rPr>
                        <a:t> Kalite süreç entegrasyon çalışmalarının sürdürülüyor olması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1050317">
                <a:tc>
                  <a:txBody>
                    <a:bodyPr/>
                    <a:lstStyle/>
                    <a:p>
                      <a:pPr algn="ctr" fontAlgn="ctr"/>
                      <a:r>
                        <a:rPr lang="tr-TR" sz="1800" b="0" i="0" u="none" strike="noStrike" dirty="0">
                          <a:solidFill>
                            <a:srgbClr val="000000"/>
                          </a:solidFill>
                          <a:effectLst/>
                          <a:latin typeface="Calibri" panose="020F0502020204030204" pitchFamily="34" charset="0"/>
                        </a:rPr>
                        <a:t>Öğrencilerin akademisyenlere kolay bir şekilde ulaşabilmesi ve Öğretim elemanı ile öğrenci iletişiminin güçlü oluşu</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855125"/>
                  </a:ext>
                </a:extLst>
              </a:tr>
              <a:tr h="701273">
                <a:tc>
                  <a:txBody>
                    <a:bodyPr/>
                    <a:lstStyle/>
                    <a:p>
                      <a:pPr algn="ctr" fontAlgn="ctr"/>
                      <a:r>
                        <a:rPr lang="tr-TR" sz="1800" b="0" i="0" u="none" strike="noStrike" dirty="0">
                          <a:solidFill>
                            <a:srgbClr val="000000"/>
                          </a:solidFill>
                          <a:effectLst/>
                          <a:latin typeface="Calibri" panose="020F0502020204030204" pitchFamily="34" charset="0"/>
                        </a:rPr>
                        <a:t>Bölüm bünyesinde uygulama laboratuvarının mevcut oluşu</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5291738"/>
                  </a:ext>
                </a:extLst>
              </a:tr>
            </a:tbl>
          </a:graphicData>
        </a:graphic>
      </p:graphicFrame>
    </p:spTree>
    <p:extLst>
      <p:ext uri="{BB962C8B-B14F-4D97-AF65-F5344CB8AC3E}">
        <p14:creationId xmlns:p14="http://schemas.microsoft.com/office/powerpoint/2010/main" val="2635794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604086" y="-53928"/>
            <a:ext cx="4403764"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SWOT (GZFT) ANALİZİ</a:t>
            </a:r>
            <a:endPar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Calibri"/>
            </a:endParaRP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417147"/>
            <a:ext cx="2088232" cy="44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a:extLst>
              <a:ext uri="{FF2B5EF4-FFF2-40B4-BE49-F238E27FC236}">
                <a16:creationId xmlns:a16="http://schemas.microsoft.com/office/drawing/2014/main" id="{71D4A1E5-060A-49D3-A943-BEC00AFE7E9A}"/>
              </a:ext>
            </a:extLst>
          </p:cNvPr>
          <p:cNvGraphicFramePr>
            <a:graphicFrameLocks noGrp="1"/>
          </p:cNvGraphicFramePr>
          <p:nvPr>
            <p:extLst>
              <p:ext uri="{D42A27DB-BD31-4B8C-83A1-F6EECF244321}">
                <p14:modId xmlns:p14="http://schemas.microsoft.com/office/powerpoint/2010/main" val="3739251633"/>
              </p:ext>
            </p:extLst>
          </p:nvPr>
        </p:nvGraphicFramePr>
        <p:xfrm>
          <a:off x="179513" y="407643"/>
          <a:ext cx="8784974" cy="6612740"/>
        </p:xfrm>
        <a:graphic>
          <a:graphicData uri="http://schemas.openxmlformats.org/drawingml/2006/table">
            <a:tbl>
              <a:tblPr/>
              <a:tblGrid>
                <a:gridCol w="5419320">
                  <a:extLst>
                    <a:ext uri="{9D8B030D-6E8A-4147-A177-3AD203B41FA5}">
                      <a16:colId xmlns:a16="http://schemas.microsoft.com/office/drawing/2014/main" val="2592459544"/>
                    </a:ext>
                  </a:extLst>
                </a:gridCol>
                <a:gridCol w="3365654">
                  <a:extLst>
                    <a:ext uri="{9D8B030D-6E8A-4147-A177-3AD203B41FA5}">
                      <a16:colId xmlns:a16="http://schemas.microsoft.com/office/drawing/2014/main" val="588152821"/>
                    </a:ext>
                  </a:extLst>
                </a:gridCol>
              </a:tblGrid>
              <a:tr h="447141">
                <a:tc>
                  <a:txBody>
                    <a:bodyPr/>
                    <a:lstStyle/>
                    <a:p>
                      <a:pPr algn="ctr" fontAlgn="ctr"/>
                      <a:r>
                        <a:rPr lang="tr-TR" sz="1800" b="1" i="0" u="none" strike="noStrike" dirty="0">
                          <a:solidFill>
                            <a:srgbClr val="000000"/>
                          </a:solidFill>
                          <a:effectLst/>
                          <a:latin typeface="Calibri" panose="020F0502020204030204" pitchFamily="34" charset="0"/>
                        </a:rPr>
                        <a:t>FIRSATLAR</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800" b="1" i="0" u="none" strike="noStrike" dirty="0">
                          <a:solidFill>
                            <a:srgbClr val="000000"/>
                          </a:solidFill>
                          <a:effectLst/>
                          <a:latin typeface="Calibri" panose="020F0502020204030204" pitchFamily="34" charset="0"/>
                        </a:rPr>
                        <a:t>TEHDİTLER</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1032449">
                <a:tc>
                  <a:txBody>
                    <a:bodyPr/>
                    <a:lstStyle/>
                    <a:p>
                      <a:pPr algn="ctr" fontAlgn="ctr"/>
                      <a:r>
                        <a:rPr lang="tr-TR" sz="1400" b="0" i="0" u="none" strike="noStrike" dirty="0">
                          <a:solidFill>
                            <a:srgbClr val="000000"/>
                          </a:solidFill>
                          <a:effectLst/>
                          <a:latin typeface="+mn-lt"/>
                        </a:rPr>
                        <a:t>Bölge ve ülke bazında fizyoterapi teknikeri ihtiyacının belirginleşmesine bağlı olarak fizyoterapi alanında mesleki eğitim ihtiyacının artması ve buna paralel olarak Terapi ve Rehabilitasyon Bölümünün tercih edilme oranının yüksek oluşu</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mn-lt"/>
                        </a:rPr>
                        <a:t>Çevre ülkelerdeki savaşlar ve ülkemizdeki doğal afetlere bağlı olarak Antalya'ya göçün artması sebebiyle oluşan ekonomik dengesizlik, bunun sonucu olarak öğrenci kaybı ihtimalinin bulunması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826442">
                <a:tc>
                  <a:txBody>
                    <a:bodyPr/>
                    <a:lstStyle/>
                    <a:p>
                      <a:pPr algn="ctr" fontAlgn="ctr"/>
                      <a:r>
                        <a:rPr lang="tr-TR" sz="1400" b="0" i="0" u="none" strike="noStrike" dirty="0">
                          <a:solidFill>
                            <a:srgbClr val="000000"/>
                          </a:solidFill>
                          <a:effectLst/>
                          <a:latin typeface="+mn-lt"/>
                        </a:rPr>
                        <a:t>Antalya’da hastane sayısının fazla oluşu ve buna bağlı olarak staj imkanlarının çeşitliliği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mn-lt"/>
                        </a:rPr>
                        <a:t>Öğrencilerin eğitim öğretim süreçleri ile ilgili mevzuatlar(duyuru/yönetmelik/yönerge) ile ilgili bilgi eksikliği ve bunun sonucu olarak yaşanabilecek operasyonel aksaklıklar</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679424">
                <a:tc>
                  <a:txBody>
                    <a:bodyPr/>
                    <a:lstStyle/>
                    <a:p>
                      <a:pPr algn="ctr" fontAlgn="ctr"/>
                      <a:r>
                        <a:rPr lang="tr-TR" sz="1400" b="0" i="0" u="none" strike="noStrike" dirty="0">
                          <a:solidFill>
                            <a:srgbClr val="000000"/>
                          </a:solidFill>
                          <a:effectLst/>
                          <a:latin typeface="+mn-lt"/>
                        </a:rPr>
                        <a:t>Antalya ilinin öğrenci tercihi açısından sosyal ve kültürel avantajları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mn-lt"/>
                        </a:rPr>
                        <a:t>Bazı öğrencilerin yönlendirme yetersizliği ve araştırma eksikliği nedeniyle bilinçsiz yapılan program tercihleri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620436">
                <a:tc>
                  <a:txBody>
                    <a:bodyPr/>
                    <a:lstStyle/>
                    <a:p>
                      <a:pPr algn="ctr" fontAlgn="ctr"/>
                      <a:r>
                        <a:rPr lang="tr-TR" sz="1400" b="0" i="0" u="none" strike="noStrike" dirty="0">
                          <a:solidFill>
                            <a:srgbClr val="000000"/>
                          </a:solidFill>
                          <a:effectLst/>
                          <a:latin typeface="+mn-lt"/>
                        </a:rPr>
                        <a:t>Akdeniz bölgesindeki vakıf üniversite sayısının az oluşu ve mevcut üniversitelerde Terapi ve Rehabilitasyon Bölümünün sınırlı sayıda oluşu</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mn-lt"/>
                        </a:rPr>
                        <a:t>Mezun öğrencilerin kamu hastanelerine atama puanlarının </a:t>
                      </a:r>
                    </a:p>
                    <a:p>
                      <a:pPr algn="ctr" fontAlgn="ctr"/>
                      <a:r>
                        <a:rPr lang="tr-TR" sz="1400" b="0" i="0" u="none" strike="noStrike" dirty="0">
                          <a:solidFill>
                            <a:srgbClr val="000000"/>
                          </a:solidFill>
                          <a:effectLst/>
                          <a:latin typeface="+mn-lt"/>
                        </a:rPr>
                        <a:t>yüksek oluşu</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855125"/>
                  </a:ext>
                </a:extLst>
              </a:tr>
              <a:tr h="414430">
                <a:tc>
                  <a:txBody>
                    <a:bodyPr/>
                    <a:lstStyle/>
                    <a:p>
                      <a:pPr algn="ctr" fontAlgn="ctr"/>
                      <a:r>
                        <a:rPr lang="tr-TR" sz="1400" b="0" i="0" u="none" strike="noStrike" dirty="0">
                          <a:solidFill>
                            <a:srgbClr val="000000"/>
                          </a:solidFill>
                          <a:effectLst/>
                          <a:latin typeface="+mn-lt"/>
                        </a:rPr>
                        <a:t>Mezun öğrencilerin Dikey Geçiş Sınavı ile lisans bölümlerine geçebilme fırsatı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mn-lt"/>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5291738"/>
                  </a:ext>
                </a:extLst>
              </a:tr>
              <a:tr h="264669">
                <a:tc>
                  <a:txBody>
                    <a:bodyPr/>
                    <a:lstStyle/>
                    <a:p>
                      <a:pPr algn="ctr" fontAlgn="ctr"/>
                      <a:r>
                        <a:rPr lang="tr-TR" sz="1400" b="0" i="0" u="none" strike="noStrike" dirty="0">
                          <a:solidFill>
                            <a:srgbClr val="000000"/>
                          </a:solidFill>
                          <a:effectLst/>
                          <a:latin typeface="+mn-lt"/>
                        </a:rPr>
                        <a:t>SHMYO bünyesindeki programlarda çift anadal eğitimi alma fırsatı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mn-lt"/>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2409110"/>
                  </a:ext>
                </a:extLst>
              </a:tr>
              <a:tr h="510065">
                <a:tc>
                  <a:txBody>
                    <a:bodyPr/>
                    <a:lstStyle/>
                    <a:p>
                      <a:pPr algn="ctr" fontAlgn="ctr"/>
                      <a:r>
                        <a:rPr lang="tr-TR" sz="1400" b="0" i="0" u="none" strike="noStrike" dirty="0">
                          <a:solidFill>
                            <a:srgbClr val="000000"/>
                          </a:solidFill>
                          <a:effectLst/>
                          <a:latin typeface="+mn-lt"/>
                        </a:rPr>
                        <a:t>Özel burs imkanlarının varlığı(Başarı bursu, </a:t>
                      </a:r>
                      <a:r>
                        <a:rPr lang="tr-TR" sz="1400" b="0" i="0" u="none" strike="noStrike" dirty="0" err="1">
                          <a:solidFill>
                            <a:srgbClr val="000000"/>
                          </a:solidFill>
                          <a:effectLst/>
                          <a:latin typeface="+mn-lt"/>
                        </a:rPr>
                        <a:t>spsorcu</a:t>
                      </a:r>
                      <a:r>
                        <a:rPr lang="tr-TR" sz="1400" b="0" i="0" u="none" strike="noStrike" dirty="0">
                          <a:solidFill>
                            <a:srgbClr val="000000"/>
                          </a:solidFill>
                          <a:effectLst/>
                          <a:latin typeface="+mn-lt"/>
                        </a:rPr>
                        <a:t> bursu vs.)</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mn-lt"/>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9061239"/>
                  </a:ext>
                </a:extLst>
              </a:tr>
              <a:tr h="414430">
                <a:tc>
                  <a:txBody>
                    <a:bodyPr/>
                    <a:lstStyle/>
                    <a:p>
                      <a:pPr algn="ctr" fontAlgn="ctr"/>
                      <a:r>
                        <a:rPr lang="tr-TR" sz="1400" b="0" i="0" u="none" strike="noStrike" dirty="0">
                          <a:solidFill>
                            <a:srgbClr val="000000"/>
                          </a:solidFill>
                          <a:effectLst/>
                          <a:latin typeface="+mn-lt"/>
                        </a:rPr>
                        <a:t>Fiziksel şartların ve dijital gereçlerin iyi oluşu ve zengin bir kütüphaneye sahip olunması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mn-lt"/>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7738203"/>
                  </a:ext>
                </a:extLst>
              </a:tr>
              <a:tr h="620436">
                <a:tc>
                  <a:txBody>
                    <a:bodyPr/>
                    <a:lstStyle/>
                    <a:p>
                      <a:pPr algn="ctr" fontAlgn="ctr"/>
                      <a:r>
                        <a:rPr lang="tr-TR" sz="1400" b="0" i="0" u="none" strike="noStrike" dirty="0">
                          <a:solidFill>
                            <a:srgbClr val="000000"/>
                          </a:solidFill>
                          <a:effectLst/>
                          <a:latin typeface="+mn-lt"/>
                        </a:rPr>
                        <a:t>Üniversite bünyesinde lisans düzeyinde Fizyoterapi ve Rehabilitasyon bölümünün var olması ve bölüm ile multidisipliner çalışma imkanının mevcut oluşu</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mn-lt"/>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9513874"/>
                  </a:ext>
                </a:extLst>
              </a:tr>
              <a:tr h="620436">
                <a:tc>
                  <a:txBody>
                    <a:bodyPr/>
                    <a:lstStyle/>
                    <a:p>
                      <a:pPr algn="ctr" fontAlgn="ctr"/>
                      <a:r>
                        <a:rPr lang="tr-TR" sz="1400" b="0" i="0" u="none" strike="noStrike" dirty="0">
                          <a:solidFill>
                            <a:srgbClr val="000000"/>
                          </a:solidFill>
                          <a:effectLst/>
                          <a:latin typeface="+mn-lt"/>
                        </a:rPr>
                        <a:t>Antalya ilinin yoğun bir şekilde göç alması(savaşlar, afetler, şehrin sosyokültürel cazibesi vb.); hastane ve tıp merkezi sayısının fazla oluşu sebebiyle iş imkanı bulma fırsatı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mn-lt"/>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529262"/>
                  </a:ext>
                </a:extLst>
              </a:tr>
            </a:tbl>
          </a:graphicData>
        </a:graphic>
      </p:graphicFrame>
    </p:spTree>
    <p:extLst>
      <p:ext uri="{BB962C8B-B14F-4D97-AF65-F5344CB8AC3E}">
        <p14:creationId xmlns:p14="http://schemas.microsoft.com/office/powerpoint/2010/main" val="356246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76429" y="423861"/>
            <a:ext cx="5076628"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PAYDAŞ BEKLENTİLERİ</a:t>
            </a:r>
            <a:endPar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Calibri"/>
            </a:endParaRPr>
          </a:p>
        </p:txBody>
      </p:sp>
      <p:pic>
        <p:nvPicPr>
          <p:cNvPr id="8"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2312099793"/>
              </p:ext>
            </p:extLst>
          </p:nvPr>
        </p:nvGraphicFramePr>
        <p:xfrm>
          <a:off x="98474" y="1218026"/>
          <a:ext cx="9045526" cy="5639974"/>
        </p:xfrm>
        <a:graphic>
          <a:graphicData uri="http://schemas.openxmlformats.org/drawingml/2006/table">
            <a:tbl>
              <a:tblPr/>
              <a:tblGrid>
                <a:gridCol w="2895671">
                  <a:extLst>
                    <a:ext uri="{9D8B030D-6E8A-4147-A177-3AD203B41FA5}">
                      <a16:colId xmlns:a16="http://schemas.microsoft.com/office/drawing/2014/main" val="3918363564"/>
                    </a:ext>
                  </a:extLst>
                </a:gridCol>
                <a:gridCol w="3062881">
                  <a:extLst>
                    <a:ext uri="{9D8B030D-6E8A-4147-A177-3AD203B41FA5}">
                      <a16:colId xmlns:a16="http://schemas.microsoft.com/office/drawing/2014/main" val="1683979601"/>
                    </a:ext>
                  </a:extLst>
                </a:gridCol>
                <a:gridCol w="3086974">
                  <a:extLst>
                    <a:ext uri="{9D8B030D-6E8A-4147-A177-3AD203B41FA5}">
                      <a16:colId xmlns:a16="http://schemas.microsoft.com/office/drawing/2014/main" val="2592459544"/>
                    </a:ext>
                  </a:extLst>
                </a:gridCol>
              </a:tblGrid>
              <a:tr h="563311">
                <a:tc>
                  <a:txBody>
                    <a:bodyPr/>
                    <a:lstStyle/>
                    <a:p>
                      <a:pPr algn="ctr" fontAlgn="ctr"/>
                      <a:r>
                        <a:rPr lang="tr-TR" sz="1800" b="1" i="0" u="none" strike="noStrike" dirty="0">
                          <a:solidFill>
                            <a:srgbClr val="000000"/>
                          </a:solidFill>
                          <a:effectLst/>
                          <a:latin typeface="Calibri" panose="020F0502020204030204" pitchFamily="34" charset="0"/>
                        </a:rPr>
                        <a:t>PAYDAŞ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800" b="1" i="0" u="none" strike="noStrike" dirty="0">
                          <a:solidFill>
                            <a:srgbClr val="000000"/>
                          </a:solidFill>
                          <a:effectLst/>
                          <a:latin typeface="Calibri" panose="020F0502020204030204" pitchFamily="34" charset="0"/>
                        </a:rPr>
                        <a:t>PAYDAŞ OLMA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800" b="1" i="0" u="none" strike="noStrike" dirty="0">
                          <a:solidFill>
                            <a:srgbClr val="000000"/>
                          </a:solidFill>
                          <a:effectLst/>
                          <a:latin typeface="Calibri" panose="020F0502020204030204" pitchFamily="34" charset="0"/>
                        </a:rPr>
                        <a:t>PAYDAŞ BEKLENTİSİ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333432">
                <a:tc>
                  <a:txBody>
                    <a:bodyPr/>
                    <a:lstStyle/>
                    <a:p>
                      <a:pPr algn="ctr" fontAlgn="ctr"/>
                      <a:r>
                        <a:rPr lang="tr-TR" sz="1400" b="0" i="0" u="none" strike="noStrike" dirty="0">
                          <a:solidFill>
                            <a:srgbClr val="000000"/>
                          </a:solidFill>
                          <a:effectLst/>
                          <a:latin typeface="Calibri" panose="020F0502020204030204" pitchFamily="34" charset="0"/>
                        </a:rPr>
                        <a:t> Rektörlük</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Üst Yönetim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Verilen Görevlerin zamanında ve doğru şekilde yerine getirilmesi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333432">
                <a:tc>
                  <a:txBody>
                    <a:bodyPr/>
                    <a:lstStyle/>
                    <a:p>
                      <a:pPr algn="ctr" fontAlgn="ctr"/>
                      <a:r>
                        <a:rPr lang="tr-TR" sz="1400" b="0" i="0" u="none" strike="noStrike" dirty="0">
                          <a:solidFill>
                            <a:srgbClr val="000000"/>
                          </a:solidFill>
                          <a:effectLst/>
                          <a:latin typeface="Calibri" panose="020F0502020204030204" pitchFamily="34" charset="0"/>
                        </a:rPr>
                        <a:t>İnsan Kaynakları	 </a:t>
                      </a:r>
                    </a:p>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Hizmet </a:t>
                      </a:r>
                    </a:p>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Personel ihtiyacı, görevde yükselme, İşbirliği yapılması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333432">
                <a:tc>
                  <a:txBody>
                    <a:bodyPr/>
                    <a:lstStyle/>
                    <a:p>
                      <a:pPr algn="ctr" fontAlgn="ctr"/>
                      <a:r>
                        <a:rPr lang="tr-TR" sz="1400" b="0" i="0" u="none" strike="noStrike" dirty="0">
                          <a:solidFill>
                            <a:srgbClr val="000000"/>
                          </a:solidFill>
                          <a:effectLst/>
                          <a:latin typeface="Calibri" panose="020F0502020204030204" pitchFamily="34" charset="0"/>
                        </a:rPr>
                        <a:t>        Öğrenci İşleri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Hizmet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Eğitim-öğretim süreçlerinin sağlıklı işlemesi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333432">
                <a:tc>
                  <a:txBody>
                    <a:bodyPr/>
                    <a:lstStyle/>
                    <a:p>
                      <a:pPr algn="ctr" fontAlgn="ctr"/>
                      <a:r>
                        <a:rPr lang="tr-TR" sz="1400" b="0" i="0" u="none" strike="noStrike" dirty="0">
                          <a:solidFill>
                            <a:srgbClr val="000000"/>
                          </a:solidFill>
                          <a:effectLst/>
                          <a:latin typeface="Calibri" panose="020F0502020204030204" pitchFamily="34" charset="0"/>
                        </a:rPr>
                        <a:t>Sağlık Bilimleri Fakültesi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Eğitim-öğretim süreçleri hakkında bilgi paylaşımı ve destek ile laboratuvar imkanlarının paylaşımı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İşbirliği yapılması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855125"/>
                  </a:ext>
                </a:extLst>
              </a:tr>
              <a:tr h="333432">
                <a:tc>
                  <a:txBody>
                    <a:bodyPr/>
                    <a:lstStyle/>
                    <a:p>
                      <a:pPr algn="ctr" fontAlgn="ctr"/>
                      <a:r>
                        <a:rPr lang="tr-TR" sz="1400" b="0" i="0" u="none" strike="noStrike" dirty="0">
                          <a:solidFill>
                            <a:srgbClr val="000000"/>
                          </a:solidFill>
                          <a:effectLst/>
                          <a:latin typeface="Calibri" panose="020F0502020204030204" pitchFamily="34" charset="0"/>
                        </a:rPr>
                        <a:t>Diğer Akademik Birimler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Verilen ortak eğitim hizmeti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İşbirliği yapılması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5291738"/>
                  </a:ext>
                </a:extLst>
              </a:tr>
              <a:tr h="333432">
                <a:tc>
                  <a:txBody>
                    <a:bodyPr/>
                    <a:lstStyle/>
                    <a:p>
                      <a:pPr algn="ctr" fontAlgn="ctr"/>
                      <a:r>
                        <a:rPr lang="tr-TR" sz="1400" b="0" i="0" u="none" strike="noStrike" dirty="0">
                          <a:solidFill>
                            <a:srgbClr val="000000"/>
                          </a:solidFill>
                          <a:effectLst/>
                          <a:latin typeface="Calibri" panose="020F0502020204030204" pitchFamily="34" charset="0"/>
                        </a:rPr>
                        <a:t>İl Sağlık Müdürlüğü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Öğrencilere staj imkanı sağlamak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İş birliği yapılması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2409110"/>
                  </a:ext>
                </a:extLst>
              </a:tr>
              <a:tr h="333432">
                <a:tc>
                  <a:txBody>
                    <a:bodyPr/>
                    <a:lstStyle/>
                    <a:p>
                      <a:pPr algn="ctr" fontAlgn="ctr"/>
                      <a:r>
                        <a:rPr lang="tr-TR" sz="1400" b="0" i="0" u="none" strike="noStrike" dirty="0">
                          <a:solidFill>
                            <a:srgbClr val="000000"/>
                          </a:solidFill>
                          <a:effectLst/>
                          <a:latin typeface="Calibri" panose="020F0502020204030204" pitchFamily="34" charset="0"/>
                        </a:rPr>
                        <a:t>Öğrenciler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Eğitim hizmeti alır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İyi eğitim almak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9061239"/>
                  </a:ext>
                </a:extLst>
              </a:tr>
              <a:tr h="333432">
                <a:tc>
                  <a:txBody>
                    <a:bodyPr/>
                    <a:lstStyle/>
                    <a:p>
                      <a:pPr algn="ctr" fontAlgn="ctr"/>
                      <a:r>
                        <a:rPr lang="tr-TR" sz="1400" b="0" i="0" u="none" strike="noStrike" dirty="0">
                          <a:solidFill>
                            <a:srgbClr val="000000"/>
                          </a:solidFill>
                          <a:effectLst/>
                          <a:latin typeface="Calibri" panose="020F0502020204030204" pitchFamily="34" charset="0"/>
                        </a:rPr>
                        <a:t>     Akademisyenler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Eğitim vermek ve akademik çalışma yapmak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Eğitimin öğrenciler tarafından alınması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7738203"/>
                  </a:ext>
                </a:extLst>
              </a:tr>
              <a:tr h="333432">
                <a:tc>
                  <a:txBody>
                    <a:bodyPr/>
                    <a:lstStyle/>
                    <a:p>
                      <a:pPr algn="ctr" fontAlgn="ctr"/>
                      <a:r>
                        <a:rPr lang="tr-TR" sz="1400" b="0" i="0" u="none" strike="noStrike" dirty="0">
                          <a:solidFill>
                            <a:srgbClr val="000000"/>
                          </a:solidFill>
                          <a:effectLst/>
                          <a:latin typeface="Calibri" panose="020F0502020204030204" pitchFamily="34" charset="0"/>
                        </a:rPr>
                        <a:t>Veliler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Öğrenciler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Hizmet memnuniyeti, nitelikli eğitim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9513874"/>
                  </a:ext>
                </a:extLst>
              </a:tr>
              <a:tr h="333432">
                <a:tc>
                  <a:txBody>
                    <a:bodyPr/>
                    <a:lstStyle/>
                    <a:p>
                      <a:pPr algn="ctr" fontAlgn="ctr"/>
                      <a:r>
                        <a:rPr lang="tr-TR" sz="1400" b="0" i="0" u="none" strike="noStrike" dirty="0">
                          <a:solidFill>
                            <a:srgbClr val="000000"/>
                          </a:solidFill>
                          <a:effectLst/>
                          <a:latin typeface="Calibri" panose="020F0502020204030204" pitchFamily="34" charset="0"/>
                        </a:rPr>
                        <a:t>T.C. Cumhurbaşkanlığı Kariyer Ofisi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Staj seferberliği ve benzeri konuların takip edilmesi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Öğrencileri bilgilendirmek ve staj yerleri bulmalarına yardımcı olmak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529262"/>
                  </a:ext>
                </a:extLst>
              </a:tr>
              <a:tr h="333432">
                <a:tc>
                  <a:txBody>
                    <a:bodyPr/>
                    <a:lstStyle/>
                    <a:p>
                      <a:pPr algn="ctr" fontAlgn="ctr"/>
                      <a:r>
                        <a:rPr lang="tr-TR" sz="1400" b="0" i="0" u="none" strike="noStrike" dirty="0">
                          <a:solidFill>
                            <a:srgbClr val="000000"/>
                          </a:solidFill>
                          <a:effectLst/>
                          <a:latin typeface="Calibri" panose="020F0502020204030204" pitchFamily="34" charset="0"/>
                        </a:rPr>
                        <a:t>     Akdeniz Üniversitesi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Bilgi paylaşımı ve ortak çalışmalar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İş birliği, eğitim ve araştırmada paylaşım ve ortaklık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8300749"/>
                  </a:ext>
                </a:extLst>
              </a:tr>
              <a:tr h="333432">
                <a:tc>
                  <a:txBody>
                    <a:bodyPr/>
                    <a:lstStyle/>
                    <a:p>
                      <a:pPr algn="ctr" fontAlgn="ctr"/>
                      <a:r>
                        <a:rPr lang="tr-TR" sz="1400" b="0" i="0" u="none" strike="noStrike" dirty="0">
                          <a:solidFill>
                            <a:srgbClr val="000000"/>
                          </a:solidFill>
                          <a:effectLst/>
                          <a:latin typeface="Calibri" panose="020F0502020204030204" pitchFamily="34" charset="0"/>
                        </a:rPr>
                        <a:t>Diğer Üniversiteler	 </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Bilgi paylaşımı ve ortak çalışmalar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İş birliği, eğitim ve araştırmada paylaşım ve ortaklık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6431289"/>
                  </a:ext>
                </a:extLst>
              </a:tr>
            </a:tbl>
          </a:graphicData>
        </a:graphic>
      </p:graphicFrame>
    </p:spTree>
    <p:extLst>
      <p:ext uri="{BB962C8B-B14F-4D97-AF65-F5344CB8AC3E}">
        <p14:creationId xmlns:p14="http://schemas.microsoft.com/office/powerpoint/2010/main" val="2480930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76429" y="423861"/>
            <a:ext cx="5076628"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PAYDAŞ BEKLENTİLERİ</a:t>
            </a:r>
            <a:endPar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Calibri"/>
            </a:endParaRPr>
          </a:p>
        </p:txBody>
      </p:sp>
      <p:pic>
        <p:nvPicPr>
          <p:cNvPr id="8"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2794565666"/>
              </p:ext>
            </p:extLst>
          </p:nvPr>
        </p:nvGraphicFramePr>
        <p:xfrm>
          <a:off x="140677" y="1175490"/>
          <a:ext cx="8862646" cy="5408192"/>
        </p:xfrm>
        <a:graphic>
          <a:graphicData uri="http://schemas.openxmlformats.org/drawingml/2006/table">
            <a:tbl>
              <a:tblPr/>
              <a:tblGrid>
                <a:gridCol w="2837127">
                  <a:extLst>
                    <a:ext uri="{9D8B030D-6E8A-4147-A177-3AD203B41FA5}">
                      <a16:colId xmlns:a16="http://schemas.microsoft.com/office/drawing/2014/main" val="3918363564"/>
                    </a:ext>
                  </a:extLst>
                </a:gridCol>
                <a:gridCol w="3000956">
                  <a:extLst>
                    <a:ext uri="{9D8B030D-6E8A-4147-A177-3AD203B41FA5}">
                      <a16:colId xmlns:a16="http://schemas.microsoft.com/office/drawing/2014/main" val="1683979601"/>
                    </a:ext>
                  </a:extLst>
                </a:gridCol>
                <a:gridCol w="3024563">
                  <a:extLst>
                    <a:ext uri="{9D8B030D-6E8A-4147-A177-3AD203B41FA5}">
                      <a16:colId xmlns:a16="http://schemas.microsoft.com/office/drawing/2014/main" val="2592459544"/>
                    </a:ext>
                  </a:extLst>
                </a:gridCol>
              </a:tblGrid>
              <a:tr h="656491">
                <a:tc>
                  <a:txBody>
                    <a:bodyPr/>
                    <a:lstStyle/>
                    <a:p>
                      <a:pPr algn="ctr" fontAlgn="ctr"/>
                      <a:r>
                        <a:rPr lang="tr-TR" sz="1800" b="1" i="0" u="none" strike="noStrike" dirty="0">
                          <a:solidFill>
                            <a:srgbClr val="000000"/>
                          </a:solidFill>
                          <a:effectLst/>
                          <a:latin typeface="Calibri" panose="020F0502020204030204" pitchFamily="34" charset="0"/>
                        </a:rPr>
                        <a:t>PAYDAŞ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800" b="1" i="0" u="none" strike="noStrike" dirty="0">
                          <a:solidFill>
                            <a:srgbClr val="000000"/>
                          </a:solidFill>
                          <a:effectLst/>
                          <a:latin typeface="Calibri" panose="020F0502020204030204" pitchFamily="34" charset="0"/>
                        </a:rPr>
                        <a:t>PAYDAŞ OLMA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800" b="1" i="0" u="none" strike="noStrike" dirty="0">
                          <a:solidFill>
                            <a:srgbClr val="000000"/>
                          </a:solidFill>
                          <a:effectLst/>
                          <a:latin typeface="Calibri" panose="020F0502020204030204" pitchFamily="34" charset="0"/>
                        </a:rPr>
                        <a:t>PAYDAŞ BEKLENTİSİ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509611">
                <a:tc>
                  <a:txBody>
                    <a:bodyPr/>
                    <a:lstStyle/>
                    <a:p>
                      <a:pPr algn="ctr" fontAlgn="ctr"/>
                      <a:r>
                        <a:rPr lang="tr-TR" sz="1400" b="0" i="0" dirty="0">
                          <a:solidFill>
                            <a:srgbClr val="000000"/>
                          </a:solidFill>
                          <a:effectLst/>
                          <a:latin typeface="Gilroy-Regular"/>
                        </a:rPr>
                        <a:t>Antalya Atatürk Devlet Hastanesi</a:t>
                      </a: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Öğrencilere staj imkanı sağlamak</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Öğrencilerin iyi bir staj eğitimi alması</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496390">
                <a:tc>
                  <a:txBody>
                    <a:bodyPr/>
                    <a:lstStyle/>
                    <a:p>
                      <a:pPr algn="ctr" fontAlgn="ctr"/>
                      <a:r>
                        <a:rPr lang="tr-TR" sz="1400" b="0" i="0" kern="1200" dirty="0">
                          <a:solidFill>
                            <a:srgbClr val="122204"/>
                          </a:solidFill>
                          <a:effectLst/>
                          <a:latin typeface="+mn-lt"/>
                          <a:ea typeface="+mn-ea"/>
                          <a:cs typeface="+mn-cs"/>
                        </a:rPr>
                        <a:t>Antalya Kepez Devlet Hastanesi</a:t>
                      </a:r>
                      <a:endParaRPr lang="tr-TR" sz="1400" b="0" i="0" u="none" strike="noStrike" dirty="0">
                        <a:solidFill>
                          <a:srgbClr val="122204"/>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Öğrencilere staj imkanı sağlamak</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Öğrencilerin iyi bir staj eğitimi alması</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530342">
                <a:tc>
                  <a:txBody>
                    <a:bodyPr/>
                    <a:lstStyle/>
                    <a:p>
                      <a:pPr algn="ctr" fontAlgn="ctr"/>
                      <a:r>
                        <a:rPr lang="tr-TR" sz="1400" b="0" i="0" kern="1200" dirty="0">
                          <a:solidFill>
                            <a:srgbClr val="122204"/>
                          </a:solidFill>
                          <a:effectLst/>
                          <a:latin typeface="+mn-lt"/>
                          <a:ea typeface="+mn-ea"/>
                          <a:cs typeface="+mn-cs"/>
                        </a:rPr>
                        <a:t>Atatürk Devlet Hastanesi</a:t>
                      </a:r>
                      <a:endParaRPr lang="tr-TR" sz="1400" b="0" i="0" u="none" strike="noStrike" dirty="0">
                        <a:solidFill>
                          <a:srgbClr val="122204"/>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Öğrencilere staj imkanı sağlamak</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Öğrencilerin iyi bir staj eğitimi alması</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530342">
                <a:tc>
                  <a:txBody>
                    <a:bodyPr/>
                    <a:lstStyle/>
                    <a:p>
                      <a:pPr algn="ctr" fontAlgn="ctr"/>
                      <a:r>
                        <a:rPr lang="tr-TR" sz="1400" b="0" i="0" kern="1200" dirty="0">
                          <a:solidFill>
                            <a:srgbClr val="122204"/>
                          </a:solidFill>
                          <a:effectLst/>
                          <a:latin typeface="+mn-lt"/>
                          <a:ea typeface="+mn-ea"/>
                          <a:cs typeface="+mn-cs"/>
                        </a:rPr>
                        <a:t>Kepez Devlet Hastanesi</a:t>
                      </a:r>
                      <a:endParaRPr lang="tr-TR" sz="1400" b="0" i="0" u="none" strike="noStrike" dirty="0">
                        <a:solidFill>
                          <a:srgbClr val="122204"/>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Öğrencilere staj imkanı sağlamak</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Öğrencilerin iyi bir staj eğitimi alması</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855125"/>
                  </a:ext>
                </a:extLst>
              </a:tr>
              <a:tr h="530342">
                <a:tc>
                  <a:txBody>
                    <a:bodyPr/>
                    <a:lstStyle/>
                    <a:p>
                      <a:pPr algn="ctr" fontAlgn="ctr"/>
                      <a:r>
                        <a:rPr lang="tr-TR" sz="1400" b="0" i="0" kern="1200" dirty="0">
                          <a:solidFill>
                            <a:srgbClr val="122204"/>
                          </a:solidFill>
                          <a:effectLst/>
                          <a:latin typeface="+mn-lt"/>
                          <a:ea typeface="+mn-ea"/>
                          <a:cs typeface="+mn-cs"/>
                        </a:rPr>
                        <a:t>Manavgat Devlet Hastanesi</a:t>
                      </a:r>
                      <a:endParaRPr lang="tr-TR" sz="1400" b="0" i="0" u="none" strike="noStrike" dirty="0">
                        <a:solidFill>
                          <a:srgbClr val="122204"/>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Öğrencilere staj imkanı sağlamak</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Öğrencilerin iyi bir staj eğitimi alması</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5291738"/>
                  </a:ext>
                </a:extLst>
              </a:tr>
              <a:tr h="530342">
                <a:tc>
                  <a:txBody>
                    <a:bodyPr/>
                    <a:lstStyle/>
                    <a:p>
                      <a:pPr algn="ctr" fontAlgn="ctr"/>
                      <a:r>
                        <a:rPr lang="tr-TR" sz="1400" b="0" i="0" kern="1200" dirty="0" err="1">
                          <a:solidFill>
                            <a:srgbClr val="122204"/>
                          </a:solidFill>
                          <a:effectLst/>
                          <a:latin typeface="+mn-lt"/>
                          <a:ea typeface="+mn-ea"/>
                          <a:cs typeface="+mn-cs"/>
                        </a:rPr>
                        <a:t>Medstar</a:t>
                      </a:r>
                      <a:r>
                        <a:rPr lang="tr-TR" sz="1400" b="0" i="0" kern="1200" dirty="0">
                          <a:solidFill>
                            <a:srgbClr val="122204"/>
                          </a:solidFill>
                          <a:effectLst/>
                          <a:latin typeface="+mn-lt"/>
                          <a:ea typeface="+mn-ea"/>
                          <a:cs typeface="+mn-cs"/>
                        </a:rPr>
                        <a:t> Antalya Hastanesi</a:t>
                      </a:r>
                      <a:endParaRPr lang="tr-TR" sz="1400" b="0" i="0" u="none" strike="noStrike" dirty="0">
                        <a:solidFill>
                          <a:srgbClr val="122204"/>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Öğrencilere staj imkanı sağlamak</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Öğrencilerin iyi bir staj eğitimi alması</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2409110"/>
                  </a:ext>
                </a:extLst>
              </a:tr>
              <a:tr h="530342">
                <a:tc>
                  <a:txBody>
                    <a:bodyPr/>
                    <a:lstStyle/>
                    <a:p>
                      <a:r>
                        <a:rPr lang="tr-TR" sz="1400" dirty="0">
                          <a:solidFill>
                            <a:srgbClr val="122204"/>
                          </a:solidFill>
                          <a:effectLst/>
                        </a:rPr>
                        <a:t>  Özel Antalya Yaşam Hastanesi</a:t>
                      </a:r>
                    </a:p>
                  </a:txBody>
                  <a:tcPr marL="95250" marR="95250" marT="95250" marB="9525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Öğrencilere staj imkanı sağlamak</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Öğrencilerin iyi bir staj eğitimi alması</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9061239"/>
                  </a:ext>
                </a:extLst>
              </a:tr>
              <a:tr h="530342">
                <a:tc>
                  <a:txBody>
                    <a:bodyPr/>
                    <a:lstStyle/>
                    <a:p>
                      <a:pPr algn="ctr" fontAlgn="ctr"/>
                      <a:r>
                        <a:rPr lang="tr-TR" sz="1400" b="0" i="0" kern="1200" dirty="0">
                          <a:solidFill>
                            <a:srgbClr val="122204"/>
                          </a:solidFill>
                          <a:effectLst/>
                          <a:latin typeface="+mn-lt"/>
                          <a:ea typeface="+mn-ea"/>
                          <a:cs typeface="+mn-cs"/>
                        </a:rPr>
                        <a:t>Özel </a:t>
                      </a:r>
                      <a:r>
                        <a:rPr lang="tr-TR" sz="1400" b="0" i="0" kern="1200" dirty="0" err="1">
                          <a:solidFill>
                            <a:srgbClr val="122204"/>
                          </a:solidFill>
                          <a:effectLst/>
                          <a:latin typeface="+mn-lt"/>
                          <a:ea typeface="+mn-ea"/>
                          <a:cs typeface="+mn-cs"/>
                        </a:rPr>
                        <a:t>Fizikalya</a:t>
                      </a:r>
                      <a:r>
                        <a:rPr lang="tr-TR" sz="1400" b="0" i="0" kern="1200" dirty="0">
                          <a:solidFill>
                            <a:srgbClr val="122204"/>
                          </a:solidFill>
                          <a:effectLst/>
                          <a:latin typeface="+mn-lt"/>
                          <a:ea typeface="+mn-ea"/>
                          <a:cs typeface="+mn-cs"/>
                        </a:rPr>
                        <a:t> Tıp Merkezi</a:t>
                      </a:r>
                      <a:endParaRPr lang="tr-TR" sz="1400" b="0" i="0" u="none" strike="noStrike" dirty="0">
                        <a:solidFill>
                          <a:srgbClr val="122204"/>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Öğrencilere staj imkanı sağlamak</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Öğrencilerin iyi bir staj eğitimi alması</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7738203"/>
                  </a:ext>
                </a:extLst>
              </a:tr>
              <a:tr h="563648">
                <a:tc>
                  <a:txBody>
                    <a:bodyPr/>
                    <a:lstStyle/>
                    <a:p>
                      <a:pPr algn="ctr" fontAlgn="ctr"/>
                      <a:r>
                        <a:rPr lang="tr-TR" sz="1400" b="0" i="0" kern="1200" dirty="0">
                          <a:solidFill>
                            <a:srgbClr val="122204"/>
                          </a:solidFill>
                          <a:effectLst/>
                          <a:latin typeface="+mn-lt"/>
                          <a:ea typeface="+mn-ea"/>
                          <a:cs typeface="+mn-cs"/>
                        </a:rPr>
                        <a:t>Çeşitli illerde bulunan hastane, tıp merkezi ve FTR dal merkezleri</a:t>
                      </a:r>
                      <a:endParaRPr lang="tr-TR" sz="1400" b="0" i="0" u="none" strike="noStrike" dirty="0">
                        <a:solidFill>
                          <a:srgbClr val="122204"/>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Öğrencilere staj imkanı sağlamak</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tr-TR" sz="1400" dirty="0">
                          <a:solidFill>
                            <a:srgbClr val="122204"/>
                          </a:solidFill>
                          <a:effectLst/>
                        </a:rPr>
                        <a:t>Öğrencilerin iyi bir staj eğitimi alması</a:t>
                      </a:r>
                    </a:p>
                  </a:txBody>
                  <a:tcPr marL="95250" marR="95250" marT="95250" marB="952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9513874"/>
                  </a:ext>
                </a:extLst>
              </a:tr>
            </a:tbl>
          </a:graphicData>
        </a:graphic>
      </p:graphicFrame>
    </p:spTree>
    <p:extLst>
      <p:ext uri="{BB962C8B-B14F-4D97-AF65-F5344CB8AC3E}">
        <p14:creationId xmlns:p14="http://schemas.microsoft.com/office/powerpoint/2010/main" val="964842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471160" y="519663"/>
            <a:ext cx="8201679" cy="588640"/>
          </a:xfrm>
          <a:prstGeom prst="rect">
            <a:avLst/>
          </a:prstGeom>
        </p:spPr>
        <p:txBody>
          <a:bodyPr vert="horz" lIns="91440" tIns="45720" rIns="91440" bIns="45720" rtlCol="0" anchor="b">
            <a:noAutofit/>
          </a:bodyPr>
          <a:lstStyle/>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MEVCUT </a:t>
            </a:r>
            <a:r>
              <a:rPr lang="en-US" sz="2800" b="1" dirty="0">
                <a:solidFill>
                  <a:schemeClr val="accent6"/>
                </a:solidFill>
                <a:effectLst>
                  <a:outerShdw blurRad="38100" dist="38100" dir="2700000" algn="tl">
                    <a:srgbClr val="000000">
                      <a:alpha val="43137"/>
                    </a:srgbClr>
                  </a:outerShdw>
                </a:effectLst>
                <a:ea typeface="+mj-ea"/>
                <a:cs typeface="+mj-cs"/>
              </a:rPr>
              <a:t>KAYNAK</a:t>
            </a:r>
            <a:r>
              <a:rPr lang="tr-TR" sz="2800" b="1" dirty="0">
                <a:solidFill>
                  <a:schemeClr val="accent6"/>
                </a:solidFill>
                <a:effectLst>
                  <a:outerShdw blurRad="38100" dist="38100" dir="2700000" algn="tl">
                    <a:srgbClr val="000000">
                      <a:alpha val="43137"/>
                    </a:srgbClr>
                  </a:outerShdw>
                </a:effectLst>
                <a:ea typeface="+mj-ea"/>
                <a:cs typeface="+mj-cs"/>
              </a:rPr>
              <a:t>LAR ve </a:t>
            </a:r>
            <a:r>
              <a:rPr lang="en-US" sz="2800" b="1" dirty="0">
                <a:solidFill>
                  <a:schemeClr val="accent6"/>
                </a:solidFill>
                <a:effectLst>
                  <a:outerShdw blurRad="38100" dist="38100" dir="2700000" algn="tl">
                    <a:srgbClr val="000000">
                      <a:alpha val="43137"/>
                    </a:srgbClr>
                  </a:outerShdw>
                </a:effectLst>
                <a:ea typeface="+mj-ea"/>
                <a:cs typeface="+mj-cs"/>
              </a:rPr>
              <a:t> İHTİYA</a:t>
            </a:r>
            <a:r>
              <a:rPr lang="tr-TR" sz="2800" b="1" dirty="0">
                <a:solidFill>
                  <a:schemeClr val="accent6"/>
                </a:solidFill>
                <a:effectLst>
                  <a:outerShdw blurRad="38100" dist="38100" dir="2700000" algn="tl">
                    <a:srgbClr val="000000">
                      <a:alpha val="43137"/>
                    </a:srgbClr>
                  </a:outerShdw>
                </a:effectLst>
                <a:ea typeface="+mj-ea"/>
                <a:cs typeface="+mj-cs"/>
              </a:rPr>
              <a:t>ÇLAR</a:t>
            </a:r>
          </a:p>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(FİZİKİ, MALZEME, TEÇHİZAT, EKİPMAN vb.)</a:t>
            </a:r>
            <a:endParaRPr lang="en-US" sz="2800" b="1"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89" y="332656"/>
            <a:ext cx="1607689" cy="428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6" name="Tablo 65">
            <a:extLst>
              <a:ext uri="{FF2B5EF4-FFF2-40B4-BE49-F238E27FC236}">
                <a16:creationId xmlns:a16="http://schemas.microsoft.com/office/drawing/2014/main" id="{8304B644-425E-4186-B593-E25613CE91FE}"/>
              </a:ext>
            </a:extLst>
          </p:cNvPr>
          <p:cNvGraphicFramePr>
            <a:graphicFrameLocks noGrp="1"/>
          </p:cNvGraphicFramePr>
          <p:nvPr/>
        </p:nvGraphicFramePr>
        <p:xfrm>
          <a:off x="206312" y="1213856"/>
          <a:ext cx="8609429" cy="5644144"/>
        </p:xfrm>
        <a:graphic>
          <a:graphicData uri="http://schemas.openxmlformats.org/drawingml/2006/table">
            <a:tbl>
              <a:tblPr/>
              <a:tblGrid>
                <a:gridCol w="1638038">
                  <a:extLst>
                    <a:ext uri="{9D8B030D-6E8A-4147-A177-3AD203B41FA5}">
                      <a16:colId xmlns:a16="http://schemas.microsoft.com/office/drawing/2014/main" val="3918363564"/>
                    </a:ext>
                  </a:extLst>
                </a:gridCol>
                <a:gridCol w="1732626">
                  <a:extLst>
                    <a:ext uri="{9D8B030D-6E8A-4147-A177-3AD203B41FA5}">
                      <a16:colId xmlns:a16="http://schemas.microsoft.com/office/drawing/2014/main" val="1683979601"/>
                    </a:ext>
                  </a:extLst>
                </a:gridCol>
                <a:gridCol w="1746255">
                  <a:extLst>
                    <a:ext uri="{9D8B030D-6E8A-4147-A177-3AD203B41FA5}">
                      <a16:colId xmlns:a16="http://schemas.microsoft.com/office/drawing/2014/main" val="2592459544"/>
                    </a:ext>
                  </a:extLst>
                </a:gridCol>
                <a:gridCol w="1746255">
                  <a:extLst>
                    <a:ext uri="{9D8B030D-6E8A-4147-A177-3AD203B41FA5}">
                      <a16:colId xmlns:a16="http://schemas.microsoft.com/office/drawing/2014/main" val="3383282758"/>
                    </a:ext>
                  </a:extLst>
                </a:gridCol>
                <a:gridCol w="1746255">
                  <a:extLst>
                    <a:ext uri="{9D8B030D-6E8A-4147-A177-3AD203B41FA5}">
                      <a16:colId xmlns:a16="http://schemas.microsoft.com/office/drawing/2014/main" val="494559924"/>
                    </a:ext>
                  </a:extLst>
                </a:gridCol>
              </a:tblGrid>
              <a:tr h="578633">
                <a:tc>
                  <a:txBody>
                    <a:bodyPr/>
                    <a:lstStyle/>
                    <a:p>
                      <a:pPr algn="ctr" fontAlgn="ctr"/>
                      <a:r>
                        <a:rPr lang="tr-TR" sz="1200" b="1" i="0" u="none" strike="noStrike" dirty="0">
                          <a:solidFill>
                            <a:srgbClr val="000000"/>
                          </a:solidFill>
                          <a:effectLst/>
                          <a:latin typeface="Calibri" panose="020F0502020204030204" pitchFamily="34" charset="0"/>
                        </a:rPr>
                        <a:t>KAYNAK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BİRİMİ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MEVCUT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İHTİYAÇ</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İHTİYAÇ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469636">
                <a:tc>
                  <a:txBody>
                    <a:bodyPr/>
                    <a:lstStyle/>
                    <a:p>
                      <a:pPr algn="ctr" fontAlgn="ctr"/>
                      <a:r>
                        <a:rPr lang="tr-TR" sz="1000" b="0" i="0" u="none" strike="noStrike" dirty="0">
                          <a:solidFill>
                            <a:srgbClr val="122204"/>
                          </a:solidFill>
                          <a:effectLst/>
                          <a:latin typeface="Arial Narrow" panose="020B0606020202030204" pitchFamily="34" charset="0"/>
                        </a:rPr>
                        <a:t>Kombine stimülasyon cihazı (</a:t>
                      </a:r>
                      <a:r>
                        <a:rPr lang="tr-TR" sz="1000" b="0" i="0" u="none" strike="noStrike" dirty="0" err="1">
                          <a:solidFill>
                            <a:srgbClr val="122204"/>
                          </a:solidFill>
                          <a:effectLst/>
                          <a:latin typeface="Arial Narrow" panose="020B0606020202030204" pitchFamily="34" charset="0"/>
                        </a:rPr>
                        <a:t>Ems</a:t>
                      </a:r>
                      <a:r>
                        <a:rPr lang="tr-TR" sz="1000" b="0" i="0" u="none" strike="noStrike" dirty="0">
                          <a:solidFill>
                            <a:srgbClr val="122204"/>
                          </a:solidFill>
                          <a:effectLst/>
                          <a:latin typeface="Arial Narrow" panose="020B0606020202030204" pitchFamily="34" charset="0"/>
                        </a:rPr>
                        <a:t>, TENS, Enterferans, </a:t>
                      </a:r>
                      <a:r>
                        <a:rPr lang="tr-TR" sz="1000" b="0" i="0" u="none" strike="noStrike" dirty="0" err="1">
                          <a:solidFill>
                            <a:srgbClr val="122204"/>
                          </a:solidFill>
                          <a:effectLst/>
                          <a:latin typeface="Arial Narrow" panose="020B0606020202030204" pitchFamily="34" charset="0"/>
                        </a:rPr>
                        <a:t>İyontoforez</a:t>
                      </a:r>
                      <a:r>
                        <a:rPr lang="tr-TR" sz="1000" b="0" i="0" u="none" strike="noStrike" dirty="0">
                          <a:solidFill>
                            <a:srgbClr val="122204"/>
                          </a:solidFill>
                          <a:effectLst/>
                          <a:latin typeface="Arial Narrow" panose="020B0606020202030204" pitchFamily="34" charset="0"/>
                        </a:rPr>
                        <a:t>, Mikro akım)</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000" b="0" i="0" u="none" strike="noStrike" dirty="0">
                          <a:solidFill>
                            <a:srgbClr val="122204"/>
                          </a:solidFill>
                          <a:effectLst/>
                          <a:latin typeface="Arial Narrow" panose="020B0606020202030204" pitchFamily="34" charset="0"/>
                        </a:rPr>
                        <a:t>BB-19</a:t>
                      </a:r>
                      <a:br>
                        <a:rPr lang="tr-TR" sz="1000" b="0" i="0" u="none" strike="noStrike" dirty="0">
                          <a:solidFill>
                            <a:srgbClr val="122204"/>
                          </a:solidFill>
                          <a:effectLst/>
                          <a:latin typeface="Arial Narrow" panose="020B0606020202030204" pitchFamily="34" charset="0"/>
                        </a:rPr>
                      </a:br>
                      <a:r>
                        <a:rPr lang="tr-TR" sz="1000" b="0" i="0" u="none" strike="noStrike" dirty="0">
                          <a:solidFill>
                            <a:srgbClr val="122204"/>
                          </a:solidFill>
                          <a:effectLst/>
                          <a:latin typeface="Arial Narrow" panose="020B0606020202030204" pitchFamily="34" charset="0"/>
                        </a:rPr>
                        <a:t>Fizyoterapi Laboratuvarı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469636">
                <a:tc>
                  <a:txBody>
                    <a:bodyPr/>
                    <a:lstStyle/>
                    <a:p>
                      <a:pPr algn="ctr" fontAlgn="ctr"/>
                      <a:r>
                        <a:rPr lang="tr-TR" sz="1000" b="0" i="0" u="none" strike="noStrike">
                          <a:solidFill>
                            <a:srgbClr val="122204"/>
                          </a:solidFill>
                          <a:effectLst/>
                          <a:latin typeface="Arial Narrow" panose="020B0606020202030204" pitchFamily="34" charset="0"/>
                        </a:rPr>
                        <a:t>Kombine stimülasyon cihazı (Ems, TENS, Enterferans, İyontoforez, Mikro akım)</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342501">
                <a:tc>
                  <a:txBody>
                    <a:bodyPr/>
                    <a:lstStyle/>
                    <a:p>
                      <a:pPr algn="ctr" fontAlgn="ctr"/>
                      <a:r>
                        <a:rPr lang="tr-TR" sz="1000" b="0" i="0" u="none" strike="noStrike">
                          <a:solidFill>
                            <a:srgbClr val="122204"/>
                          </a:solidFill>
                          <a:effectLst/>
                          <a:latin typeface="Arial Narrow" panose="020B0606020202030204" pitchFamily="34" charset="0"/>
                        </a:rPr>
                        <a:t>Derin dondurucu</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t>Fizyoterapi Laboratuvarı</a:t>
                      </a:r>
                      <a:endPar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342501">
                <a:tc>
                  <a:txBody>
                    <a:bodyPr/>
                    <a:lstStyle/>
                    <a:p>
                      <a:pPr algn="ctr" fontAlgn="ctr"/>
                      <a:r>
                        <a:rPr lang="tr-TR" sz="1000" b="0" i="0" u="none" strike="noStrike">
                          <a:solidFill>
                            <a:srgbClr val="122204"/>
                          </a:solidFill>
                          <a:effectLst/>
                          <a:latin typeface="Arial Narrow" panose="020B0606020202030204" pitchFamily="34" charset="0"/>
                        </a:rPr>
                        <a:t>Neurotrack TENS</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855125"/>
                  </a:ext>
                </a:extLst>
              </a:tr>
              <a:tr h="342501">
                <a:tc>
                  <a:txBody>
                    <a:bodyPr/>
                    <a:lstStyle/>
                    <a:p>
                      <a:pPr algn="ctr" fontAlgn="ctr"/>
                      <a:r>
                        <a:rPr lang="tr-TR" sz="1000" b="0" i="0" u="none" strike="noStrike">
                          <a:solidFill>
                            <a:srgbClr val="122204"/>
                          </a:solidFill>
                          <a:effectLst/>
                          <a:latin typeface="Arial Narrow" panose="020B0606020202030204" pitchFamily="34" charset="0"/>
                        </a:rPr>
                        <a:t>Neurotrack TENS</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t>Fizyoterapi Laboratuvarı</a:t>
                      </a:r>
                      <a:endPar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5291738"/>
                  </a:ext>
                </a:extLst>
              </a:tr>
              <a:tr h="342501">
                <a:tc>
                  <a:txBody>
                    <a:bodyPr/>
                    <a:lstStyle/>
                    <a:p>
                      <a:pPr algn="ctr" fontAlgn="ctr"/>
                      <a:r>
                        <a:rPr lang="tr-TR" sz="1000" b="0" i="0" u="none" strike="noStrike">
                          <a:solidFill>
                            <a:srgbClr val="122204"/>
                          </a:solidFill>
                          <a:effectLst/>
                          <a:latin typeface="Arial Narrow" panose="020B0606020202030204" pitchFamily="34" charset="0"/>
                        </a:rPr>
                        <a:t>Neurotrack TENS</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2409110"/>
                  </a:ext>
                </a:extLst>
              </a:tr>
              <a:tr h="342501">
                <a:tc>
                  <a:txBody>
                    <a:bodyPr/>
                    <a:lstStyle/>
                    <a:p>
                      <a:pPr algn="ctr" fontAlgn="ctr"/>
                      <a:r>
                        <a:rPr lang="tr-TR" sz="1000" b="0" i="0" u="none" strike="noStrike">
                          <a:solidFill>
                            <a:srgbClr val="122204"/>
                          </a:solidFill>
                          <a:effectLst/>
                          <a:latin typeface="Arial Narrow" panose="020B0606020202030204" pitchFamily="34" charset="0"/>
                        </a:rPr>
                        <a:t>Hot pack kazanı: 12 adet çeşitli büyüklüklerde hot pack</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t>Fizyoterapi Laboratuvarı</a:t>
                      </a:r>
                      <a:endPar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9061239"/>
                  </a:ext>
                </a:extLst>
              </a:tr>
              <a:tr h="358728">
                <a:tc>
                  <a:txBody>
                    <a:bodyPr/>
                    <a:lstStyle/>
                    <a:p>
                      <a:pPr algn="ctr" fontAlgn="ctr"/>
                      <a:r>
                        <a:rPr lang="tr-TR" sz="1000" b="0" i="0" u="none" strike="noStrike">
                          <a:solidFill>
                            <a:srgbClr val="122204"/>
                          </a:solidFill>
                          <a:effectLst/>
                          <a:latin typeface="Arial Narrow" panose="020B0606020202030204" pitchFamily="34" charset="0"/>
                        </a:rPr>
                        <a:t>Infraruj cihazı; Kuru ısıtıcı ajan</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7738203"/>
                  </a:ext>
                </a:extLst>
              </a:tr>
              <a:tr h="342501">
                <a:tc>
                  <a:txBody>
                    <a:bodyPr/>
                    <a:lstStyle/>
                    <a:p>
                      <a:pPr algn="ctr" fontAlgn="ctr"/>
                      <a:r>
                        <a:rPr lang="tr-TR" sz="1000" b="0" i="0" u="none" strike="noStrike">
                          <a:solidFill>
                            <a:srgbClr val="122204"/>
                          </a:solidFill>
                          <a:effectLst/>
                          <a:latin typeface="Arial Narrow" panose="020B0606020202030204" pitchFamily="34" charset="0"/>
                        </a:rPr>
                        <a:t>Infraruj cihazı; Kuru ısıtıcı ajan</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a:ln>
                            <a:noFill/>
                          </a:ln>
                          <a:solidFill>
                            <a:srgbClr val="122204"/>
                          </a:solidFill>
                          <a:effectLst/>
                          <a:uLnTx/>
                          <a:uFillTx/>
                          <a:latin typeface="Arial Narrow" panose="020B0606020202030204" pitchFamily="34" charset="0"/>
                          <a:ea typeface="+mn-ea"/>
                          <a:cs typeface="+mn-cs"/>
                        </a:rPr>
                        <a:t>Fizyoterapi Laboratuvarı</a:t>
                      </a:r>
                      <a:endPar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9513874"/>
                  </a:ext>
                </a:extLst>
              </a:tr>
              <a:tr h="342501">
                <a:tc>
                  <a:txBody>
                    <a:bodyPr/>
                    <a:lstStyle/>
                    <a:p>
                      <a:pPr algn="ctr" fontAlgn="ctr"/>
                      <a:r>
                        <a:rPr lang="tr-TR" sz="1000" b="0" i="0" u="none" strike="noStrike">
                          <a:solidFill>
                            <a:srgbClr val="122204"/>
                          </a:solidFill>
                          <a:effectLst/>
                          <a:latin typeface="Arial Narrow" panose="020B0606020202030204" pitchFamily="34" charset="0"/>
                        </a:rPr>
                        <a:t>Kombine Elektroterapi Cihazı;Ultrason, EMG, Vakum</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529262"/>
                  </a:ext>
                </a:extLst>
              </a:tr>
              <a:tr h="342501">
                <a:tc>
                  <a:txBody>
                    <a:bodyPr/>
                    <a:lstStyle/>
                    <a:p>
                      <a:pPr algn="ctr" fontAlgn="ctr"/>
                      <a:r>
                        <a:rPr lang="tr-TR" sz="1000" b="0" i="0" u="none" strike="noStrike">
                          <a:solidFill>
                            <a:srgbClr val="122204"/>
                          </a:solidFill>
                          <a:effectLst/>
                          <a:latin typeface="Arial Narrow" panose="020B0606020202030204" pitchFamily="34" charset="0"/>
                        </a:rPr>
                        <a:t>Tedavi Yatağı</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8300749"/>
                  </a:ext>
                </a:extLst>
              </a:tr>
              <a:tr h="342501">
                <a:tc>
                  <a:txBody>
                    <a:bodyPr/>
                    <a:lstStyle/>
                    <a:p>
                      <a:pPr algn="ctr" fontAlgn="ctr"/>
                      <a:r>
                        <a:rPr lang="tr-TR" sz="1000" b="0" i="0" u="none" strike="noStrike">
                          <a:solidFill>
                            <a:srgbClr val="122204"/>
                          </a:solidFill>
                          <a:effectLst/>
                          <a:latin typeface="Arial Narrow" panose="020B0606020202030204" pitchFamily="34" charset="0"/>
                        </a:rPr>
                        <a:t>Baş Desteği Ayarlanabilir</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6431289"/>
                  </a:ext>
                </a:extLst>
              </a:tr>
              <a:tr h="342501">
                <a:tc>
                  <a:txBody>
                    <a:bodyPr/>
                    <a:lstStyle/>
                    <a:p>
                      <a:pPr algn="ctr" fontAlgn="ctr"/>
                      <a:r>
                        <a:rPr lang="tr-TR" sz="1000" b="0" i="0" u="none" strike="noStrike">
                          <a:solidFill>
                            <a:srgbClr val="122204"/>
                          </a:solidFill>
                          <a:effectLst/>
                          <a:latin typeface="Arial Narrow" panose="020B0606020202030204" pitchFamily="34" charset="0"/>
                        </a:rPr>
                        <a:t>Power Band</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9661676"/>
                  </a:ext>
                </a:extLst>
              </a:tr>
              <a:tr h="342501">
                <a:tc>
                  <a:txBody>
                    <a:bodyPr/>
                    <a:lstStyle/>
                    <a:p>
                      <a:pPr algn="ctr" fontAlgn="ctr"/>
                      <a:r>
                        <a:rPr lang="tr-TR" sz="1000" b="0" i="0" u="none" strike="noStrike" dirty="0">
                          <a:solidFill>
                            <a:srgbClr val="122204"/>
                          </a:solidFill>
                          <a:effectLst/>
                          <a:latin typeface="Arial Narrow" panose="020B0606020202030204" pitchFamily="34" charset="0"/>
                        </a:rPr>
                        <a:t>Parafin Kazanı</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6796659"/>
                  </a:ext>
                </a:extLst>
              </a:tr>
            </a:tbl>
          </a:graphicData>
        </a:graphic>
      </p:graphicFrame>
      <p:pic>
        <p:nvPicPr>
          <p:cNvPr id="3" name="Grafik 2" descr="Rozet Tick1 ana hat">
            <a:extLst>
              <a:ext uri="{FF2B5EF4-FFF2-40B4-BE49-F238E27FC236}">
                <a16:creationId xmlns:a16="http://schemas.microsoft.com/office/drawing/2014/main" id="{B2A0FDC3-87B3-9508-FB60-36413C6C06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4586" y="1843622"/>
            <a:ext cx="330591" cy="330591"/>
          </a:xfrm>
          <a:prstGeom prst="rect">
            <a:avLst/>
          </a:prstGeom>
        </p:spPr>
      </p:pic>
      <p:pic>
        <p:nvPicPr>
          <p:cNvPr id="67" name="Grafik 66" descr="Rozet Tick1 ana hat">
            <a:extLst>
              <a:ext uri="{FF2B5EF4-FFF2-40B4-BE49-F238E27FC236}">
                <a16:creationId xmlns:a16="http://schemas.microsoft.com/office/drawing/2014/main" id="{50A5FC10-3E98-5C6D-D76E-C4D8A09C6F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6962" y="2289789"/>
            <a:ext cx="330591" cy="330591"/>
          </a:xfrm>
          <a:prstGeom prst="rect">
            <a:avLst/>
          </a:prstGeom>
        </p:spPr>
      </p:pic>
      <p:pic>
        <p:nvPicPr>
          <p:cNvPr id="68" name="Grafik 67" descr="Rozet Tick1 ana hat">
            <a:extLst>
              <a:ext uri="{FF2B5EF4-FFF2-40B4-BE49-F238E27FC236}">
                <a16:creationId xmlns:a16="http://schemas.microsoft.com/office/drawing/2014/main" id="{42CC86D7-5469-8D5F-7151-A8D4DF932E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3991" y="2717517"/>
            <a:ext cx="330591" cy="330591"/>
          </a:xfrm>
          <a:prstGeom prst="rect">
            <a:avLst/>
          </a:prstGeom>
        </p:spPr>
      </p:pic>
      <p:pic>
        <p:nvPicPr>
          <p:cNvPr id="69" name="Grafik 68" descr="Rozet Tick1 ana hat">
            <a:extLst>
              <a:ext uri="{FF2B5EF4-FFF2-40B4-BE49-F238E27FC236}">
                <a16:creationId xmlns:a16="http://schemas.microsoft.com/office/drawing/2014/main" id="{1808B785-8249-EA10-EF4B-7689C2CB20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8062" y="3759163"/>
            <a:ext cx="330591" cy="330591"/>
          </a:xfrm>
          <a:prstGeom prst="rect">
            <a:avLst/>
          </a:prstGeom>
        </p:spPr>
      </p:pic>
      <p:pic>
        <p:nvPicPr>
          <p:cNvPr id="70" name="Grafik 69" descr="Rozet Tick1 ana hat">
            <a:extLst>
              <a:ext uri="{FF2B5EF4-FFF2-40B4-BE49-F238E27FC236}">
                <a16:creationId xmlns:a16="http://schemas.microsoft.com/office/drawing/2014/main" id="{4D8A0529-F3FA-2185-F7A3-64977960FE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4984" y="4096463"/>
            <a:ext cx="330591" cy="330591"/>
          </a:xfrm>
          <a:prstGeom prst="rect">
            <a:avLst/>
          </a:prstGeom>
        </p:spPr>
      </p:pic>
      <p:pic>
        <p:nvPicPr>
          <p:cNvPr id="71" name="Grafik 70" descr="Rozet Tick1 ana hat">
            <a:extLst>
              <a:ext uri="{FF2B5EF4-FFF2-40B4-BE49-F238E27FC236}">
                <a16:creationId xmlns:a16="http://schemas.microsoft.com/office/drawing/2014/main" id="{F9CEA963-7D62-9776-4CA9-7CB4EAC3E0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7333" y="4416742"/>
            <a:ext cx="330591" cy="330591"/>
          </a:xfrm>
          <a:prstGeom prst="rect">
            <a:avLst/>
          </a:prstGeom>
        </p:spPr>
      </p:pic>
      <p:pic>
        <p:nvPicPr>
          <p:cNvPr id="72" name="Grafik 71" descr="Rozet Tick1 ana hat">
            <a:extLst>
              <a:ext uri="{FF2B5EF4-FFF2-40B4-BE49-F238E27FC236}">
                <a16:creationId xmlns:a16="http://schemas.microsoft.com/office/drawing/2014/main" id="{7439BB01-A573-809A-A346-ABAB7500724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2652" y="4765705"/>
            <a:ext cx="330591" cy="330591"/>
          </a:xfrm>
          <a:prstGeom prst="rect">
            <a:avLst/>
          </a:prstGeom>
        </p:spPr>
      </p:pic>
      <p:pic>
        <p:nvPicPr>
          <p:cNvPr id="73" name="Grafik 72" descr="Rozet Tick1 ana hat">
            <a:extLst>
              <a:ext uri="{FF2B5EF4-FFF2-40B4-BE49-F238E27FC236}">
                <a16:creationId xmlns:a16="http://schemas.microsoft.com/office/drawing/2014/main" id="{53D62B8C-96A0-DD34-C0F0-3A65F4B01FD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2653" y="5135404"/>
            <a:ext cx="330591" cy="330591"/>
          </a:xfrm>
          <a:prstGeom prst="rect">
            <a:avLst/>
          </a:prstGeom>
        </p:spPr>
      </p:pic>
      <p:pic>
        <p:nvPicPr>
          <p:cNvPr id="74" name="Grafik 73" descr="Rozet Tick1 ana hat">
            <a:extLst>
              <a:ext uri="{FF2B5EF4-FFF2-40B4-BE49-F238E27FC236}">
                <a16:creationId xmlns:a16="http://schemas.microsoft.com/office/drawing/2014/main" id="{F506CA48-E6C8-0F30-8DD8-E77F276D89E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5730" y="5492135"/>
            <a:ext cx="330591" cy="330591"/>
          </a:xfrm>
          <a:prstGeom prst="rect">
            <a:avLst/>
          </a:prstGeom>
        </p:spPr>
      </p:pic>
      <p:pic>
        <p:nvPicPr>
          <p:cNvPr id="76" name="Grafik 75" descr="Rozet Tick1 ana hat">
            <a:extLst>
              <a:ext uri="{FF2B5EF4-FFF2-40B4-BE49-F238E27FC236}">
                <a16:creationId xmlns:a16="http://schemas.microsoft.com/office/drawing/2014/main" id="{EC46EC34-C96E-C04B-0884-1E1DBE08586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9252" y="5794042"/>
            <a:ext cx="330591" cy="330591"/>
          </a:xfrm>
          <a:prstGeom prst="rect">
            <a:avLst/>
          </a:prstGeom>
        </p:spPr>
      </p:pic>
      <p:pic>
        <p:nvPicPr>
          <p:cNvPr id="77" name="Grafik 76" descr="Rozet Tick1 ana hat">
            <a:extLst>
              <a:ext uri="{FF2B5EF4-FFF2-40B4-BE49-F238E27FC236}">
                <a16:creationId xmlns:a16="http://schemas.microsoft.com/office/drawing/2014/main" id="{C8C1D7CF-6488-D7F9-0DD8-9815C6CFD8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6892" y="6109993"/>
            <a:ext cx="330591" cy="330591"/>
          </a:xfrm>
          <a:prstGeom prst="rect">
            <a:avLst/>
          </a:prstGeom>
        </p:spPr>
      </p:pic>
      <p:pic>
        <p:nvPicPr>
          <p:cNvPr id="78" name="Grafik 77" descr="Rozet Tick1 ana hat">
            <a:extLst>
              <a:ext uri="{FF2B5EF4-FFF2-40B4-BE49-F238E27FC236}">
                <a16:creationId xmlns:a16="http://schemas.microsoft.com/office/drawing/2014/main" id="{DE5DFB86-93C0-8EFE-40CC-9F10198E5B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5730" y="6491968"/>
            <a:ext cx="330591" cy="330591"/>
          </a:xfrm>
          <a:prstGeom prst="rect">
            <a:avLst/>
          </a:prstGeom>
        </p:spPr>
      </p:pic>
      <p:pic>
        <p:nvPicPr>
          <p:cNvPr id="79" name="Grafik 78" descr="Rozet Tick1 ana hat">
            <a:extLst>
              <a:ext uri="{FF2B5EF4-FFF2-40B4-BE49-F238E27FC236}">
                <a16:creationId xmlns:a16="http://schemas.microsoft.com/office/drawing/2014/main" id="{E4A451D1-5DD9-CF29-1715-60B257E35B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6963" y="3037796"/>
            <a:ext cx="330591" cy="330591"/>
          </a:xfrm>
          <a:prstGeom prst="rect">
            <a:avLst/>
          </a:prstGeom>
        </p:spPr>
      </p:pic>
      <p:pic>
        <p:nvPicPr>
          <p:cNvPr id="80" name="Grafik 79" descr="Rozet Tick1 ana hat">
            <a:extLst>
              <a:ext uri="{FF2B5EF4-FFF2-40B4-BE49-F238E27FC236}">
                <a16:creationId xmlns:a16="http://schemas.microsoft.com/office/drawing/2014/main" id="{82864F1E-14AA-B0B1-1B10-1C989F8847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5730" y="3402880"/>
            <a:ext cx="330591" cy="330591"/>
          </a:xfrm>
          <a:prstGeom prst="rect">
            <a:avLst/>
          </a:prstGeom>
        </p:spPr>
      </p:pic>
    </p:spTree>
    <p:extLst>
      <p:ext uri="{BB962C8B-B14F-4D97-AF65-F5344CB8AC3E}">
        <p14:creationId xmlns:p14="http://schemas.microsoft.com/office/powerpoint/2010/main" val="32389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471160" y="1726183"/>
            <a:ext cx="8201679" cy="58864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10000"/>
              </a:lnSpc>
              <a:spcBef>
                <a:spcPct val="0"/>
              </a:spcBef>
              <a:spcAft>
                <a:spcPts val="60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MEVCUT </a:t>
            </a:r>
            <a:r>
              <a:rPr kumimoji="0" lang="en-US"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KAYNAK</a:t>
            </a: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LAR ve </a:t>
            </a:r>
            <a:r>
              <a:rPr kumimoji="0" lang="en-US"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 İHTİYA</a:t>
            </a: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ÇLAR</a:t>
            </a:r>
          </a:p>
          <a:p>
            <a:pPr marL="0" marR="0" lvl="0" indent="0" algn="ctr" defTabSz="914400" rtl="0" eaLnBrk="1" fontAlgn="auto" latinLnBrk="0" hangingPunct="1">
              <a:lnSpc>
                <a:spcPct val="110000"/>
              </a:lnSpc>
              <a:spcBef>
                <a:spcPct val="0"/>
              </a:spcBef>
              <a:spcAft>
                <a:spcPts val="60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(FİZİKİ, MALZEME, TEÇHİZAT, EKİPMAN vb.)</a:t>
            </a:r>
            <a:endParaRPr kumimoji="0" lang="en-US"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a:ln>
                <a:noFill/>
              </a:ln>
              <a:solidFill>
                <a:srgbClr val="8AD0D5"/>
              </a:solidFill>
              <a:effectLst/>
              <a:uLnTx/>
              <a:uFillTx/>
              <a:latin typeface="Calibri" panose="020F0502020204030204"/>
              <a:ea typeface="+mn-ea"/>
              <a:cs typeface="+mn-cs"/>
            </a:endParaRP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89" y="332656"/>
            <a:ext cx="1607689" cy="428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6" name="Tablo 65">
            <a:extLst>
              <a:ext uri="{FF2B5EF4-FFF2-40B4-BE49-F238E27FC236}">
                <a16:creationId xmlns:a16="http://schemas.microsoft.com/office/drawing/2014/main" id="{8304B644-425E-4186-B593-E25613CE91FE}"/>
              </a:ext>
            </a:extLst>
          </p:cNvPr>
          <p:cNvGraphicFramePr>
            <a:graphicFrameLocks noGrp="1"/>
          </p:cNvGraphicFramePr>
          <p:nvPr>
            <p:extLst>
              <p:ext uri="{D42A27DB-BD31-4B8C-83A1-F6EECF244321}">
                <p14:modId xmlns:p14="http://schemas.microsoft.com/office/powerpoint/2010/main" val="3655048733"/>
              </p:ext>
            </p:extLst>
          </p:nvPr>
        </p:nvGraphicFramePr>
        <p:xfrm>
          <a:off x="191730" y="2394198"/>
          <a:ext cx="8888860" cy="4242576"/>
        </p:xfrm>
        <a:graphic>
          <a:graphicData uri="http://schemas.openxmlformats.org/drawingml/2006/table">
            <a:tbl>
              <a:tblPr/>
              <a:tblGrid>
                <a:gridCol w="1691203">
                  <a:extLst>
                    <a:ext uri="{9D8B030D-6E8A-4147-A177-3AD203B41FA5}">
                      <a16:colId xmlns:a16="http://schemas.microsoft.com/office/drawing/2014/main" val="3918363564"/>
                    </a:ext>
                  </a:extLst>
                </a:gridCol>
                <a:gridCol w="1788861">
                  <a:extLst>
                    <a:ext uri="{9D8B030D-6E8A-4147-A177-3AD203B41FA5}">
                      <a16:colId xmlns:a16="http://schemas.microsoft.com/office/drawing/2014/main" val="1683979601"/>
                    </a:ext>
                  </a:extLst>
                </a:gridCol>
                <a:gridCol w="1802932">
                  <a:extLst>
                    <a:ext uri="{9D8B030D-6E8A-4147-A177-3AD203B41FA5}">
                      <a16:colId xmlns:a16="http://schemas.microsoft.com/office/drawing/2014/main" val="2592459544"/>
                    </a:ext>
                  </a:extLst>
                </a:gridCol>
                <a:gridCol w="1802932">
                  <a:extLst>
                    <a:ext uri="{9D8B030D-6E8A-4147-A177-3AD203B41FA5}">
                      <a16:colId xmlns:a16="http://schemas.microsoft.com/office/drawing/2014/main" val="3383282758"/>
                    </a:ext>
                  </a:extLst>
                </a:gridCol>
                <a:gridCol w="1802932">
                  <a:extLst>
                    <a:ext uri="{9D8B030D-6E8A-4147-A177-3AD203B41FA5}">
                      <a16:colId xmlns:a16="http://schemas.microsoft.com/office/drawing/2014/main" val="494559924"/>
                    </a:ext>
                  </a:extLst>
                </a:gridCol>
              </a:tblGrid>
              <a:tr h="821460">
                <a:tc>
                  <a:txBody>
                    <a:bodyPr/>
                    <a:lstStyle/>
                    <a:p>
                      <a:pPr algn="ctr" fontAlgn="ctr"/>
                      <a:r>
                        <a:rPr lang="tr-TR" sz="1200" b="1" i="0" u="none" strike="noStrike" dirty="0">
                          <a:solidFill>
                            <a:srgbClr val="000000"/>
                          </a:solidFill>
                          <a:effectLst/>
                          <a:latin typeface="Calibri" panose="020F0502020204030204" pitchFamily="34" charset="0"/>
                        </a:rPr>
                        <a:t>KAYNAK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BİRİMİ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MEVCUT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İHTİYAÇ</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İHTİYAÇ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666721">
                <a:tc>
                  <a:txBody>
                    <a:bodyPr/>
                    <a:lstStyle/>
                    <a:p>
                      <a:pPr algn="ctr" fontAlgn="ctr"/>
                      <a:r>
                        <a:rPr lang="tr-TR" sz="1000" b="0" i="0" u="none" strike="noStrike" dirty="0">
                          <a:solidFill>
                            <a:srgbClr val="122204"/>
                          </a:solidFill>
                          <a:effectLst/>
                          <a:latin typeface="Arial Narrow" panose="020B0606020202030204" pitchFamily="34" charset="0"/>
                        </a:rPr>
                        <a:t>Klinik ders için kullanılan sarf malzemeler(havlu, peçete, masaj yağı)</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000" b="0" i="0" u="none" strike="noStrike" dirty="0">
                          <a:solidFill>
                            <a:srgbClr val="122204"/>
                          </a:solidFill>
                          <a:effectLst/>
                          <a:latin typeface="Arial Narrow" panose="020B0606020202030204" pitchFamily="34" charset="0"/>
                        </a:rPr>
                        <a:t>BB-19</a:t>
                      </a:r>
                      <a:br>
                        <a:rPr lang="tr-TR" sz="1000" b="0" i="0" u="none" strike="noStrike" dirty="0">
                          <a:solidFill>
                            <a:srgbClr val="122204"/>
                          </a:solidFill>
                          <a:effectLst/>
                          <a:latin typeface="Arial Narrow" panose="020B0606020202030204" pitchFamily="34" charset="0"/>
                        </a:rPr>
                      </a:br>
                      <a:r>
                        <a:rPr lang="tr-TR" sz="1000" b="0" i="0" u="none" strike="noStrike" dirty="0">
                          <a:solidFill>
                            <a:srgbClr val="122204"/>
                          </a:solidFill>
                          <a:effectLst/>
                          <a:latin typeface="Arial Narrow" panose="020B0606020202030204" pitchFamily="34" charset="0"/>
                        </a:rPr>
                        <a:t>Fizyoterapi Laboratuvarı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Eğitim ve öğretim kalitesini artırmak</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666721">
                <a:tc>
                  <a:txBody>
                    <a:bodyPr/>
                    <a:lstStyle/>
                    <a:p>
                      <a:pPr algn="ctr" fontAlgn="ctr"/>
                      <a:r>
                        <a:rPr lang="tr-TR" sz="1000" b="0" i="0" u="none" strike="noStrike" dirty="0">
                          <a:solidFill>
                            <a:srgbClr val="122204"/>
                          </a:solidFill>
                          <a:effectLst/>
                          <a:latin typeface="Arial Narrow" panose="020B0606020202030204" pitchFamily="34" charset="0"/>
                        </a:rPr>
                        <a:t>Yazı tahtası</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Eğitim ve öğretim kalitesini artırmak</a:t>
                      </a:r>
                      <a:endParaRPr kumimoji="0" lang="tr-T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609349">
                <a:tc>
                  <a:txBody>
                    <a:bodyPr/>
                    <a:lstStyle/>
                    <a:p>
                      <a:pPr algn="ctr" fontAlgn="ctr"/>
                      <a:r>
                        <a:rPr lang="tr-TR" sz="1000" b="0" i="0" u="none" strike="noStrike" dirty="0">
                          <a:solidFill>
                            <a:srgbClr val="122204"/>
                          </a:solidFill>
                          <a:effectLst/>
                          <a:latin typeface="Arial Narrow" panose="020B0606020202030204" pitchFamily="34" charset="0"/>
                        </a:rPr>
                        <a:t>Ofis malzemeleri</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Eğitim ve öğretim kalitesini artırmak</a:t>
                      </a:r>
                      <a:endParaRPr kumimoji="0" lang="tr-T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868976">
                <a:tc>
                  <a:txBody>
                    <a:bodyPr/>
                    <a:lstStyle/>
                    <a:p>
                      <a:pPr algn="ctr" fontAlgn="ctr"/>
                      <a:r>
                        <a:rPr lang="tr-TR" sz="1000" b="0" i="0" u="none" strike="noStrike" dirty="0">
                          <a:solidFill>
                            <a:srgbClr val="122204"/>
                          </a:solidFill>
                          <a:effectLst/>
                          <a:latin typeface="Arial Narrow" panose="020B0606020202030204" pitchFamily="34" charset="0"/>
                        </a:rPr>
                        <a:t>Ofis mobilyaları(sehpa, sandalye) )</a:t>
                      </a: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BB-19</a:t>
                      </a:r>
                      <a:b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b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Fizyoterapi Laboratuvarı</a:t>
                      </a:r>
                    </a:p>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Akademisyen odaları</a:t>
                      </a:r>
                    </a:p>
                    <a:p>
                      <a:pPr marL="0" marR="0" lvl="0" indent="0" algn="ctr" defTabSz="457207" rtl="0" eaLnBrk="1" fontAlgn="ctr"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Eğitim ve öğretim kalitesini artırmak</a:t>
                      </a:r>
                      <a:endParaRPr kumimoji="0" lang="tr-T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855125"/>
                  </a:ext>
                </a:extLst>
              </a:tr>
              <a:tr h="609349">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lang="tr-TR" sz="1000" b="0" i="0" u="none" strike="noStrike" dirty="0">
                          <a:solidFill>
                            <a:srgbClr val="122204"/>
                          </a:solidFill>
                          <a:effectLst/>
                          <a:latin typeface="Arial Narrow" panose="020B0606020202030204" pitchFamily="34" charset="0"/>
                        </a:rPr>
                        <a:t>Laptop Bilgisayar</a:t>
                      </a:r>
                    </a:p>
                    <a:p>
                      <a:pPr algn="ctr" fontAlgn="ctr"/>
                      <a:endParaRPr lang="tr-TR" sz="1000" b="0" i="0" u="none" strike="noStrike" dirty="0">
                        <a:solidFill>
                          <a:srgbClr val="122204"/>
                        </a:solidFill>
                        <a:effectLst/>
                        <a:latin typeface="Arial Narrow" panose="020B0606020202030204" pitchFamily="34" charset="0"/>
                      </a:endParaRPr>
                    </a:p>
                  </a:txBody>
                  <a:tcPr marL="0" marR="0" marT="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122204"/>
                          </a:solidFill>
                          <a:effectLst/>
                          <a:uLnTx/>
                          <a:uFillTx/>
                          <a:latin typeface="Arial Narrow" panose="020B0606020202030204" pitchFamily="34" charset="0"/>
                          <a:ea typeface="+mn-ea"/>
                          <a:cs typeface="+mn-cs"/>
                        </a:rPr>
                        <a:t>Akademisyen odaları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Eğitim ve öğretim kalitesini artırmak</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5291738"/>
                  </a:ext>
                </a:extLst>
              </a:tr>
            </a:tbl>
          </a:graphicData>
        </a:graphic>
      </p:graphicFrame>
      <p:pic>
        <p:nvPicPr>
          <p:cNvPr id="3" name="Grafik 2" descr="Rozet Tick1 ana hat">
            <a:extLst>
              <a:ext uri="{FF2B5EF4-FFF2-40B4-BE49-F238E27FC236}">
                <a16:creationId xmlns:a16="http://schemas.microsoft.com/office/drawing/2014/main" id="{B2A0FDC3-87B3-9508-FB60-36413C6C06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68959" y="3543459"/>
            <a:ext cx="330591" cy="330591"/>
          </a:xfrm>
          <a:prstGeom prst="rect">
            <a:avLst/>
          </a:prstGeom>
        </p:spPr>
      </p:pic>
      <p:pic>
        <p:nvPicPr>
          <p:cNvPr id="67" name="Grafik 66" descr="Rozet Tick1 ana hat">
            <a:extLst>
              <a:ext uri="{FF2B5EF4-FFF2-40B4-BE49-F238E27FC236}">
                <a16:creationId xmlns:a16="http://schemas.microsoft.com/office/drawing/2014/main" id="{50A5FC10-3E98-5C6D-D76E-C4D8A09C6F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68958" y="4098657"/>
            <a:ext cx="330591" cy="330591"/>
          </a:xfrm>
          <a:prstGeom prst="rect">
            <a:avLst/>
          </a:prstGeom>
        </p:spPr>
      </p:pic>
      <p:pic>
        <p:nvPicPr>
          <p:cNvPr id="68" name="Grafik 67" descr="Rozet Tick1 ana hat">
            <a:extLst>
              <a:ext uri="{FF2B5EF4-FFF2-40B4-BE49-F238E27FC236}">
                <a16:creationId xmlns:a16="http://schemas.microsoft.com/office/drawing/2014/main" id="{42CC86D7-5469-8D5F-7151-A8D4DF932E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68959" y="4653856"/>
            <a:ext cx="330591" cy="330591"/>
          </a:xfrm>
          <a:prstGeom prst="rect">
            <a:avLst/>
          </a:prstGeom>
        </p:spPr>
      </p:pic>
      <p:pic>
        <p:nvPicPr>
          <p:cNvPr id="2" name="Grafik 1" descr="Rozet Tick1 ana hat">
            <a:extLst>
              <a:ext uri="{FF2B5EF4-FFF2-40B4-BE49-F238E27FC236}">
                <a16:creationId xmlns:a16="http://schemas.microsoft.com/office/drawing/2014/main" id="{F58BE4C7-B71D-5861-96AC-D80E05B105E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68959" y="5399280"/>
            <a:ext cx="330591" cy="330591"/>
          </a:xfrm>
          <a:prstGeom prst="rect">
            <a:avLst/>
          </a:prstGeom>
        </p:spPr>
      </p:pic>
      <p:pic>
        <p:nvPicPr>
          <p:cNvPr id="4" name="Grafik 3" descr="Rozet Tick1 ana hat">
            <a:extLst>
              <a:ext uri="{FF2B5EF4-FFF2-40B4-BE49-F238E27FC236}">
                <a16:creationId xmlns:a16="http://schemas.microsoft.com/office/drawing/2014/main" id="{1A6284DD-DE05-500B-4654-E74A324AC7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68959" y="6189284"/>
            <a:ext cx="330591" cy="330591"/>
          </a:xfrm>
          <a:prstGeom prst="rect">
            <a:avLst/>
          </a:prstGeom>
        </p:spPr>
      </p:pic>
    </p:spTree>
    <p:extLst>
      <p:ext uri="{BB962C8B-B14F-4D97-AF65-F5344CB8AC3E}">
        <p14:creationId xmlns:p14="http://schemas.microsoft.com/office/powerpoint/2010/main" val="35927280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Özel 2">
      <a:dk1>
        <a:srgbClr val="8AD0D5"/>
      </a:dk1>
      <a:lt1>
        <a:sysClr val="window" lastClr="FFFFFF"/>
      </a:lt1>
      <a:dk2>
        <a:srgbClr val="1E5155"/>
      </a:dk2>
      <a:lt2>
        <a:srgbClr val="BFBFBF"/>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807</TotalTime>
  <Words>2916</Words>
  <Application>Microsoft Office PowerPoint</Application>
  <PresentationFormat>On-screen Show (4:3)</PresentationFormat>
  <Paragraphs>973</Paragraphs>
  <Slides>29</Slides>
  <Notes>3</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İyon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YILI  YGG SUNUMU  MEZUNLAR OFİSİ ve KARİYER GELİŞTİRME KOORDİNATÖRLÜĞÜ SÜRECİ  30/12/2019</dc:title>
  <dc:creator>Ali Engin DORUM</dc:creator>
  <cp:lastModifiedBy>Menekşe CENGİZ</cp:lastModifiedBy>
  <cp:revision>64</cp:revision>
  <dcterms:created xsi:type="dcterms:W3CDTF">2020-01-20T10:44:30Z</dcterms:created>
  <dcterms:modified xsi:type="dcterms:W3CDTF">2024-05-30T07:04:07Z</dcterms:modified>
</cp:coreProperties>
</file>