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365" r:id="rId3"/>
    <p:sldId id="347" r:id="rId4"/>
    <p:sldId id="366" r:id="rId5"/>
    <p:sldId id="346" r:id="rId6"/>
    <p:sldId id="375" r:id="rId7"/>
    <p:sldId id="367" r:id="rId8"/>
    <p:sldId id="285" r:id="rId9"/>
    <p:sldId id="368" r:id="rId10"/>
    <p:sldId id="370" r:id="rId11"/>
    <p:sldId id="358" r:id="rId12"/>
    <p:sldId id="357" r:id="rId13"/>
    <p:sldId id="372" r:id="rId14"/>
    <p:sldId id="373" r:id="rId15"/>
    <p:sldId id="362" r:id="rId16"/>
    <p:sldId id="278" r:id="rId17"/>
  </p:sldIdLst>
  <p:sldSz cx="9144000" cy="6858000" type="screen4x3"/>
  <p:notesSz cx="6794500" cy="9931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365"/>
            <p14:sldId id="347"/>
            <p14:sldId id="366"/>
            <p14:sldId id="346"/>
            <p14:sldId id="375"/>
            <p14:sldId id="367"/>
            <p14:sldId id="285"/>
            <p14:sldId id="368"/>
            <p14:sldId id="370"/>
            <p14:sldId id="358"/>
            <p14:sldId id="357"/>
            <p14:sldId id="372"/>
            <p14:sldId id="373"/>
            <p14:sldId id="362"/>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D0D"/>
    <a:srgbClr val="001626"/>
    <a:srgbClr val="FCE1E0"/>
    <a:srgbClr val="0F2303"/>
    <a:srgbClr val="7AEE32"/>
    <a:srgbClr val="E626AF"/>
    <a:srgbClr val="1F0620"/>
    <a:srgbClr val="020424"/>
    <a:srgbClr val="D9D9D9"/>
    <a:srgbClr val="1222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09" autoAdjust="0"/>
  </p:normalViewPr>
  <p:slideViewPr>
    <p:cSldViewPr snapToGrid="0">
      <p:cViewPr varScale="1">
        <p:scale>
          <a:sx n="101" d="100"/>
          <a:sy n="101" d="100"/>
        </p:scale>
        <p:origin x="1914" y="102"/>
      </p:cViewPr>
      <p:guideLst>
        <p:guide orient="horz" pos="216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cap="none" spc="20" baseline="0">
                <a:solidFill>
                  <a:schemeClr val="accent5">
                    <a:lumMod val="75000"/>
                  </a:schemeClr>
                </a:solidFill>
                <a:latin typeface="+mn-lt"/>
                <a:ea typeface="+mn-ea"/>
                <a:cs typeface="+mn-cs"/>
              </a:defRPr>
            </a:pPr>
            <a:r>
              <a:rPr lang="en-US" sz="2000" b="1">
                <a:solidFill>
                  <a:schemeClr val="accent5">
                    <a:lumMod val="75000"/>
                  </a:schemeClr>
                </a:solidFill>
              </a:rPr>
              <a:t>Öğrenci Memnuniyet Anket Sonuçları</a:t>
            </a:r>
          </a:p>
        </c:rich>
      </c:tx>
      <c:overlay val="0"/>
      <c:spPr>
        <a:noFill/>
        <a:ln>
          <a:noFill/>
        </a:ln>
        <a:effectLst/>
      </c:spPr>
      <c:txPr>
        <a:bodyPr rot="0" spcFirstLastPara="1" vertOverflow="ellipsis" vert="horz" wrap="square" anchor="ctr" anchorCtr="1"/>
        <a:lstStyle/>
        <a:p>
          <a:pPr>
            <a:defRPr sz="2000" b="1" i="0" u="none" strike="noStrike" kern="1200" cap="none" spc="20" baseline="0">
              <a:solidFill>
                <a:schemeClr val="accent5">
                  <a:lumMod val="75000"/>
                </a:schemeClr>
              </a:solidFill>
              <a:latin typeface="+mn-lt"/>
              <a:ea typeface="+mn-ea"/>
              <a:cs typeface="+mn-cs"/>
            </a:defRPr>
          </a:pPr>
          <a:endParaRPr lang="tr-TR"/>
        </a:p>
      </c:txPr>
    </c:title>
    <c:autoTitleDeleted val="0"/>
    <c:plotArea>
      <c:layout/>
      <c:barChart>
        <c:barDir val="col"/>
        <c:grouping val="percentStacked"/>
        <c:varyColors val="0"/>
        <c:ser>
          <c:idx val="0"/>
          <c:order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bg1"/>
              </a:solidFill>
              <a:round/>
            </a:ln>
            <a:effectLst/>
          </c:spPr>
          <c:invertIfNegative val="0"/>
          <c:dPt>
            <c:idx val="0"/>
            <c:invertIfNegative val="0"/>
            <c:bubble3D val="0"/>
            <c:spPr>
              <a:solidFill>
                <a:schemeClr val="accent2">
                  <a:lumMod val="40000"/>
                  <a:lumOff val="60000"/>
                </a:schemeClr>
              </a:solidFill>
              <a:ln w="9525" cap="flat" cmpd="sng" algn="ctr">
                <a:solidFill>
                  <a:schemeClr val="bg1"/>
                </a:solidFill>
                <a:round/>
              </a:ln>
              <a:effectLst/>
            </c:spPr>
            <c:extLst>
              <c:ext xmlns:c16="http://schemas.microsoft.com/office/drawing/2014/chart" uri="{C3380CC4-5D6E-409C-BE32-E72D297353CC}">
                <c16:uniqueId val="{00000001-14E7-474A-89CC-3F2480857E6B}"/>
              </c:ext>
            </c:extLst>
          </c:dPt>
          <c:dPt>
            <c:idx val="2"/>
            <c:invertIfNegative val="0"/>
            <c:bubble3D val="0"/>
            <c:spPr>
              <a:solidFill>
                <a:schemeClr val="accent6">
                  <a:lumMod val="60000"/>
                  <a:lumOff val="40000"/>
                </a:schemeClr>
              </a:solidFill>
              <a:ln w="9525" cap="flat" cmpd="sng" algn="ctr">
                <a:solidFill>
                  <a:schemeClr val="bg1"/>
                </a:solidFill>
                <a:round/>
              </a:ln>
              <a:effectLst/>
            </c:spPr>
            <c:extLst>
              <c:ext xmlns:c16="http://schemas.microsoft.com/office/drawing/2014/chart" uri="{C3380CC4-5D6E-409C-BE32-E72D297353CC}">
                <c16:uniqueId val="{00000003-14E7-474A-89CC-3F2480857E6B}"/>
              </c:ext>
            </c:extLst>
          </c:dPt>
          <c:dPt>
            <c:idx val="3"/>
            <c:invertIfNegative val="0"/>
            <c:bubble3D val="0"/>
            <c:spPr>
              <a:solidFill>
                <a:schemeClr val="accent4">
                  <a:lumMod val="40000"/>
                  <a:lumOff val="60000"/>
                </a:schemeClr>
              </a:solidFill>
              <a:ln w="9525" cap="flat" cmpd="sng" algn="ctr">
                <a:solidFill>
                  <a:schemeClr val="bg1"/>
                </a:solidFill>
                <a:round/>
              </a:ln>
              <a:effectLst/>
            </c:spPr>
            <c:extLst>
              <c:ext xmlns:c16="http://schemas.microsoft.com/office/drawing/2014/chart" uri="{C3380CC4-5D6E-409C-BE32-E72D297353CC}">
                <c16:uniqueId val="{00000005-14E7-474A-89CC-3F2480857E6B}"/>
              </c:ext>
            </c:extLst>
          </c:dPt>
          <c:dLbls>
            <c:dLbl>
              <c:idx val="0"/>
              <c:tx>
                <c:rich>
                  <a:bodyPr rot="0" spcFirstLastPara="1" vertOverflow="ellipsis" vert="horz" wrap="square" lIns="38100" tIns="19050" rIns="38100" bIns="19050" anchor="ctr" anchorCtr="1">
                    <a:spAutoFit/>
                  </a:bodyPr>
                  <a:lstStyle/>
                  <a:p>
                    <a:pPr>
                      <a:defRPr sz="1800" b="1" i="0" u="none" strike="noStrike" kern="1200" baseline="0">
                        <a:solidFill>
                          <a:srgbClr val="FF0000"/>
                        </a:solidFill>
                        <a:latin typeface="+mn-lt"/>
                        <a:ea typeface="+mn-ea"/>
                        <a:cs typeface="+mn-cs"/>
                      </a:defRPr>
                    </a:pPr>
                    <a:r>
                      <a:rPr lang="en-US" dirty="0" smtClean="0">
                        <a:solidFill>
                          <a:srgbClr val="0C0D0D"/>
                        </a:solidFill>
                      </a:rPr>
                      <a:t>89%</a:t>
                    </a:r>
                    <a:endParaRPr lang="en-US" dirty="0">
                      <a:solidFill>
                        <a:srgbClr val="0C0D0D"/>
                      </a:solidFill>
                    </a:endParaRPr>
                  </a:p>
                </c:rich>
              </c:tx>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FF0000"/>
                      </a:solidFill>
                      <a:latin typeface="+mn-lt"/>
                      <a:ea typeface="+mn-ea"/>
                      <a:cs typeface="+mn-cs"/>
                    </a:defRPr>
                  </a:pPr>
                  <a:endParaRPr lang="tr-TR"/>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4E7-474A-89CC-3F2480857E6B}"/>
                </c:ext>
              </c:extLst>
            </c:dLbl>
            <c:dLbl>
              <c:idx val="1"/>
              <c:tx>
                <c:rich>
                  <a:bodyPr rot="0" spcFirstLastPara="1" vertOverflow="ellipsis" vert="horz" wrap="square" lIns="38100" tIns="19050" rIns="38100" bIns="19050" anchor="ctr" anchorCtr="1">
                    <a:spAutoFit/>
                  </a:bodyPr>
                  <a:lstStyle/>
                  <a:p>
                    <a:pPr>
                      <a:defRPr sz="1800" b="1" i="0" u="none" strike="noStrike" kern="1200" baseline="0">
                        <a:solidFill>
                          <a:srgbClr val="FF0000"/>
                        </a:solidFill>
                        <a:latin typeface="+mn-lt"/>
                        <a:ea typeface="+mn-ea"/>
                        <a:cs typeface="+mn-cs"/>
                      </a:defRPr>
                    </a:pPr>
                    <a:r>
                      <a:rPr lang="en-US" dirty="0" smtClean="0">
                        <a:solidFill>
                          <a:srgbClr val="0C0D0D"/>
                        </a:solidFill>
                      </a:rPr>
                      <a:t>89%</a:t>
                    </a:r>
                    <a:endParaRPr lang="en-US" dirty="0">
                      <a:solidFill>
                        <a:srgbClr val="0C0D0D"/>
                      </a:solidFill>
                    </a:endParaRPr>
                  </a:p>
                </c:rich>
              </c:tx>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FF0000"/>
                      </a:solidFill>
                      <a:latin typeface="+mn-lt"/>
                      <a:ea typeface="+mn-ea"/>
                      <a:cs typeface="+mn-cs"/>
                    </a:defRPr>
                  </a:pPr>
                  <a:endParaRPr lang="tr-TR"/>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5C1-4649-8B68-F64A074C79A9}"/>
                </c:ext>
              </c:extLst>
            </c:dLbl>
            <c:dLbl>
              <c:idx val="2"/>
              <c:tx>
                <c:rich>
                  <a:bodyPr rot="0" spcFirstLastPara="1" vertOverflow="ellipsis" vert="horz" wrap="square" lIns="38100" tIns="19050" rIns="38100" bIns="19050" anchor="ctr" anchorCtr="1">
                    <a:spAutoFit/>
                  </a:bodyPr>
                  <a:lstStyle/>
                  <a:p>
                    <a:pPr>
                      <a:defRPr sz="1800" b="1" i="0" u="none" strike="noStrike" kern="1200" baseline="0">
                        <a:solidFill>
                          <a:srgbClr val="0C0D0D"/>
                        </a:solidFill>
                        <a:latin typeface="+mn-lt"/>
                        <a:ea typeface="+mn-ea"/>
                        <a:cs typeface="+mn-cs"/>
                      </a:defRPr>
                    </a:pPr>
                    <a:r>
                      <a:rPr lang="en-US" dirty="0" smtClean="0">
                        <a:solidFill>
                          <a:srgbClr val="0C0D0D"/>
                        </a:solidFill>
                      </a:rPr>
                      <a:t>87%</a:t>
                    </a:r>
                    <a:endParaRPr lang="en-US" dirty="0">
                      <a:solidFill>
                        <a:srgbClr val="0C0D0D"/>
                      </a:solidFill>
                    </a:endParaRPr>
                  </a:p>
                </c:rich>
              </c:tx>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0C0D0D"/>
                      </a:solidFill>
                      <a:latin typeface="+mn-lt"/>
                      <a:ea typeface="+mn-ea"/>
                      <a:cs typeface="+mn-cs"/>
                    </a:defRPr>
                  </a:pPr>
                  <a:endParaRPr lang="tr-TR"/>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4E7-474A-89CC-3F2480857E6B}"/>
                </c:ext>
              </c:extLst>
            </c:dLbl>
            <c:dLbl>
              <c:idx val="3"/>
              <c:tx>
                <c:rich>
                  <a:bodyPr/>
                  <a:lstStyle/>
                  <a:p>
                    <a:r>
                      <a:rPr lang="en-US" dirty="0" smtClean="0">
                        <a:solidFill>
                          <a:srgbClr val="0C0D0D"/>
                        </a:solidFill>
                      </a:rPr>
                      <a:t>89%</a:t>
                    </a:r>
                    <a:endParaRPr lang="en-US" dirty="0">
                      <a:solidFill>
                        <a:srgbClr val="0C0D0D"/>
                      </a:solidFill>
                    </a:endParaRPr>
                  </a:p>
                </c:rich>
              </c:tx>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4E7-474A-89CC-3F2480857E6B}"/>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50000"/>
                        <a:lumOff val="50000"/>
                      </a:schemeClr>
                    </a:solidFill>
                    <a:latin typeface="+mn-lt"/>
                    <a:ea typeface="+mn-ea"/>
                    <a:cs typeface="+mn-cs"/>
                  </a:defRPr>
                </a:pPr>
                <a:endParaRPr lang="tr-T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Öğrenci2!$E$3:$H$3</c:f>
              <c:strCache>
                <c:ptCount val="4"/>
                <c:pt idx="0">
                  <c:v>Hazırlık Sınıfı Öğr. Gör. Memnuniyeti</c:v>
                </c:pt>
                <c:pt idx="1">
                  <c:v>Ölçme-Değerlendirme ve Ders İçeriği Memnuniyeti</c:v>
                </c:pt>
                <c:pt idx="2">
                  <c:v>Eğitim ve Etkinlik Memnuniyeti</c:v>
                </c:pt>
                <c:pt idx="3">
                  <c:v>YDYO İdaresi Memnuniyeti</c:v>
                </c:pt>
              </c:strCache>
            </c:strRef>
          </c:cat>
          <c:val>
            <c:numRef>
              <c:f>Öğrenci2!$E$4:$H$4</c:f>
              <c:numCache>
                <c:formatCode>0%</c:formatCode>
                <c:ptCount val="4"/>
                <c:pt idx="0">
                  <c:v>0.93</c:v>
                </c:pt>
                <c:pt idx="1">
                  <c:v>0.93</c:v>
                </c:pt>
                <c:pt idx="2">
                  <c:v>0.93</c:v>
                </c:pt>
                <c:pt idx="3">
                  <c:v>0.8</c:v>
                </c:pt>
              </c:numCache>
            </c:numRef>
          </c:val>
          <c:extLst>
            <c:ext xmlns:c16="http://schemas.microsoft.com/office/drawing/2014/chart" uri="{C3380CC4-5D6E-409C-BE32-E72D297353CC}">
              <c16:uniqueId val="{00000006-14E7-474A-89CC-3F2480857E6B}"/>
            </c:ext>
          </c:extLst>
        </c:ser>
        <c:dLbls>
          <c:dLblPos val="inEnd"/>
          <c:showLegendKey val="0"/>
          <c:showVal val="1"/>
          <c:showCatName val="0"/>
          <c:showSerName val="0"/>
          <c:showPercent val="0"/>
          <c:showBubbleSize val="0"/>
        </c:dLbls>
        <c:gapWidth val="100"/>
        <c:overlap val="100"/>
        <c:axId val="1307993887"/>
        <c:axId val="1307988895"/>
      </c:barChart>
      <c:catAx>
        <c:axId val="13079938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accent5">
                    <a:lumMod val="75000"/>
                  </a:schemeClr>
                </a:solidFill>
                <a:effectLst>
                  <a:glow rad="12700">
                    <a:schemeClr val="accent1">
                      <a:alpha val="40000"/>
                    </a:schemeClr>
                  </a:glow>
                </a:effectLst>
                <a:latin typeface="+mn-lt"/>
                <a:ea typeface="+mn-ea"/>
                <a:cs typeface="+mn-cs"/>
              </a:defRPr>
            </a:pPr>
            <a:endParaRPr lang="tr-TR"/>
          </a:p>
        </c:txPr>
        <c:crossAx val="1307988895"/>
        <c:crosses val="autoZero"/>
        <c:auto val="1"/>
        <c:lblAlgn val="ctr"/>
        <c:lblOffset val="100"/>
        <c:noMultiLvlLbl val="0"/>
      </c:catAx>
      <c:valAx>
        <c:axId val="13079888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tr-TR"/>
          </a:p>
        </c:txPr>
        <c:crossAx val="13079938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389FC953-42AA-4EE9-BF6A-0E981C5F3E5C}" type="datetimeFigureOut">
              <a:rPr lang="tr-TR" smtClean="0"/>
              <a:t>28.05.2024</a:t>
            </a:fld>
            <a:endParaRPr lang="tr-TR"/>
          </a:p>
        </p:txBody>
      </p:sp>
      <p:sp>
        <p:nvSpPr>
          <p:cNvPr id="4" name="Slayt Görüntüsü Yer Tutucusu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GB" dirty="0"/>
          </a:p>
        </p:txBody>
      </p:sp>
      <p:sp>
        <p:nvSpPr>
          <p:cNvPr id="4" name="Slayt Numarası Yer Tutucusu 3"/>
          <p:cNvSpPr>
            <a:spLocks noGrp="1"/>
          </p:cNvSpPr>
          <p:nvPr>
            <p:ph type="sldNum" sz="quarter" idx="10"/>
          </p:nvPr>
        </p:nvSpPr>
        <p:spPr/>
        <p:txBody>
          <a:bodyPr/>
          <a:lstStyle/>
          <a:p>
            <a:fld id="{468F1CBD-092F-46C9-A4DE-6EE6E628FC19}" type="slidenum">
              <a:rPr lang="tr-TR" smtClean="0"/>
              <a:t>6</a:t>
            </a:fld>
            <a:endParaRPr lang="tr-TR"/>
          </a:p>
        </p:txBody>
      </p:sp>
    </p:spTree>
    <p:extLst>
      <p:ext uri="{BB962C8B-B14F-4D97-AF65-F5344CB8AC3E}">
        <p14:creationId xmlns:p14="http://schemas.microsoft.com/office/powerpoint/2010/main" val="2117422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28.05.2024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28.05.2024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28.05.2024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28.05.2024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28.05.2024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607835" y="5540041"/>
            <a:ext cx="4000337" cy="430887"/>
          </a:xfrm>
          <a:prstGeom prst="rect">
            <a:avLst/>
          </a:prstGeom>
          <a:noFill/>
        </p:spPr>
        <p:txBody>
          <a:bodyPr wrap="square" rtlCol="0">
            <a:spAutoFit/>
          </a:bodyPr>
          <a:lstStyle/>
          <a:p>
            <a:pPr algn="ctr"/>
            <a:r>
              <a:rPr lang="tr-TR" sz="2200" b="1" dirty="0">
                <a:solidFill>
                  <a:schemeClr val="accent5">
                    <a:lumMod val="50000"/>
                  </a:schemeClr>
                </a:solidFill>
              </a:rPr>
              <a:t>YABANCI DİLLER YÜKSEKOKULU</a:t>
            </a:r>
            <a:endParaRPr lang="tr-TR" sz="2800" b="1" dirty="0">
              <a:solidFill>
                <a:schemeClr val="accent5">
                  <a:lumMod val="50000"/>
                </a:schemeClr>
              </a:solidFill>
            </a:endParaRP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38770" y="1087456"/>
            <a:ext cx="2338466" cy="542383"/>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9209" y="582190"/>
            <a:ext cx="1569393" cy="4313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Chart 8"/>
          <p:cNvGraphicFramePr>
            <a:graphicFrameLocks/>
          </p:cNvGraphicFramePr>
          <p:nvPr>
            <p:extLst>
              <p:ext uri="{D42A27DB-BD31-4B8C-83A1-F6EECF244321}">
                <p14:modId xmlns:p14="http://schemas.microsoft.com/office/powerpoint/2010/main" val="2962494759"/>
              </p:ext>
            </p:extLst>
          </p:nvPr>
        </p:nvGraphicFramePr>
        <p:xfrm>
          <a:off x="1228009" y="1714322"/>
          <a:ext cx="6987577" cy="49413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7944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282" y="476672"/>
            <a:ext cx="1562290" cy="3318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Tablo 8">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612143407"/>
              </p:ext>
            </p:extLst>
          </p:nvPr>
        </p:nvGraphicFramePr>
        <p:xfrm>
          <a:off x="546928" y="1948426"/>
          <a:ext cx="7875638" cy="3639494"/>
        </p:xfrm>
        <a:graphic>
          <a:graphicData uri="http://schemas.openxmlformats.org/drawingml/2006/table">
            <a:tbl>
              <a:tblPr/>
              <a:tblGrid>
                <a:gridCol w="2705938">
                  <a:extLst>
                    <a:ext uri="{9D8B030D-6E8A-4147-A177-3AD203B41FA5}">
                      <a16:colId xmlns:a16="http://schemas.microsoft.com/office/drawing/2014/main" val="3918363564"/>
                    </a:ext>
                  </a:extLst>
                </a:gridCol>
                <a:gridCol w="2481975">
                  <a:extLst>
                    <a:ext uri="{9D8B030D-6E8A-4147-A177-3AD203B41FA5}">
                      <a16:colId xmlns:a16="http://schemas.microsoft.com/office/drawing/2014/main" val="1683979601"/>
                    </a:ext>
                  </a:extLst>
                </a:gridCol>
                <a:gridCol w="2687725">
                  <a:extLst>
                    <a:ext uri="{9D8B030D-6E8A-4147-A177-3AD203B41FA5}">
                      <a16:colId xmlns:a16="http://schemas.microsoft.com/office/drawing/2014/main" val="2592459544"/>
                    </a:ext>
                  </a:extLst>
                </a:gridCol>
              </a:tblGrid>
              <a:tr h="1047437">
                <a:tc>
                  <a:txBody>
                    <a:bodyPr/>
                    <a:lstStyle/>
                    <a:p>
                      <a:pPr algn="ctr" fontAlgn="ctr"/>
                      <a:r>
                        <a:rPr lang="tr-TR" sz="1600" b="1" i="0" u="none" strike="noStrike" dirty="0">
                          <a:solidFill>
                            <a:srgbClr val="000000"/>
                          </a:solidFill>
                          <a:effectLst/>
                          <a:latin typeface="+mn-lt"/>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600" b="1" i="0" u="none" strike="noStrike" dirty="0">
                          <a:solidFill>
                            <a:srgbClr val="000000"/>
                          </a:solidFill>
                          <a:effectLst/>
                          <a:latin typeface="+mn-lt"/>
                        </a:rPr>
                        <a:t>ÇÖZÜM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1" i="0" u="none" strike="noStrike" dirty="0">
                          <a:solidFill>
                            <a:srgbClr val="000000"/>
                          </a:solidFill>
                          <a:effectLst/>
                          <a:latin typeface="+mn-lt"/>
                        </a:rPr>
                        <a:t>SONUÇ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370354">
                <a:tc>
                  <a:txBody>
                    <a:bodyPr/>
                    <a:lstStyle/>
                    <a:p>
                      <a:pPr algn="l" fontAlgn="ctr"/>
                      <a:r>
                        <a:rPr lang="tr-TR" sz="1600" b="0" i="1" u="none" strike="noStrike" dirty="0" smtClean="0">
                          <a:solidFill>
                            <a:srgbClr val="0C0D0D"/>
                          </a:solidFill>
                          <a:effectLst/>
                          <a:latin typeface="+mn-lt"/>
                        </a:rPr>
                        <a:t>«Kantin düzenini beğenmiyoruz ve terasta oturacak yer olmaması sorun oluşturuyor.» </a:t>
                      </a:r>
                      <a:r>
                        <a:rPr lang="tr-TR" sz="1600" b="0" i="1" dirty="0" smtClean="0">
                          <a:solidFill>
                            <a:srgbClr val="0C0D0D"/>
                          </a:solidFill>
                          <a:latin typeface="+mn-lt"/>
                        </a:rPr>
                        <a:t>(</a:t>
                      </a:r>
                      <a:r>
                        <a:rPr lang="tr-TR" sz="1600" b="0" dirty="0" smtClean="0">
                          <a:solidFill>
                            <a:srgbClr val="0C0D0D"/>
                          </a:solidFill>
                          <a:latin typeface="+mn-lt"/>
                        </a:rPr>
                        <a:t>Öğrenci Talebi)</a:t>
                      </a:r>
                      <a:endParaRPr lang="tr-TR" sz="1600" b="0" i="0" u="none" strike="noStrike" dirty="0">
                        <a:solidFill>
                          <a:srgbClr val="0C0D0D"/>
                        </a:solidFill>
                        <a:effectLst/>
                        <a:latin typeface="+mn-lt"/>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smtClean="0">
                          <a:solidFill>
                            <a:srgbClr val="0C0D0D"/>
                          </a:solidFill>
                          <a:effectLst/>
                          <a:latin typeface="+mn-lt"/>
                        </a:rPr>
                        <a:t>Konu Genel Sekreterlik Makamına iletildi.</a:t>
                      </a:r>
                      <a:endParaRPr lang="tr-TR" sz="1600" b="0" i="0" u="none" strike="noStrike" dirty="0">
                        <a:solidFill>
                          <a:srgbClr val="0C0D0D"/>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baseline="0" dirty="0" smtClean="0">
                          <a:solidFill>
                            <a:srgbClr val="0C0D0D"/>
                          </a:solidFill>
                          <a:effectLst/>
                          <a:latin typeface="+mn-lt"/>
                        </a:rPr>
                        <a:t>Ayrıca  oturma yeri olarak bank şeklinde masalar konulması Genel Sekreterlik tarafından uygun bulunmuş ve çalışmaların başlatılacağı bilgisi verilmiştir.</a:t>
                      </a:r>
                      <a:endParaRPr lang="tr-TR" sz="1600" b="0" i="0" u="none" strike="noStrike" dirty="0">
                        <a:solidFill>
                          <a:srgbClr val="0C0D0D"/>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913637">
                <a:tc>
                  <a:txBody>
                    <a:bodyPr/>
                    <a:lstStyle/>
                    <a:p>
                      <a:pPr marL="0" marR="0" indent="0" algn="l" defTabSz="457207" rtl="0" eaLnBrk="1" fontAlgn="ctr" latinLnBrk="0" hangingPunct="1">
                        <a:lnSpc>
                          <a:spcPct val="100000"/>
                        </a:lnSpc>
                        <a:spcBef>
                          <a:spcPts val="0"/>
                        </a:spcBef>
                        <a:spcAft>
                          <a:spcPts val="0"/>
                        </a:spcAft>
                        <a:buClrTx/>
                        <a:buSzTx/>
                        <a:buFontTx/>
                        <a:buNone/>
                        <a:tabLst/>
                        <a:defRPr/>
                      </a:pPr>
                      <a:r>
                        <a:rPr lang="tr-TR" sz="1600" b="0" i="1" u="none" strike="noStrike" dirty="0" smtClean="0">
                          <a:solidFill>
                            <a:srgbClr val="0C0D0D"/>
                          </a:solidFill>
                          <a:effectLst/>
                          <a:latin typeface="+mn-lt"/>
                        </a:rPr>
                        <a:t>«Katlarda yiyecek ve içecek aparatı»</a:t>
                      </a:r>
                      <a:r>
                        <a:rPr lang="tr-TR" sz="1600" b="0" i="1" u="none" strike="noStrike" baseline="0" dirty="0" smtClean="0">
                          <a:solidFill>
                            <a:srgbClr val="0C0D0D"/>
                          </a:solidFill>
                          <a:effectLst/>
                          <a:latin typeface="+mn-lt"/>
                        </a:rPr>
                        <a:t> </a:t>
                      </a:r>
                      <a:r>
                        <a:rPr lang="tr-TR" sz="1600" b="0" dirty="0" smtClean="0">
                          <a:solidFill>
                            <a:srgbClr val="0C0D0D"/>
                          </a:solidFill>
                          <a:latin typeface="+mn-lt"/>
                        </a:rPr>
                        <a:t>(Öğrenci Talebi)</a:t>
                      </a:r>
                      <a:endParaRPr lang="tr-TR" sz="1600" b="0" i="0" u="none" strike="noStrike" dirty="0">
                        <a:solidFill>
                          <a:srgbClr val="0C0D0D"/>
                        </a:solidFill>
                        <a:effectLst/>
                        <a:latin typeface="+mn-lt"/>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600" b="0" i="0" u="none" strike="noStrike" dirty="0" smtClean="0">
                          <a:solidFill>
                            <a:srgbClr val="0C0D0D"/>
                          </a:solidFill>
                          <a:effectLst/>
                          <a:latin typeface="+mn-lt"/>
                        </a:rPr>
                        <a:t>Konu Genel Sekreterlik Makamına iletildi.</a:t>
                      </a:r>
                      <a:endParaRPr lang="tr-TR" sz="1600" b="0" i="0" u="none" strike="noStrike" dirty="0">
                        <a:solidFill>
                          <a:srgbClr val="0C0D0D"/>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600" b="0" i="0" u="none" strike="noStrike" dirty="0" smtClean="0">
                          <a:solidFill>
                            <a:srgbClr val="0C0D0D"/>
                          </a:solidFill>
                          <a:effectLst/>
                          <a:latin typeface="+mn-lt"/>
                        </a:rPr>
                        <a:t>Genel</a:t>
                      </a:r>
                      <a:r>
                        <a:rPr lang="tr-TR" sz="1600" b="0" i="0" u="none" strike="noStrike" baseline="0" dirty="0" smtClean="0">
                          <a:solidFill>
                            <a:srgbClr val="0C0D0D"/>
                          </a:solidFill>
                          <a:effectLst/>
                          <a:latin typeface="+mn-lt"/>
                        </a:rPr>
                        <a:t> Sekreterlik konuyu değerlendirmektedir. Uygun görülürse yiyecek içecek aparatının katlara yerleştirileceği bilgisi verilmiştir.</a:t>
                      </a:r>
                      <a:endParaRPr lang="tr-TR" sz="1600" b="0" i="0" u="none" strike="noStrike" dirty="0">
                        <a:solidFill>
                          <a:srgbClr val="0C0D0D"/>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spTree>
    <p:extLst>
      <p:ext uri="{BB962C8B-B14F-4D97-AF65-F5344CB8AC3E}">
        <p14:creationId xmlns:p14="http://schemas.microsoft.com/office/powerpoint/2010/main" val="3805939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304" y="451652"/>
            <a:ext cx="1512168" cy="35449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766915" y="2690336"/>
            <a:ext cx="7639665" cy="923330"/>
          </a:xfrm>
          <a:prstGeom prst="rect">
            <a:avLst/>
          </a:prstGeom>
        </p:spPr>
        <p:txBody>
          <a:bodyPr wrap="square">
            <a:spAutoFit/>
          </a:bodyPr>
          <a:lstStyle/>
          <a:p>
            <a:endParaRPr lang="tr-TR" dirty="0">
              <a:solidFill>
                <a:srgbClr val="0C0D0D"/>
              </a:solidFill>
            </a:endParaRPr>
          </a:p>
          <a:p>
            <a:pPr marL="285750" indent="-285750">
              <a:buFont typeface="Wingdings" panose="05000000000000000000" pitchFamily="2" charset="2"/>
              <a:buChar char="ü"/>
            </a:pPr>
            <a:r>
              <a:rPr lang="tr-TR" dirty="0" smtClean="0">
                <a:solidFill>
                  <a:srgbClr val="0C0D0D"/>
                </a:solidFill>
              </a:rPr>
              <a:t>Öğretim </a:t>
            </a:r>
            <a:r>
              <a:rPr lang="tr-TR" dirty="0">
                <a:solidFill>
                  <a:srgbClr val="0C0D0D"/>
                </a:solidFill>
              </a:rPr>
              <a:t>Görevlilerinin Kalite Yönetim Sistemi’ne daha fazla dahil </a:t>
            </a:r>
            <a:r>
              <a:rPr lang="tr-TR" dirty="0" smtClean="0">
                <a:solidFill>
                  <a:srgbClr val="0C0D0D"/>
                </a:solidFill>
              </a:rPr>
              <a:t>edilip</a:t>
            </a:r>
            <a:r>
              <a:rPr lang="tr-TR" dirty="0">
                <a:solidFill>
                  <a:srgbClr val="0C0D0D"/>
                </a:solidFill>
              </a:rPr>
              <a:t>, içselleştirmelerini sağlamak ve farkındalıklarını arttırmak </a:t>
            </a:r>
          </a:p>
        </p:txBody>
      </p:sp>
    </p:spTree>
    <p:extLst>
      <p:ext uri="{BB962C8B-B14F-4D97-AF65-F5344CB8AC3E}">
        <p14:creationId xmlns:p14="http://schemas.microsoft.com/office/powerpoint/2010/main" val="1346354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127184"/>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EĞİTİM-ÖĞRETİM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85991" y="1735600"/>
            <a:ext cx="8423294" cy="3970318"/>
          </a:xfrm>
          <a:prstGeom prst="rect">
            <a:avLst/>
          </a:prstGeom>
          <a:noFill/>
        </p:spPr>
        <p:txBody>
          <a:bodyPr wrap="square" rtlCol="0">
            <a:spAutoFit/>
          </a:bodyPr>
          <a:lstStyle/>
          <a:p>
            <a:pPr marL="285750" indent="-285750" algn="just">
              <a:buFont typeface="Wingdings" panose="05000000000000000000" pitchFamily="2" charset="2"/>
              <a:buChar char="ü"/>
            </a:pPr>
            <a:r>
              <a:rPr lang="tr-TR" dirty="0" smtClean="0">
                <a:solidFill>
                  <a:srgbClr val="0C0D0D"/>
                </a:solidFill>
              </a:rPr>
              <a:t>Sınıflarımızda İş Birliği ve İletişime dayalı bir öğretim yöntemi uygulanmaktadır. Bu uygulama kapsamında öğrencilerin 4 temel İngilizce Becerilerini geliştirecek şekilde dersler planlanıp işlenilmektedir. Proje sunumu gibi İngilizce konuşma pratiği yapılabilecek dersler müfredata eklenmiştir,</a:t>
            </a:r>
          </a:p>
          <a:p>
            <a:pPr marL="285750" indent="-285750" algn="just">
              <a:buFont typeface="Wingdings" panose="05000000000000000000" pitchFamily="2" charset="2"/>
              <a:buChar char="ü"/>
            </a:pPr>
            <a:r>
              <a:rPr lang="tr-TR" dirty="0" smtClean="0">
                <a:solidFill>
                  <a:srgbClr val="0C0D0D"/>
                </a:solidFill>
              </a:rPr>
              <a:t>Mesleki Gelişim için sınıf içi ders gözlemleri ve akabinde ilgili öğretim görevlileri ile ders değerlendirme toplantıları yapılmaktadır. Ayrıca meslektaş gözlemleri yapılmaktadır.</a:t>
            </a:r>
          </a:p>
          <a:p>
            <a:pPr marL="285750" indent="-285750" algn="just">
              <a:buFont typeface="Wingdings" panose="05000000000000000000" pitchFamily="2" charset="2"/>
              <a:buChar char="ü"/>
            </a:pPr>
            <a:r>
              <a:rPr lang="tr-TR" dirty="0" smtClean="0">
                <a:solidFill>
                  <a:srgbClr val="0C0D0D"/>
                </a:solidFill>
              </a:rPr>
              <a:t>YDYO Hazırlık sınıfları için Ölçme ve Değerlendirme Komisyonu vardır.</a:t>
            </a:r>
          </a:p>
          <a:p>
            <a:pPr marL="285750" indent="-285750" algn="just">
              <a:buFont typeface="Wingdings" panose="05000000000000000000" pitchFamily="2" charset="2"/>
              <a:buChar char="ü"/>
            </a:pPr>
            <a:r>
              <a:rPr lang="tr-TR" dirty="0" smtClean="0">
                <a:solidFill>
                  <a:srgbClr val="0C0D0D"/>
                </a:solidFill>
              </a:rPr>
              <a:t>Her bir sınıftan rastgele seçilmiş öğrencilerle öğrenci temsilcileri toplantısı yapılmakta ve dönütleri alınıp kendilerine alınan aksiyonlar ile ilgili geri dönülmektedir.</a:t>
            </a:r>
          </a:p>
          <a:p>
            <a:pPr marL="285750" indent="-285750" algn="just">
              <a:buFont typeface="Wingdings" panose="05000000000000000000" pitchFamily="2" charset="2"/>
              <a:buChar char="ü"/>
            </a:pPr>
            <a:r>
              <a:rPr lang="tr-TR" dirty="0" smtClean="0">
                <a:solidFill>
                  <a:srgbClr val="0C0D0D"/>
                </a:solidFill>
              </a:rPr>
              <a:t>Her bahar dönemi sonunda ‘</a:t>
            </a:r>
            <a:r>
              <a:rPr lang="tr-TR" dirty="0" err="1" smtClean="0">
                <a:solidFill>
                  <a:srgbClr val="0C0D0D"/>
                </a:solidFill>
              </a:rPr>
              <a:t>appraisal</a:t>
            </a:r>
            <a:r>
              <a:rPr lang="tr-TR" dirty="0" smtClean="0">
                <a:solidFill>
                  <a:srgbClr val="0C0D0D"/>
                </a:solidFill>
              </a:rPr>
              <a:t> toplantıları’ yapılmaktadır. Bu toplantılar YDYO bünyesindeki her bir öğretim görevlisi ile YDYO yönetimi arasında birebir olarak yapılmakta ve akademik yıl değerlendirilip, öğretim görevlilerinin gelecek akademik yıl için önerileri alınmaktadır. </a:t>
            </a:r>
            <a:endParaRPr lang="tr-TR" dirty="0">
              <a:solidFill>
                <a:srgbClr val="0C0D0D"/>
              </a:solidFill>
            </a:endParaRPr>
          </a:p>
        </p:txBody>
      </p:sp>
    </p:spTree>
    <p:extLst>
      <p:ext uri="{BB962C8B-B14F-4D97-AF65-F5344CB8AC3E}">
        <p14:creationId xmlns:p14="http://schemas.microsoft.com/office/powerpoint/2010/main" val="2314777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6028" y="1544656"/>
            <a:ext cx="7282516" cy="5386090"/>
          </a:xfrm>
          <a:prstGeom prst="rect">
            <a:avLst/>
          </a:prstGeom>
          <a:noFill/>
        </p:spPr>
        <p:txBody>
          <a:bodyPr wrap="square" rtlCol="0">
            <a:spAutoFit/>
          </a:bodyPr>
          <a:lstStyle/>
          <a:p>
            <a:pPr marL="285750" indent="-285750" algn="just">
              <a:buFont typeface="Wingdings" panose="05000000000000000000" pitchFamily="2" charset="2"/>
              <a:buChar char="ü"/>
            </a:pPr>
            <a:r>
              <a:rPr lang="tr-TR" dirty="0">
                <a:solidFill>
                  <a:srgbClr val="0C0D0D"/>
                </a:solidFill>
              </a:rPr>
              <a:t>Her yıl YDYO </a:t>
            </a:r>
            <a:r>
              <a:rPr lang="tr-TR" dirty="0" smtClean="0">
                <a:solidFill>
                  <a:srgbClr val="0C0D0D"/>
                </a:solidFill>
              </a:rPr>
              <a:t>tarafından çevre okullardan öğretmenlerin ve yöneticilerin katıldığı bir konferans düzenlenmektedir. İngilizce </a:t>
            </a:r>
            <a:r>
              <a:rPr lang="tr-TR" dirty="0">
                <a:solidFill>
                  <a:srgbClr val="0C0D0D"/>
                </a:solidFill>
              </a:rPr>
              <a:t>Eğitim Konferansı bu yıl 27 </a:t>
            </a:r>
            <a:r>
              <a:rPr lang="tr-TR" dirty="0" smtClean="0">
                <a:solidFill>
                  <a:srgbClr val="0C0D0D"/>
                </a:solidFill>
              </a:rPr>
              <a:t>Nisan 2024’te </a:t>
            </a:r>
            <a:r>
              <a:rPr lang="tr-TR" dirty="0">
                <a:solidFill>
                  <a:srgbClr val="0C0D0D"/>
                </a:solidFill>
              </a:rPr>
              <a:t>çevre okulların katılımıyla gerçekleştirilmiştir</a:t>
            </a:r>
            <a:r>
              <a:rPr lang="tr-TR" dirty="0" smtClean="0">
                <a:solidFill>
                  <a:srgbClr val="0C0D0D"/>
                </a:solidFill>
              </a:rPr>
              <a:t>,</a:t>
            </a:r>
          </a:p>
          <a:p>
            <a:pPr marL="285750" indent="-285750" algn="just">
              <a:buFont typeface="Wingdings" panose="05000000000000000000" pitchFamily="2" charset="2"/>
              <a:buChar char="ü"/>
            </a:pPr>
            <a:r>
              <a:rPr lang="tr-TR" dirty="0" smtClean="0">
                <a:solidFill>
                  <a:srgbClr val="0C0D0D"/>
                </a:solidFill>
              </a:rPr>
              <a:t>Müdürümüz Dr. </a:t>
            </a:r>
            <a:r>
              <a:rPr lang="tr-TR" dirty="0" err="1" smtClean="0">
                <a:solidFill>
                  <a:srgbClr val="0C0D0D"/>
                </a:solidFill>
              </a:rPr>
              <a:t>Öğr</a:t>
            </a:r>
            <a:r>
              <a:rPr lang="tr-TR" dirty="0" smtClean="0">
                <a:solidFill>
                  <a:srgbClr val="0C0D0D"/>
                </a:solidFill>
              </a:rPr>
              <a:t>. Üyesi Murat KAPLAN Üniversitemiz adına farklı devlet okullarında öğrencilerin öğrenme becerilerini geliştirme, kariyer planlaması ve başarılarını artırma konularında farkındalık seminerleri vermektedir, </a:t>
            </a:r>
          </a:p>
          <a:p>
            <a:pPr marL="285750" indent="-285750" algn="just">
              <a:buFont typeface="Wingdings" panose="05000000000000000000" pitchFamily="2" charset="2"/>
              <a:buChar char="ü"/>
            </a:pPr>
            <a:r>
              <a:rPr lang="tr-TR" dirty="0" smtClean="0">
                <a:solidFill>
                  <a:srgbClr val="0C0D0D"/>
                </a:solidFill>
              </a:rPr>
              <a:t>Md. Yardımcımız </a:t>
            </a:r>
            <a:r>
              <a:rPr lang="tr-TR" dirty="0" err="1" smtClean="0">
                <a:solidFill>
                  <a:srgbClr val="0C0D0D"/>
                </a:solidFill>
              </a:rPr>
              <a:t>Öğr</a:t>
            </a:r>
            <a:r>
              <a:rPr lang="tr-TR" dirty="0" smtClean="0">
                <a:solidFill>
                  <a:srgbClr val="0C0D0D"/>
                </a:solidFill>
              </a:rPr>
              <a:t>. Görevlisi Fatih BOZOĞLU </a:t>
            </a:r>
            <a:r>
              <a:rPr lang="tr-TR" dirty="0" err="1" smtClean="0">
                <a:solidFill>
                  <a:srgbClr val="0C0D0D"/>
                </a:solidFill>
              </a:rPr>
              <a:t>National</a:t>
            </a:r>
            <a:r>
              <a:rPr lang="tr-TR" dirty="0" smtClean="0">
                <a:solidFill>
                  <a:srgbClr val="0C0D0D"/>
                </a:solidFill>
              </a:rPr>
              <a:t> </a:t>
            </a:r>
            <a:r>
              <a:rPr lang="tr-TR" dirty="0" err="1" smtClean="0">
                <a:solidFill>
                  <a:srgbClr val="0C0D0D"/>
                </a:solidFill>
              </a:rPr>
              <a:t>Geographic</a:t>
            </a:r>
            <a:r>
              <a:rPr lang="tr-TR" dirty="0" smtClean="0">
                <a:solidFill>
                  <a:srgbClr val="0C0D0D"/>
                </a:solidFill>
              </a:rPr>
              <a:t> Learning Yayınevi’nin </a:t>
            </a:r>
            <a:r>
              <a:rPr lang="tr-TR" dirty="0" err="1" smtClean="0">
                <a:solidFill>
                  <a:srgbClr val="0C0D0D"/>
                </a:solidFill>
              </a:rPr>
              <a:t>Pathways</a:t>
            </a:r>
            <a:r>
              <a:rPr lang="tr-TR" dirty="0" smtClean="0">
                <a:solidFill>
                  <a:srgbClr val="0C0D0D"/>
                </a:solidFill>
              </a:rPr>
              <a:t> isimli kitabının yeni baskının hazırlanmasında uluslararası danışmanlık kurulunda çalışma gerçekleştirmiştir,  </a:t>
            </a:r>
          </a:p>
          <a:p>
            <a:pPr marL="285750" indent="-285750" algn="just">
              <a:buFont typeface="Wingdings" panose="05000000000000000000" pitchFamily="2" charset="2"/>
              <a:buChar char="ü"/>
            </a:pPr>
            <a:r>
              <a:rPr lang="tr-TR" dirty="0" err="1" smtClean="0">
                <a:solidFill>
                  <a:srgbClr val="0C0D0D"/>
                </a:solidFill>
              </a:rPr>
              <a:t>Öğr</a:t>
            </a:r>
            <a:r>
              <a:rPr lang="tr-TR" dirty="0" smtClean="0">
                <a:solidFill>
                  <a:srgbClr val="0C0D0D"/>
                </a:solidFill>
              </a:rPr>
              <a:t>. Görevlimiz Aygül </a:t>
            </a:r>
            <a:r>
              <a:rPr lang="tr-TR" dirty="0" err="1" smtClean="0">
                <a:solidFill>
                  <a:srgbClr val="0C0D0D"/>
                </a:solidFill>
              </a:rPr>
              <a:t>BAHADIR’ın</a:t>
            </a:r>
            <a:r>
              <a:rPr lang="tr-TR" dirty="0" smtClean="0">
                <a:solidFill>
                  <a:srgbClr val="0C0D0D"/>
                </a:solidFill>
              </a:rPr>
              <a:t> </a:t>
            </a:r>
            <a:r>
              <a:rPr lang="en-US" dirty="0" smtClean="0">
                <a:solidFill>
                  <a:srgbClr val="0C0D0D"/>
                </a:solidFill>
              </a:rPr>
              <a:t>'The </a:t>
            </a:r>
            <a:r>
              <a:rPr lang="en-US" dirty="0">
                <a:solidFill>
                  <a:srgbClr val="0C0D0D"/>
                </a:solidFill>
              </a:rPr>
              <a:t>Views of Pre-service EFL Teachers on Teaching Assistant Practice in Language Teaching' </a:t>
            </a:r>
            <a:r>
              <a:rPr lang="en-US" dirty="0" err="1">
                <a:solidFill>
                  <a:srgbClr val="0C0D0D"/>
                </a:solidFill>
              </a:rPr>
              <a:t>isimli</a:t>
            </a:r>
            <a:r>
              <a:rPr lang="en-US" dirty="0">
                <a:solidFill>
                  <a:srgbClr val="0C0D0D"/>
                </a:solidFill>
              </a:rPr>
              <a:t> </a:t>
            </a:r>
            <a:r>
              <a:rPr lang="en-US" dirty="0" err="1">
                <a:solidFill>
                  <a:srgbClr val="0C0D0D"/>
                </a:solidFill>
              </a:rPr>
              <a:t>makale</a:t>
            </a:r>
            <a:r>
              <a:rPr lang="en-US" dirty="0">
                <a:solidFill>
                  <a:srgbClr val="0C0D0D"/>
                </a:solidFill>
              </a:rPr>
              <a:t> </a:t>
            </a:r>
            <a:r>
              <a:rPr lang="en-US" dirty="0" err="1" smtClean="0">
                <a:solidFill>
                  <a:srgbClr val="0C0D0D"/>
                </a:solidFill>
              </a:rPr>
              <a:t>çalışma</a:t>
            </a:r>
            <a:r>
              <a:rPr lang="tr-TR" dirty="0" err="1" smtClean="0">
                <a:solidFill>
                  <a:srgbClr val="0C0D0D"/>
                </a:solidFill>
              </a:rPr>
              <a:t>sı</a:t>
            </a:r>
            <a:r>
              <a:rPr lang="en-US" dirty="0" smtClean="0">
                <a:solidFill>
                  <a:srgbClr val="0C0D0D"/>
                </a:solidFill>
              </a:rPr>
              <a:t> </a:t>
            </a:r>
            <a:r>
              <a:rPr lang="en-US" dirty="0">
                <a:solidFill>
                  <a:srgbClr val="0C0D0D"/>
                </a:solidFill>
              </a:rPr>
              <a:t>JCES (Journal of Education for Life) </a:t>
            </a:r>
            <a:r>
              <a:rPr lang="en-US" dirty="0" err="1">
                <a:solidFill>
                  <a:srgbClr val="0C0D0D"/>
                </a:solidFill>
              </a:rPr>
              <a:t>dergisinde</a:t>
            </a:r>
            <a:r>
              <a:rPr lang="en-US" dirty="0">
                <a:solidFill>
                  <a:srgbClr val="0C0D0D"/>
                </a:solidFill>
              </a:rPr>
              <a:t> </a:t>
            </a:r>
            <a:r>
              <a:rPr lang="en-US" dirty="0" err="1" smtClean="0">
                <a:solidFill>
                  <a:srgbClr val="0C0D0D"/>
                </a:solidFill>
              </a:rPr>
              <a:t>yayınlanmıştır</a:t>
            </a:r>
            <a:r>
              <a:rPr lang="tr-TR" dirty="0">
                <a:solidFill>
                  <a:srgbClr val="0C0D0D"/>
                </a:solidFill>
              </a:rPr>
              <a:t> </a:t>
            </a:r>
            <a:r>
              <a:rPr lang="tr-TR" dirty="0" smtClean="0">
                <a:solidFill>
                  <a:srgbClr val="0C0D0D"/>
                </a:solidFill>
              </a:rPr>
              <a:t>ve</a:t>
            </a:r>
            <a:r>
              <a:rPr lang="en-US" dirty="0" smtClean="0">
                <a:solidFill>
                  <a:srgbClr val="0C0D0D"/>
                </a:solidFill>
              </a:rPr>
              <a:t> </a:t>
            </a:r>
            <a:r>
              <a:rPr lang="en-US" dirty="0">
                <a:solidFill>
                  <a:srgbClr val="0C0D0D"/>
                </a:solidFill>
              </a:rPr>
              <a:t>JCES </a:t>
            </a:r>
            <a:r>
              <a:rPr lang="en-US" dirty="0" err="1">
                <a:solidFill>
                  <a:srgbClr val="0C0D0D"/>
                </a:solidFill>
              </a:rPr>
              <a:t>Eğitim</a:t>
            </a:r>
            <a:r>
              <a:rPr lang="en-US" dirty="0">
                <a:solidFill>
                  <a:srgbClr val="0C0D0D"/>
                </a:solidFill>
              </a:rPr>
              <a:t> </a:t>
            </a:r>
            <a:r>
              <a:rPr lang="en-US" dirty="0" err="1">
                <a:solidFill>
                  <a:srgbClr val="0C0D0D"/>
                </a:solidFill>
              </a:rPr>
              <a:t>alanında</a:t>
            </a:r>
            <a:r>
              <a:rPr lang="en-US" dirty="0">
                <a:solidFill>
                  <a:srgbClr val="0C0D0D"/>
                </a:solidFill>
              </a:rPr>
              <a:t> Q3 </a:t>
            </a:r>
            <a:r>
              <a:rPr lang="en-US" dirty="0" err="1" smtClean="0">
                <a:solidFill>
                  <a:srgbClr val="0C0D0D"/>
                </a:solidFill>
              </a:rPr>
              <a:t>derecelendirilmiştir</a:t>
            </a:r>
            <a:r>
              <a:rPr lang="tr-TR" dirty="0" smtClean="0">
                <a:solidFill>
                  <a:srgbClr val="0C0D0D"/>
                </a:solidFill>
              </a:rPr>
              <a:t>,</a:t>
            </a:r>
          </a:p>
          <a:p>
            <a:pPr marL="285750" indent="-285750" algn="just">
              <a:buFont typeface="Wingdings" panose="05000000000000000000" pitchFamily="2" charset="2"/>
              <a:buChar char="ü"/>
            </a:pPr>
            <a:r>
              <a:rPr lang="tr-TR" dirty="0" smtClean="0">
                <a:solidFill>
                  <a:srgbClr val="0C0D0D"/>
                </a:solidFill>
              </a:rPr>
              <a:t>SEM tarafından organize edilen </a:t>
            </a:r>
            <a:r>
              <a:rPr lang="tr-TR" dirty="0" err="1" smtClean="0">
                <a:solidFill>
                  <a:srgbClr val="0C0D0D"/>
                </a:solidFill>
              </a:rPr>
              <a:t>Envar</a:t>
            </a:r>
            <a:r>
              <a:rPr lang="tr-TR" dirty="0" smtClean="0">
                <a:solidFill>
                  <a:srgbClr val="0C0D0D"/>
                </a:solidFill>
              </a:rPr>
              <a:t> Koleji İngilizce konuşma sınavı YDYO öğretim görevlileri tarafından yılda iki kez yapılmakta ve sonuçları değerlendirilip ilgili okulla paylaşılmaktadır,</a:t>
            </a:r>
          </a:p>
          <a:p>
            <a:pPr marL="285750" indent="-285750" algn="just">
              <a:buFont typeface="Wingdings" panose="05000000000000000000" pitchFamily="2" charset="2"/>
              <a:buChar char="ü"/>
            </a:pPr>
            <a:endParaRPr lang="tr-TR" sz="2000" dirty="0">
              <a:solidFill>
                <a:srgbClr val="FF0000"/>
              </a:solidFill>
            </a:endParaRPr>
          </a:p>
        </p:txBody>
      </p:sp>
    </p:spTree>
    <p:extLst>
      <p:ext uri="{BB962C8B-B14F-4D97-AF65-F5344CB8AC3E}">
        <p14:creationId xmlns:p14="http://schemas.microsoft.com/office/powerpoint/2010/main" val="97901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2"/>
          <p:cNvSpPr txBox="1"/>
          <p:nvPr/>
        </p:nvSpPr>
        <p:spPr>
          <a:xfrm>
            <a:off x="690380" y="1917924"/>
            <a:ext cx="7392318" cy="4708981"/>
          </a:xfrm>
          <a:prstGeom prst="rect">
            <a:avLst/>
          </a:prstGeom>
          <a:noFill/>
        </p:spPr>
        <p:txBody>
          <a:bodyPr wrap="square" rtlCol="0">
            <a:spAutoFit/>
          </a:bodyPr>
          <a:lstStyle/>
          <a:p>
            <a:pPr marL="285750" indent="-285750" algn="just">
              <a:buFont typeface="Wingdings" panose="05000000000000000000" pitchFamily="2" charset="2"/>
              <a:buChar char="ü"/>
            </a:pPr>
            <a:r>
              <a:rPr lang="tr-TR" sz="2000" dirty="0" smtClean="0">
                <a:solidFill>
                  <a:srgbClr val="0C0D0D"/>
                </a:solidFill>
              </a:rPr>
              <a:t>Her akademik yıl başında tüm YDYO öğretim görevlileri ile oryantasyon programı yapılmaktadır,</a:t>
            </a:r>
          </a:p>
          <a:p>
            <a:pPr marL="285750" indent="-285750" algn="just">
              <a:buFont typeface="Wingdings" panose="05000000000000000000" pitchFamily="2" charset="2"/>
              <a:buChar char="ü"/>
            </a:pPr>
            <a:r>
              <a:rPr lang="tr-TR" sz="2000" dirty="0" smtClean="0">
                <a:solidFill>
                  <a:srgbClr val="0C0D0D"/>
                </a:solidFill>
              </a:rPr>
              <a:t>Mesleki </a:t>
            </a:r>
            <a:r>
              <a:rPr lang="tr-TR" sz="2000" dirty="0">
                <a:solidFill>
                  <a:srgbClr val="0C0D0D"/>
                </a:solidFill>
              </a:rPr>
              <a:t>Gelişim için sınıf içi </a:t>
            </a:r>
            <a:r>
              <a:rPr lang="tr-TR" sz="2000" dirty="0" smtClean="0">
                <a:solidFill>
                  <a:srgbClr val="0C0D0D"/>
                </a:solidFill>
              </a:rPr>
              <a:t>ders </a:t>
            </a:r>
            <a:r>
              <a:rPr lang="tr-TR" sz="2000" dirty="0">
                <a:solidFill>
                  <a:srgbClr val="0C0D0D"/>
                </a:solidFill>
              </a:rPr>
              <a:t>gözlemleri, meslektaş </a:t>
            </a:r>
            <a:r>
              <a:rPr lang="tr-TR" sz="2000" dirty="0" smtClean="0">
                <a:solidFill>
                  <a:srgbClr val="0C0D0D"/>
                </a:solidFill>
              </a:rPr>
              <a:t>gözlemleri, gözlem sonrası ders değerlendirme toplantıları yapılmaktadır, </a:t>
            </a:r>
          </a:p>
          <a:p>
            <a:pPr marL="285750" indent="-285750" algn="just">
              <a:buFont typeface="Wingdings" panose="05000000000000000000" pitchFamily="2" charset="2"/>
              <a:buChar char="ü"/>
            </a:pPr>
            <a:r>
              <a:rPr lang="tr-TR" sz="2000" dirty="0" smtClean="0">
                <a:solidFill>
                  <a:srgbClr val="0C0D0D"/>
                </a:solidFill>
              </a:rPr>
              <a:t>Kuruma yeni katılmış öğretim görevlileri ile akademik yıl içerisinde haftalık mesleki gelişim eğitimleri verilmektedir, </a:t>
            </a:r>
          </a:p>
          <a:p>
            <a:pPr marL="285750" indent="-285750" algn="just">
              <a:buFont typeface="Wingdings" panose="05000000000000000000" pitchFamily="2" charset="2"/>
              <a:buChar char="ü"/>
            </a:pPr>
            <a:r>
              <a:rPr lang="tr-TR" sz="2000" dirty="0" smtClean="0">
                <a:solidFill>
                  <a:srgbClr val="0C0D0D"/>
                </a:solidFill>
              </a:rPr>
              <a:t>Her hafta belirlenen gün ve saatte tüm öğretim görevlilerinin katılımıyla gerçekleştirilen seviye toplantıları yapılıp, müfredat gözden geçirilmektedir,</a:t>
            </a:r>
          </a:p>
          <a:p>
            <a:pPr marL="285750" indent="-285750" algn="just">
              <a:buFont typeface="Wingdings" panose="05000000000000000000" pitchFamily="2" charset="2"/>
              <a:buChar char="ü"/>
            </a:pPr>
            <a:r>
              <a:rPr lang="tr-TR" sz="2000" dirty="0" smtClean="0">
                <a:solidFill>
                  <a:srgbClr val="0C0D0D"/>
                </a:solidFill>
              </a:rPr>
              <a:t>YDYO Hazırlık bölümünde Ölçme ve Değerlendirme Komisyonu vardır. Yapılan tüm sınav, süreç odaklı ödev ve faaliyetlerin </a:t>
            </a:r>
            <a:r>
              <a:rPr lang="tr-TR" sz="2000" dirty="0">
                <a:solidFill>
                  <a:srgbClr val="0C0D0D"/>
                </a:solidFill>
              </a:rPr>
              <a:t>yüzde </a:t>
            </a:r>
            <a:r>
              <a:rPr lang="tr-TR" sz="2000" dirty="0" smtClean="0">
                <a:solidFill>
                  <a:srgbClr val="0C0D0D"/>
                </a:solidFill>
              </a:rPr>
              <a:t>oranları, kriterleri </a:t>
            </a:r>
            <a:r>
              <a:rPr lang="tr-TR" sz="2000" dirty="0">
                <a:solidFill>
                  <a:srgbClr val="0C0D0D"/>
                </a:solidFill>
              </a:rPr>
              <a:t>ve </a:t>
            </a:r>
            <a:r>
              <a:rPr lang="tr-TR" sz="2000" dirty="0" smtClean="0">
                <a:solidFill>
                  <a:srgbClr val="0C0D0D"/>
                </a:solidFill>
              </a:rPr>
              <a:t>kuralları net ve açıktır. Bunlar her modül başında öğrencilere duyurulmaktadır</a:t>
            </a:r>
            <a:r>
              <a:rPr lang="tr-TR" sz="2000" dirty="0">
                <a:solidFill>
                  <a:srgbClr val="0C0D0D"/>
                </a:solidFill>
              </a:rPr>
              <a:t>.</a:t>
            </a:r>
            <a:endParaRPr lang="tr-TR" sz="2000" dirty="0" smtClean="0">
              <a:solidFill>
                <a:srgbClr val="0C0D0D"/>
              </a:solidFill>
            </a:endParaRPr>
          </a:p>
          <a:p>
            <a:pPr algn="just"/>
            <a:endParaRPr lang="tr-TR" sz="2000" dirty="0" smtClean="0">
              <a:solidFill>
                <a:srgbClr val="0C0D0D"/>
              </a:solidFill>
            </a:endParaRPr>
          </a:p>
          <a:p>
            <a:pPr marL="285750" indent="-285750" algn="just">
              <a:buFont typeface="Wingdings" panose="05000000000000000000" pitchFamily="2" charset="2"/>
              <a:buChar char="ü"/>
            </a:pPr>
            <a:endParaRPr lang="tr-TR" sz="2000" dirty="0">
              <a:solidFill>
                <a:srgbClr val="0C0D0D"/>
              </a:solidFill>
            </a:endParaRPr>
          </a:p>
        </p:txBody>
      </p:sp>
    </p:spTree>
    <p:extLst>
      <p:ext uri="{BB962C8B-B14F-4D97-AF65-F5344CB8AC3E}">
        <p14:creationId xmlns:p14="http://schemas.microsoft.com/office/powerpoint/2010/main" val="1784154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39071" y="495971"/>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199" y="485355"/>
            <a:ext cx="1733827" cy="413256"/>
          </a:xfrm>
          <a:prstGeom prst="rect">
            <a:avLst/>
          </a:prstGeom>
          <a:noFill/>
          <a:extLst>
            <a:ext uri="{909E8E84-426E-40DD-AFC4-6F175D3DCCD1}">
              <a14:hiddenFill xmlns:a14="http://schemas.microsoft.com/office/drawing/2010/main">
                <a:solidFill>
                  <a:srgbClr val="FFFFFF"/>
                </a:solidFill>
              </a14:hiddenFill>
            </a:ext>
          </a:extLst>
        </p:spPr>
      </p:pic>
      <p:sp>
        <p:nvSpPr>
          <p:cNvPr id="65" name="TextBox 1"/>
          <p:cNvSpPr txBox="1"/>
          <p:nvPr/>
        </p:nvSpPr>
        <p:spPr>
          <a:xfrm>
            <a:off x="457199" y="3123089"/>
            <a:ext cx="8023124" cy="1323439"/>
          </a:xfrm>
          <a:prstGeom prst="rect">
            <a:avLst/>
          </a:prstGeom>
          <a:noFill/>
        </p:spPr>
        <p:txBody>
          <a:bodyPr wrap="square" rtlCol="0">
            <a:spAutoFit/>
          </a:bodyPr>
          <a:lstStyle/>
          <a:p>
            <a:pPr marL="285750" indent="-285750" algn="just">
              <a:buFont typeface="Wingdings" panose="05000000000000000000" pitchFamily="2" charset="2"/>
              <a:buChar char="ü"/>
            </a:pPr>
            <a:r>
              <a:rPr lang="tr-TR" sz="2000" dirty="0" smtClean="0">
                <a:solidFill>
                  <a:srgbClr val="0C0D0D"/>
                </a:solidFill>
              </a:rPr>
              <a:t>YDYO kurumsallaşmak için sistemli bir şekilde faaliyetlerini gerçekleştirmektedir. Fakat YDYO olarak daha da iyileşme ve başarılı olmak adına uluslararası tanınırlığı olan bir akreditasyon sürecine dahil olunması planlanmaktadır.  </a:t>
            </a:r>
            <a:endParaRPr lang="tr-TR" sz="2000" dirty="0">
              <a:solidFill>
                <a:srgbClr val="0C0D0D"/>
              </a:solidFill>
            </a:endParaRPr>
          </a:p>
        </p:txBody>
      </p:sp>
    </p:spTree>
    <p:extLst>
      <p:ext uri="{BB962C8B-B14F-4D97-AF65-F5344CB8AC3E}">
        <p14:creationId xmlns:p14="http://schemas.microsoft.com/office/powerpoint/2010/main" val="2340244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318946"/>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4" name="Dikdörtgen 3"/>
          <p:cNvSpPr/>
          <p:nvPr/>
        </p:nvSpPr>
        <p:spPr>
          <a:xfrm>
            <a:off x="503655" y="4619911"/>
            <a:ext cx="8352928" cy="1754326"/>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ÇALIŞMA </a:t>
            </a:r>
            <a:r>
              <a:rPr lang="tr-TR" b="1" dirty="0" smtClean="0">
                <a:solidFill>
                  <a:srgbClr val="FF0000"/>
                </a:solidFill>
                <a:latin typeface="Calibri" panose="020F0502020204030204" pitchFamily="34" charset="0"/>
                <a:ea typeface="Times New Roman" panose="02020603050405020304" pitchFamily="18" charset="0"/>
              </a:rPr>
              <a:t>POLİTİKASI</a:t>
            </a:r>
          </a:p>
          <a:p>
            <a:pPr fontAlgn="base">
              <a:lnSpc>
                <a:spcPct val="150000"/>
              </a:lnSpc>
              <a:spcAft>
                <a:spcPts val="0"/>
              </a:spcAft>
            </a:pPr>
            <a:r>
              <a:rPr lang="tr-TR" b="1" dirty="0" smtClean="0">
                <a:solidFill>
                  <a:srgbClr val="0F2303"/>
                </a:solidFill>
                <a:latin typeface="Calibri" panose="020F0502020204030204" pitchFamily="34" charset="0"/>
                <a:ea typeface="Times New Roman" panose="02020603050405020304" pitchFamily="18" charset="0"/>
              </a:rPr>
              <a:t>Mesleki gelişimi hedefleyerek, tüm paydaşlardan gelen geri bildirimleri değerlendirerek ve de düzenli aralıklarla memnuniyeti ölçümleyerek eğitim kalitesini yükseltmektir. </a:t>
            </a:r>
            <a:endParaRPr lang="tr-TR" b="1" dirty="0">
              <a:solidFill>
                <a:srgbClr val="0F2303"/>
              </a:solidFill>
              <a:latin typeface="Calibri" panose="020F0502020204030204" pitchFamily="34" charset="0"/>
              <a:ea typeface="Times New Roman" panose="02020603050405020304" pitchFamily="18" charset="0"/>
            </a:endParaRPr>
          </a:p>
        </p:txBody>
      </p:sp>
      <p:sp>
        <p:nvSpPr>
          <p:cNvPr id="7" name="Dikdörtgen 6"/>
          <p:cNvSpPr/>
          <p:nvPr/>
        </p:nvSpPr>
        <p:spPr>
          <a:xfrm>
            <a:off x="490637" y="2914957"/>
            <a:ext cx="8352928" cy="1754326"/>
          </a:xfrm>
          <a:prstGeom prst="rect">
            <a:avLst/>
          </a:prstGeom>
        </p:spPr>
        <p:txBody>
          <a:bodyPr wrap="square">
            <a:spAutoFit/>
          </a:bodyPr>
          <a:lstStyle/>
          <a:p>
            <a:pPr fontAlgn="base">
              <a:lnSpc>
                <a:spcPct val="150000"/>
              </a:lnSpc>
              <a:spcAft>
                <a:spcPts val="0"/>
              </a:spcAft>
            </a:pPr>
            <a:r>
              <a:rPr lang="tr-TR" b="1" dirty="0" smtClean="0">
                <a:solidFill>
                  <a:srgbClr val="FF0000"/>
                </a:solidFill>
                <a:latin typeface="Calibri" panose="020F0502020204030204" pitchFamily="34" charset="0"/>
                <a:ea typeface="Times New Roman" panose="02020603050405020304" pitchFamily="18" charset="0"/>
              </a:rPr>
              <a:t>BİRİMİN VİZYONU</a:t>
            </a:r>
          </a:p>
          <a:p>
            <a:pPr fontAlgn="base">
              <a:lnSpc>
                <a:spcPct val="150000"/>
              </a:lnSpc>
              <a:spcAft>
                <a:spcPts val="0"/>
              </a:spcAft>
            </a:pPr>
            <a:r>
              <a:rPr lang="tr-TR" b="1" dirty="0" smtClean="0">
                <a:solidFill>
                  <a:srgbClr val="0C0D0D"/>
                </a:solidFill>
                <a:ea typeface="Times New Roman" panose="02020603050405020304" pitchFamily="18" charset="0"/>
              </a:rPr>
              <a:t>Sınıf içinde yenilikçi ve uygulama odaklı metodlar kullanarak öğrencilerimizin İngilizce kullanma becerileri geliştirip kendilerini farklı platformlarda rahatça ifade edebilnelerini sağlayabilmektir.  </a:t>
            </a:r>
            <a:endParaRPr lang="tr-TR" b="1" dirty="0">
              <a:solidFill>
                <a:srgbClr val="0C0D0D"/>
              </a:solidFill>
              <a:ea typeface="Times New Roman" panose="02020603050405020304" pitchFamily="18" charset="0"/>
            </a:endParaRPr>
          </a:p>
        </p:txBody>
      </p:sp>
      <p:sp>
        <p:nvSpPr>
          <p:cNvPr id="8" name="Dikdörtgen 7"/>
          <p:cNvSpPr/>
          <p:nvPr/>
        </p:nvSpPr>
        <p:spPr>
          <a:xfrm>
            <a:off x="490637" y="911832"/>
            <a:ext cx="8352928" cy="2169825"/>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pPr fontAlgn="base">
              <a:lnSpc>
                <a:spcPct val="150000"/>
              </a:lnSpc>
              <a:spcAft>
                <a:spcPts val="0"/>
              </a:spcAft>
            </a:pPr>
            <a:r>
              <a:rPr lang="tr-TR" b="1" dirty="0" smtClean="0">
                <a:solidFill>
                  <a:srgbClr val="0C0D0D"/>
                </a:solidFill>
                <a:latin typeface="Calibri" panose="020F0502020204030204" pitchFamily="34" charset="0"/>
                <a:ea typeface="Times New Roman" panose="02020603050405020304" pitchFamily="18" charset="0"/>
              </a:rPr>
              <a:t>Okulumuz bünyesinde öğrenim gören yerli ve yabancı öğrencilerimizin farklılıklarını zenginlik olarak algılayan yapımız ve nitelikli akademik kadromuzla hem toplum değerlerine sahip çıkmayı hem de yenilikçi programlar ile öğrencilerimizin bilimsel ve sosyal gelişmelerine katkı sağlamayı hedeflemekteyiz.</a:t>
            </a:r>
            <a:endParaRPr lang="tr-TR" b="1" dirty="0">
              <a:solidFill>
                <a:srgbClr val="0C0D0D"/>
              </a:solidFill>
              <a:latin typeface="Times New Roman" panose="02020603050405020304" pitchFamily="18" charset="0"/>
              <a:ea typeface="Times New Roman" panose="02020603050405020304" pitchFamily="18" charset="0"/>
            </a:endParaRPr>
          </a:p>
        </p:txBody>
      </p:sp>
      <p:pic>
        <p:nvPicPr>
          <p:cNvPr id="2" name="Resim 1"/>
          <p:cNvPicPr>
            <a:picLocks noChangeAspect="1"/>
          </p:cNvPicPr>
          <p:nvPr/>
        </p:nvPicPr>
        <p:blipFill>
          <a:blip r:embed="rId2"/>
          <a:stretch>
            <a:fillRect/>
          </a:stretch>
        </p:blipFill>
        <p:spPr>
          <a:xfrm>
            <a:off x="364233" y="307179"/>
            <a:ext cx="2109144" cy="534987"/>
          </a:xfrm>
          <a:prstGeom prst="rect">
            <a:avLst/>
          </a:prstGeom>
        </p:spPr>
      </p:pic>
    </p:spTree>
    <p:extLst>
      <p:ext uri="{BB962C8B-B14F-4D97-AF65-F5344CB8AC3E}">
        <p14:creationId xmlns:p14="http://schemas.microsoft.com/office/powerpoint/2010/main" val="1032150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4" name="Resim 3"/>
          <p:cNvPicPr>
            <a:picLocks noChangeAspect="1"/>
          </p:cNvPicPr>
          <p:nvPr/>
        </p:nvPicPr>
        <p:blipFill>
          <a:blip r:embed="rId2"/>
          <a:stretch>
            <a:fillRect/>
          </a:stretch>
        </p:blipFill>
        <p:spPr>
          <a:xfrm>
            <a:off x="179514" y="1588958"/>
            <a:ext cx="8829577" cy="4886793"/>
          </a:xfrm>
          <a:prstGeom prst="rect">
            <a:avLst/>
          </a:prstGeom>
        </p:spPr>
      </p:pic>
      <p:pic>
        <p:nvPicPr>
          <p:cNvPr id="7" name="Resim 6"/>
          <p:cNvPicPr>
            <a:picLocks noChangeAspect="1"/>
          </p:cNvPicPr>
          <p:nvPr/>
        </p:nvPicPr>
        <p:blipFill>
          <a:blip r:embed="rId3"/>
          <a:stretch>
            <a:fillRect/>
          </a:stretch>
        </p:blipFill>
        <p:spPr>
          <a:xfrm>
            <a:off x="424603" y="522382"/>
            <a:ext cx="2109144" cy="534987"/>
          </a:xfrm>
          <a:prstGeom prst="rect">
            <a:avLst/>
          </a:prstGeom>
        </p:spPr>
      </p:pic>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7" name="Resim 6"/>
          <p:cNvPicPr>
            <a:picLocks noChangeAspect="1"/>
          </p:cNvPicPr>
          <p:nvPr/>
        </p:nvPicPr>
        <p:blipFill>
          <a:blip r:embed="rId2"/>
          <a:stretch>
            <a:fillRect/>
          </a:stretch>
        </p:blipFill>
        <p:spPr>
          <a:xfrm>
            <a:off x="179513" y="1814650"/>
            <a:ext cx="8694255" cy="4367954"/>
          </a:xfrm>
          <a:prstGeom prst="rect">
            <a:avLst/>
          </a:prstGeom>
        </p:spPr>
      </p:pic>
      <p:pic>
        <p:nvPicPr>
          <p:cNvPr id="8" name="Resim 7"/>
          <p:cNvPicPr>
            <a:picLocks noChangeAspect="1"/>
          </p:cNvPicPr>
          <p:nvPr/>
        </p:nvPicPr>
        <p:blipFill>
          <a:blip r:embed="rId3"/>
          <a:stretch>
            <a:fillRect/>
          </a:stretch>
        </p:blipFill>
        <p:spPr>
          <a:xfrm>
            <a:off x="424603" y="531662"/>
            <a:ext cx="2109144" cy="534987"/>
          </a:xfrm>
          <a:prstGeom prst="rect">
            <a:avLst/>
          </a:prstGeom>
        </p:spPr>
      </p:pic>
    </p:spTree>
    <p:extLst>
      <p:ext uri="{BB962C8B-B14F-4D97-AF65-F5344CB8AC3E}">
        <p14:creationId xmlns:p14="http://schemas.microsoft.com/office/powerpoint/2010/main" val="3841518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38171" y="383027"/>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graphicFrame>
        <p:nvGraphicFramePr>
          <p:cNvPr id="2" name="Tablo 1"/>
          <p:cNvGraphicFramePr>
            <a:graphicFrameLocks noGrp="1"/>
          </p:cNvGraphicFramePr>
          <p:nvPr>
            <p:extLst>
              <p:ext uri="{D42A27DB-BD31-4B8C-83A1-F6EECF244321}">
                <p14:modId xmlns:p14="http://schemas.microsoft.com/office/powerpoint/2010/main" val="3344932968"/>
              </p:ext>
            </p:extLst>
          </p:nvPr>
        </p:nvGraphicFramePr>
        <p:xfrm>
          <a:off x="179883" y="1124351"/>
          <a:ext cx="8793205" cy="5733649"/>
        </p:xfrm>
        <a:graphic>
          <a:graphicData uri="http://schemas.openxmlformats.org/drawingml/2006/table">
            <a:tbl>
              <a:tblPr>
                <a:tableStyleId>{5C22544A-7EE6-4342-B048-85BDC9FD1C3A}</a:tableStyleId>
              </a:tblPr>
              <a:tblGrid>
                <a:gridCol w="2726081">
                  <a:extLst>
                    <a:ext uri="{9D8B030D-6E8A-4147-A177-3AD203B41FA5}">
                      <a16:colId xmlns:a16="http://schemas.microsoft.com/office/drawing/2014/main" val="3909372901"/>
                    </a:ext>
                  </a:extLst>
                </a:gridCol>
                <a:gridCol w="3135072">
                  <a:extLst>
                    <a:ext uri="{9D8B030D-6E8A-4147-A177-3AD203B41FA5}">
                      <a16:colId xmlns:a16="http://schemas.microsoft.com/office/drawing/2014/main" val="3693961931"/>
                    </a:ext>
                  </a:extLst>
                </a:gridCol>
                <a:gridCol w="2932052">
                  <a:extLst>
                    <a:ext uri="{9D8B030D-6E8A-4147-A177-3AD203B41FA5}">
                      <a16:colId xmlns:a16="http://schemas.microsoft.com/office/drawing/2014/main" val="3232878213"/>
                    </a:ext>
                  </a:extLst>
                </a:gridCol>
              </a:tblGrid>
              <a:tr h="190158">
                <a:tc>
                  <a:txBody>
                    <a:bodyPr/>
                    <a:lstStyle/>
                    <a:p>
                      <a:pPr algn="l" fontAlgn="ctr"/>
                      <a:r>
                        <a:rPr lang="en-GB" sz="1400" b="1" u="none" strike="noStrike">
                          <a:solidFill>
                            <a:schemeClr val="tx1">
                              <a:lumMod val="50000"/>
                            </a:schemeClr>
                          </a:solidFill>
                          <a:effectLst/>
                        </a:rPr>
                        <a:t>PAYDAŞ ADI</a:t>
                      </a:r>
                      <a:endParaRPr lang="en-GB" sz="1400" b="1" i="0" u="none" strike="noStrike">
                        <a:solidFill>
                          <a:schemeClr val="tx1">
                            <a:lumMod val="50000"/>
                          </a:schemeClr>
                        </a:solidFill>
                        <a:effectLst/>
                        <a:latin typeface="Tahoma" panose="020B0604030504040204" pitchFamily="34" charset="0"/>
                      </a:endParaRPr>
                    </a:p>
                  </a:txBody>
                  <a:tcPr marL="4281" marR="4281" marT="4281" marB="0" anchor="ctr"/>
                </a:tc>
                <a:tc>
                  <a:txBody>
                    <a:bodyPr/>
                    <a:lstStyle/>
                    <a:p>
                      <a:pPr algn="l" fontAlgn="ctr"/>
                      <a:r>
                        <a:rPr lang="en-GB" sz="1400" b="1" u="none" strike="noStrike" dirty="0">
                          <a:solidFill>
                            <a:schemeClr val="tx1">
                              <a:lumMod val="50000"/>
                            </a:schemeClr>
                          </a:solidFill>
                          <a:effectLst/>
                        </a:rPr>
                        <a:t>PAYDAŞ NEDENİ</a:t>
                      </a:r>
                      <a:endParaRPr lang="en-GB" sz="1400" b="1" i="0" u="none" strike="noStrike" dirty="0">
                        <a:solidFill>
                          <a:schemeClr val="tx1">
                            <a:lumMod val="50000"/>
                          </a:schemeClr>
                        </a:solidFill>
                        <a:effectLst/>
                        <a:latin typeface="Tahoma" panose="020B0604030504040204" pitchFamily="34" charset="0"/>
                      </a:endParaRPr>
                    </a:p>
                  </a:txBody>
                  <a:tcPr marL="4281" marR="4281" marT="4281" marB="0" anchor="ctr"/>
                </a:tc>
                <a:tc>
                  <a:txBody>
                    <a:bodyPr/>
                    <a:lstStyle/>
                    <a:p>
                      <a:pPr algn="l" fontAlgn="ctr"/>
                      <a:r>
                        <a:rPr lang="en-GB" sz="1400" b="1" u="none" strike="noStrike" dirty="0">
                          <a:solidFill>
                            <a:schemeClr val="tx1">
                              <a:lumMod val="50000"/>
                            </a:schemeClr>
                          </a:solidFill>
                          <a:effectLst/>
                        </a:rPr>
                        <a:t>PAYDAŞ BEKLENTİSİ</a:t>
                      </a:r>
                      <a:endParaRPr lang="en-GB" sz="1400" b="1" i="0" u="none" strike="noStrike" dirty="0">
                        <a:solidFill>
                          <a:schemeClr val="tx1">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232815617"/>
                  </a:ext>
                </a:extLst>
              </a:tr>
              <a:tr h="301533">
                <a:tc>
                  <a:txBody>
                    <a:bodyPr/>
                    <a:lstStyle/>
                    <a:p>
                      <a:pPr algn="l" fontAlgn="ctr"/>
                      <a:r>
                        <a:rPr lang="en-GB" sz="1200" u="none" strike="noStrike">
                          <a:solidFill>
                            <a:schemeClr val="tx2">
                              <a:lumMod val="50000"/>
                            </a:schemeClr>
                          </a:solidFill>
                          <a:effectLst/>
                        </a:rPr>
                        <a:t>Öğrenciler</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Hizmeti alan</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fi-FI" sz="1200" u="none" strike="noStrike">
                          <a:solidFill>
                            <a:schemeClr val="tx2">
                              <a:lumMod val="50000"/>
                            </a:schemeClr>
                          </a:solidFill>
                          <a:effectLst/>
                        </a:rPr>
                        <a:t>Eğitimin verimli ve kesintisiz sürmesi</a:t>
                      </a:r>
                      <a:endParaRPr lang="fi-FI"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640769029"/>
                  </a:ext>
                </a:extLst>
              </a:tr>
              <a:tr h="284136">
                <a:tc>
                  <a:txBody>
                    <a:bodyPr/>
                    <a:lstStyle/>
                    <a:p>
                      <a:pPr algn="l" fontAlgn="ctr"/>
                      <a:r>
                        <a:rPr lang="en-GB" sz="1200" u="none" strike="noStrike">
                          <a:solidFill>
                            <a:schemeClr val="tx2">
                              <a:lumMod val="50000"/>
                            </a:schemeClr>
                          </a:solidFill>
                          <a:effectLst/>
                        </a:rPr>
                        <a:t>Öğretim Görevlileri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Verilen ortak hizmet</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Akademik ve İdari süreçlerin yürütülmesi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1885120308"/>
                  </a:ext>
                </a:extLst>
              </a:tr>
              <a:tr h="190567">
                <a:tc>
                  <a:txBody>
                    <a:bodyPr/>
                    <a:lstStyle/>
                    <a:p>
                      <a:pPr algn="l" fontAlgn="ctr"/>
                      <a:r>
                        <a:rPr lang="en-GB" sz="1200" u="none" strike="noStrike">
                          <a:solidFill>
                            <a:schemeClr val="tx2">
                              <a:lumMod val="50000"/>
                            </a:schemeClr>
                          </a:solidFill>
                          <a:effectLst/>
                        </a:rPr>
                        <a:t>Rektörlük</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Kanunlar / Yönetmelikler / Yönergeler</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İdari ve Akademik süreçlerin yürütülmesi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643652866"/>
                  </a:ext>
                </a:extLst>
              </a:tr>
              <a:tr h="284136">
                <a:tc>
                  <a:txBody>
                    <a:bodyPr/>
                    <a:lstStyle/>
                    <a:p>
                      <a:pPr algn="l" fontAlgn="ctr"/>
                      <a:r>
                        <a:rPr lang="en-GB" sz="1200" u="none" strike="noStrike" dirty="0">
                          <a:solidFill>
                            <a:schemeClr val="tx2">
                              <a:lumMod val="50000"/>
                            </a:schemeClr>
                          </a:solidFill>
                          <a:effectLst/>
                        </a:rPr>
                        <a:t>Genel Sekreterlik</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Mevzuat/Hizmet</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İdari süreçlerin yürütülmesi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66067455"/>
                  </a:ext>
                </a:extLst>
              </a:tr>
              <a:tr h="400111">
                <a:tc>
                  <a:txBody>
                    <a:bodyPr/>
                    <a:lstStyle/>
                    <a:p>
                      <a:pPr algn="l" fontAlgn="ctr"/>
                      <a:r>
                        <a:rPr lang="en-GB" sz="1200" u="none" strike="noStrike">
                          <a:solidFill>
                            <a:schemeClr val="tx2">
                              <a:lumMod val="50000"/>
                            </a:schemeClr>
                          </a:solidFill>
                          <a:effectLst/>
                        </a:rPr>
                        <a:t>YÖK</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Mevzuat</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Paydaşlar arası memnuniyeti arttırma, İşlemlerin mevzuata uygun yapılması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627874835"/>
                  </a:ext>
                </a:extLst>
              </a:tr>
              <a:tr h="376774">
                <a:tc>
                  <a:txBody>
                    <a:bodyPr/>
                    <a:lstStyle/>
                    <a:p>
                      <a:pPr algn="l" fontAlgn="ctr"/>
                      <a:r>
                        <a:rPr lang="en-GB" sz="1200" u="none" strike="noStrike">
                          <a:solidFill>
                            <a:schemeClr val="tx2">
                              <a:lumMod val="50000"/>
                            </a:schemeClr>
                          </a:solidFill>
                          <a:effectLst/>
                        </a:rPr>
                        <a:t>İdari Birimler / Koordinatörlükler</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Eğitim-öğretim süreçlerinin sağlıklı  işlemesi </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İşbirliği yapılması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725010852"/>
                  </a:ext>
                </a:extLst>
              </a:tr>
              <a:tr h="220352">
                <a:tc>
                  <a:txBody>
                    <a:bodyPr/>
                    <a:lstStyle/>
                    <a:p>
                      <a:pPr algn="l" fontAlgn="ctr"/>
                      <a:r>
                        <a:rPr lang="en-GB" sz="1200" u="none" strike="noStrike">
                          <a:solidFill>
                            <a:schemeClr val="tx2">
                              <a:lumMod val="50000"/>
                            </a:schemeClr>
                          </a:solidFill>
                          <a:effectLst/>
                        </a:rPr>
                        <a:t>Diğer Akademik Birimler</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Verilen ortak hizmet</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İşbirliği yapılması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944619582"/>
                  </a:ext>
                </a:extLst>
              </a:tr>
              <a:tr h="371118">
                <a:tc>
                  <a:txBody>
                    <a:bodyPr/>
                    <a:lstStyle/>
                    <a:p>
                      <a:pPr algn="l" fontAlgn="ctr"/>
                      <a:r>
                        <a:rPr lang="en-GB" sz="1200" u="none" strike="noStrike">
                          <a:solidFill>
                            <a:schemeClr val="tx2">
                              <a:lumMod val="50000"/>
                            </a:schemeClr>
                          </a:solidFill>
                          <a:effectLst/>
                        </a:rPr>
                        <a:t>Yurt Dışı Yükseköğrenim Kurumları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Protokoller</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Eğitim İşbirliği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405586938"/>
                  </a:ext>
                </a:extLst>
              </a:tr>
              <a:tr h="506224">
                <a:tc>
                  <a:txBody>
                    <a:bodyPr/>
                    <a:lstStyle/>
                    <a:p>
                      <a:pPr algn="l" fontAlgn="ctr"/>
                      <a:r>
                        <a:rPr lang="en-GB" sz="1200" u="none" strike="noStrike">
                          <a:solidFill>
                            <a:schemeClr val="tx2">
                              <a:lumMod val="50000"/>
                            </a:schemeClr>
                          </a:solidFill>
                          <a:effectLst/>
                        </a:rPr>
                        <a:t>Yayınevleri (National Geographic, Unlimited English Services (UES), Cambridge)</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a:solidFill>
                            <a:schemeClr val="tx2">
                              <a:lumMod val="50000"/>
                            </a:schemeClr>
                          </a:solidFill>
                          <a:effectLst/>
                        </a:rPr>
                        <a:t>Eğitim-</a:t>
                      </a:r>
                      <a:r>
                        <a:rPr lang="en-GB" sz="1200" u="none" strike="noStrike" dirty="0" err="1">
                          <a:solidFill>
                            <a:schemeClr val="tx2">
                              <a:lumMod val="50000"/>
                            </a:schemeClr>
                          </a:solidFill>
                          <a:effectLst/>
                        </a:rPr>
                        <a:t>öğretim</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süreçlerinin</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sağlıklı</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işlemesi</a:t>
                      </a:r>
                      <a:r>
                        <a:rPr lang="en-GB" sz="1200" u="none" strike="noStrike" dirty="0">
                          <a:solidFill>
                            <a:schemeClr val="tx2">
                              <a:lumMod val="50000"/>
                            </a:schemeClr>
                          </a:solidFill>
                          <a:effectLst/>
                        </a:rPr>
                        <a:t> </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İşbirliği yapılması, danışmanlık hizmeti, eğitim</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801375960"/>
                  </a:ext>
                </a:extLst>
              </a:tr>
              <a:tr h="376774">
                <a:tc>
                  <a:txBody>
                    <a:bodyPr/>
                    <a:lstStyle/>
                    <a:p>
                      <a:pPr algn="l" fontAlgn="ctr"/>
                      <a:r>
                        <a:rPr lang="en-GB" sz="1200" u="none" strike="noStrike">
                          <a:solidFill>
                            <a:schemeClr val="tx2">
                              <a:lumMod val="50000"/>
                            </a:schemeClr>
                          </a:solidFill>
                          <a:effectLst/>
                        </a:rPr>
                        <a:t>Öğrenci Velileri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Öğrencilerin</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finansman</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sağlayıcısı</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Öğrencilere doğru bilgi ve gerekli desteği vermek</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1679774930"/>
                  </a:ext>
                </a:extLst>
              </a:tr>
              <a:tr h="307331">
                <a:tc>
                  <a:txBody>
                    <a:bodyPr/>
                    <a:lstStyle/>
                    <a:p>
                      <a:pPr algn="l" fontAlgn="ctr"/>
                      <a:r>
                        <a:rPr lang="en-GB" sz="1200" u="none" strike="noStrike">
                          <a:solidFill>
                            <a:schemeClr val="tx2">
                              <a:lumMod val="50000"/>
                            </a:schemeClr>
                          </a:solidFill>
                          <a:effectLst/>
                        </a:rPr>
                        <a:t>Yabancı Diller Yüksekokulu Çalışanları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Hizmet Üreten</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Motivasyon, kariyer, ücret, devamlılık</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870438490"/>
                  </a:ext>
                </a:extLst>
              </a:tr>
              <a:tr h="376774">
                <a:tc>
                  <a:txBody>
                    <a:bodyPr/>
                    <a:lstStyle/>
                    <a:p>
                      <a:pPr algn="l" fontAlgn="ctr"/>
                      <a:r>
                        <a:rPr lang="en-GB" sz="1200" u="none" strike="noStrike">
                          <a:solidFill>
                            <a:schemeClr val="tx2">
                              <a:lumMod val="50000"/>
                            </a:schemeClr>
                          </a:solidFill>
                          <a:effectLst/>
                        </a:rPr>
                        <a:t>ISO 9001 Bağımsız Akredite Kuruluşu</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a:solidFill>
                            <a:schemeClr val="tx2">
                              <a:lumMod val="50000"/>
                            </a:schemeClr>
                          </a:solidFill>
                          <a:effectLst/>
                        </a:rPr>
                        <a:t>Bilgi/</a:t>
                      </a:r>
                      <a:r>
                        <a:rPr lang="en-GB" sz="1200" u="none" strike="noStrike" dirty="0" err="1">
                          <a:solidFill>
                            <a:schemeClr val="tx2">
                              <a:lumMod val="50000"/>
                            </a:schemeClr>
                          </a:solidFill>
                          <a:effectLst/>
                        </a:rPr>
                        <a:t>Mevzuat</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Raporlama</a:t>
                      </a:r>
                      <a:r>
                        <a:rPr lang="en-GB" sz="1200" u="none" strike="noStrike" dirty="0">
                          <a:solidFill>
                            <a:schemeClr val="tx2">
                              <a:lumMod val="50000"/>
                            </a:schemeClr>
                          </a:solidFill>
                          <a:effectLst/>
                        </a:rPr>
                        <a:t>, Kalite </a:t>
                      </a:r>
                      <a:r>
                        <a:rPr lang="en-GB" sz="1200" u="none" strike="noStrike" dirty="0" err="1">
                          <a:solidFill>
                            <a:schemeClr val="tx2">
                              <a:lumMod val="50000"/>
                            </a:schemeClr>
                          </a:solidFill>
                          <a:effectLst/>
                        </a:rPr>
                        <a:t>Bünyesinde</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Faaliyet</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Gösterme</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611652157"/>
                  </a:ext>
                </a:extLst>
              </a:tr>
              <a:tr h="562982">
                <a:tc>
                  <a:txBody>
                    <a:bodyPr/>
                    <a:lstStyle/>
                    <a:p>
                      <a:pPr algn="l" fontAlgn="ctr"/>
                      <a:r>
                        <a:rPr lang="en-GB" sz="1200" u="none" strike="noStrike">
                          <a:solidFill>
                            <a:schemeClr val="tx2">
                              <a:lumMod val="50000"/>
                            </a:schemeClr>
                          </a:solidFill>
                          <a:effectLst/>
                        </a:rPr>
                        <a:t>Yükseköğretim Kalite Kurulu</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ABÜ İç Kalite Güvence Sisteminin oluşturulması ve ABÜ iç kalite güvencesinin artırılması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Düzenli</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olarak</a:t>
                      </a:r>
                      <a:r>
                        <a:rPr lang="en-GB" sz="1200" u="none" strike="noStrike" dirty="0">
                          <a:solidFill>
                            <a:schemeClr val="tx2">
                              <a:lumMod val="50000"/>
                            </a:schemeClr>
                          </a:solidFill>
                          <a:effectLst/>
                        </a:rPr>
                        <a:t> KİDR, </a:t>
                      </a:r>
                      <a:r>
                        <a:rPr lang="en-GB" sz="1200" u="none" strike="noStrike" dirty="0" err="1">
                          <a:solidFill>
                            <a:schemeClr val="tx2">
                              <a:lumMod val="50000"/>
                            </a:schemeClr>
                          </a:solidFill>
                          <a:effectLst/>
                        </a:rPr>
                        <a:t>Kurumsal</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Dış</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Değerlendirme</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ve</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Kurumsal</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Akreditasyon</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süreçlerinde</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işbirliği</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427580489"/>
                  </a:ext>
                </a:extLst>
              </a:tr>
              <a:tr h="272539">
                <a:tc>
                  <a:txBody>
                    <a:bodyPr/>
                    <a:lstStyle/>
                    <a:p>
                      <a:pPr algn="l" fontAlgn="ctr"/>
                      <a:r>
                        <a:rPr lang="en-GB" sz="1200" u="none" strike="noStrike">
                          <a:solidFill>
                            <a:schemeClr val="tx2">
                              <a:lumMod val="50000"/>
                            </a:schemeClr>
                          </a:solidFill>
                          <a:effectLst/>
                        </a:rPr>
                        <a:t>Akdeniz Üniversitesi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Bilgi paylaşımı, hizmet alımı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İş birliği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1172122823"/>
                  </a:ext>
                </a:extLst>
              </a:tr>
              <a:tr h="406319">
                <a:tc>
                  <a:txBody>
                    <a:bodyPr/>
                    <a:lstStyle/>
                    <a:p>
                      <a:pPr algn="l" fontAlgn="ctr"/>
                      <a:r>
                        <a:rPr lang="en-GB" sz="1200" u="none" strike="noStrike">
                          <a:solidFill>
                            <a:schemeClr val="tx2">
                              <a:lumMod val="50000"/>
                            </a:schemeClr>
                          </a:solidFill>
                          <a:effectLst/>
                        </a:rPr>
                        <a:t>Birim AVM</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Ortak bina kullanımı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a:solidFill>
                            <a:schemeClr val="tx2">
                              <a:lumMod val="50000"/>
                            </a:schemeClr>
                          </a:solidFill>
                          <a:effectLst/>
                        </a:rPr>
                        <a:t> Ortak kullanım alanlarında güvenlik, temizlik vb. kurallara  uyulması</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3560366021"/>
                  </a:ext>
                </a:extLst>
              </a:tr>
              <a:tr h="278338">
                <a:tc>
                  <a:txBody>
                    <a:bodyPr/>
                    <a:lstStyle/>
                    <a:p>
                      <a:pPr algn="l" fontAlgn="ctr"/>
                      <a:r>
                        <a:rPr lang="en-GB" sz="1200" u="none" strike="noStrike">
                          <a:solidFill>
                            <a:schemeClr val="tx2">
                              <a:lumMod val="50000"/>
                            </a:schemeClr>
                          </a:solidFill>
                          <a:effectLst/>
                        </a:rPr>
                        <a:t>Kısmi Zamanlı Çalışan Öğrenci</a:t>
                      </a:r>
                      <a:endParaRPr lang="en-GB" sz="1200" b="0" i="0" u="none" strike="noStrike">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Hizmet</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Üretme</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tc>
                  <a:txBody>
                    <a:bodyPr/>
                    <a:lstStyle/>
                    <a:p>
                      <a:pPr algn="l" fontAlgn="ctr"/>
                      <a:r>
                        <a:rPr lang="en-GB" sz="1200" u="none" strike="noStrike" dirty="0" err="1">
                          <a:solidFill>
                            <a:schemeClr val="tx2">
                              <a:lumMod val="50000"/>
                            </a:schemeClr>
                          </a:solidFill>
                          <a:effectLst/>
                        </a:rPr>
                        <a:t>Ücret</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verimli</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çalışma</a:t>
                      </a:r>
                      <a:r>
                        <a:rPr lang="en-GB" sz="1200" u="none" strike="noStrike" dirty="0">
                          <a:solidFill>
                            <a:schemeClr val="tx2">
                              <a:lumMod val="50000"/>
                            </a:schemeClr>
                          </a:solidFill>
                          <a:effectLst/>
                        </a:rPr>
                        <a:t> </a:t>
                      </a:r>
                      <a:r>
                        <a:rPr lang="en-GB" sz="1200" u="none" strike="noStrike" dirty="0" err="1">
                          <a:solidFill>
                            <a:schemeClr val="tx2">
                              <a:lumMod val="50000"/>
                            </a:schemeClr>
                          </a:solidFill>
                          <a:effectLst/>
                        </a:rPr>
                        <a:t>ortamı</a:t>
                      </a:r>
                      <a:endParaRPr lang="en-GB" sz="1200" b="0" i="0" u="none" strike="noStrike" dirty="0">
                        <a:solidFill>
                          <a:schemeClr val="tx2">
                            <a:lumMod val="50000"/>
                          </a:schemeClr>
                        </a:solidFill>
                        <a:effectLst/>
                        <a:latin typeface="Tahoma" panose="020B0604030504040204" pitchFamily="34" charset="0"/>
                      </a:endParaRPr>
                    </a:p>
                  </a:txBody>
                  <a:tcPr marL="4281" marR="4281" marT="4281" marB="0" anchor="ctr"/>
                </a:tc>
                <a:extLst>
                  <a:ext uri="{0D108BD9-81ED-4DB2-BD59-A6C34878D82A}">
                    <a16:rowId xmlns:a16="http://schemas.microsoft.com/office/drawing/2014/main" val="277714097"/>
                  </a:ext>
                </a:extLst>
              </a:tr>
            </a:tbl>
          </a:graphicData>
        </a:graphic>
      </p:graphicFrame>
      <p:pic>
        <p:nvPicPr>
          <p:cNvPr id="6" name="Resim 5"/>
          <p:cNvPicPr>
            <a:picLocks noChangeAspect="1"/>
          </p:cNvPicPr>
          <p:nvPr/>
        </p:nvPicPr>
        <p:blipFill>
          <a:blip r:embed="rId2"/>
          <a:stretch>
            <a:fillRect/>
          </a:stretch>
        </p:blipFill>
        <p:spPr>
          <a:xfrm>
            <a:off x="454174" y="383027"/>
            <a:ext cx="2109144" cy="534987"/>
          </a:xfrm>
          <a:prstGeom prst="rect">
            <a:avLst/>
          </a:prstGeom>
        </p:spPr>
      </p:pic>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89766"/>
            <a:ext cx="8201679" cy="487363"/>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6082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3320200817"/>
              </p:ext>
            </p:extLst>
          </p:nvPr>
        </p:nvGraphicFramePr>
        <p:xfrm>
          <a:off x="471160" y="1706069"/>
          <a:ext cx="8429001" cy="4584574"/>
        </p:xfrm>
        <a:graphic>
          <a:graphicData uri="http://schemas.openxmlformats.org/drawingml/2006/table">
            <a:tbl>
              <a:tblPr/>
              <a:tblGrid>
                <a:gridCol w="1603709">
                  <a:extLst>
                    <a:ext uri="{9D8B030D-6E8A-4147-A177-3AD203B41FA5}">
                      <a16:colId xmlns:a16="http://schemas.microsoft.com/office/drawing/2014/main" val="3918363564"/>
                    </a:ext>
                  </a:extLst>
                </a:gridCol>
                <a:gridCol w="1493193">
                  <a:extLst>
                    <a:ext uri="{9D8B030D-6E8A-4147-A177-3AD203B41FA5}">
                      <a16:colId xmlns:a16="http://schemas.microsoft.com/office/drawing/2014/main" val="1683979601"/>
                    </a:ext>
                  </a:extLst>
                </a:gridCol>
                <a:gridCol w="757836">
                  <a:extLst>
                    <a:ext uri="{9D8B030D-6E8A-4147-A177-3AD203B41FA5}">
                      <a16:colId xmlns:a16="http://schemas.microsoft.com/office/drawing/2014/main" val="2592459544"/>
                    </a:ext>
                  </a:extLst>
                </a:gridCol>
                <a:gridCol w="1160502">
                  <a:extLst>
                    <a:ext uri="{9D8B030D-6E8A-4147-A177-3AD203B41FA5}">
                      <a16:colId xmlns:a16="http://schemas.microsoft.com/office/drawing/2014/main" val="3383282758"/>
                    </a:ext>
                  </a:extLst>
                </a:gridCol>
                <a:gridCol w="3413761">
                  <a:extLst>
                    <a:ext uri="{9D8B030D-6E8A-4147-A177-3AD203B41FA5}">
                      <a16:colId xmlns:a16="http://schemas.microsoft.com/office/drawing/2014/main" val="494559924"/>
                    </a:ext>
                  </a:extLst>
                </a:gridCol>
              </a:tblGrid>
              <a:tr h="603799">
                <a:tc>
                  <a:txBody>
                    <a:bodyPr/>
                    <a:lstStyle/>
                    <a:p>
                      <a:pPr algn="ctr" fontAlgn="ctr"/>
                      <a:r>
                        <a:rPr lang="tr-TR" sz="14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4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08063">
                <a:tc>
                  <a:txBody>
                    <a:bodyPr/>
                    <a:lstStyle/>
                    <a:p>
                      <a:pPr algn="ctr" fontAlgn="ctr"/>
                      <a:r>
                        <a:rPr lang="tr-TR" sz="1400" b="0" i="0" u="none" strike="noStrike" baseline="0" dirty="0" smtClean="0">
                          <a:solidFill>
                            <a:srgbClr val="0C0D0D"/>
                          </a:solidFill>
                          <a:effectLst/>
                          <a:latin typeface="Calibri" panose="020F0502020204030204" pitchFamily="34" charset="0"/>
                        </a:rPr>
                        <a:t>Teras için </a:t>
                      </a:r>
                      <a:r>
                        <a:rPr lang="tr-TR" sz="1400" b="0" i="0" u="none" strike="noStrike" dirty="0" smtClean="0">
                          <a:solidFill>
                            <a:srgbClr val="0C0D0D"/>
                          </a:solidFill>
                          <a:effectLst/>
                          <a:latin typeface="Calibri" panose="020F0502020204030204" pitchFamily="34" charset="0"/>
                        </a:rPr>
                        <a:t>masa</a:t>
                      </a:r>
                      <a:r>
                        <a:rPr lang="tr-TR" sz="1400" b="0" i="0" u="none" strike="noStrike" baseline="0" dirty="0" smtClean="0">
                          <a:solidFill>
                            <a:srgbClr val="0C0D0D"/>
                          </a:solidFill>
                          <a:effectLst/>
                          <a:latin typeface="Calibri" panose="020F0502020204030204" pitchFamily="34" charset="0"/>
                        </a:rPr>
                        <a:t>lı banklar</a:t>
                      </a:r>
                      <a:r>
                        <a:rPr lang="tr-TR" sz="1400" b="0" i="0" u="none" strike="noStrike" dirty="0" smtClean="0">
                          <a:solidFill>
                            <a:srgbClr val="0C0D0D"/>
                          </a:solidFill>
                          <a:effectLst/>
                          <a:latin typeface="Calibri" panose="020F0502020204030204" pitchFamily="34" charset="0"/>
                        </a:rPr>
                        <a:t> </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C0D0D"/>
                          </a:solidFill>
                          <a:effectLst/>
                          <a:latin typeface="Calibri" panose="020F0502020204030204" pitchFamily="34" charset="0"/>
                        </a:rPr>
                        <a:t>Genel Sekreterlik Makamı </a:t>
                      </a:r>
                    </a:p>
                    <a:p>
                      <a:pPr algn="ctr" fontAlgn="ctr"/>
                      <a:r>
                        <a:rPr lang="tr-TR" sz="1400" b="0" i="0" u="none" strike="noStrike" dirty="0">
                          <a:solidFill>
                            <a:srgbClr val="0C0D0D"/>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10</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Masalı bank</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Öğrencilerden gelen «Kantin düzenini beğenmiyoruz ve terasta oturacak yer olmaması sorun oluşturuyor.» şeklinde geri bildirim.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1021550">
                <a:tc>
                  <a:txBody>
                    <a:bodyPr/>
                    <a:lstStyle/>
                    <a:p>
                      <a:pPr algn="ctr" fontAlgn="ctr"/>
                      <a:r>
                        <a:rPr lang="tr-TR" sz="1400" b="0" i="0" u="none" strike="noStrike" dirty="0" smtClean="0">
                          <a:solidFill>
                            <a:srgbClr val="0C0D0D"/>
                          </a:solidFill>
                          <a:effectLst/>
                          <a:latin typeface="Calibri" panose="020F0502020204030204" pitchFamily="34" charset="0"/>
                        </a:rPr>
                        <a:t>Teras için gölgelik</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C0D0D"/>
                          </a:solidFill>
                          <a:effectLst/>
                          <a:latin typeface="Calibri" panose="020F0502020204030204" pitchFamily="34" charset="0"/>
                        </a:rPr>
                        <a:t>Genel Sekreterlik Makamı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Gölgelik</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Teras</a:t>
                      </a:r>
                      <a:r>
                        <a:rPr lang="tr-TR" sz="1400" b="0" i="0" u="none" strike="noStrike" baseline="0" dirty="0" smtClean="0">
                          <a:solidFill>
                            <a:srgbClr val="0C0D0D"/>
                          </a:solidFill>
                          <a:effectLst/>
                          <a:latin typeface="Calibri" panose="020F0502020204030204" pitchFamily="34" charset="0"/>
                        </a:rPr>
                        <a:t> yazın güneşli kışın ise yağmurlu olmaktadır. Gölgelik ve yeterince sandalye de olmadığı için öğrencilerin açık havada zaman geçirme imkanları azalmaktadır.</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94006677"/>
                  </a:ext>
                </a:extLst>
              </a:tr>
              <a:tr h="943534">
                <a:tc>
                  <a:txBody>
                    <a:bodyPr/>
                    <a:lstStyle/>
                    <a:p>
                      <a:pPr algn="ctr" fontAlgn="ctr"/>
                      <a:r>
                        <a:rPr lang="tr-TR" sz="1400" b="0" i="0" u="none" strike="noStrike" dirty="0" smtClean="0">
                          <a:solidFill>
                            <a:srgbClr val="0C0D0D"/>
                          </a:solidFill>
                          <a:effectLst/>
                          <a:latin typeface="Calibri" panose="020F0502020204030204" pitchFamily="34" charset="0"/>
                        </a:rPr>
                        <a:t>Katlarda yiyecek ve içecek aparatı</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Genel Sekreterlik Makamı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0</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C0D0D"/>
                          </a:solidFill>
                          <a:effectLst/>
                          <a:latin typeface="Calibri" panose="020F0502020204030204" pitchFamily="34" charset="0"/>
                        </a:rPr>
                        <a:t>Katlarda yiyecek ve içecek aparatı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Her teneffüste üst katlardan 1. kata inmek istemeyen öğrencilerden</a:t>
                      </a:r>
                      <a:r>
                        <a:rPr lang="tr-TR" sz="1400" b="0" i="0" u="none" strike="noStrike" baseline="0" dirty="0" smtClean="0">
                          <a:solidFill>
                            <a:srgbClr val="0C0D0D"/>
                          </a:solidFill>
                          <a:effectLst/>
                          <a:latin typeface="Calibri" panose="020F0502020204030204" pitchFamily="34" charset="0"/>
                        </a:rPr>
                        <a:t> gelen talepler</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2458927"/>
                  </a:ext>
                </a:extLst>
              </a:tr>
              <a:tr h="1007628">
                <a:tc>
                  <a:txBody>
                    <a:bodyPr/>
                    <a:lstStyle/>
                    <a:p>
                      <a:pPr algn="ctr" fontAlgn="ctr"/>
                      <a:r>
                        <a:rPr lang="tr-TR" sz="1400" b="0" i="0" u="none" strike="noStrike" dirty="0" smtClean="0">
                          <a:solidFill>
                            <a:srgbClr val="0C0D0D"/>
                          </a:solidFill>
                          <a:effectLst/>
                          <a:latin typeface="Calibri" panose="020F0502020204030204" pitchFamily="34" charset="0"/>
                        </a:rPr>
                        <a:t>Kamera</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Genel Sekreterlik Makamı</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0</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C0D0D"/>
                          </a:solidFill>
                          <a:effectLst/>
                          <a:latin typeface="Calibri" panose="020F0502020204030204" pitchFamily="34" charset="0"/>
                        </a:rPr>
                        <a:t>410 ve 610  </a:t>
                      </a:r>
                      <a:r>
                        <a:rPr lang="tr-TR" sz="1400" b="0" i="0" u="none" strike="noStrike" dirty="0" err="1" smtClean="0">
                          <a:solidFill>
                            <a:srgbClr val="0C0D0D"/>
                          </a:solidFill>
                          <a:effectLst/>
                          <a:latin typeface="Calibri" panose="020F0502020204030204" pitchFamily="34" charset="0"/>
                        </a:rPr>
                        <a:t>nolu</a:t>
                      </a:r>
                      <a:r>
                        <a:rPr lang="tr-TR" sz="1400" b="0" i="0" u="none" strike="noStrike" baseline="0" dirty="0" smtClean="0">
                          <a:solidFill>
                            <a:srgbClr val="0C0D0D"/>
                          </a:solidFill>
                          <a:effectLst/>
                          <a:latin typeface="Calibri" panose="020F0502020204030204" pitchFamily="34" charset="0"/>
                        </a:rPr>
                        <a:t> çalışma salonları için</a:t>
                      </a:r>
                      <a:endParaRPr lang="tr-TR" sz="1400" b="0" i="0" u="none" strike="noStrike" dirty="0" smtClean="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C0D0D"/>
                          </a:solidFill>
                          <a:effectLst/>
                          <a:latin typeface="Calibri" panose="020F0502020204030204" pitchFamily="34" charset="0"/>
                        </a:rPr>
                        <a:t>Çalışma</a:t>
                      </a:r>
                      <a:r>
                        <a:rPr lang="tr-TR" sz="1400" b="0" i="0" u="none" strike="noStrike" baseline="0" dirty="0" smtClean="0">
                          <a:solidFill>
                            <a:srgbClr val="0C0D0D"/>
                          </a:solidFill>
                          <a:effectLst/>
                          <a:latin typeface="Calibri" panose="020F0502020204030204" pitchFamily="34" charset="0"/>
                        </a:rPr>
                        <a:t> salonlarının sürekli olarak öğrencilerimize açılabilmesi için kamera sisteminin aktif olmasına ihtiyaç duyulmaktadır.</a:t>
                      </a:r>
                      <a:endParaRPr lang="tr-TR" sz="1400" b="0" i="0" u="none" strike="noStrike" dirty="0">
                        <a:solidFill>
                          <a:srgbClr val="0C0D0D"/>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32159"/>
                  </a:ext>
                </a:extLst>
              </a:tr>
            </a:tbl>
          </a:graphicData>
        </a:graphic>
      </p:graphicFrame>
    </p:spTree>
    <p:extLst>
      <p:ext uri="{BB962C8B-B14F-4D97-AF65-F5344CB8AC3E}">
        <p14:creationId xmlns:p14="http://schemas.microsoft.com/office/powerpoint/2010/main" val="809971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441480" y="309265"/>
            <a:ext cx="5981949" cy="840301"/>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tx2">
                    <a:lumMod val="50000"/>
                  </a:schemeClr>
                </a:solidFill>
                <a:effectLst>
                  <a:outerShdw blurRad="38100" dist="38100" dir="2700000" algn="tl">
                    <a:srgbClr val="000000">
                      <a:alpha val="43137"/>
                    </a:srgbClr>
                  </a:outerShdw>
                </a:effectLst>
                <a:ea typeface="+mj-ea"/>
                <a:cs typeface="+mj-cs"/>
              </a:rPr>
              <a:t>MEVCUT </a:t>
            </a:r>
            <a:r>
              <a:rPr lang="en-US" sz="2800" b="1" dirty="0">
                <a:solidFill>
                  <a:schemeClr val="tx2">
                    <a:lumMod val="50000"/>
                  </a:schemeClr>
                </a:solidFill>
                <a:effectLst>
                  <a:outerShdw blurRad="38100" dist="38100" dir="2700000" algn="tl">
                    <a:srgbClr val="000000">
                      <a:alpha val="43137"/>
                    </a:srgbClr>
                  </a:outerShdw>
                </a:effectLst>
                <a:ea typeface="+mj-ea"/>
                <a:cs typeface="+mj-cs"/>
              </a:rPr>
              <a:t>KAYNAK</a:t>
            </a:r>
            <a:r>
              <a:rPr lang="tr-TR" sz="2800" b="1" dirty="0">
                <a:solidFill>
                  <a:schemeClr val="tx2">
                    <a:lumMod val="50000"/>
                  </a:schemeClr>
                </a:solidFill>
                <a:effectLst>
                  <a:outerShdw blurRad="38100" dist="38100" dir="2700000" algn="tl">
                    <a:srgbClr val="000000">
                      <a:alpha val="43137"/>
                    </a:srgbClr>
                  </a:outerShdw>
                </a:effectLst>
                <a:ea typeface="+mj-ea"/>
                <a:cs typeface="+mj-cs"/>
              </a:rPr>
              <a:t>LAR </a:t>
            </a:r>
            <a:r>
              <a:rPr lang="tr-TR" sz="2800" b="1" dirty="0" smtClean="0">
                <a:solidFill>
                  <a:schemeClr val="tx2">
                    <a:lumMod val="50000"/>
                  </a:schemeClr>
                </a:solidFill>
                <a:effectLst>
                  <a:outerShdw blurRad="38100" dist="38100" dir="2700000" algn="tl">
                    <a:srgbClr val="000000">
                      <a:alpha val="43137"/>
                    </a:srgbClr>
                  </a:outerShdw>
                </a:effectLst>
                <a:ea typeface="+mj-ea"/>
                <a:cs typeface="+mj-cs"/>
              </a:rPr>
              <a:t>ve </a:t>
            </a:r>
            <a:r>
              <a:rPr lang="en-US" sz="2800" b="1" dirty="0" smtClean="0">
                <a:solidFill>
                  <a:schemeClr val="tx2">
                    <a:lumMod val="50000"/>
                  </a:schemeClr>
                </a:solidFill>
                <a:effectLst>
                  <a:outerShdw blurRad="38100" dist="38100" dir="2700000" algn="tl">
                    <a:srgbClr val="000000">
                      <a:alpha val="43137"/>
                    </a:srgbClr>
                  </a:outerShdw>
                </a:effectLst>
                <a:ea typeface="+mj-ea"/>
                <a:cs typeface="+mj-cs"/>
              </a:rPr>
              <a:t> </a:t>
            </a:r>
            <a:r>
              <a:rPr lang="en-US" sz="2800" b="1" dirty="0">
                <a:solidFill>
                  <a:schemeClr val="tx2">
                    <a:lumMod val="50000"/>
                  </a:schemeClr>
                </a:solidFill>
                <a:effectLst>
                  <a:outerShdw blurRad="38100" dist="38100" dir="2700000" algn="tl">
                    <a:srgbClr val="000000">
                      <a:alpha val="43137"/>
                    </a:srgbClr>
                  </a:outerShdw>
                </a:effectLst>
                <a:ea typeface="+mj-ea"/>
                <a:cs typeface="+mj-cs"/>
              </a:rPr>
              <a:t>İHTİYA</a:t>
            </a:r>
            <a:r>
              <a:rPr lang="tr-TR" sz="2800" b="1" dirty="0">
                <a:solidFill>
                  <a:schemeClr val="tx2">
                    <a:lumMod val="50000"/>
                  </a:schemeClr>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tx2">
                    <a:lumMod val="50000"/>
                  </a:schemeClr>
                </a:solidFill>
                <a:effectLst>
                  <a:outerShdw blurRad="38100" dist="38100" dir="2700000" algn="tl">
                    <a:srgbClr val="000000">
                      <a:alpha val="43137"/>
                    </a:srgbClr>
                  </a:outerShdw>
                </a:effectLst>
                <a:ea typeface="+mj-ea"/>
                <a:cs typeface="+mj-cs"/>
              </a:rPr>
              <a:t>(İŞ GÜCÜ-İNSAN KAYNAĞI)</a:t>
            </a:r>
            <a:endParaRPr lang="en-US" sz="2800" b="1" dirty="0">
              <a:solidFill>
                <a:schemeClr val="tx2">
                  <a:lumMod val="50000"/>
                </a:schemeClr>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79542" y="29232225"/>
            <a:ext cx="200608" cy="90203"/>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7" name="Metin kutusu 1353"/>
          <p:cNvSpPr txBox="1"/>
          <p:nvPr/>
        </p:nvSpPr>
        <p:spPr>
          <a:xfrm>
            <a:off x="2474780" y="29394150"/>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8" name="Metin kutusu 1354"/>
          <p:cNvSpPr txBox="1"/>
          <p:nvPr/>
        </p:nvSpPr>
        <p:spPr>
          <a:xfrm>
            <a:off x="2474780" y="29556075"/>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9" name="Metin kutusu 1355"/>
          <p:cNvSpPr txBox="1"/>
          <p:nvPr/>
        </p:nvSpPr>
        <p:spPr>
          <a:xfrm>
            <a:off x="3878130" y="29222700"/>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0" name="Metin kutusu 1356"/>
          <p:cNvSpPr txBox="1"/>
          <p:nvPr/>
        </p:nvSpPr>
        <p:spPr>
          <a:xfrm>
            <a:off x="3878130" y="2938462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1" name="Metin kutusu 1357"/>
          <p:cNvSpPr txBox="1"/>
          <p:nvPr/>
        </p:nvSpPr>
        <p:spPr>
          <a:xfrm>
            <a:off x="3878130" y="29222700"/>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2" name="Metin kutusu 1358"/>
          <p:cNvSpPr txBox="1"/>
          <p:nvPr/>
        </p:nvSpPr>
        <p:spPr>
          <a:xfrm>
            <a:off x="3878130" y="2938462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3" name="Metin kutusu 1359"/>
          <p:cNvSpPr txBox="1"/>
          <p:nvPr/>
        </p:nvSpPr>
        <p:spPr>
          <a:xfrm>
            <a:off x="3878130" y="29579889"/>
            <a:ext cx="200608" cy="9143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4" name="Metin kutusu 1360"/>
          <p:cNvSpPr txBox="1"/>
          <p:nvPr/>
        </p:nvSpPr>
        <p:spPr>
          <a:xfrm>
            <a:off x="2479542" y="29232225"/>
            <a:ext cx="200608" cy="90203"/>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5" name="Metin kutusu 1361"/>
          <p:cNvSpPr txBox="1"/>
          <p:nvPr/>
        </p:nvSpPr>
        <p:spPr>
          <a:xfrm>
            <a:off x="2474780" y="29556075"/>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6" name="Metin kutusu 1362"/>
          <p:cNvSpPr txBox="1"/>
          <p:nvPr/>
        </p:nvSpPr>
        <p:spPr>
          <a:xfrm>
            <a:off x="3878130" y="29222700"/>
            <a:ext cx="200608" cy="96381"/>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7" name="Metin kutusu 1363"/>
          <p:cNvSpPr txBox="1"/>
          <p:nvPr/>
        </p:nvSpPr>
        <p:spPr>
          <a:xfrm>
            <a:off x="3878130" y="2938462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8" name="Metin kutusu 1364"/>
          <p:cNvSpPr txBox="1"/>
          <p:nvPr/>
        </p:nvSpPr>
        <p:spPr>
          <a:xfrm>
            <a:off x="2479542" y="29224289"/>
            <a:ext cx="200608" cy="90202"/>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19" name="Metin kutusu 1365"/>
          <p:cNvSpPr txBox="1"/>
          <p:nvPr/>
        </p:nvSpPr>
        <p:spPr>
          <a:xfrm>
            <a:off x="2474780" y="29378275"/>
            <a:ext cx="200608" cy="10997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0" name="Metin kutusu 1367"/>
          <p:cNvSpPr txBox="1"/>
          <p:nvPr/>
        </p:nvSpPr>
        <p:spPr>
          <a:xfrm>
            <a:off x="3878130" y="29222700"/>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1" name="Metin kutusu 1368"/>
          <p:cNvSpPr txBox="1"/>
          <p:nvPr/>
        </p:nvSpPr>
        <p:spPr>
          <a:xfrm>
            <a:off x="3878130" y="29376689"/>
            <a:ext cx="200608" cy="90202"/>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2" name="Metin kutusu 1369"/>
          <p:cNvSpPr txBox="1"/>
          <p:nvPr/>
        </p:nvSpPr>
        <p:spPr>
          <a:xfrm>
            <a:off x="3878130" y="29222700"/>
            <a:ext cx="200608" cy="90203"/>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3" name="Metin kutusu 1370"/>
          <p:cNvSpPr txBox="1"/>
          <p:nvPr/>
        </p:nvSpPr>
        <p:spPr>
          <a:xfrm>
            <a:off x="3878130" y="29376689"/>
            <a:ext cx="200608" cy="90202"/>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4" name="Metin kutusu 1371"/>
          <p:cNvSpPr txBox="1"/>
          <p:nvPr/>
        </p:nvSpPr>
        <p:spPr>
          <a:xfrm>
            <a:off x="3878130" y="29579889"/>
            <a:ext cx="200608" cy="9143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5" name="Metin kutusu 1372"/>
          <p:cNvSpPr txBox="1"/>
          <p:nvPr/>
        </p:nvSpPr>
        <p:spPr>
          <a:xfrm>
            <a:off x="3878130" y="29579889"/>
            <a:ext cx="200608" cy="9143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6" name="Metin kutusu 1373"/>
          <p:cNvSpPr txBox="1"/>
          <p:nvPr/>
        </p:nvSpPr>
        <p:spPr>
          <a:xfrm>
            <a:off x="2479542" y="29232225"/>
            <a:ext cx="200608" cy="90203"/>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7" name="Metin kutusu 1374"/>
          <p:cNvSpPr txBox="1"/>
          <p:nvPr/>
        </p:nvSpPr>
        <p:spPr>
          <a:xfrm>
            <a:off x="2474780" y="29400501"/>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8" name="Metin kutusu 1375"/>
          <p:cNvSpPr txBox="1"/>
          <p:nvPr/>
        </p:nvSpPr>
        <p:spPr>
          <a:xfrm>
            <a:off x="2474780" y="29556075"/>
            <a:ext cx="200608" cy="96381"/>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29" name="Metin kutusu 1376"/>
          <p:cNvSpPr txBox="1"/>
          <p:nvPr/>
        </p:nvSpPr>
        <p:spPr>
          <a:xfrm>
            <a:off x="3878130" y="29222700"/>
            <a:ext cx="200608" cy="96381"/>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0" name="Metin kutusu 1377"/>
          <p:cNvSpPr txBox="1"/>
          <p:nvPr/>
        </p:nvSpPr>
        <p:spPr>
          <a:xfrm>
            <a:off x="3878130" y="2938462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1" name="Metin kutusu 1378"/>
          <p:cNvSpPr txBox="1"/>
          <p:nvPr/>
        </p:nvSpPr>
        <p:spPr>
          <a:xfrm>
            <a:off x="3878130" y="29587825"/>
            <a:ext cx="200608" cy="90203"/>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2" name="Metin kutusu 1379"/>
          <p:cNvSpPr txBox="1"/>
          <p:nvPr/>
        </p:nvSpPr>
        <p:spPr>
          <a:xfrm>
            <a:off x="4849680" y="29232225"/>
            <a:ext cx="200608" cy="90203"/>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3" name="Metin kutusu 1380"/>
          <p:cNvSpPr txBox="1"/>
          <p:nvPr/>
        </p:nvSpPr>
        <p:spPr>
          <a:xfrm>
            <a:off x="4844917" y="29400501"/>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4" name="Metin kutusu 1381"/>
          <p:cNvSpPr txBox="1"/>
          <p:nvPr/>
        </p:nvSpPr>
        <p:spPr>
          <a:xfrm>
            <a:off x="4844917" y="29556075"/>
            <a:ext cx="200608" cy="96381"/>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5" name="Metin kutusu 1382"/>
          <p:cNvSpPr txBox="1"/>
          <p:nvPr/>
        </p:nvSpPr>
        <p:spPr>
          <a:xfrm>
            <a:off x="2479542" y="30122814"/>
            <a:ext cx="200608" cy="9143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6" name="Metin kutusu 1383"/>
          <p:cNvSpPr txBox="1"/>
          <p:nvPr/>
        </p:nvSpPr>
        <p:spPr>
          <a:xfrm>
            <a:off x="2474780" y="30284738"/>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7" name="Metin kutusu 1384"/>
          <p:cNvSpPr txBox="1"/>
          <p:nvPr/>
        </p:nvSpPr>
        <p:spPr>
          <a:xfrm>
            <a:off x="2474780" y="30446663"/>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8" name="Metin kutusu 1385"/>
          <p:cNvSpPr txBox="1"/>
          <p:nvPr/>
        </p:nvSpPr>
        <p:spPr>
          <a:xfrm>
            <a:off x="3878130" y="30113288"/>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39" name="Metin kutusu 1386"/>
          <p:cNvSpPr txBox="1"/>
          <p:nvPr/>
        </p:nvSpPr>
        <p:spPr>
          <a:xfrm>
            <a:off x="3878130" y="30275214"/>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0" name="Metin kutusu 1387"/>
          <p:cNvSpPr txBox="1"/>
          <p:nvPr/>
        </p:nvSpPr>
        <p:spPr>
          <a:xfrm>
            <a:off x="3878130" y="30113288"/>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1" name="Metin kutusu 1388"/>
          <p:cNvSpPr txBox="1"/>
          <p:nvPr/>
        </p:nvSpPr>
        <p:spPr>
          <a:xfrm>
            <a:off x="3878130" y="30275214"/>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2" name="Metin kutusu 1389"/>
          <p:cNvSpPr txBox="1"/>
          <p:nvPr/>
        </p:nvSpPr>
        <p:spPr>
          <a:xfrm>
            <a:off x="3878130" y="30472064"/>
            <a:ext cx="200608" cy="90202"/>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3" name="Metin kutusu 1390"/>
          <p:cNvSpPr txBox="1"/>
          <p:nvPr/>
        </p:nvSpPr>
        <p:spPr>
          <a:xfrm>
            <a:off x="2479542" y="30122814"/>
            <a:ext cx="200608" cy="9143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4" name="Metin kutusu 1391"/>
          <p:cNvSpPr txBox="1"/>
          <p:nvPr/>
        </p:nvSpPr>
        <p:spPr>
          <a:xfrm>
            <a:off x="2474780" y="30446663"/>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5" name="Metin kutusu 1392"/>
          <p:cNvSpPr txBox="1"/>
          <p:nvPr/>
        </p:nvSpPr>
        <p:spPr>
          <a:xfrm>
            <a:off x="3878130" y="30113288"/>
            <a:ext cx="200608" cy="96381"/>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6" name="Metin kutusu 1393"/>
          <p:cNvSpPr txBox="1"/>
          <p:nvPr/>
        </p:nvSpPr>
        <p:spPr>
          <a:xfrm>
            <a:off x="3878130" y="30275214"/>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7" name="Metin kutusu 1394"/>
          <p:cNvSpPr txBox="1"/>
          <p:nvPr/>
        </p:nvSpPr>
        <p:spPr>
          <a:xfrm>
            <a:off x="2479542" y="30114876"/>
            <a:ext cx="200608" cy="9143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8" name="Metin kutusu 1395"/>
          <p:cNvSpPr txBox="1"/>
          <p:nvPr/>
        </p:nvSpPr>
        <p:spPr>
          <a:xfrm>
            <a:off x="2474780" y="30270450"/>
            <a:ext cx="200608" cy="10997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49" name="Metin kutusu 1396"/>
          <p:cNvSpPr txBox="1"/>
          <p:nvPr/>
        </p:nvSpPr>
        <p:spPr>
          <a:xfrm>
            <a:off x="2474390" y="30446664"/>
            <a:ext cx="208698" cy="124800"/>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0" name="Metin kutusu 1397"/>
          <p:cNvSpPr txBox="1"/>
          <p:nvPr/>
        </p:nvSpPr>
        <p:spPr>
          <a:xfrm>
            <a:off x="3878130" y="30113289"/>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1" name="Metin kutusu 1398"/>
          <p:cNvSpPr txBox="1"/>
          <p:nvPr/>
        </p:nvSpPr>
        <p:spPr>
          <a:xfrm>
            <a:off x="3878130" y="30267276"/>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2" name="Metin kutusu 1399"/>
          <p:cNvSpPr txBox="1"/>
          <p:nvPr/>
        </p:nvSpPr>
        <p:spPr>
          <a:xfrm>
            <a:off x="3878130" y="30113289"/>
            <a:ext cx="200608" cy="9143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3" name="Metin kutusu 1400"/>
          <p:cNvSpPr txBox="1"/>
          <p:nvPr/>
        </p:nvSpPr>
        <p:spPr>
          <a:xfrm>
            <a:off x="3878130" y="30267276"/>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4" name="Metin kutusu 1401"/>
          <p:cNvSpPr txBox="1"/>
          <p:nvPr/>
        </p:nvSpPr>
        <p:spPr>
          <a:xfrm>
            <a:off x="3878130" y="30472064"/>
            <a:ext cx="200608" cy="90202"/>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5" name="Metin kutusu 1402"/>
          <p:cNvSpPr txBox="1"/>
          <p:nvPr/>
        </p:nvSpPr>
        <p:spPr>
          <a:xfrm>
            <a:off x="3878130" y="30472064"/>
            <a:ext cx="200608" cy="90202"/>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6" name="Metin kutusu 1403"/>
          <p:cNvSpPr txBox="1"/>
          <p:nvPr/>
        </p:nvSpPr>
        <p:spPr>
          <a:xfrm>
            <a:off x="2479542" y="30122814"/>
            <a:ext cx="200608" cy="9143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7" name="Metin kutusu 1404"/>
          <p:cNvSpPr txBox="1"/>
          <p:nvPr/>
        </p:nvSpPr>
        <p:spPr>
          <a:xfrm>
            <a:off x="2474780" y="3029267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8" name="Metin kutusu 1405"/>
          <p:cNvSpPr txBox="1"/>
          <p:nvPr/>
        </p:nvSpPr>
        <p:spPr>
          <a:xfrm>
            <a:off x="2474780" y="30446663"/>
            <a:ext cx="200608" cy="96381"/>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59" name="Metin kutusu 1406"/>
          <p:cNvSpPr txBox="1"/>
          <p:nvPr/>
        </p:nvSpPr>
        <p:spPr>
          <a:xfrm>
            <a:off x="3878130" y="30113288"/>
            <a:ext cx="200608" cy="96381"/>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60" name="Metin kutusu 1407"/>
          <p:cNvSpPr txBox="1"/>
          <p:nvPr/>
        </p:nvSpPr>
        <p:spPr>
          <a:xfrm>
            <a:off x="3878130" y="30275214"/>
            <a:ext cx="200608" cy="9143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61" name="Metin kutusu 1408"/>
          <p:cNvSpPr txBox="1"/>
          <p:nvPr/>
        </p:nvSpPr>
        <p:spPr>
          <a:xfrm>
            <a:off x="3878130" y="30480000"/>
            <a:ext cx="200608" cy="90203"/>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62" name="Metin kutusu 1409"/>
          <p:cNvSpPr txBox="1"/>
          <p:nvPr/>
        </p:nvSpPr>
        <p:spPr>
          <a:xfrm>
            <a:off x="4849680" y="30122814"/>
            <a:ext cx="200608" cy="9143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63" name="Metin kutusu 1410"/>
          <p:cNvSpPr txBox="1"/>
          <p:nvPr/>
        </p:nvSpPr>
        <p:spPr>
          <a:xfrm>
            <a:off x="4844917" y="30292675"/>
            <a:ext cx="200608" cy="90203"/>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sp>
        <p:nvSpPr>
          <p:cNvPr id="64" name="Metin kutusu 1411"/>
          <p:cNvSpPr txBox="1"/>
          <p:nvPr/>
        </p:nvSpPr>
        <p:spPr>
          <a:xfrm>
            <a:off x="4844917" y="30446663"/>
            <a:ext cx="200608" cy="96381"/>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chemeClr val="tx2">
                  <a:lumMod val="50000"/>
                </a:schemeClr>
              </a:solidFill>
            </a:endParaRP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168" y="309265"/>
            <a:ext cx="1504295" cy="4201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1086036092"/>
              </p:ext>
            </p:extLst>
          </p:nvPr>
        </p:nvGraphicFramePr>
        <p:xfrm>
          <a:off x="121168" y="1163854"/>
          <a:ext cx="8887920" cy="5292606"/>
        </p:xfrm>
        <a:graphic>
          <a:graphicData uri="http://schemas.openxmlformats.org/drawingml/2006/table">
            <a:tbl>
              <a:tblPr/>
              <a:tblGrid>
                <a:gridCol w="1677674">
                  <a:extLst>
                    <a:ext uri="{9D8B030D-6E8A-4147-A177-3AD203B41FA5}">
                      <a16:colId xmlns:a16="http://schemas.microsoft.com/office/drawing/2014/main" val="3918363564"/>
                    </a:ext>
                  </a:extLst>
                </a:gridCol>
                <a:gridCol w="1747577">
                  <a:extLst>
                    <a:ext uri="{9D8B030D-6E8A-4147-A177-3AD203B41FA5}">
                      <a16:colId xmlns:a16="http://schemas.microsoft.com/office/drawing/2014/main" val="1683979601"/>
                    </a:ext>
                  </a:extLst>
                </a:gridCol>
                <a:gridCol w="1006605">
                  <a:extLst>
                    <a:ext uri="{9D8B030D-6E8A-4147-A177-3AD203B41FA5}">
                      <a16:colId xmlns:a16="http://schemas.microsoft.com/office/drawing/2014/main" val="2592459544"/>
                    </a:ext>
                  </a:extLst>
                </a:gridCol>
                <a:gridCol w="1663693">
                  <a:extLst>
                    <a:ext uri="{9D8B030D-6E8A-4147-A177-3AD203B41FA5}">
                      <a16:colId xmlns:a16="http://schemas.microsoft.com/office/drawing/2014/main" val="3383282758"/>
                    </a:ext>
                  </a:extLst>
                </a:gridCol>
                <a:gridCol w="2792371">
                  <a:extLst>
                    <a:ext uri="{9D8B030D-6E8A-4147-A177-3AD203B41FA5}">
                      <a16:colId xmlns:a16="http://schemas.microsoft.com/office/drawing/2014/main" val="494559924"/>
                    </a:ext>
                  </a:extLst>
                </a:gridCol>
              </a:tblGrid>
              <a:tr h="478276">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05517">
                <a:tc>
                  <a:txBody>
                    <a:bodyPr/>
                    <a:lstStyle/>
                    <a:p>
                      <a:pPr algn="ctr" fontAlgn="ctr"/>
                      <a:r>
                        <a:rPr lang="tr-TR" sz="1400" b="0" i="0" u="none" strike="noStrike" dirty="0" smtClean="0">
                          <a:solidFill>
                            <a:srgbClr val="001626"/>
                          </a:solidFill>
                          <a:effectLst/>
                          <a:latin typeface="+mn-lt"/>
                        </a:rPr>
                        <a:t>Öğretim Görevlisi</a:t>
                      </a:r>
                      <a:endParaRPr lang="tr-TR" sz="1400" b="0" i="0" u="none" strike="noStrike" dirty="0">
                        <a:solidFill>
                          <a:srgbClr val="001626"/>
                        </a:solidFill>
                        <a:effectLst/>
                        <a:latin typeface="+mn-lt"/>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Yabancı</a:t>
                      </a:r>
                      <a:r>
                        <a:rPr lang="tr-TR" sz="1400" b="0" i="0" u="none" strike="noStrike" baseline="0" dirty="0" smtClean="0">
                          <a:solidFill>
                            <a:srgbClr val="001626"/>
                          </a:solidFill>
                          <a:effectLst/>
                          <a:latin typeface="+mn-lt"/>
                        </a:rPr>
                        <a:t> Diller Yüksekokulu (Hazırlık Sınıfları, Akademik İngilizce Bölümü, Modern Diller Bölümü, Türkçe Hazırlık Bölümü)</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smtClean="0">
                          <a:solidFill>
                            <a:srgbClr val="001626"/>
                          </a:solidFill>
                          <a:effectLst/>
                          <a:latin typeface="+mn-lt"/>
                        </a:rPr>
                        <a:t>52</a:t>
                      </a:r>
                      <a:r>
                        <a:rPr lang="tr-TR" sz="1400" b="0" i="0" u="none" strike="noStrike" baseline="0" smtClean="0">
                          <a:solidFill>
                            <a:srgbClr val="001626"/>
                          </a:solidFill>
                          <a:effectLst/>
                          <a:latin typeface="+mn-lt"/>
                        </a:rPr>
                        <a:t> </a:t>
                      </a:r>
                      <a:r>
                        <a:rPr lang="tr-TR" sz="1400" b="0" i="0" u="none" strike="noStrike" baseline="0" dirty="0" smtClean="0">
                          <a:solidFill>
                            <a:srgbClr val="001626"/>
                          </a:solidFill>
                          <a:effectLst/>
                          <a:latin typeface="+mn-lt"/>
                        </a:rPr>
                        <a:t>+ 2 kişi ders saati ücretli</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Önümüzdeki</a:t>
                      </a:r>
                      <a:r>
                        <a:rPr lang="tr-TR" sz="1400" b="0" i="0" u="none" strike="noStrike" baseline="0" dirty="0" smtClean="0">
                          <a:solidFill>
                            <a:srgbClr val="001626"/>
                          </a:solidFill>
                          <a:effectLst/>
                          <a:latin typeface="+mn-lt"/>
                        </a:rPr>
                        <a:t> sene için belirlenecek öğrenci kontenjanına göre ihtiyaç olan öğretim görevlisi kadrosu hesaplanacaktır.</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Doğum izni,</a:t>
                      </a:r>
                      <a:r>
                        <a:rPr lang="tr-TR" sz="1400" b="0" i="0" u="none" strike="noStrike" baseline="0" dirty="0" smtClean="0">
                          <a:solidFill>
                            <a:srgbClr val="001626"/>
                          </a:solidFill>
                          <a:effectLst/>
                          <a:latin typeface="+mn-lt"/>
                        </a:rPr>
                        <a:t> MA/</a:t>
                      </a:r>
                      <a:r>
                        <a:rPr lang="tr-TR" sz="1400" b="0" i="0" u="none" strike="noStrike" baseline="0" dirty="0" err="1" smtClean="0">
                          <a:solidFill>
                            <a:srgbClr val="001626"/>
                          </a:solidFill>
                          <a:effectLst/>
                          <a:latin typeface="+mn-lt"/>
                        </a:rPr>
                        <a:t>PHd</a:t>
                      </a:r>
                      <a:r>
                        <a:rPr lang="tr-TR" sz="1400" b="0" i="0" u="none" strike="noStrike" baseline="0" dirty="0" smtClean="0">
                          <a:solidFill>
                            <a:srgbClr val="001626"/>
                          </a:solidFill>
                          <a:effectLst/>
                          <a:latin typeface="+mn-lt"/>
                        </a:rPr>
                        <a:t> yapma durumu,  sınıf sayıları mevcudunun fazla olması durumları ortaya çıkabiliyor. </a:t>
                      </a:r>
                      <a:endParaRPr lang="tr-TR" sz="1400" b="0" i="0" u="none" strike="noStrike" dirty="0" smtClean="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36516276"/>
                  </a:ext>
                </a:extLst>
              </a:tr>
              <a:tr h="2442630">
                <a:tc>
                  <a:txBody>
                    <a:bodyPr/>
                    <a:lstStyle/>
                    <a:p>
                      <a:pPr algn="ctr" fontAlgn="ctr"/>
                      <a:r>
                        <a:rPr lang="tr-TR" sz="1400" b="0" i="0" u="none" strike="noStrike" dirty="0" smtClean="0">
                          <a:solidFill>
                            <a:srgbClr val="001626"/>
                          </a:solidFill>
                          <a:effectLst/>
                          <a:latin typeface="+mn-lt"/>
                        </a:rPr>
                        <a:t>İdari Personel</a:t>
                      </a:r>
                      <a:endParaRPr lang="tr-TR" sz="1400" b="0" i="0" u="none" strike="noStrike" dirty="0">
                        <a:solidFill>
                          <a:srgbClr val="001626"/>
                        </a:solidFill>
                        <a:effectLst/>
                        <a:latin typeface="+mn-lt"/>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Yabancı Diller Yüksekokulu</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1</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Yabancı</a:t>
                      </a:r>
                      <a:r>
                        <a:rPr lang="tr-TR" sz="1400" b="0" i="0" u="none" strike="noStrike" baseline="0" dirty="0" smtClean="0">
                          <a:solidFill>
                            <a:srgbClr val="001626"/>
                          </a:solidFill>
                          <a:effectLst/>
                          <a:latin typeface="+mn-lt"/>
                        </a:rPr>
                        <a:t> Diller Yüksekokulu Güllük Yerleşkesi</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GB" sz="1400" dirty="0" err="1" smtClean="0">
                          <a:solidFill>
                            <a:srgbClr val="001626"/>
                          </a:solidFill>
                          <a:latin typeface="+mn-lt"/>
                        </a:rPr>
                        <a:t>Daha</a:t>
                      </a:r>
                      <a:r>
                        <a:rPr lang="en-GB" sz="1400" dirty="0" smtClean="0">
                          <a:solidFill>
                            <a:srgbClr val="001626"/>
                          </a:solidFill>
                          <a:latin typeface="+mn-lt"/>
                        </a:rPr>
                        <a:t> </a:t>
                      </a:r>
                      <a:r>
                        <a:rPr lang="en-GB" sz="1400" dirty="0" err="1" smtClean="0">
                          <a:solidFill>
                            <a:srgbClr val="001626"/>
                          </a:solidFill>
                          <a:latin typeface="+mn-lt"/>
                        </a:rPr>
                        <a:t>önce</a:t>
                      </a:r>
                      <a:r>
                        <a:rPr lang="en-GB" sz="1400" dirty="0" smtClean="0">
                          <a:solidFill>
                            <a:srgbClr val="001626"/>
                          </a:solidFill>
                          <a:latin typeface="+mn-lt"/>
                        </a:rPr>
                        <a:t> </a:t>
                      </a:r>
                      <a:r>
                        <a:rPr lang="en-GB" sz="1400" dirty="0" err="1" smtClean="0">
                          <a:solidFill>
                            <a:srgbClr val="001626"/>
                          </a:solidFill>
                          <a:latin typeface="+mn-lt"/>
                        </a:rPr>
                        <a:t>idari</a:t>
                      </a:r>
                      <a:r>
                        <a:rPr lang="en-GB" sz="1400" dirty="0" smtClean="0">
                          <a:solidFill>
                            <a:srgbClr val="001626"/>
                          </a:solidFill>
                          <a:latin typeface="+mn-lt"/>
                        </a:rPr>
                        <a:t> </a:t>
                      </a:r>
                      <a:r>
                        <a:rPr lang="en-GB" sz="1400" dirty="0" err="1" smtClean="0">
                          <a:solidFill>
                            <a:srgbClr val="001626"/>
                          </a:solidFill>
                          <a:latin typeface="+mn-lt"/>
                        </a:rPr>
                        <a:t>personel</a:t>
                      </a:r>
                      <a:r>
                        <a:rPr lang="en-GB" sz="1400" dirty="0" smtClean="0">
                          <a:solidFill>
                            <a:srgbClr val="001626"/>
                          </a:solidFill>
                          <a:latin typeface="+mn-lt"/>
                        </a:rPr>
                        <a:t> </a:t>
                      </a:r>
                      <a:r>
                        <a:rPr lang="en-GB" sz="1400" dirty="0" err="1" smtClean="0">
                          <a:solidFill>
                            <a:srgbClr val="001626"/>
                          </a:solidFill>
                          <a:latin typeface="+mn-lt"/>
                        </a:rPr>
                        <a:t>olarak</a:t>
                      </a:r>
                      <a:r>
                        <a:rPr lang="en-GB" sz="1400" dirty="0" smtClean="0">
                          <a:solidFill>
                            <a:srgbClr val="001626"/>
                          </a:solidFill>
                          <a:latin typeface="+mn-lt"/>
                        </a:rPr>
                        <a:t> </a:t>
                      </a:r>
                      <a:r>
                        <a:rPr lang="en-GB" sz="1400" dirty="0" err="1" smtClean="0">
                          <a:solidFill>
                            <a:srgbClr val="001626"/>
                          </a:solidFill>
                          <a:latin typeface="+mn-lt"/>
                        </a:rPr>
                        <a:t>görev</a:t>
                      </a:r>
                      <a:r>
                        <a:rPr lang="en-GB" sz="1400" dirty="0" smtClean="0">
                          <a:solidFill>
                            <a:srgbClr val="001626"/>
                          </a:solidFill>
                          <a:latin typeface="+mn-lt"/>
                        </a:rPr>
                        <a:t> </a:t>
                      </a:r>
                      <a:r>
                        <a:rPr lang="en-GB" sz="1400" dirty="0" err="1" smtClean="0">
                          <a:solidFill>
                            <a:srgbClr val="001626"/>
                          </a:solidFill>
                          <a:latin typeface="+mn-lt"/>
                        </a:rPr>
                        <a:t>yapan</a:t>
                      </a:r>
                      <a:r>
                        <a:rPr lang="en-GB" sz="1400" dirty="0" smtClean="0">
                          <a:solidFill>
                            <a:srgbClr val="001626"/>
                          </a:solidFill>
                          <a:latin typeface="+mn-lt"/>
                        </a:rPr>
                        <a:t> </a:t>
                      </a:r>
                      <a:r>
                        <a:rPr lang="en-GB" sz="1400" dirty="0" err="1" smtClean="0">
                          <a:solidFill>
                            <a:srgbClr val="001626"/>
                          </a:solidFill>
                          <a:latin typeface="+mn-lt"/>
                        </a:rPr>
                        <a:t>personelin</a:t>
                      </a:r>
                      <a:r>
                        <a:rPr lang="en-GB" sz="1400" dirty="0" smtClean="0">
                          <a:solidFill>
                            <a:srgbClr val="001626"/>
                          </a:solidFill>
                          <a:latin typeface="+mn-lt"/>
                        </a:rPr>
                        <a:t> </a:t>
                      </a:r>
                      <a:r>
                        <a:rPr lang="en-GB" sz="1400" dirty="0" err="1" smtClean="0">
                          <a:solidFill>
                            <a:srgbClr val="001626"/>
                          </a:solidFill>
                          <a:latin typeface="+mn-lt"/>
                        </a:rPr>
                        <a:t>ayrılması</a:t>
                      </a:r>
                      <a:r>
                        <a:rPr lang="en-GB" sz="1400" dirty="0" smtClean="0">
                          <a:solidFill>
                            <a:srgbClr val="001626"/>
                          </a:solidFill>
                          <a:latin typeface="+mn-lt"/>
                        </a:rPr>
                        <a:t> </a:t>
                      </a:r>
                      <a:r>
                        <a:rPr lang="en-GB" sz="1400" dirty="0" err="1" smtClean="0">
                          <a:solidFill>
                            <a:srgbClr val="001626"/>
                          </a:solidFill>
                          <a:latin typeface="+mn-lt"/>
                        </a:rPr>
                        <a:t>nedeniyle</a:t>
                      </a:r>
                      <a:r>
                        <a:rPr lang="en-GB" sz="1400" dirty="0" smtClean="0">
                          <a:solidFill>
                            <a:srgbClr val="001626"/>
                          </a:solidFill>
                          <a:latin typeface="+mn-lt"/>
                        </a:rPr>
                        <a:t> </a:t>
                      </a:r>
                      <a:r>
                        <a:rPr lang="en-GB" sz="1400" dirty="0" err="1" smtClean="0">
                          <a:solidFill>
                            <a:srgbClr val="001626"/>
                          </a:solidFill>
                          <a:latin typeface="+mn-lt"/>
                        </a:rPr>
                        <a:t>tüm</a:t>
                      </a:r>
                      <a:r>
                        <a:rPr lang="en-GB" sz="1400" dirty="0" smtClean="0">
                          <a:solidFill>
                            <a:srgbClr val="001626"/>
                          </a:solidFill>
                          <a:latin typeface="+mn-lt"/>
                        </a:rPr>
                        <a:t> </a:t>
                      </a:r>
                      <a:r>
                        <a:rPr lang="en-GB" sz="1400" dirty="0" err="1" smtClean="0">
                          <a:solidFill>
                            <a:srgbClr val="001626"/>
                          </a:solidFill>
                          <a:latin typeface="+mn-lt"/>
                        </a:rPr>
                        <a:t>idari</a:t>
                      </a:r>
                      <a:r>
                        <a:rPr lang="en-GB" sz="1400" dirty="0" smtClean="0">
                          <a:solidFill>
                            <a:srgbClr val="001626"/>
                          </a:solidFill>
                          <a:latin typeface="+mn-lt"/>
                        </a:rPr>
                        <a:t> </a:t>
                      </a:r>
                      <a:r>
                        <a:rPr lang="en-GB" sz="1400" dirty="0" err="1" smtClean="0">
                          <a:solidFill>
                            <a:srgbClr val="001626"/>
                          </a:solidFill>
                          <a:latin typeface="+mn-lt"/>
                        </a:rPr>
                        <a:t>iş</a:t>
                      </a:r>
                      <a:r>
                        <a:rPr lang="en-GB" sz="1400" dirty="0" smtClean="0">
                          <a:solidFill>
                            <a:srgbClr val="001626"/>
                          </a:solidFill>
                          <a:latin typeface="+mn-lt"/>
                        </a:rPr>
                        <a:t> </a:t>
                      </a:r>
                      <a:r>
                        <a:rPr lang="en-GB" sz="1400" dirty="0" err="1" smtClean="0">
                          <a:solidFill>
                            <a:srgbClr val="001626"/>
                          </a:solidFill>
                          <a:latin typeface="+mn-lt"/>
                        </a:rPr>
                        <a:t>ve</a:t>
                      </a:r>
                      <a:r>
                        <a:rPr lang="en-GB" sz="1400" dirty="0" smtClean="0">
                          <a:solidFill>
                            <a:srgbClr val="001626"/>
                          </a:solidFill>
                          <a:latin typeface="+mn-lt"/>
                        </a:rPr>
                        <a:t> </a:t>
                      </a:r>
                      <a:r>
                        <a:rPr lang="en-GB" sz="1400" dirty="0" err="1" smtClean="0">
                          <a:solidFill>
                            <a:srgbClr val="001626"/>
                          </a:solidFill>
                          <a:latin typeface="+mn-lt"/>
                        </a:rPr>
                        <a:t>işlemler</a:t>
                      </a:r>
                      <a:r>
                        <a:rPr lang="en-GB" sz="1400" dirty="0" smtClean="0">
                          <a:solidFill>
                            <a:srgbClr val="001626"/>
                          </a:solidFill>
                          <a:latin typeface="+mn-lt"/>
                        </a:rPr>
                        <a:t> </a:t>
                      </a:r>
                      <a:r>
                        <a:rPr lang="en-GB" sz="1400" dirty="0" err="1" smtClean="0">
                          <a:solidFill>
                            <a:srgbClr val="001626"/>
                          </a:solidFill>
                          <a:latin typeface="+mn-lt"/>
                        </a:rPr>
                        <a:t>görev</a:t>
                      </a:r>
                      <a:r>
                        <a:rPr lang="en-GB" sz="1400" dirty="0" smtClean="0">
                          <a:solidFill>
                            <a:srgbClr val="001626"/>
                          </a:solidFill>
                          <a:latin typeface="+mn-lt"/>
                        </a:rPr>
                        <a:t> </a:t>
                      </a:r>
                      <a:r>
                        <a:rPr lang="en-GB" sz="1400" dirty="0" err="1" smtClean="0">
                          <a:solidFill>
                            <a:srgbClr val="001626"/>
                          </a:solidFill>
                          <a:latin typeface="+mn-lt"/>
                        </a:rPr>
                        <a:t>yapan</a:t>
                      </a:r>
                      <a:r>
                        <a:rPr lang="en-GB" sz="1400" dirty="0" smtClean="0">
                          <a:solidFill>
                            <a:srgbClr val="001626"/>
                          </a:solidFill>
                          <a:latin typeface="+mn-lt"/>
                        </a:rPr>
                        <a:t> </a:t>
                      </a:r>
                      <a:r>
                        <a:rPr lang="en-GB" sz="1400" dirty="0" err="1" smtClean="0">
                          <a:solidFill>
                            <a:srgbClr val="001626"/>
                          </a:solidFill>
                          <a:latin typeface="+mn-lt"/>
                        </a:rPr>
                        <a:t>bir</a:t>
                      </a:r>
                      <a:r>
                        <a:rPr lang="en-GB" sz="1400" dirty="0" smtClean="0">
                          <a:solidFill>
                            <a:srgbClr val="001626"/>
                          </a:solidFill>
                          <a:latin typeface="+mn-lt"/>
                        </a:rPr>
                        <a:t> </a:t>
                      </a:r>
                      <a:r>
                        <a:rPr lang="en-GB" sz="1400" dirty="0" err="1" smtClean="0">
                          <a:solidFill>
                            <a:srgbClr val="001626"/>
                          </a:solidFill>
                          <a:latin typeface="+mn-lt"/>
                        </a:rPr>
                        <a:t>yüksekokul</a:t>
                      </a:r>
                      <a:r>
                        <a:rPr lang="en-GB" sz="1400" dirty="0" smtClean="0">
                          <a:solidFill>
                            <a:srgbClr val="001626"/>
                          </a:solidFill>
                          <a:latin typeface="+mn-lt"/>
                        </a:rPr>
                        <a:t> </a:t>
                      </a:r>
                      <a:r>
                        <a:rPr lang="en-GB" sz="1400" dirty="0" err="1" smtClean="0">
                          <a:solidFill>
                            <a:srgbClr val="001626"/>
                          </a:solidFill>
                          <a:latin typeface="+mn-lt"/>
                        </a:rPr>
                        <a:t>sekreteri</a:t>
                      </a:r>
                      <a:r>
                        <a:rPr lang="en-GB" sz="1400" dirty="0" smtClean="0">
                          <a:solidFill>
                            <a:srgbClr val="001626"/>
                          </a:solidFill>
                          <a:latin typeface="+mn-lt"/>
                        </a:rPr>
                        <a:t> </a:t>
                      </a:r>
                      <a:r>
                        <a:rPr lang="en-GB" sz="1400" dirty="0" err="1" smtClean="0">
                          <a:solidFill>
                            <a:srgbClr val="001626"/>
                          </a:solidFill>
                          <a:latin typeface="+mn-lt"/>
                        </a:rPr>
                        <a:t>ile</a:t>
                      </a:r>
                      <a:r>
                        <a:rPr lang="en-GB" sz="1400" dirty="0" smtClean="0">
                          <a:solidFill>
                            <a:srgbClr val="001626"/>
                          </a:solidFill>
                          <a:latin typeface="+mn-lt"/>
                        </a:rPr>
                        <a:t> </a:t>
                      </a:r>
                      <a:r>
                        <a:rPr lang="en-GB" sz="1400" dirty="0" err="1" smtClean="0">
                          <a:solidFill>
                            <a:srgbClr val="001626"/>
                          </a:solidFill>
                          <a:latin typeface="+mn-lt"/>
                        </a:rPr>
                        <a:t>yürütülmeye</a:t>
                      </a:r>
                      <a:r>
                        <a:rPr lang="en-GB" sz="1400" dirty="0" smtClean="0">
                          <a:solidFill>
                            <a:srgbClr val="001626"/>
                          </a:solidFill>
                          <a:latin typeface="+mn-lt"/>
                        </a:rPr>
                        <a:t> </a:t>
                      </a:r>
                      <a:r>
                        <a:rPr lang="en-GB" sz="1400" dirty="0" err="1" smtClean="0">
                          <a:solidFill>
                            <a:srgbClr val="001626"/>
                          </a:solidFill>
                          <a:latin typeface="+mn-lt"/>
                        </a:rPr>
                        <a:t>çalışılmaktadır</a:t>
                      </a:r>
                      <a:r>
                        <a:rPr lang="en-GB" sz="1400" dirty="0" smtClean="0">
                          <a:solidFill>
                            <a:srgbClr val="001626"/>
                          </a:solidFill>
                          <a:latin typeface="+mn-lt"/>
                        </a:rPr>
                        <a:t>. </a:t>
                      </a:r>
                      <a:endParaRPr lang="tr-TR" sz="1400" dirty="0" smtClean="0">
                        <a:solidFill>
                          <a:srgbClr val="001626"/>
                        </a:solidFill>
                        <a:latin typeface="+mn-lt"/>
                      </a:endParaRPr>
                    </a:p>
                    <a:p>
                      <a:pPr algn="l" fontAlgn="ctr"/>
                      <a:r>
                        <a:rPr lang="en-GB" sz="1400" dirty="0" smtClean="0">
                          <a:solidFill>
                            <a:srgbClr val="001626"/>
                          </a:solidFill>
                          <a:latin typeface="+mn-lt"/>
                        </a:rPr>
                        <a:t>Bu </a:t>
                      </a:r>
                      <a:r>
                        <a:rPr lang="en-GB" sz="1400" dirty="0" err="1" smtClean="0">
                          <a:solidFill>
                            <a:srgbClr val="001626"/>
                          </a:solidFill>
                          <a:latin typeface="+mn-lt"/>
                        </a:rPr>
                        <a:t>çercevede</a:t>
                      </a:r>
                      <a:r>
                        <a:rPr lang="en-GB" sz="1400" dirty="0" smtClean="0">
                          <a:solidFill>
                            <a:srgbClr val="001626"/>
                          </a:solidFill>
                          <a:latin typeface="+mn-lt"/>
                        </a:rPr>
                        <a:t>, </a:t>
                      </a:r>
                      <a:r>
                        <a:rPr lang="en-GB" sz="1400" dirty="0" err="1" smtClean="0">
                          <a:solidFill>
                            <a:srgbClr val="001626"/>
                          </a:solidFill>
                          <a:latin typeface="+mn-lt"/>
                        </a:rPr>
                        <a:t>İngilizce</a:t>
                      </a:r>
                      <a:r>
                        <a:rPr lang="en-GB" sz="1400" dirty="0" smtClean="0">
                          <a:solidFill>
                            <a:srgbClr val="001626"/>
                          </a:solidFill>
                          <a:latin typeface="+mn-lt"/>
                        </a:rPr>
                        <a:t> </a:t>
                      </a:r>
                      <a:r>
                        <a:rPr lang="en-GB" sz="1400" dirty="0" err="1" smtClean="0">
                          <a:solidFill>
                            <a:srgbClr val="001626"/>
                          </a:solidFill>
                          <a:latin typeface="+mn-lt"/>
                        </a:rPr>
                        <a:t>Hazırlık</a:t>
                      </a:r>
                      <a:r>
                        <a:rPr lang="en-GB" sz="1400" dirty="0" smtClean="0">
                          <a:solidFill>
                            <a:srgbClr val="001626"/>
                          </a:solidFill>
                          <a:latin typeface="+mn-lt"/>
                        </a:rPr>
                        <a:t>/Modern Diller </a:t>
                      </a:r>
                      <a:r>
                        <a:rPr lang="en-GB" sz="1400" dirty="0" err="1" smtClean="0">
                          <a:solidFill>
                            <a:srgbClr val="001626"/>
                          </a:solidFill>
                          <a:latin typeface="+mn-lt"/>
                        </a:rPr>
                        <a:t>ve</a:t>
                      </a:r>
                      <a:r>
                        <a:rPr lang="en-GB" sz="1400" dirty="0" smtClean="0">
                          <a:solidFill>
                            <a:srgbClr val="001626"/>
                          </a:solidFill>
                          <a:latin typeface="+mn-lt"/>
                        </a:rPr>
                        <a:t> </a:t>
                      </a:r>
                      <a:r>
                        <a:rPr lang="en-GB" sz="1400" dirty="0" err="1" smtClean="0">
                          <a:solidFill>
                            <a:srgbClr val="001626"/>
                          </a:solidFill>
                          <a:latin typeface="+mn-lt"/>
                        </a:rPr>
                        <a:t>Akademik</a:t>
                      </a:r>
                      <a:r>
                        <a:rPr lang="en-GB" sz="1400" dirty="0" smtClean="0">
                          <a:solidFill>
                            <a:srgbClr val="001626"/>
                          </a:solidFill>
                          <a:latin typeface="+mn-lt"/>
                        </a:rPr>
                        <a:t> </a:t>
                      </a:r>
                      <a:r>
                        <a:rPr lang="en-GB" sz="1400" dirty="0" err="1" smtClean="0">
                          <a:solidFill>
                            <a:srgbClr val="001626"/>
                          </a:solidFill>
                          <a:latin typeface="+mn-lt"/>
                        </a:rPr>
                        <a:t>İngilizce</a:t>
                      </a:r>
                      <a:r>
                        <a:rPr lang="en-GB" sz="1400" dirty="0" smtClean="0">
                          <a:solidFill>
                            <a:srgbClr val="001626"/>
                          </a:solidFill>
                          <a:latin typeface="+mn-lt"/>
                        </a:rPr>
                        <a:t> </a:t>
                      </a:r>
                      <a:r>
                        <a:rPr lang="en-GB" sz="1400" dirty="0" err="1" smtClean="0">
                          <a:solidFill>
                            <a:srgbClr val="001626"/>
                          </a:solidFill>
                          <a:latin typeface="+mn-lt"/>
                        </a:rPr>
                        <a:t>bölümlerinin</a:t>
                      </a:r>
                      <a:r>
                        <a:rPr lang="en-GB" sz="1400" dirty="0" smtClean="0">
                          <a:solidFill>
                            <a:srgbClr val="001626"/>
                          </a:solidFill>
                          <a:latin typeface="+mn-lt"/>
                        </a:rPr>
                        <a:t> hem de </a:t>
                      </a:r>
                      <a:r>
                        <a:rPr lang="en-GB" sz="1400" dirty="0" err="1" smtClean="0">
                          <a:solidFill>
                            <a:srgbClr val="001626"/>
                          </a:solidFill>
                          <a:latin typeface="+mn-lt"/>
                        </a:rPr>
                        <a:t>Türkçe</a:t>
                      </a:r>
                      <a:r>
                        <a:rPr lang="en-GB" sz="1400" dirty="0" smtClean="0">
                          <a:solidFill>
                            <a:srgbClr val="001626"/>
                          </a:solidFill>
                          <a:latin typeface="+mn-lt"/>
                        </a:rPr>
                        <a:t> </a:t>
                      </a:r>
                      <a:r>
                        <a:rPr lang="en-GB" sz="1400" dirty="0" err="1" smtClean="0">
                          <a:solidFill>
                            <a:srgbClr val="001626"/>
                          </a:solidFill>
                          <a:latin typeface="+mn-lt"/>
                        </a:rPr>
                        <a:t>Hazırlık</a:t>
                      </a:r>
                      <a:r>
                        <a:rPr lang="en-GB" sz="1400" dirty="0" smtClean="0">
                          <a:solidFill>
                            <a:srgbClr val="001626"/>
                          </a:solidFill>
                          <a:latin typeface="+mn-lt"/>
                        </a:rPr>
                        <a:t> </a:t>
                      </a:r>
                      <a:r>
                        <a:rPr lang="en-GB" sz="1400" dirty="0" err="1" smtClean="0">
                          <a:solidFill>
                            <a:srgbClr val="001626"/>
                          </a:solidFill>
                          <a:latin typeface="+mn-lt"/>
                        </a:rPr>
                        <a:t>sınıfının</a:t>
                      </a:r>
                      <a:r>
                        <a:rPr lang="en-GB" sz="1400" dirty="0" smtClean="0">
                          <a:solidFill>
                            <a:srgbClr val="001626"/>
                          </a:solidFill>
                          <a:latin typeface="+mn-lt"/>
                        </a:rPr>
                        <a:t> </a:t>
                      </a:r>
                      <a:r>
                        <a:rPr lang="en-GB" sz="1400" dirty="0" err="1" smtClean="0">
                          <a:solidFill>
                            <a:srgbClr val="001626"/>
                          </a:solidFill>
                          <a:latin typeface="+mn-lt"/>
                        </a:rPr>
                        <a:t>idari</a:t>
                      </a:r>
                      <a:r>
                        <a:rPr lang="en-GB" sz="1400" dirty="0" smtClean="0">
                          <a:solidFill>
                            <a:srgbClr val="001626"/>
                          </a:solidFill>
                          <a:latin typeface="+mn-lt"/>
                        </a:rPr>
                        <a:t> </a:t>
                      </a:r>
                      <a:r>
                        <a:rPr lang="en-GB" sz="1400" dirty="0" err="1" smtClean="0">
                          <a:solidFill>
                            <a:srgbClr val="001626"/>
                          </a:solidFill>
                          <a:latin typeface="+mn-lt"/>
                        </a:rPr>
                        <a:t>işlerine</a:t>
                      </a:r>
                      <a:r>
                        <a:rPr lang="en-GB" sz="1400" dirty="0" smtClean="0">
                          <a:solidFill>
                            <a:srgbClr val="001626"/>
                          </a:solidFill>
                          <a:latin typeface="+mn-lt"/>
                        </a:rPr>
                        <a:t> </a:t>
                      </a:r>
                      <a:r>
                        <a:rPr lang="en-GB" sz="1400" dirty="0" err="1" smtClean="0">
                          <a:solidFill>
                            <a:srgbClr val="001626"/>
                          </a:solidFill>
                          <a:latin typeface="+mn-lt"/>
                        </a:rPr>
                        <a:t>destek</a:t>
                      </a:r>
                      <a:r>
                        <a:rPr lang="en-GB" sz="1400" dirty="0" smtClean="0">
                          <a:solidFill>
                            <a:srgbClr val="001626"/>
                          </a:solidFill>
                          <a:latin typeface="+mn-lt"/>
                        </a:rPr>
                        <a:t> </a:t>
                      </a:r>
                      <a:r>
                        <a:rPr lang="en-GB" sz="1400" dirty="0" err="1" smtClean="0">
                          <a:solidFill>
                            <a:srgbClr val="001626"/>
                          </a:solidFill>
                          <a:latin typeface="+mn-lt"/>
                        </a:rPr>
                        <a:t>olmak</a:t>
                      </a:r>
                      <a:r>
                        <a:rPr lang="en-GB" sz="1400" dirty="0" smtClean="0">
                          <a:solidFill>
                            <a:srgbClr val="001626"/>
                          </a:solidFill>
                          <a:latin typeface="+mn-lt"/>
                        </a:rPr>
                        <a:t> </a:t>
                      </a:r>
                      <a:r>
                        <a:rPr lang="en-GB" sz="1400" dirty="0" err="1" smtClean="0">
                          <a:solidFill>
                            <a:srgbClr val="001626"/>
                          </a:solidFill>
                          <a:latin typeface="+mn-lt"/>
                        </a:rPr>
                        <a:t>üzere</a:t>
                      </a:r>
                      <a:r>
                        <a:rPr lang="tr-TR" sz="1400" dirty="0" smtClean="0">
                          <a:solidFill>
                            <a:srgbClr val="001626"/>
                          </a:solidFill>
                          <a:latin typeface="+mn-lt"/>
                        </a:rPr>
                        <a:t> İngilizce bilen</a:t>
                      </a:r>
                      <a:r>
                        <a:rPr lang="en-GB" sz="1400" dirty="0" smtClean="0">
                          <a:solidFill>
                            <a:srgbClr val="001626"/>
                          </a:solidFill>
                          <a:latin typeface="+mn-lt"/>
                        </a:rPr>
                        <a:t> </a:t>
                      </a:r>
                      <a:r>
                        <a:rPr lang="en-GB" sz="1400" dirty="0" err="1" smtClean="0">
                          <a:solidFill>
                            <a:srgbClr val="001626"/>
                          </a:solidFill>
                          <a:latin typeface="+mn-lt"/>
                        </a:rPr>
                        <a:t>en</a:t>
                      </a:r>
                      <a:r>
                        <a:rPr lang="en-GB" sz="1400" dirty="0" smtClean="0">
                          <a:solidFill>
                            <a:srgbClr val="001626"/>
                          </a:solidFill>
                          <a:latin typeface="+mn-lt"/>
                        </a:rPr>
                        <a:t> </a:t>
                      </a:r>
                      <a:r>
                        <a:rPr lang="en-GB" sz="1400" dirty="0" err="1" smtClean="0">
                          <a:solidFill>
                            <a:srgbClr val="001626"/>
                          </a:solidFill>
                          <a:latin typeface="+mn-lt"/>
                        </a:rPr>
                        <a:t>az</a:t>
                      </a:r>
                      <a:r>
                        <a:rPr lang="en-GB" sz="1400" dirty="0" smtClean="0">
                          <a:solidFill>
                            <a:srgbClr val="001626"/>
                          </a:solidFill>
                          <a:latin typeface="+mn-lt"/>
                        </a:rPr>
                        <a:t> 1 </a:t>
                      </a:r>
                      <a:r>
                        <a:rPr lang="en-GB" sz="1400" dirty="0" err="1" smtClean="0">
                          <a:solidFill>
                            <a:srgbClr val="001626"/>
                          </a:solidFill>
                          <a:latin typeface="+mn-lt"/>
                        </a:rPr>
                        <a:t>personel</a:t>
                      </a:r>
                      <a:r>
                        <a:rPr lang="en-GB" sz="1400" dirty="0" smtClean="0">
                          <a:solidFill>
                            <a:srgbClr val="001626"/>
                          </a:solidFill>
                          <a:latin typeface="+mn-lt"/>
                        </a:rPr>
                        <a:t> </a:t>
                      </a:r>
                      <a:r>
                        <a:rPr lang="en-GB" sz="1400" dirty="0" err="1" smtClean="0">
                          <a:solidFill>
                            <a:srgbClr val="001626"/>
                          </a:solidFill>
                          <a:latin typeface="+mn-lt"/>
                        </a:rPr>
                        <a:t>ihtiyacı</a:t>
                      </a:r>
                      <a:r>
                        <a:rPr lang="en-GB" sz="1400" dirty="0" smtClean="0">
                          <a:solidFill>
                            <a:srgbClr val="001626"/>
                          </a:solidFill>
                          <a:latin typeface="+mn-lt"/>
                        </a:rPr>
                        <a:t> </a:t>
                      </a:r>
                      <a:r>
                        <a:rPr lang="en-GB" sz="1400" dirty="0" err="1" smtClean="0">
                          <a:solidFill>
                            <a:srgbClr val="001626"/>
                          </a:solidFill>
                          <a:latin typeface="+mn-lt"/>
                        </a:rPr>
                        <a:t>bulunmaktadır</a:t>
                      </a:r>
                      <a:r>
                        <a:rPr lang="en-GB" sz="1400" dirty="0" smtClean="0">
                          <a:solidFill>
                            <a:srgbClr val="001626"/>
                          </a:solidFill>
                          <a:latin typeface="+mn-lt"/>
                        </a:rPr>
                        <a:t>. </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75663017"/>
                  </a:ext>
                </a:extLst>
              </a:tr>
              <a:tr h="1089037">
                <a:tc>
                  <a:txBody>
                    <a:bodyPr/>
                    <a:lstStyle/>
                    <a:p>
                      <a:pPr algn="ctr" fontAlgn="ctr"/>
                      <a:r>
                        <a:rPr lang="tr-TR" sz="1400" b="0" i="0" u="none" strike="noStrike" dirty="0" smtClean="0">
                          <a:solidFill>
                            <a:srgbClr val="001626"/>
                          </a:solidFill>
                          <a:effectLst/>
                          <a:latin typeface="+mn-lt"/>
                        </a:rPr>
                        <a:t>Güllük Yerleşkesi için</a:t>
                      </a:r>
                      <a:r>
                        <a:rPr lang="tr-TR" sz="1400" b="0" i="0" u="none" strike="noStrike" baseline="0" dirty="0" smtClean="0">
                          <a:solidFill>
                            <a:srgbClr val="001626"/>
                          </a:solidFill>
                          <a:effectLst/>
                          <a:latin typeface="+mn-lt"/>
                        </a:rPr>
                        <a:t> </a:t>
                      </a:r>
                      <a:r>
                        <a:rPr lang="tr-TR" sz="1400" b="0" i="0" u="none" strike="noStrike" dirty="0" smtClean="0">
                          <a:solidFill>
                            <a:srgbClr val="001626"/>
                          </a:solidFill>
                          <a:effectLst/>
                          <a:latin typeface="+mn-lt"/>
                        </a:rPr>
                        <a:t>IT Personeli (Çalışan anketine gelen yorum)</a:t>
                      </a:r>
                      <a:endParaRPr lang="tr-TR" sz="1400" b="0" i="0" u="none" strike="noStrike" dirty="0">
                        <a:solidFill>
                          <a:srgbClr val="001626"/>
                        </a:solidFill>
                        <a:effectLst/>
                        <a:latin typeface="+mn-lt"/>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Bilgi İşlem</a:t>
                      </a:r>
                      <a:r>
                        <a:rPr lang="tr-TR" sz="1400" b="0" i="0" u="none" strike="noStrike" baseline="0" dirty="0" smtClean="0">
                          <a:solidFill>
                            <a:srgbClr val="001626"/>
                          </a:solidFill>
                          <a:effectLst/>
                          <a:latin typeface="+mn-lt"/>
                        </a:rPr>
                        <a:t> Müdürlüğü</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0</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Güllük Yerleşkemize düzenli olarak IT personelinin gelmesi</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1626"/>
                          </a:solidFill>
                          <a:effectLst/>
                          <a:latin typeface="+mn-lt"/>
                        </a:rPr>
                        <a:t>Bilgisayarda</a:t>
                      </a:r>
                      <a:r>
                        <a:rPr lang="tr-TR" sz="1400" b="0" i="0" u="none" strike="noStrike" baseline="0" dirty="0" smtClean="0">
                          <a:solidFill>
                            <a:srgbClr val="001626"/>
                          </a:solidFill>
                          <a:effectLst/>
                          <a:latin typeface="+mn-lt"/>
                        </a:rPr>
                        <a:t> yaşanan problemlerin hızlıca halledilebilmesi gerekmektedir.</a:t>
                      </a:r>
                      <a:endParaRPr lang="tr-TR" sz="1400" b="0" i="0" u="none" strike="noStrike" dirty="0">
                        <a:solidFill>
                          <a:srgbClr val="001626"/>
                        </a:solidFill>
                        <a:effectLst/>
                        <a:latin typeface="+mn-lt"/>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bl>
          </a:graphicData>
        </a:graphic>
      </p:graphicFrame>
    </p:spTree>
    <p:extLst>
      <p:ext uri="{BB962C8B-B14F-4D97-AF65-F5344CB8AC3E}">
        <p14:creationId xmlns:p14="http://schemas.microsoft.com/office/powerpoint/2010/main" val="531473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graphicFrame>
        <p:nvGraphicFramePr>
          <p:cNvPr id="2" name="Tablo 1"/>
          <p:cNvGraphicFramePr>
            <a:graphicFrameLocks noGrp="1"/>
          </p:cNvGraphicFramePr>
          <p:nvPr>
            <p:extLst>
              <p:ext uri="{D42A27DB-BD31-4B8C-83A1-F6EECF244321}">
                <p14:modId xmlns:p14="http://schemas.microsoft.com/office/powerpoint/2010/main" val="1156776772"/>
              </p:ext>
            </p:extLst>
          </p:nvPr>
        </p:nvGraphicFramePr>
        <p:xfrm>
          <a:off x="323526" y="2024080"/>
          <a:ext cx="8230019" cy="1818005"/>
        </p:xfrm>
        <a:graphic>
          <a:graphicData uri="http://schemas.openxmlformats.org/drawingml/2006/table">
            <a:tbl>
              <a:tblPr firstRow="1" bandRow="1">
                <a:tableStyleId>{3B4B98B0-60AC-42C2-AFA5-B58CD77FA1E5}</a:tableStyleId>
              </a:tblPr>
              <a:tblGrid>
                <a:gridCol w="1855597">
                  <a:extLst>
                    <a:ext uri="{9D8B030D-6E8A-4147-A177-3AD203B41FA5}">
                      <a16:colId xmlns:a16="http://schemas.microsoft.com/office/drawing/2014/main" val="1939001047"/>
                    </a:ext>
                  </a:extLst>
                </a:gridCol>
                <a:gridCol w="6374422">
                  <a:extLst>
                    <a:ext uri="{9D8B030D-6E8A-4147-A177-3AD203B41FA5}">
                      <a16:colId xmlns:a16="http://schemas.microsoft.com/office/drawing/2014/main" val="3239536867"/>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Riskin</a:t>
                      </a:r>
                      <a:r>
                        <a:rPr lang="tr-TR" sz="1600" baseline="0" dirty="0">
                          <a:solidFill>
                            <a:srgbClr val="0C0D0D"/>
                          </a:solidFill>
                        </a:rPr>
                        <a:t> Tanımı </a:t>
                      </a:r>
                      <a:r>
                        <a:rPr lang="tr-TR" sz="1600" baseline="0" dirty="0" smtClean="0">
                          <a:solidFill>
                            <a:srgbClr val="0C0D0D"/>
                          </a:solidFill>
                        </a:rPr>
                        <a:t>: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ctr"/>
                      <a:r>
                        <a:rPr lang="en-GB" sz="1600" b="1" i="0" u="none" strike="noStrike" dirty="0" smtClean="0">
                          <a:solidFill>
                            <a:srgbClr val="000000"/>
                          </a:solidFill>
                          <a:effectLst/>
                          <a:latin typeface="Calibri" panose="020F0502020204030204" pitchFamily="34" charset="0"/>
                        </a:rPr>
                        <a:t>(</a:t>
                      </a:r>
                      <a:r>
                        <a:rPr lang="en-GB" sz="1600" b="1" i="0" u="none" strike="noStrike" dirty="0">
                          <a:solidFill>
                            <a:srgbClr val="000000"/>
                          </a:solidFill>
                          <a:effectLst/>
                          <a:latin typeface="Calibri" panose="020F0502020204030204" pitchFamily="34" charset="0"/>
                        </a:rPr>
                        <a:t>T-3) </a:t>
                      </a:r>
                      <a:r>
                        <a:rPr lang="en-GB" sz="1600" b="1" i="0" u="none" strike="noStrike" dirty="0" err="1">
                          <a:solidFill>
                            <a:srgbClr val="000000"/>
                          </a:solidFill>
                          <a:effectLst/>
                          <a:latin typeface="Calibri" panose="020F0502020204030204" pitchFamily="34" charset="0"/>
                        </a:rPr>
                        <a:t>Terasın</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çevresinde</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korkuluk</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olmaması</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öğrencilerimiz</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için</a:t>
                      </a:r>
                      <a:r>
                        <a:rPr lang="en-GB" sz="1600" b="1" i="0" u="none" strike="noStrike" dirty="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güvenlik</a:t>
                      </a:r>
                      <a:r>
                        <a:rPr lang="en-GB" sz="1600" b="1" i="0" u="none" strike="noStrike" dirty="0">
                          <a:solidFill>
                            <a:srgbClr val="000000"/>
                          </a:solidFill>
                          <a:effectLst/>
                          <a:latin typeface="Calibri" panose="020F0502020204030204" pitchFamily="34" charset="0"/>
                        </a:rPr>
                        <a:t> </a:t>
                      </a:r>
                      <a:r>
                        <a:rPr lang="tr-TR" sz="1600" b="1" i="0" u="none" strike="noStrike" dirty="0" smtClean="0">
                          <a:solidFill>
                            <a:srgbClr val="000000"/>
                          </a:solidFill>
                          <a:effectLst/>
                          <a:latin typeface="Calibri" panose="020F0502020204030204" pitchFamily="34" charset="0"/>
                        </a:rPr>
                        <a:t> </a:t>
                      </a:r>
                      <a:r>
                        <a:rPr lang="en-GB" sz="1600" b="1" i="0" u="none" strike="noStrike" dirty="0" err="1" smtClean="0">
                          <a:solidFill>
                            <a:srgbClr val="000000"/>
                          </a:solidFill>
                          <a:effectLst/>
                          <a:latin typeface="Calibri" panose="020F0502020204030204" pitchFamily="34" charset="0"/>
                        </a:rPr>
                        <a:t>riski</a:t>
                      </a:r>
                      <a:r>
                        <a:rPr lang="en-GB" sz="1600" b="1" i="0" u="none" strike="noStrike" dirty="0" smtClean="0">
                          <a:solidFill>
                            <a:srgbClr val="000000"/>
                          </a:solidFill>
                          <a:effectLst/>
                          <a:latin typeface="Calibri" panose="020F0502020204030204" pitchFamily="34" charset="0"/>
                        </a:rPr>
                        <a:t> </a:t>
                      </a:r>
                      <a:r>
                        <a:rPr lang="en-GB" sz="1600" b="1" i="0" u="none" strike="noStrike" dirty="0" err="1">
                          <a:solidFill>
                            <a:srgbClr val="000000"/>
                          </a:solidFill>
                          <a:effectLst/>
                          <a:latin typeface="Calibri" panose="020F0502020204030204" pitchFamily="34" charset="0"/>
                        </a:rPr>
                        <a:t>oluşturmakta</a:t>
                      </a:r>
                      <a:endParaRPr lang="en-GB" sz="1600" b="1" i="0" u="none" strike="noStrike" dirty="0">
                        <a:solidFill>
                          <a:srgbClr val="000000"/>
                        </a:solidFill>
                        <a:effectLst/>
                        <a:latin typeface="Calibri" panose="020F050202020403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3026276598"/>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 </a:t>
                      </a:r>
                      <a:r>
                        <a:rPr lang="tr-TR" sz="1600" baseline="0" dirty="0">
                          <a:solidFill>
                            <a:srgbClr val="0C0D0D"/>
                          </a:solidFill>
                        </a:rPr>
                        <a:t>:</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smtClean="0">
                          <a:solidFill>
                            <a:srgbClr val="0C0D0D"/>
                          </a:solidFill>
                        </a:rPr>
                        <a:t>30.12.2023</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184738910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Sorumlu</a:t>
                      </a:r>
                      <a:r>
                        <a:rPr lang="tr-TR" sz="1600" baseline="0" dirty="0">
                          <a:solidFill>
                            <a:srgbClr val="0C0D0D"/>
                          </a:solidFill>
                        </a:rPr>
                        <a:t> Birim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Destek Hizmetleri Müdürlüğü</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1933026933"/>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600" dirty="0" smtClean="0">
                          <a:solidFill>
                            <a:srgbClr val="0C0D0D"/>
                          </a:solidFill>
                        </a:rPr>
                        <a:t>Destek Hizmetleri Müdürlüğü tarafından 30.12.2023 tarihinde terasın çevresine korkuluk yaptırılmıştır.</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25150099"/>
                  </a:ext>
                </a:extLst>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403734942"/>
              </p:ext>
            </p:extLst>
          </p:nvPr>
        </p:nvGraphicFramePr>
        <p:xfrm>
          <a:off x="323526" y="3872065"/>
          <a:ext cx="8230019" cy="1828800"/>
        </p:xfrm>
        <a:graphic>
          <a:graphicData uri="http://schemas.openxmlformats.org/drawingml/2006/table">
            <a:tbl>
              <a:tblPr firstRow="1" bandRow="1">
                <a:tableStyleId>{3B4B98B0-60AC-42C2-AFA5-B58CD77FA1E5}</a:tableStyleId>
              </a:tblPr>
              <a:tblGrid>
                <a:gridCol w="1855597">
                  <a:extLst>
                    <a:ext uri="{9D8B030D-6E8A-4147-A177-3AD203B41FA5}">
                      <a16:colId xmlns:a16="http://schemas.microsoft.com/office/drawing/2014/main" val="4167016667"/>
                    </a:ext>
                  </a:extLst>
                </a:gridCol>
                <a:gridCol w="6374422">
                  <a:extLst>
                    <a:ext uri="{9D8B030D-6E8A-4147-A177-3AD203B41FA5}">
                      <a16:colId xmlns:a16="http://schemas.microsoft.com/office/drawing/2014/main" val="3118523446"/>
                    </a:ext>
                  </a:extLst>
                </a:gridCol>
              </a:tblGrid>
              <a:tr h="554529">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Riskin</a:t>
                      </a:r>
                      <a:r>
                        <a:rPr lang="tr-TR" sz="1600" baseline="0" dirty="0">
                          <a:solidFill>
                            <a:srgbClr val="0C0D0D"/>
                          </a:solidFill>
                        </a:rPr>
                        <a:t> Tanımı </a:t>
                      </a:r>
                      <a:r>
                        <a:rPr lang="tr-TR" sz="1600" baseline="0" dirty="0" smtClean="0">
                          <a:solidFill>
                            <a:srgbClr val="0C0D0D"/>
                          </a:solidFill>
                        </a:rPr>
                        <a:t>: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600" dirty="0" smtClean="0">
                          <a:solidFill>
                            <a:srgbClr val="0C0D0D"/>
                          </a:solidFill>
                        </a:rPr>
                        <a:t>(Z-3) Güllük </a:t>
                      </a:r>
                      <a:r>
                        <a:rPr lang="tr-TR" sz="1600" dirty="0" err="1" smtClean="0">
                          <a:solidFill>
                            <a:srgbClr val="0C0D0D"/>
                          </a:solidFill>
                        </a:rPr>
                        <a:t>Yerleşkesi'nde</a:t>
                      </a:r>
                      <a:r>
                        <a:rPr lang="tr-TR" sz="1600" dirty="0" smtClean="0">
                          <a:solidFill>
                            <a:srgbClr val="0C0D0D"/>
                          </a:solidFill>
                        </a:rPr>
                        <a:t> düzenli olarak Bilgi İşlem Personelinin bulunmaması</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1411844938"/>
                  </a:ext>
                </a:extLst>
              </a:tr>
              <a:tr h="311446">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 </a:t>
                      </a:r>
                      <a:r>
                        <a:rPr lang="tr-TR" sz="1600" baseline="0" dirty="0">
                          <a:solidFill>
                            <a:srgbClr val="0C0D0D"/>
                          </a:solidFill>
                        </a:rPr>
                        <a:t>:</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688756804"/>
                  </a:ext>
                </a:extLst>
              </a:tr>
              <a:tr h="31896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Sorumlu</a:t>
                      </a:r>
                      <a:r>
                        <a:rPr lang="tr-TR" sz="1600" baseline="0" dirty="0">
                          <a:solidFill>
                            <a:srgbClr val="0C0D0D"/>
                          </a:solidFill>
                        </a:rPr>
                        <a:t> Birim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Genel</a:t>
                      </a:r>
                      <a:r>
                        <a:rPr lang="tr-TR" sz="1600" baseline="0" dirty="0" smtClean="0">
                          <a:solidFill>
                            <a:srgbClr val="0C0D0D"/>
                          </a:solidFill>
                        </a:rPr>
                        <a:t> Sekreterlik Makamı</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494252614"/>
                  </a:ext>
                </a:extLst>
              </a:tr>
              <a:tr h="537952">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600" dirty="0" smtClean="0">
                          <a:solidFill>
                            <a:srgbClr val="0C0D0D"/>
                          </a:solidFill>
                        </a:rPr>
                        <a:t>Bilgi İşlem Personeli talebi Genel Sekreterlik Makamına gönderilmiştir. 20.03.2024 </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522948069"/>
                  </a:ext>
                </a:extLst>
              </a:tr>
            </a:tbl>
          </a:graphicData>
        </a:graphic>
      </p:graphicFrame>
      <p:pic>
        <p:nvPicPr>
          <p:cNvPr id="17" name="Resim 16"/>
          <p:cNvPicPr>
            <a:picLocks noChangeAspect="1"/>
          </p:cNvPicPr>
          <p:nvPr/>
        </p:nvPicPr>
        <p:blipFill>
          <a:blip r:embed="rId2"/>
          <a:stretch>
            <a:fillRect/>
          </a:stretch>
        </p:blipFill>
        <p:spPr>
          <a:xfrm>
            <a:off x="468767" y="640881"/>
            <a:ext cx="1545256" cy="391956"/>
          </a:xfrm>
          <a:prstGeom prst="rect">
            <a:avLst/>
          </a:prstGeom>
        </p:spPr>
      </p:pic>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dirty="0"/>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o 1"/>
          <p:cNvGraphicFramePr>
            <a:graphicFrameLocks noGrp="1"/>
          </p:cNvGraphicFramePr>
          <p:nvPr>
            <p:extLst>
              <p:ext uri="{D42A27DB-BD31-4B8C-83A1-F6EECF244321}">
                <p14:modId xmlns:p14="http://schemas.microsoft.com/office/powerpoint/2010/main" val="3214465459"/>
              </p:ext>
            </p:extLst>
          </p:nvPr>
        </p:nvGraphicFramePr>
        <p:xfrm>
          <a:off x="338048" y="3830422"/>
          <a:ext cx="8444147" cy="2081432"/>
        </p:xfrm>
        <a:graphic>
          <a:graphicData uri="http://schemas.openxmlformats.org/drawingml/2006/table">
            <a:tbl>
              <a:tblPr firstRow="1" bandRow="1">
                <a:tableStyleId>{3B4B98B0-60AC-42C2-AFA5-B58CD77FA1E5}</a:tableStyleId>
              </a:tblPr>
              <a:tblGrid>
                <a:gridCol w="1903876">
                  <a:extLst>
                    <a:ext uri="{9D8B030D-6E8A-4147-A177-3AD203B41FA5}">
                      <a16:colId xmlns:a16="http://schemas.microsoft.com/office/drawing/2014/main" val="1939001047"/>
                    </a:ext>
                  </a:extLst>
                </a:gridCol>
                <a:gridCol w="6540271">
                  <a:extLst>
                    <a:ext uri="{9D8B030D-6E8A-4147-A177-3AD203B41FA5}">
                      <a16:colId xmlns:a16="http://schemas.microsoft.com/office/drawing/2014/main" val="3239536867"/>
                    </a:ext>
                  </a:extLst>
                </a:gridCol>
              </a:tblGrid>
              <a:tr h="807884">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Riskin</a:t>
                      </a:r>
                      <a:r>
                        <a:rPr lang="tr-TR" sz="1600" baseline="0" dirty="0">
                          <a:solidFill>
                            <a:srgbClr val="0C0D0D"/>
                          </a:solidFill>
                        </a:rPr>
                        <a:t> Tanımı </a:t>
                      </a:r>
                      <a:r>
                        <a:rPr lang="tr-TR" sz="1600" baseline="0" dirty="0" smtClean="0">
                          <a:solidFill>
                            <a:srgbClr val="0C0D0D"/>
                          </a:solidFill>
                        </a:rPr>
                        <a:t>: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600" b="1" dirty="0" smtClean="0">
                          <a:solidFill>
                            <a:srgbClr val="0C0D0D"/>
                          </a:solidFill>
                        </a:rPr>
                        <a:t>(Z-4) Güllük </a:t>
                      </a:r>
                      <a:r>
                        <a:rPr lang="tr-TR" sz="1600" b="1" dirty="0" err="1" smtClean="0">
                          <a:solidFill>
                            <a:srgbClr val="0C0D0D"/>
                          </a:solidFill>
                        </a:rPr>
                        <a:t>Yerleşkesi'ndeki</a:t>
                      </a:r>
                      <a:r>
                        <a:rPr lang="tr-TR" sz="1600" b="1" dirty="0" smtClean="0">
                          <a:solidFill>
                            <a:srgbClr val="0C0D0D"/>
                          </a:solidFill>
                        </a:rPr>
                        <a:t> sınıf bilgisayarları eski olduğu için yavaş çalışmakta ve dersin verimliliğini etkilemekte</a:t>
                      </a:r>
                      <a:endParaRPr lang="tr-TR" sz="1600" b="1" dirty="0">
                        <a:solidFill>
                          <a:srgbClr val="0C0D0D"/>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3026276598"/>
                  </a:ext>
                </a:extLst>
              </a:tr>
              <a:tr h="324709">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 </a:t>
                      </a:r>
                      <a:r>
                        <a:rPr lang="tr-TR" sz="1600" baseline="0" dirty="0">
                          <a:solidFill>
                            <a:srgbClr val="0C0D0D"/>
                          </a:solidFill>
                        </a:rPr>
                        <a:t>:</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30.06.2024</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1847389106"/>
                  </a:ext>
                </a:extLst>
              </a:tr>
              <a:tr h="35914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Sorumlu</a:t>
                      </a:r>
                      <a:r>
                        <a:rPr lang="tr-TR" sz="1600" baseline="0" dirty="0">
                          <a:solidFill>
                            <a:srgbClr val="0C0D0D"/>
                          </a:solidFill>
                        </a:rPr>
                        <a:t> Birim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Bilgi İşlem Müdürlüğü</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1933026933"/>
                  </a:ext>
                </a:extLst>
              </a:tr>
              <a:tr h="35914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600" dirty="0" smtClean="0">
                          <a:solidFill>
                            <a:srgbClr val="0C0D0D"/>
                          </a:solidFill>
                        </a:rPr>
                        <a:t>Bilgisayar arızalandığında Bilgi İşlem Müdürlüğü personeli bakım yapmaktadır.</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25150099"/>
                  </a:ext>
                </a:extLst>
              </a:tr>
            </a:tbl>
          </a:graphicData>
        </a:graphic>
      </p:graphicFrame>
      <p:graphicFrame>
        <p:nvGraphicFramePr>
          <p:cNvPr id="11" name="Tablo 10"/>
          <p:cNvGraphicFramePr>
            <a:graphicFrameLocks noGrp="1"/>
          </p:cNvGraphicFramePr>
          <p:nvPr>
            <p:extLst>
              <p:ext uri="{D42A27DB-BD31-4B8C-83A1-F6EECF244321}">
                <p14:modId xmlns:p14="http://schemas.microsoft.com/office/powerpoint/2010/main" val="662639019"/>
              </p:ext>
            </p:extLst>
          </p:nvPr>
        </p:nvGraphicFramePr>
        <p:xfrm>
          <a:off x="338048" y="1782035"/>
          <a:ext cx="8444147" cy="2048387"/>
        </p:xfrm>
        <a:graphic>
          <a:graphicData uri="http://schemas.openxmlformats.org/drawingml/2006/table">
            <a:tbl>
              <a:tblPr firstRow="1" bandRow="1">
                <a:tableStyleId>{3B4B98B0-60AC-42C2-AFA5-B58CD77FA1E5}</a:tableStyleId>
              </a:tblPr>
              <a:tblGrid>
                <a:gridCol w="1903876">
                  <a:extLst>
                    <a:ext uri="{9D8B030D-6E8A-4147-A177-3AD203B41FA5}">
                      <a16:colId xmlns:a16="http://schemas.microsoft.com/office/drawing/2014/main" val="4167016667"/>
                    </a:ext>
                  </a:extLst>
                </a:gridCol>
                <a:gridCol w="6540271">
                  <a:extLst>
                    <a:ext uri="{9D8B030D-6E8A-4147-A177-3AD203B41FA5}">
                      <a16:colId xmlns:a16="http://schemas.microsoft.com/office/drawing/2014/main" val="3118523446"/>
                    </a:ext>
                  </a:extLst>
                </a:gridCol>
              </a:tblGrid>
              <a:tr h="59235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Riskin</a:t>
                      </a:r>
                      <a:r>
                        <a:rPr lang="tr-TR" sz="1600" baseline="0" dirty="0">
                          <a:solidFill>
                            <a:srgbClr val="0C0D0D"/>
                          </a:solidFill>
                        </a:rPr>
                        <a:t> Tanımı </a:t>
                      </a:r>
                      <a:r>
                        <a:rPr lang="tr-TR" sz="1600" baseline="0" dirty="0" smtClean="0">
                          <a:solidFill>
                            <a:srgbClr val="0C0D0D"/>
                          </a:solidFill>
                        </a:rPr>
                        <a:t>: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r>
                        <a:rPr lang="tr-TR" sz="1600" dirty="0" smtClean="0">
                          <a:solidFill>
                            <a:srgbClr val="0C0D0D"/>
                          </a:solidFill>
                        </a:rPr>
                        <a:t>(Z-2) İdari Personel sayısının yetersiz olması</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1411844938"/>
                  </a:ext>
                </a:extLst>
              </a:tr>
              <a:tr h="390644">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 </a:t>
                      </a:r>
                      <a:r>
                        <a:rPr lang="tr-TR" sz="1600" baseline="0" dirty="0">
                          <a:solidFill>
                            <a:srgbClr val="0C0D0D"/>
                          </a:solidFill>
                        </a:rPr>
                        <a:t>:</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a:t>
                      </a: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688756804"/>
                  </a:ext>
                </a:extLst>
              </a:tr>
              <a:tr h="390644">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Sorumlu</a:t>
                      </a:r>
                      <a:r>
                        <a:rPr lang="tr-TR" sz="1600" baseline="0" dirty="0">
                          <a:solidFill>
                            <a:srgbClr val="0C0D0D"/>
                          </a:solidFill>
                        </a:rPr>
                        <a:t> Birim :</a:t>
                      </a:r>
                      <a:endParaRPr lang="tr-TR" sz="1600"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r>
                        <a:rPr lang="tr-TR" sz="1600" dirty="0" smtClean="0">
                          <a:solidFill>
                            <a:srgbClr val="0C0D0D"/>
                          </a:solidFill>
                        </a:rPr>
                        <a:t>Rektörlük Makamı</a:t>
                      </a:r>
                      <a:endParaRPr lang="tr-TR" sz="1600" dirty="0">
                        <a:solidFill>
                          <a:srgbClr val="0C0D0D"/>
                        </a:solidFill>
                      </a:endParaRPr>
                    </a:p>
                  </a:txBody>
                  <a:tcP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494252614"/>
                  </a:ext>
                </a:extLst>
              </a:tr>
              <a:tr h="674749">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sz="1600" dirty="0" smtClean="0">
                          <a:solidFill>
                            <a:srgbClr val="0C0D0D"/>
                          </a:solidFill>
                        </a:rPr>
                        <a:t>E-39672254-902.01-2400000402 sayılı ve 12.01.2024 tarihli yazı ile Rektörlük </a:t>
                      </a:r>
                      <a:r>
                        <a:rPr lang="tr-TR" sz="1600" dirty="0" err="1" smtClean="0">
                          <a:solidFill>
                            <a:srgbClr val="0C0D0D"/>
                          </a:solidFill>
                        </a:rPr>
                        <a:t>Makamı'a</a:t>
                      </a:r>
                      <a:r>
                        <a:rPr lang="tr-TR" sz="1600" dirty="0" smtClean="0">
                          <a:solidFill>
                            <a:srgbClr val="0C0D0D"/>
                          </a:solidFill>
                        </a:rPr>
                        <a:t> idari personel  talebi yazısı gönderilmiştir.</a:t>
                      </a:r>
                      <a:endParaRPr lang="tr-TR" sz="1600" dirty="0">
                        <a:solidFill>
                          <a:srgbClr val="0C0D0D"/>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522948069"/>
                  </a:ext>
                </a:extLst>
              </a:tr>
            </a:tbl>
          </a:graphicData>
        </a:graphic>
      </p:graphicFrame>
    </p:spTree>
    <p:extLst>
      <p:ext uri="{BB962C8B-B14F-4D97-AF65-F5344CB8AC3E}">
        <p14:creationId xmlns:p14="http://schemas.microsoft.com/office/powerpoint/2010/main" val="1803124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Ion</Template>
  <TotalTime>3435</TotalTime>
  <Words>1330</Words>
  <Application>Microsoft Office PowerPoint</Application>
  <PresentationFormat>Ekran Gösterisi (4:3)</PresentationFormat>
  <Paragraphs>196</Paragraphs>
  <Slides>16</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16</vt:i4>
      </vt:variant>
    </vt:vector>
  </HeadingPairs>
  <TitlesOfParts>
    <vt:vector size="24" baseType="lpstr">
      <vt:lpstr>Arial</vt:lpstr>
      <vt:lpstr>Calibri</vt:lpstr>
      <vt:lpstr>Calibri Light</vt:lpstr>
      <vt:lpstr>Tahoma</vt:lpstr>
      <vt:lpstr>Times New Roman</vt:lpstr>
      <vt:lpstr>Wingdings</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Onur Ünver</cp:lastModifiedBy>
  <cp:revision>131</cp:revision>
  <dcterms:created xsi:type="dcterms:W3CDTF">2020-01-20T10:44:30Z</dcterms:created>
  <dcterms:modified xsi:type="dcterms:W3CDTF">2024-05-28T12:44:33Z</dcterms:modified>
</cp:coreProperties>
</file>