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88" r:id="rId3"/>
    <p:sldId id="365" r:id="rId4"/>
    <p:sldId id="347" r:id="rId5"/>
    <p:sldId id="346" r:id="rId6"/>
    <p:sldId id="320" r:id="rId7"/>
    <p:sldId id="363" r:id="rId8"/>
    <p:sldId id="364" r:id="rId9"/>
    <p:sldId id="285" r:id="rId10"/>
    <p:sldId id="373" r:id="rId11"/>
    <p:sldId id="374" r:id="rId12"/>
    <p:sldId id="353" r:id="rId13"/>
    <p:sldId id="366" r:id="rId14"/>
    <p:sldId id="367" r:id="rId15"/>
    <p:sldId id="368" r:id="rId16"/>
    <p:sldId id="358" r:id="rId17"/>
    <p:sldId id="369" r:id="rId18"/>
    <p:sldId id="357" r:id="rId19"/>
    <p:sldId id="370" r:id="rId20"/>
    <p:sldId id="278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BEA70EB5-37B4-4FD2-923D-5284A583AEE6}">
          <p14:sldIdLst>
            <p14:sldId id="256"/>
          </p14:sldIdLst>
        </p14:section>
        <p14:section name="Başlıksız Bölüm" id="{29ED5E7A-0C58-4AF1-A401-2AB9E7D510F4}">
          <p14:sldIdLst>
            <p14:sldId id="288"/>
            <p14:sldId id="365"/>
            <p14:sldId id="347"/>
            <p14:sldId id="346"/>
            <p14:sldId id="320"/>
            <p14:sldId id="363"/>
            <p14:sldId id="364"/>
            <p14:sldId id="285"/>
            <p14:sldId id="373"/>
            <p14:sldId id="374"/>
            <p14:sldId id="353"/>
            <p14:sldId id="366"/>
            <p14:sldId id="367"/>
            <p14:sldId id="368"/>
            <p14:sldId id="358"/>
            <p14:sldId id="369"/>
            <p14:sldId id="357"/>
            <p14:sldId id="370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 Engin DORUM" initials="AED" lastIdx="1" clrIdx="0">
    <p:extLst>
      <p:ext uri="{19B8F6BF-5375-455C-9EA6-DF929625EA0E}">
        <p15:presenceInfo xmlns:p15="http://schemas.microsoft.com/office/powerpoint/2012/main" userId="d7838842375f6d7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454"/>
    <a:srgbClr val="122204"/>
    <a:srgbClr val="0C0D0D"/>
    <a:srgbClr val="0F2303"/>
    <a:srgbClr val="001626"/>
    <a:srgbClr val="7AEE32"/>
    <a:srgbClr val="E626AF"/>
    <a:srgbClr val="1F0620"/>
    <a:srgbClr val="020424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C4A0E0-5728-3060-DBC6-73089B61B9EC}" v="19" dt="2021-12-30T11:12:01.669"/>
    <p1510:client id="{5DACE587-96EF-BCC8-9D45-661E4D919997}" v="25" dt="2021-12-30T11:23:17.420"/>
    <p1510:client id="{FBBD671A-7482-21DB-78BB-48D5101602C6}" v="422" dt="2021-12-30T11:09:03.6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Koyu Stil 2 - Vurgu 5/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643" autoAdjust="0"/>
  </p:normalViewPr>
  <p:slideViewPr>
    <p:cSldViewPr snapToGrid="0">
      <p:cViewPr varScale="1">
        <p:scale>
          <a:sx n="96" d="100"/>
          <a:sy n="96" d="100"/>
        </p:scale>
        <p:origin x="2034" y="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aiuchqfsx03\NG\MUHASEBE\F&#304;NANS%20ORTAK%20DOSYALAR\KAL&#304;TE%20Y&#214;NET&#304;M%20S&#304;STEM&#304;\2021\Birim%20Anketleri\KY-FR-0006%20Anket%20Analiz%20Formu_%20F&#304;NANS%20M&#220;D&#220;RL&#220;&#286;&#220;%202021%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aiuchqfsx03\NG\MUHASEBE\F&#304;NANS%20ORTAK%20DOSYALAR\KAL&#304;TE%20Y&#214;NET&#304;M%20S&#304;STEM&#304;\2023\Birim%20Anketleri\KY-FR-0006%20Anket%20Analiz%20Formu_%20F&#304;NANS%20M&#220;D&#220;RL&#220;&#286;&#220;%202023%2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tr-TR" sz="2400"/>
              <a:t>FİNANS MÜDÜRLÜĞÜ MEMNUNİYET ANKETİ ANALİZ FORMU TÜM KİŞİLER SORU BAZLI DAĞILIM ÖZETİ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02593184"/>
        <c:axId val="34018960"/>
      </c:barChart>
      <c:catAx>
        <c:axId val="30259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4018960"/>
        <c:crosses val="autoZero"/>
        <c:auto val="1"/>
        <c:lblAlgn val="ctr"/>
        <c:lblOffset val="100"/>
        <c:noMultiLvlLbl val="0"/>
      </c:catAx>
      <c:valAx>
        <c:axId val="3401896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025931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tr-TR" sz="2400" dirty="0"/>
              <a:t>FİNANS MÜDÜRLÜĞÜ MEMNUNİYET ANKETİ ANALİZ FORMU SORU BAZLI DAĞILIM ÖZETİ GENEL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02593184"/>
        <c:axId val="34018960"/>
      </c:barChart>
      <c:catAx>
        <c:axId val="30259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4018960"/>
        <c:crosses val="autoZero"/>
        <c:auto val="1"/>
        <c:lblAlgn val="ctr"/>
        <c:lblOffset val="100"/>
        <c:noMultiLvlLbl val="0"/>
      </c:catAx>
      <c:valAx>
        <c:axId val="34018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02593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tr-TR" sz="2400"/>
              <a:t>FİNANS MÜDÜRLÜĞÜ MEMNUNİYET ANKETİ ANALİZ FORMU TÜM KİŞİLER SORU BAZLI DAĞILIM ÖZETİ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7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3FD-486E-9A65-4FC9F5530FFD}"/>
              </c:ext>
            </c:extLst>
          </c:dPt>
          <c:dPt>
            <c:idx val="9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3FD-486E-9A65-4FC9F5530F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'Anket Analiz Formu TÜMÜ (2)'!$C$2:$J$2</c:f>
              <c:strCache>
                <c:ptCount val="8"/>
                <c:pt idx="0">
                  <c:v>Finans Müdürlüğü çalışanlarına kolay erişim sağlarım./I have convenient access to  the Directorate of Finance staff.</c:v>
                </c:pt>
                <c:pt idx="1">
                  <c:v>Yöneltilen soru/sorun ve taleplere karşı üslup ve yaklaşımlarından memnunum./I am satisfied with the way they approach problems, questions and demands.</c:v>
                </c:pt>
                <c:pt idx="2">
                  <c:v>Acil durumlar için hızlı ve doğru çözümler üretir/bilgilendirir./They produce quick and accurate solutions, and inform us regarding urgent matters. </c:v>
                </c:pt>
                <c:pt idx="3">
                  <c:v>Genel bilgilendirmeleri zamanında ve anlaşılır bir biçimde yapar./ They make general notifications in a timely and comprehensible manner.</c:v>
                </c:pt>
                <c:pt idx="4">
                  <c:v>Ödemeler zamanında yapılır./ Payments are made on time.</c:v>
                </c:pt>
                <c:pt idx="5">
                  <c:v>Ödemeler eksiksiz yapılır./Payments are made in full.</c:v>
                </c:pt>
                <c:pt idx="6">
                  <c:v>Genel olarak Finans Müdürlüğü faaliyetlerinden memnunum./ I am generally satisfied with the operation of  the Directorate of Finance.</c:v>
                </c:pt>
                <c:pt idx="7">
                  <c:v>ORTALAMA</c:v>
                </c:pt>
              </c:strCache>
            </c:strRef>
          </c:cat>
          <c:val>
            <c:numRef>
              <c:f>'Anket Analiz Formu TÜMÜ (2)'!$C$3:$J$3</c:f>
              <c:numCache>
                <c:formatCode>0%</c:formatCode>
                <c:ptCount val="8"/>
                <c:pt idx="0">
                  <c:v>0.82978723404255317</c:v>
                </c:pt>
                <c:pt idx="1">
                  <c:v>0.81720430107526887</c:v>
                </c:pt>
                <c:pt idx="2">
                  <c:v>0.79347826086956519</c:v>
                </c:pt>
                <c:pt idx="3">
                  <c:v>0.80376344086021501</c:v>
                </c:pt>
                <c:pt idx="4">
                  <c:v>0.84890109890109888</c:v>
                </c:pt>
                <c:pt idx="5">
                  <c:v>0.85833333333333328</c:v>
                </c:pt>
                <c:pt idx="6">
                  <c:v>0.81578947368421051</c:v>
                </c:pt>
                <c:pt idx="7" formatCode="0.00%">
                  <c:v>0.823893877538035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FD-486E-9A65-4FC9F5530F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02593184"/>
        <c:axId val="34018960"/>
      </c:barChart>
      <c:catAx>
        <c:axId val="30259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4018960"/>
        <c:crosses val="autoZero"/>
        <c:auto val="1"/>
        <c:lblAlgn val="ctr"/>
        <c:lblOffset val="100"/>
        <c:noMultiLvlLbl val="0"/>
      </c:catAx>
      <c:valAx>
        <c:axId val="34018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02593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tr-TR" dirty="0"/>
              <a:t>FİNANS MÜDÜRLÜĞÜ MEMNUNİYET ANKETİ ANALİZ FORMU ÖĞRENCİ SORU BAZLI DAĞILIM ÖZETİ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02593184"/>
        <c:axId val="34018960"/>
      </c:barChart>
      <c:catAx>
        <c:axId val="30259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4018960"/>
        <c:crosses val="autoZero"/>
        <c:auto val="1"/>
        <c:lblAlgn val="ctr"/>
        <c:lblOffset val="100"/>
        <c:noMultiLvlLbl val="0"/>
      </c:catAx>
      <c:valAx>
        <c:axId val="34018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02593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tr-TR"/>
              <a:t>FİNANS MÜDÜRLÜĞÜ MEMNUNİYET ANKETİ ANALİZ FORMU ÖĞRENCİ</a:t>
            </a:r>
            <a:r>
              <a:rPr lang="tr-TR" baseline="0"/>
              <a:t> </a:t>
            </a:r>
            <a:r>
              <a:rPr lang="tr-TR"/>
              <a:t>SORU BAZLI DAĞILIM ÖZETİ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9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3B8-45C3-8128-D8F53CD1FA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'Anket Analiz Formu_ÖĞRENCİ (2)'!$C$2:$J$2</c:f>
              <c:strCache>
                <c:ptCount val="8"/>
                <c:pt idx="0">
                  <c:v>Finans Müdürlüğü çalışanlarına kolay erişim sağlarım./I have convenient access to  the Directorate of Finance staff.</c:v>
                </c:pt>
                <c:pt idx="1">
                  <c:v>Yöneltilen soru/sorun ve taleplere karşı üslup ve yaklaşımlarından memnunum./I am satisfied with the way they approach problems, questions and demands.</c:v>
                </c:pt>
                <c:pt idx="2">
                  <c:v>Acil durumlar için hızlı ve doğru çözümler üretir/bilgilendirir./They produce quick and accurate solutions, and inform us regarding urgent matters. </c:v>
                </c:pt>
                <c:pt idx="3">
                  <c:v>Genel bilgilendirmeleri zamanında ve anlaşılır bir biçimde yapar./ They make general notifications in a timely and comprehensible manner.</c:v>
                </c:pt>
                <c:pt idx="4">
                  <c:v>5Ödemeler zamanında yapılır./ Payments are made on time.</c:v>
                </c:pt>
                <c:pt idx="5">
                  <c:v>Ödemeler eksiksiz yapılır./Payments are made in full.</c:v>
                </c:pt>
                <c:pt idx="6">
                  <c:v>Genel olarak Finans Müdürlüğü faaliyetlerinden memnunum./ I am generally satisfied with the operation of  the Directorate of Finance.</c:v>
                </c:pt>
                <c:pt idx="7">
                  <c:v>PUAN</c:v>
                </c:pt>
              </c:strCache>
            </c:strRef>
          </c:cat>
          <c:val>
            <c:numRef>
              <c:f>'Anket Analiz Formu_ÖĞRENCİ (2)'!$C$3:$J$3</c:f>
              <c:numCache>
                <c:formatCode>0%</c:formatCode>
                <c:ptCount val="8"/>
                <c:pt idx="0">
                  <c:v>0.75</c:v>
                </c:pt>
                <c:pt idx="1">
                  <c:v>0.69852941176470584</c:v>
                </c:pt>
                <c:pt idx="2">
                  <c:v>0.68939393939393945</c:v>
                </c:pt>
                <c:pt idx="3">
                  <c:v>0.7142857142857143</c:v>
                </c:pt>
                <c:pt idx="4">
                  <c:v>0.734375</c:v>
                </c:pt>
                <c:pt idx="5">
                  <c:v>0.75806451612903225</c:v>
                </c:pt>
                <c:pt idx="6">
                  <c:v>0.71323529411764708</c:v>
                </c:pt>
                <c:pt idx="7" formatCode="0.00%">
                  <c:v>0.72255483938443399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B8-45C3-8128-D8F53CD1FA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02593184"/>
        <c:axId val="34018960"/>
      </c:barChart>
      <c:catAx>
        <c:axId val="30259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4018960"/>
        <c:crosses val="autoZero"/>
        <c:auto val="1"/>
        <c:lblAlgn val="ctr"/>
        <c:lblOffset val="100"/>
        <c:noMultiLvlLbl val="0"/>
      </c:catAx>
      <c:valAx>
        <c:axId val="34018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02593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tr-TR"/>
              <a:t>FİNANS MÜDÜRLÜĞÜ MEMNUNİYET ANKETİ ANALİZ FORMU İDARİ</a:t>
            </a:r>
            <a:r>
              <a:rPr lang="tr-TR" baseline="0"/>
              <a:t> PERSONEL </a:t>
            </a:r>
            <a:r>
              <a:rPr lang="tr-TR"/>
              <a:t>SORU BAZLI DAĞILIM ÖZETİ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9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71F-4609-B561-1C8884C2CA2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'Anket Analiz Formu_İDARİ (2)'!$C$2:$J$2</c:f>
              <c:strCache>
                <c:ptCount val="8"/>
                <c:pt idx="0">
                  <c:v>Finans Müdürlüğü çalışanlarına kolay erişim sağlarım./I have convenient access to  the Directorate of Finance staff.</c:v>
                </c:pt>
                <c:pt idx="1">
                  <c:v>Yöneltilen soru/sorun ve taleplere karşı üslup ve yaklaşımlarından memnunum./I am satisfied with the way they approach problems, questions and demands.</c:v>
                </c:pt>
                <c:pt idx="2">
                  <c:v>Acil durumlar için hızlı ve doğru çözümler üretir/bilgilendirir./They produce quick and accurate solutions, and inform us regarding urgent matters. </c:v>
                </c:pt>
                <c:pt idx="3">
                  <c:v>Genel bilgilendirmeleri zamanında ve anlaşılır bir biçimde yapar./ They make general notifications in a timely and comprehensible manner.</c:v>
                </c:pt>
                <c:pt idx="4">
                  <c:v>Ödemeler zamanında yapılır./ Payments are made on time.</c:v>
                </c:pt>
                <c:pt idx="5">
                  <c:v>Ödemeler eksiksiz yapılır./Payments are made in full.</c:v>
                </c:pt>
                <c:pt idx="6">
                  <c:v>Genel olarak Finans Müdürlüğü faaliyetlerinden memnunum./ I am generally satisfied with the operation of  the Directorate of Finance.</c:v>
                </c:pt>
                <c:pt idx="7">
                  <c:v>PUAN</c:v>
                </c:pt>
              </c:strCache>
            </c:strRef>
          </c:cat>
          <c:val>
            <c:numRef>
              <c:f>'Anket Analiz Formu_İDARİ (2)'!$C$3:$J$3</c:f>
              <c:numCache>
                <c:formatCode>0%</c:formatCode>
                <c:ptCount val="8"/>
                <c:pt idx="0">
                  <c:v>0.8666666666666667</c:v>
                </c:pt>
                <c:pt idx="1">
                  <c:v>0.8666666666666667</c:v>
                </c:pt>
                <c:pt idx="2">
                  <c:v>0.83333333333333337</c:v>
                </c:pt>
                <c:pt idx="3">
                  <c:v>0.85344827586206895</c:v>
                </c:pt>
                <c:pt idx="4">
                  <c:v>0.9285714285714286</c:v>
                </c:pt>
                <c:pt idx="5">
                  <c:v>0.9375</c:v>
                </c:pt>
                <c:pt idx="6">
                  <c:v>0.8666666666666667</c:v>
                </c:pt>
                <c:pt idx="7" formatCode="0.00%">
                  <c:v>0.87410714285714286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1F-4609-B561-1C8884C2CA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02593184"/>
        <c:axId val="34018960"/>
      </c:barChart>
      <c:catAx>
        <c:axId val="30259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4018960"/>
        <c:crosses val="autoZero"/>
        <c:auto val="1"/>
        <c:lblAlgn val="ctr"/>
        <c:lblOffset val="100"/>
        <c:noMultiLvlLbl val="0"/>
      </c:catAx>
      <c:valAx>
        <c:axId val="34018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02593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tr-TR"/>
              <a:t>FİNANS MÜDÜRLÜĞÜ MEMNUNİYET ANKETİ ANALİZ FORMU AKADEMİK</a:t>
            </a:r>
            <a:r>
              <a:rPr lang="tr-TR" baseline="0"/>
              <a:t> PERSONEL</a:t>
            </a:r>
            <a:r>
              <a:rPr lang="tr-TR"/>
              <a:t> SORU BAZLI DAĞILIM ÖZETİ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9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25D-452D-92A3-B281990D344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'Anket Analiz Formu_AKADEMİK (2'!$C$2:$J$2</c:f>
              <c:strCache>
                <c:ptCount val="8"/>
                <c:pt idx="0">
                  <c:v>Finans Müdürlüğü çalışanlarına kolay erişim sağlarım./I have convenient access to  the Directorate of Finance staff.</c:v>
                </c:pt>
                <c:pt idx="1">
                  <c:v>Yöneltilen soru/sorun ve taleplere karşı üslup ve yaklaşımlarından memnunum./I am satisfied with the way they approach problems, questions and demands.</c:v>
                </c:pt>
                <c:pt idx="2">
                  <c:v>Acil durumlar için hızlı ve doğru çözümler üretir/bilgilendirir./They produce quick and accurate solutions, and inform us regarding urgent matters. </c:v>
                </c:pt>
                <c:pt idx="3">
                  <c:v>Genel bilgilendirmeleri zamanında ve anlaşılır bir biçimde yapar./ They make general notifications in a timely and comprehensible manner.</c:v>
                </c:pt>
                <c:pt idx="4">
                  <c:v>Ödemeler zamanında yapılır./ Payments are made on time.</c:v>
                </c:pt>
                <c:pt idx="5">
                  <c:v>Ödemeler eksiksiz yapılır./Payments are made in full.</c:v>
                </c:pt>
                <c:pt idx="6">
                  <c:v>Genel olarak Finans Müdürlüğü faaliyetlerinden memnunum./ I am generally satisfied with the operation of  the Directorate of Finance.</c:v>
                </c:pt>
                <c:pt idx="7">
                  <c:v>PUAN</c:v>
                </c:pt>
              </c:strCache>
            </c:strRef>
          </c:cat>
          <c:val>
            <c:numRef>
              <c:f>'Anket Analiz Formu_AKADEMİK (2'!$C$3:$J$3</c:f>
              <c:numCache>
                <c:formatCode>0%</c:formatCode>
                <c:ptCount val="8"/>
                <c:pt idx="0">
                  <c:v>0.88793103448275867</c:v>
                </c:pt>
                <c:pt idx="1">
                  <c:v>0.90517241379310343</c:v>
                </c:pt>
                <c:pt idx="2">
                  <c:v>0.87068965517241381</c:v>
                </c:pt>
                <c:pt idx="3">
                  <c:v>0.86206896551724133</c:v>
                </c:pt>
                <c:pt idx="4">
                  <c:v>0.89516129032258063</c:v>
                </c:pt>
                <c:pt idx="5">
                  <c:v>0.88709677419354838</c:v>
                </c:pt>
                <c:pt idx="6">
                  <c:v>0.87903225806451613</c:v>
                </c:pt>
                <c:pt idx="7" formatCode="0.00%">
                  <c:v>0.88387891307802313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5D-452D-92A3-B281990D34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02593184"/>
        <c:axId val="34018960"/>
      </c:barChart>
      <c:catAx>
        <c:axId val="30259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4018960"/>
        <c:crosses val="autoZero"/>
        <c:auto val="1"/>
        <c:lblAlgn val="ctr"/>
        <c:lblOffset val="100"/>
        <c:noMultiLvlLbl val="0"/>
      </c:catAx>
      <c:valAx>
        <c:axId val="34018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02593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FC953-42AA-4EE9-BF6A-0E981C5F3E5C}" type="datetimeFigureOut">
              <a:rPr lang="tr-TR" smtClean="0"/>
              <a:t>28.05.2024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F1CBD-092F-46C9-A4DE-6EE6E628FC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761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2CFF-777B-4533-A440-4C456B6A9FEA}" type="datetime1">
              <a:rPr lang="tr-TR" smtClean="0"/>
              <a:t>28.05.2024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984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28.05.2024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346277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28.05.2024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109280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28.05.2024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19107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28.05.2024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578411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28.05.2024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303407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28.05.2024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942038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28.05.2024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953334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059A-8985-41A3-9F35-8DC13894A4E0}" type="datetime1">
              <a:rPr lang="tr-TR" smtClean="0"/>
              <a:t>28.05.2024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5482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4D3F-D744-42F9-A266-110B14BD4158}" type="datetime1">
              <a:rPr lang="tr-TR" smtClean="0"/>
              <a:t>28.05.2024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8146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C8BA-DCDD-4E80-B44D-BB4BDA6BC718}" type="datetime1">
              <a:rPr lang="tr-TR" smtClean="0"/>
              <a:t>28.05.2024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8505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7ED0-D0FE-4A09-AE62-4103EA8D2926}" type="datetime1">
              <a:rPr lang="tr-TR" smtClean="0"/>
              <a:t>28.05.2024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833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2A1D-A539-4378-A6BA-1AA9F3084D39}" type="datetime1">
              <a:rPr lang="tr-TR" smtClean="0"/>
              <a:t>28.05.2024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439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C6F-6FA5-45C8-ACE4-E5B3D13F24FA}" type="datetime1">
              <a:rPr lang="tr-TR" smtClean="0"/>
              <a:t>28.05.2024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6826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823A-34F6-4D9A-B72C-4420CCCD8E18}" type="datetime1">
              <a:rPr lang="tr-TR" smtClean="0"/>
              <a:t>28.05.2024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7242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73C7-9167-4403-8666-44BE39765140}" type="datetime1">
              <a:rPr lang="tr-TR" smtClean="0"/>
              <a:t>28.05.2024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1157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A8A1-43D8-4974-AA28-F99EFBEC3B2D}" type="datetime1">
              <a:rPr lang="tr-TR" smtClean="0"/>
              <a:t>28.05.2024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223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07C83F0-FC27-43D2-9813-F060C2D9E7A0}" type="datetime1">
              <a:rPr lang="tr-TR" smtClean="0"/>
              <a:t>28.05.2024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270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843808" y="5512332"/>
            <a:ext cx="3732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C00000"/>
                </a:solidFill>
              </a:rPr>
              <a:t>FİNANS MÜDÜRLÜĞÜ</a:t>
            </a:r>
          </a:p>
        </p:txBody>
      </p:sp>
      <p:pic>
        <p:nvPicPr>
          <p:cNvPr id="102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836712"/>
            <a:ext cx="2376264" cy="50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Metin kutusu 44"/>
          <p:cNvSpPr txBox="1"/>
          <p:nvPr/>
        </p:nvSpPr>
        <p:spPr>
          <a:xfrm>
            <a:off x="330546" y="2410020"/>
            <a:ext cx="8554916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 defTabSz="457207">
              <a:spcBef>
                <a:spcPct val="0"/>
              </a:spcBef>
            </a:pP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 2023 YILI </a:t>
            </a:r>
            <a:endParaRPr lang="en-US" sz="3200" b="1" spc="50" dirty="0">
              <a:ln w="0"/>
              <a:solidFill>
                <a:schemeClr val="tx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/>
              <a:ea typeface="+mj-ea"/>
              <a:cs typeface="Calibri"/>
            </a:endParaRPr>
          </a:p>
          <a:p>
            <a:pPr algn="ctr" defTabSz="457207">
              <a:spcBef>
                <a:spcPct val="0"/>
              </a:spcBef>
            </a:pP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YÖNETİMİN GÖZDEN GEÇİRME TOPLANTISI </a:t>
            </a:r>
          </a:p>
          <a:p>
            <a:pPr algn="ctr" defTabSz="457207">
              <a:spcBef>
                <a:spcPct val="0"/>
              </a:spcBef>
            </a:pP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(YGG) </a:t>
            </a:r>
            <a:endParaRPr lang="en-US" sz="3200" b="1" spc="50" dirty="0">
              <a:ln w="0"/>
              <a:solidFill>
                <a:schemeClr val="tx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+mj-ea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5766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14023" y="525848"/>
            <a:ext cx="5265420" cy="8458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SKORU YÜKSEK OLAN ve AKSİYON GEREKTİREN </a:t>
            </a: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RİS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KLER</a:t>
            </a:r>
            <a:endParaRPr lang="en-US" sz="2800" b="1" kern="1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spcAft>
                <a:spcPts val="600"/>
              </a:spcAft>
            </a:pPr>
            <a:endParaRPr lang="en-US"/>
          </a:p>
        </p:txBody>
      </p:sp>
      <p:sp>
        <p:nvSpPr>
          <p:cNvPr id="12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9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o 9"/>
          <p:cNvGraphicFramePr>
            <a:graphicFrameLocks noGrp="1"/>
          </p:cNvGraphicFramePr>
          <p:nvPr/>
        </p:nvGraphicFramePr>
        <p:xfrm>
          <a:off x="545122" y="1801446"/>
          <a:ext cx="8203223" cy="20269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3521804200"/>
                    </a:ext>
                  </a:extLst>
                </a:gridCol>
                <a:gridCol w="6374422">
                  <a:extLst>
                    <a:ext uri="{9D8B030D-6E8A-4147-A177-3AD203B41FA5}">
                      <a16:colId xmlns:a16="http://schemas.microsoft.com/office/drawing/2014/main" val="2784112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Riskin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Tanımı : 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0" dirty="0">
                          <a:solidFill>
                            <a:srgbClr val="0C0D0D"/>
                          </a:solidFill>
                        </a:rPr>
                        <a:t>Z2-İş yoğunluğundaki artış, birim bünyesinde çalışan 3 personelin işten ayrılması, yıllık izine ayrılması, hastalık, rapor vb. sebepler ile çalışamaması durumunda süreçte yaşanacak olası aksaklıklar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6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Termin Tarihi 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24.01.2024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9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Sorumlu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Birim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Genel Sekreterlik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Önleyici Faaliyet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Birime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yeni personel alımı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09038"/>
                  </a:ext>
                </a:extLst>
              </a:tr>
            </a:tbl>
          </a:graphicData>
        </a:graphic>
      </p:graphicFrame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644823"/>
              </p:ext>
            </p:extLst>
          </p:nvPr>
        </p:nvGraphicFramePr>
        <p:xfrm>
          <a:off x="533400" y="3740247"/>
          <a:ext cx="8214945" cy="1737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31414">
                  <a:extLst>
                    <a:ext uri="{9D8B030D-6E8A-4147-A177-3AD203B41FA5}">
                      <a16:colId xmlns:a16="http://schemas.microsoft.com/office/drawing/2014/main" val="2304299853"/>
                    </a:ext>
                  </a:extLst>
                </a:gridCol>
                <a:gridCol w="6383531">
                  <a:extLst>
                    <a:ext uri="{9D8B030D-6E8A-4147-A177-3AD203B41FA5}">
                      <a16:colId xmlns:a16="http://schemas.microsoft.com/office/drawing/2014/main" val="3008078140"/>
                    </a:ext>
                  </a:extLst>
                </a:gridCol>
              </a:tblGrid>
              <a:tr h="579829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Riskin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Tanımı : 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0" dirty="0">
                          <a:solidFill>
                            <a:srgbClr val="0C0D0D"/>
                          </a:solidFill>
                        </a:rPr>
                        <a:t>Z3-Personellerin Kariyer Planlarındaki Olası Değişiklikler İle İşten Ayrılmak İstemesi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943379"/>
                  </a:ext>
                </a:extLst>
              </a:tr>
              <a:tr h="331331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Termin Tarihi 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24.01.2024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062215"/>
                  </a:ext>
                </a:extLst>
              </a:tr>
              <a:tr h="331331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Sorumlu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Birim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Genel Sekreterlik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095003"/>
                  </a:ext>
                </a:extLst>
              </a:tr>
              <a:tr h="331331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Önleyici Faaliyet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Birime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yeni personel alımı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695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3488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14023" y="525848"/>
            <a:ext cx="5265420" cy="8458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SKORU YÜKSEK OLAN ve AKSİYON GEREKTİREN </a:t>
            </a: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RİS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KLER</a:t>
            </a:r>
            <a:endParaRPr lang="en-US" sz="2800" b="1" kern="1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spcAft>
                <a:spcPts val="600"/>
              </a:spcAft>
            </a:pPr>
            <a:endParaRPr lang="en-US"/>
          </a:p>
        </p:txBody>
      </p:sp>
      <p:sp>
        <p:nvSpPr>
          <p:cNvPr id="12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9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599244"/>
              </p:ext>
            </p:extLst>
          </p:nvPr>
        </p:nvGraphicFramePr>
        <p:xfrm>
          <a:off x="545122" y="1801446"/>
          <a:ext cx="8203223" cy="1752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3521804200"/>
                    </a:ext>
                  </a:extLst>
                </a:gridCol>
                <a:gridCol w="6374422">
                  <a:extLst>
                    <a:ext uri="{9D8B030D-6E8A-4147-A177-3AD203B41FA5}">
                      <a16:colId xmlns:a16="http://schemas.microsoft.com/office/drawing/2014/main" val="2784112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Riskin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Tanımı : 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0" dirty="0">
                          <a:solidFill>
                            <a:srgbClr val="0C0D0D"/>
                          </a:solidFill>
                        </a:rPr>
                        <a:t>Z4- Günümüz koşullarında Teknolojik yazılımların yetersiz kalması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6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Termin Tarihi 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01.08.2024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9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Sorumlu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Birim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Bilgi İşlem Teknolojileri Müdürlüğü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Önleyici Faaliyet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Bilgi İşlem Teknolojileri Müdürlüğü aracılığıyla program ve yazılım ekiplerine destek taleplerinde bulunulması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09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4307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986117" y="320820"/>
            <a:ext cx="547136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(ANKET ANALİZLERİ)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0534005"/>
              </p:ext>
            </p:extLst>
          </p:nvPr>
        </p:nvGraphicFramePr>
        <p:xfrm>
          <a:off x="668544" y="1354016"/>
          <a:ext cx="8106508" cy="491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6318679"/>
              </p:ext>
            </p:extLst>
          </p:nvPr>
        </p:nvGraphicFramePr>
        <p:xfrm>
          <a:off x="386862" y="1354017"/>
          <a:ext cx="8388190" cy="4993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9916"/>
              </p:ext>
            </p:extLst>
          </p:nvPr>
        </p:nvGraphicFramePr>
        <p:xfrm>
          <a:off x="251520" y="1113183"/>
          <a:ext cx="8693697" cy="5416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66700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986117" y="320820"/>
            <a:ext cx="547136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(ANKET ANALİZLERİ)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866803"/>
              </p:ext>
            </p:extLst>
          </p:nvPr>
        </p:nvGraphicFramePr>
        <p:xfrm>
          <a:off x="800100" y="1424354"/>
          <a:ext cx="7754815" cy="4914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2573355"/>
              </p:ext>
            </p:extLst>
          </p:nvPr>
        </p:nvGraphicFramePr>
        <p:xfrm>
          <a:off x="397565" y="1274926"/>
          <a:ext cx="8259418" cy="5135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90001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986117" y="320820"/>
            <a:ext cx="547136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(ANKET ANALİZLERİ)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9603150"/>
              </p:ext>
            </p:extLst>
          </p:nvPr>
        </p:nvGraphicFramePr>
        <p:xfrm>
          <a:off x="360362" y="1274926"/>
          <a:ext cx="8423275" cy="5145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08637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986117" y="320820"/>
            <a:ext cx="547136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(ANKET ANALİZLERİ)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4394195"/>
              </p:ext>
            </p:extLst>
          </p:nvPr>
        </p:nvGraphicFramePr>
        <p:xfrm>
          <a:off x="347870" y="1520686"/>
          <a:ext cx="8497956" cy="4969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5607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823765" y="476672"/>
            <a:ext cx="7321964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(HAYATA GEÇİRİLEN ÖNERİLER ve AKSİYON ALINAN ŞİKAYETLER)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o 8">
            <a:extLst>
              <a:ext uri="{FF2B5EF4-FFF2-40B4-BE49-F238E27FC236}">
                <a16:creationId xmlns:a16="http://schemas.microsoft.com/office/drawing/2014/main" id="{400F1050-5732-4B60-86BA-E121C706FD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743469"/>
              </p:ext>
            </p:extLst>
          </p:nvPr>
        </p:nvGraphicFramePr>
        <p:xfrm>
          <a:off x="553915" y="2057400"/>
          <a:ext cx="8168054" cy="3736731"/>
        </p:xfrm>
        <a:graphic>
          <a:graphicData uri="http://schemas.openxmlformats.org/drawingml/2006/table">
            <a:tbl>
              <a:tblPr/>
              <a:tblGrid>
                <a:gridCol w="2681654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2698882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2787518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</a:tblGrid>
              <a:tr h="79032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KONUSU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ÇÖZÜM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SONUÇ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920292">
                <a:tc>
                  <a:txBody>
                    <a:bodyPr/>
                    <a:lstStyle/>
                    <a:p>
                      <a:pPr marL="0" algn="ctr" defTabSz="457207" rtl="0" eaLnBrk="1" fontAlgn="ctr" latinLnBrk="0" hangingPunct="1"/>
                      <a:r>
                        <a:rPr lang="tr-TR" sz="1200" b="0" i="0" u="none" strike="noStrike" kern="1200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Maaş artış oranları hakkında önceden bilgi verilmesi bekleniyor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kern="1200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Anket yorumu Birimimiz ile ilgili değildir. İnsan Kaynakları birimine bildirilecektir.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İnsan kaynakları birimine mail ile bilgilendirme yapılmıştır. 28.04.2023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1105821">
                <a:tc>
                  <a:txBody>
                    <a:bodyPr/>
                    <a:lstStyle/>
                    <a:p>
                      <a:pPr marL="0" algn="ctr" defTabSz="457207" rtl="0" eaLnBrk="1" fontAlgn="ctr" latinLnBrk="0" hangingPunct="1"/>
                      <a:r>
                        <a:rPr lang="fi-FI" sz="1200" b="0" i="0" u="none" strike="noStrike" kern="1200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Online ödeme sisteminin kullanımında sistemin hata vermesi</a:t>
                      </a:r>
                      <a:endParaRPr lang="tr-TR" sz="1200" b="0" i="0" u="none" strike="noStrike" kern="1200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ctr" latinLnBrk="0" hangingPunct="1"/>
                      <a:endParaRPr lang="tr-TR" sz="1200" b="0" i="0" u="none" strike="noStrike" kern="1200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457207" rtl="0" eaLnBrk="1" fontAlgn="ctr" latinLnBrk="0" hangingPunct="1"/>
                      <a:endParaRPr lang="tr-TR" sz="1200" b="0" i="0" u="none" strike="noStrike" kern="1200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457207" rtl="0" eaLnBrk="1" fontAlgn="ctr" latinLnBrk="0" hangingPunct="1"/>
                      <a:r>
                        <a:rPr lang="tr-TR" sz="1200" b="0" i="0" u="none" strike="noStrike" kern="1200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Birim personeli arasında konuya ilişkin toplantı yapılacaktır.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Gerekli aksiyonlar alınmak üzere toplantı yapılmıştır. Bilgi işleme gerekli aksiyonlar için mail atılmıştır. 27.04.2023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920292">
                <a:tc>
                  <a:txBody>
                    <a:bodyPr/>
                    <a:lstStyle/>
                    <a:p>
                      <a:pPr marL="0" algn="ctr" defTabSz="457207" rtl="0" eaLnBrk="1" fontAlgn="ctr" latinLnBrk="0" hangingPunct="1"/>
                      <a:endParaRPr lang="tr-TR" sz="1200" b="0" i="0" u="none" strike="noStrike" kern="1200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457207" rtl="0" eaLnBrk="1" fontAlgn="ctr" latinLnBrk="0" hangingPunct="1"/>
                      <a:r>
                        <a:rPr lang="tr-TR" sz="1200" b="0" i="0" u="none" strike="noStrike" kern="1200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Deprem nedeniyle yurt ücreti iade talepleri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ctr" latinLnBrk="0" hangingPunct="1"/>
                      <a:endParaRPr lang="tr-TR" sz="1200" b="0" i="0" u="none" strike="noStrike" kern="1200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457207" rtl="0" eaLnBrk="1" fontAlgn="ctr" latinLnBrk="0" hangingPunct="1"/>
                      <a:r>
                        <a:rPr lang="tr-TR" sz="1200" b="0" i="0" u="none" strike="noStrike" kern="1200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Birim personeli arasında konuya ilişkin toplantı yapılacaktır.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ctr" latinLnBrk="0" hangingPunct="1"/>
                      <a:r>
                        <a:rPr lang="tr-TR" sz="1200" b="0" i="0" u="none" strike="noStrike" kern="1200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Gerekli aksiyonlar alınmak üzere toplantı yapılmıştır. Tüm talepler toplanarak Yurt iadeleri Mart ayı içerisinde gerçekleştirilmiştir.27.02.2023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939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694291" y="481299"/>
            <a:ext cx="5976664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DÜZELTİCİ</a:t>
            </a:r>
            <a:r>
              <a:rPr lang="tr-TR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-ÖNLEYİCİ</a:t>
            </a: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FAALİYETLER</a:t>
            </a: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4063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Metin kutusu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625"/>
            <a:ext cx="16192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Nesne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957051"/>
              </p:ext>
            </p:extLst>
          </p:nvPr>
        </p:nvGraphicFramePr>
        <p:xfrm>
          <a:off x="466723" y="1129371"/>
          <a:ext cx="7951719" cy="517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Çalışma Sayfası" r:id="rId5" imgW="9372687" imgH="8343900" progId="Excel.Sheet.12">
                  <p:embed/>
                </p:oleObj>
              </mc:Choice>
              <mc:Fallback>
                <p:oleObj name="Çalışma Sayfası" r:id="rId5" imgW="9372687" imgH="8343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6723" y="1129371"/>
                        <a:ext cx="7951719" cy="5172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07" name="Metin kutusu 1">
            <a:extLst>
              <a:ext uri="{FF2B5EF4-FFF2-40B4-BE49-F238E27FC236}">
                <a16:creationId xmlns:a16="http://schemas.microsoft.com/office/drawing/2014/main" id="{67908DF5-B077-25BB-5CCE-98D91EE56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47625"/>
            <a:ext cx="16192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992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168388" y="628902"/>
            <a:ext cx="6927589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 DENETİM SONUCUNA DAYALI ÖZ DEĞERLENDİRME ve GÖRÜŞLERİNİZ</a:t>
            </a:r>
          </a:p>
        </p:txBody>
      </p:sp>
      <p:pic>
        <p:nvPicPr>
          <p:cNvPr id="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986828" y="1735239"/>
            <a:ext cx="710914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</a:rPr>
              <a:t>2023 YILI İÇ DENETİM SONUCU;</a:t>
            </a:r>
          </a:p>
          <a:p>
            <a:endParaRPr lang="tr-TR" sz="1600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1600" b="1" dirty="0">
                <a:solidFill>
                  <a:srgbClr val="002060"/>
                </a:solidFill>
              </a:rPr>
              <a:t>1 MİNOR VERİLMİŞTİR. İYİLEŞTİRMELER İÇİN GEREKLİ ÖNLEMLER ALINACAKTIR.</a:t>
            </a:r>
          </a:p>
          <a:p>
            <a:endParaRPr lang="tr-TR" sz="1600" b="1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r-TR" sz="1600" b="1" dirty="0">
                <a:solidFill>
                  <a:srgbClr val="002060"/>
                </a:solidFill>
              </a:rPr>
              <a:t>ÜNİVERSİTE KALİTE POLİTİKASI KAPSAMINDA SÜREKLİ İYİLEŞTİRME AMACIYLA, İÇ DENETİM BİRİMİMİZ FİNANSAL SÜREÇLERİN HER ADIMININ DAHA DA GELİŞTİRİLMESİNE OLUMLU KATKI SAĞLAMAKTADIR.</a:t>
            </a:r>
          </a:p>
        </p:txBody>
      </p:sp>
    </p:spTree>
    <p:extLst>
      <p:ext uri="{BB962C8B-B14F-4D97-AF65-F5344CB8AC3E}">
        <p14:creationId xmlns:p14="http://schemas.microsoft.com/office/powerpoint/2010/main" val="1346354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19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597877" y="3596054"/>
            <a:ext cx="3525715" cy="342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>
                <a:solidFill>
                  <a:srgbClr val="122454"/>
                </a:solidFill>
              </a:rPr>
              <a:t>KYS İç Denetim Başarı Puanı  %100</a:t>
            </a:r>
          </a:p>
        </p:txBody>
      </p:sp>
      <p:graphicFrame>
        <p:nvGraphicFramePr>
          <p:cNvPr id="5" name="Nesne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550439"/>
              </p:ext>
            </p:extLst>
          </p:nvPr>
        </p:nvGraphicFramePr>
        <p:xfrm>
          <a:off x="597876" y="295735"/>
          <a:ext cx="3834975" cy="3053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Çalışma Sayfası" r:id="rId3" imgW="4514742" imgH="2171700" progId="Excel.Sheet.12">
                  <p:embed/>
                </p:oleObj>
              </mc:Choice>
              <mc:Fallback>
                <p:oleObj name="Çalışma Sayfası" r:id="rId3" imgW="4514742" imgH="2171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7876" y="295735"/>
                        <a:ext cx="3834975" cy="30537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İçerik Yer Tutucusu 10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671392" y="1143000"/>
            <a:ext cx="4184374" cy="534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831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241579" y="649467"/>
            <a:ext cx="504056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MİSYON-VİZYON-POLİTİKA</a:t>
            </a:r>
          </a:p>
        </p:txBody>
      </p:sp>
      <p:pic>
        <p:nvPicPr>
          <p:cNvPr id="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72" y="450628"/>
            <a:ext cx="1872208" cy="39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490637" y="1291399"/>
            <a:ext cx="418948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Calibri"/>
              </a:rPr>
              <a:t>  </a:t>
            </a:r>
            <a:endParaRPr lang="tr-TR" b="1" dirty="0"/>
          </a:p>
        </p:txBody>
      </p:sp>
      <p:sp>
        <p:nvSpPr>
          <p:cNvPr id="4" name="Dikdörtgen 3"/>
          <p:cNvSpPr/>
          <p:nvPr/>
        </p:nvSpPr>
        <p:spPr>
          <a:xfrm>
            <a:off x="386862" y="4475285"/>
            <a:ext cx="8456703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ÇALIŞMA POLİTİKASI</a:t>
            </a:r>
          </a:p>
          <a:p>
            <a:pPr algn="ctr" fontAlgn="base">
              <a:lnSpc>
                <a:spcPct val="150000"/>
              </a:lnSpc>
            </a:pPr>
            <a:r>
              <a:rPr lang="tr-TR" sz="1600" b="1" i="1" dirty="0">
                <a:solidFill>
                  <a:srgbClr val="122454"/>
                </a:solidFill>
              </a:rPr>
              <a:t>Üniversitemizin vizyon, misyon, kalite ve şikayet politikalarına uygun olarak tüm finans işlemlerin yürürlükte olan yönerge ve yönetmeliklere uygun, istenilen nitelikte ve zamanında gerçekleştirmeyi amaç edinmiştir.</a:t>
            </a:r>
            <a:endParaRPr lang="tr-TR" b="1" dirty="0">
              <a:solidFill>
                <a:srgbClr val="12245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386862" y="3096610"/>
            <a:ext cx="851974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BİRİMİN VİZYONU</a:t>
            </a:r>
          </a:p>
          <a:p>
            <a:pPr algn="ctr" fontAlgn="base">
              <a:lnSpc>
                <a:spcPct val="150000"/>
              </a:lnSpc>
              <a:spcAft>
                <a:spcPts val="0"/>
              </a:spcAft>
            </a:pPr>
            <a:r>
              <a:rPr lang="tr-TR" sz="1600" b="1" i="1" dirty="0">
                <a:solidFill>
                  <a:srgbClr val="122454"/>
                </a:solidFill>
              </a:rPr>
              <a:t>Üniversitemizin vizyonuna ulaşılmasına katkı sağlayacak, birime verilmiş görev ve sorumluluklar çerçevesinde, finansal hizmetleri etkin şekilde verebilen bir birim olmaktır. </a:t>
            </a:r>
          </a:p>
        </p:txBody>
      </p:sp>
      <p:sp>
        <p:nvSpPr>
          <p:cNvPr id="8" name="Dikdörtgen 7"/>
          <p:cNvSpPr/>
          <p:nvPr/>
        </p:nvSpPr>
        <p:spPr>
          <a:xfrm>
            <a:off x="386862" y="1551700"/>
            <a:ext cx="8456703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BİRİMİN MİSYONU</a:t>
            </a:r>
          </a:p>
          <a:p>
            <a:pPr algn="ctr" fontAlgn="base">
              <a:lnSpc>
                <a:spcPct val="150000"/>
              </a:lnSpc>
              <a:spcAft>
                <a:spcPts val="0"/>
              </a:spcAft>
            </a:pPr>
            <a:r>
              <a:rPr lang="tr-TR" sz="1600" b="1" i="1" dirty="0">
                <a:solidFill>
                  <a:srgbClr val="12245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Üniversitemizin stratejik hedefleri doğrultusunda mevcut sınırlı finansal kaynakların en verimli şekilde kullanılarak tüm paydaş beklentilerinin karşılanması amacıyla karar vericilere bilgi sağlamak. Alınan kararları uygulamak, kontrol etmek ve raporlamak.</a:t>
            </a:r>
          </a:p>
          <a:p>
            <a:pPr algn="ctr" fontAlgn="base">
              <a:lnSpc>
                <a:spcPct val="150000"/>
              </a:lnSpc>
              <a:spcAft>
                <a:spcPts val="0"/>
              </a:spcAft>
            </a:pPr>
            <a:endParaRPr lang="tr-TR" sz="1600" b="1" i="1" dirty="0">
              <a:solidFill>
                <a:srgbClr val="12245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822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742309" y="464778"/>
            <a:ext cx="5659381" cy="8052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4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SÜREKLİ İYİLEŞTİRME ÖNERİLERİ</a:t>
            </a:r>
            <a:endParaRPr lang="en-US" sz="2400" b="1" kern="1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87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411204"/>
            <a:ext cx="1477697" cy="31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Dikdörtgen 1"/>
          <p:cNvSpPr/>
          <p:nvPr/>
        </p:nvSpPr>
        <p:spPr>
          <a:xfrm>
            <a:off x="986828" y="1735239"/>
            <a:ext cx="71091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1600" b="1" dirty="0">
                <a:solidFill>
                  <a:srgbClr val="002060"/>
                </a:solidFill>
              </a:rPr>
              <a:t>BİRİM PERSONEL İHTİYAÇLARININ DEĞERLENDİRİLEREK KARŞILANMASI.</a:t>
            </a:r>
          </a:p>
          <a:p>
            <a:endParaRPr lang="tr-TR" sz="1600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1600" b="1" dirty="0">
                <a:solidFill>
                  <a:srgbClr val="002060"/>
                </a:solidFill>
              </a:rPr>
              <a:t>BİRİME AİT ARŞİV ALANININ GENİŞLETİLMESİ.</a:t>
            </a:r>
          </a:p>
          <a:p>
            <a:endParaRPr lang="tr-TR" sz="1600" b="1" dirty="0">
              <a:solidFill>
                <a:srgbClr val="002060"/>
              </a:solidFill>
            </a:endParaRPr>
          </a:p>
          <a:p>
            <a:endParaRPr lang="tr-TR" sz="1600" b="1" dirty="0">
              <a:solidFill>
                <a:srgbClr val="002060"/>
              </a:solidFill>
            </a:endParaRPr>
          </a:p>
          <a:p>
            <a:endParaRPr lang="tr-TR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244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533747" y="537546"/>
            <a:ext cx="440376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(GZFT) ANALİZİ</a:t>
            </a:r>
            <a:endParaRPr 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17147"/>
            <a:ext cx="2088232" cy="44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71D4A1E5-060A-49D3-A943-BEC00AFE7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890294"/>
              </p:ext>
            </p:extLst>
          </p:nvPr>
        </p:nvGraphicFramePr>
        <p:xfrm>
          <a:off x="1046286" y="1288031"/>
          <a:ext cx="7350367" cy="5329946"/>
        </p:xfrm>
        <a:graphic>
          <a:graphicData uri="http://schemas.openxmlformats.org/drawingml/2006/table">
            <a:tbl>
              <a:tblPr/>
              <a:tblGrid>
                <a:gridCol w="1754316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1855619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1870216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1870216">
                  <a:extLst>
                    <a:ext uri="{9D8B030D-6E8A-4147-A177-3AD203B41FA5}">
                      <a16:colId xmlns:a16="http://schemas.microsoft.com/office/drawing/2014/main" val="588152821"/>
                    </a:ext>
                  </a:extLst>
                </a:gridCol>
              </a:tblGrid>
              <a:tr h="32189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GÜÇLÜ YÖNLER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ZAYIF YÖNLER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FIRSATLAR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TEHDİTLER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1010671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G1- Birim personellerinin gelişime ve yeniliğe açık olması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Z1-Öğrenci Burslarının sürekli değişmesi nedeniyle iş yükünün artması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F1- Kalite Yönetim Sistemi  İç-Dış Denetimi ve YÖK Denetimi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T1- İş akışlarının sürdürebilirliğini sağlayan program ve yazılımlardaki sistemsel aksaklık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1052068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G2-Öğrenci ve veliler ile birebir, </a:t>
                      </a:r>
                      <a:r>
                        <a:rPr lang="tr-TR" sz="1200" b="0" i="0" u="none" strike="noStrike" dirty="0" err="1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yüzyüze</a:t>
                      </a:r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 etkin iletişim kurulması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t" latinLnBrk="0" hangingPunct="1"/>
                      <a:r>
                        <a:rPr lang="tr-TR" sz="1200" b="0" i="0" u="none" strike="noStrike" kern="1200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Z2-İş yoğunluğundaki artış, birim bünyesinde çalışan 3 personelin işten ayrılması, yıllık izine ayrılması, hastalık, rapor vb. sebepler ile çalışamaması durumunda süreçte yaşanacak olası aksaklıklar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F2- Sürecimizi ilgilendirecek Akademik ve idari birimler tarafından iletilen taleplerinin EBYS üzerinden takip edilebilmesi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T2-Oryantasyon ve birim iş akışları hakkında bilgilendirme eksiklikleri nedeniyle birimle ilgili olmayan taleplerin zaman kaybına yol açması ve paydaş memnuniyetsizliğine sebep olması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531457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G3-Teminata dayalı tahsilat sisteminin yüksek oranda uygulanması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Z3-Personellerin Kariyer Planlarındaki Olası Değişiklikler İle İşten Ayrılmak İstemesi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F3- Sisteme uzaktan erişim sağlanabilmesi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T3-Olası Ana Banka Değişikliği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531457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G4-Tahsilatlar için farklı ödeme seçeneklerinin sunulması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Z4- Günümüz koşullarında Teknolojik yazılımların yetersiz kalması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tr-TR" sz="12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T4-Banka sistemindeki olası aksaklıklar ve banka personeli ihmali</a:t>
                      </a:r>
                      <a:endParaRPr lang="tr-TR" sz="12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  <a:tr h="1225605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G5- Taşınan nakit paranın çalınma riskine karşı taşınan para sigortasının olması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tr-TR" sz="12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91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492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533747" y="537546"/>
            <a:ext cx="440376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(GZFT) ANALİZİ</a:t>
            </a:r>
            <a:endParaRPr 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17147"/>
            <a:ext cx="2088232" cy="44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71D4A1E5-060A-49D3-A943-BEC00AFE7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861713"/>
              </p:ext>
            </p:extLst>
          </p:nvPr>
        </p:nvGraphicFramePr>
        <p:xfrm>
          <a:off x="914400" y="1288031"/>
          <a:ext cx="6822831" cy="4215954"/>
        </p:xfrm>
        <a:graphic>
          <a:graphicData uri="http://schemas.openxmlformats.org/drawingml/2006/table">
            <a:tbl>
              <a:tblPr/>
              <a:tblGrid>
                <a:gridCol w="2426677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1310054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1350110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1735990">
                  <a:extLst>
                    <a:ext uri="{9D8B030D-6E8A-4147-A177-3AD203B41FA5}">
                      <a16:colId xmlns:a16="http://schemas.microsoft.com/office/drawing/2014/main" val="588152821"/>
                    </a:ext>
                  </a:extLst>
                </a:gridCol>
              </a:tblGrid>
              <a:tr h="125189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GÜÇLÜ YÖNLER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ZAYIF YÖNLER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FIRSATLAR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TEHDİTLER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741015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G6- Merkez kampüs haricinde şehir içi kampüste daimi finans personeli bulunması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741015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G7- Nakit Para tahsilatlarında sahte para tespiti için sahte para makinası bulunması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2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741015">
                <a:tc>
                  <a:txBody>
                    <a:bodyPr/>
                    <a:lstStyle/>
                    <a:p>
                      <a:pPr algn="ctr" fontAlgn="t"/>
                      <a:endParaRPr lang="tr-TR" sz="12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741015">
                <a:tc>
                  <a:txBody>
                    <a:bodyPr/>
                    <a:lstStyle/>
                    <a:p>
                      <a:pPr algn="ctr" fontAlgn="t"/>
                      <a:endParaRPr lang="tr-TR" sz="12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8984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76429" y="423861"/>
            <a:ext cx="507662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  <a:endParaRPr 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8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119256"/>
              </p:ext>
            </p:extLst>
          </p:nvPr>
        </p:nvGraphicFramePr>
        <p:xfrm>
          <a:off x="615461" y="1288031"/>
          <a:ext cx="8291146" cy="5360870"/>
        </p:xfrm>
        <a:graphic>
          <a:graphicData uri="http://schemas.openxmlformats.org/drawingml/2006/table">
            <a:tbl>
              <a:tblPr/>
              <a:tblGrid>
                <a:gridCol w="2664070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2584938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3042138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</a:tblGrid>
              <a:tr h="33183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OLMA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BEKLENTİSİ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37706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Rektörlük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Bağlı Olunan Üst Kurum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Sorumluluk- Üst Amir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37706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Genel Sekreterlik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Bağlı Olunan Üst Amir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Sorumluluk-Sorunsuz işleyiş-Kaynakların etkin kullanılması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033634"/>
                  </a:ext>
                </a:extLst>
              </a:tr>
              <a:tr h="37706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Akademik-İdari Personel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Eğitim -İdari Hizmetleri ile ilgili konular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Finans konularında hizmet alımı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453757"/>
                  </a:ext>
                </a:extLst>
              </a:tr>
              <a:tr h="37706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Öğrenciler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Kuruluş Sebebi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Finans konularında hizmet alımı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174418"/>
                  </a:ext>
                </a:extLst>
              </a:tr>
              <a:tr h="37706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Öğrenci Aileleri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Kuruluş Sebebine Doğrudan/Dolaylı Etki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Finans konularında hizmet alımı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784958"/>
                  </a:ext>
                </a:extLst>
              </a:tr>
              <a:tr h="37706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YÖK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Mevzuat Yaratıcı Üst Kurum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Mevzuata Uyum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54566"/>
                  </a:ext>
                </a:extLst>
              </a:tr>
              <a:tr h="377061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Finans ve Özel Finans Kuruluşları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İşbirliği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Sürdürülebilir Ticari İlişki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799250"/>
                  </a:ext>
                </a:extLst>
              </a:tr>
              <a:tr h="37706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Finans personeli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Hizmeti üreten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Kariyer, güçlü iletişim, mevzuata uygun işlem, bilgi akışı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678835"/>
                  </a:ext>
                </a:extLst>
              </a:tr>
              <a:tr h="37706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Kısmi Zamanlı Çalışan Öğrenci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Hizmeti üreten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Ücret, Verimli Çalışma Ortamı ve İş Üretme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043694"/>
                  </a:ext>
                </a:extLst>
              </a:tr>
              <a:tr h="53865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Yükseköğretim Kalite Kurulu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ABÜ İç Kalite Güvence Sistemi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Düzenli olarak KİDR, Kurumsal Dış Değerlendirme ve Kurumsal Akreditasyon süreçlerinde işbirliği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53865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Bağımsız Akredite Kuruluşu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Denetleyici Kurum-Raporlama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Raporlama, Kalite Bünyesinde Faaliyet Gösterme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53865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Tedarikçiler ve Kiracılar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İşbirliği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Sürdürülebilir Ticari İlişki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836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Metin kutusu 4">
            <a:extLst>
              <a:ext uri="{FF2B5EF4-FFF2-40B4-BE49-F238E27FC236}">
                <a16:creationId xmlns:a16="http://schemas.microsoft.com/office/drawing/2014/main" id="{57C0E41D-3DD4-4068-B64C-DBA801AC6D69}"/>
              </a:ext>
            </a:extLst>
          </p:cNvPr>
          <p:cNvSpPr txBox="1"/>
          <p:nvPr/>
        </p:nvSpPr>
        <p:spPr>
          <a:xfrm>
            <a:off x="471160" y="761596"/>
            <a:ext cx="8201679" cy="588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MEVCUT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KAYNAK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LAR ve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İHTİYA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ÇLAR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(FİZİKİ, MALZEME, TEÇHİZAT, EKİPMAN vb.)</a:t>
            </a:r>
            <a:endParaRPr lang="en-US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9" y="332656"/>
            <a:ext cx="1607689" cy="42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6" name="Tablo 65">
            <a:extLst>
              <a:ext uri="{FF2B5EF4-FFF2-40B4-BE49-F238E27FC236}">
                <a16:creationId xmlns:a16="http://schemas.microsoft.com/office/drawing/2014/main" id="{8304B644-425E-4186-B593-E25613CE91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105803"/>
              </p:ext>
            </p:extLst>
          </p:nvPr>
        </p:nvGraphicFramePr>
        <p:xfrm>
          <a:off x="1468315" y="1385082"/>
          <a:ext cx="6260123" cy="5141898"/>
        </p:xfrm>
        <a:graphic>
          <a:graphicData uri="http://schemas.openxmlformats.org/drawingml/2006/table">
            <a:tbl>
              <a:tblPr/>
              <a:tblGrid>
                <a:gridCol w="1191057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1259834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1269744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1269744">
                  <a:extLst>
                    <a:ext uri="{9D8B030D-6E8A-4147-A177-3AD203B41FA5}">
                      <a16:colId xmlns:a16="http://schemas.microsoft.com/office/drawing/2014/main" val="3383282758"/>
                    </a:ext>
                  </a:extLst>
                </a:gridCol>
                <a:gridCol w="1269744">
                  <a:extLst>
                    <a:ext uri="{9D8B030D-6E8A-4147-A177-3AD203B41FA5}">
                      <a16:colId xmlns:a16="http://schemas.microsoft.com/office/drawing/2014/main" val="494559924"/>
                    </a:ext>
                  </a:extLst>
                </a:gridCol>
              </a:tblGrid>
              <a:tr h="74838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KAYNAK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BİRİMİ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MEVCUT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73327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Bilgisayar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72578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Yazıcı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44298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Arşiv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44298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Kasa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2 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+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  <a:tr h="74956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Bozuk</a:t>
                      </a:r>
                      <a:r>
                        <a:rPr lang="tr-TR" sz="1400" b="0" i="0" u="none" strike="noStrike" baseline="0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 Para Sayma Makinası</a:t>
                      </a:r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1 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+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91738"/>
                  </a:ext>
                </a:extLst>
              </a:tr>
              <a:tr h="74956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Ödeme Kaydedici Cihazlar, POS cihazları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14399"/>
                  </a:ext>
                </a:extLst>
              </a:tr>
              <a:tr h="44298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Sahte para tespit makinası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1 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+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409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94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Metin kutusu 4">
            <a:extLst>
              <a:ext uri="{FF2B5EF4-FFF2-40B4-BE49-F238E27FC236}">
                <a16:creationId xmlns:a16="http://schemas.microsoft.com/office/drawing/2014/main" id="{57C0E41D-3DD4-4068-B64C-DBA801AC6D69}"/>
              </a:ext>
            </a:extLst>
          </p:cNvPr>
          <p:cNvSpPr txBox="1"/>
          <p:nvPr/>
        </p:nvSpPr>
        <p:spPr>
          <a:xfrm>
            <a:off x="1570007" y="344252"/>
            <a:ext cx="5901761" cy="9221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MEVCUT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KAYNAK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LAR ve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İHTİYA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ÇLAR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(TEKNOLOJİK, YAZILIM, DONANIM vb.)</a:t>
            </a:r>
            <a:endParaRPr lang="en-US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8" y="245892"/>
            <a:ext cx="1569900" cy="33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6" name="Tablo 65">
            <a:extLst>
              <a:ext uri="{FF2B5EF4-FFF2-40B4-BE49-F238E27FC236}">
                <a16:creationId xmlns:a16="http://schemas.microsoft.com/office/drawing/2014/main" id="{4E4BC37B-8B6C-4421-8472-B24C6619D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320519"/>
              </p:ext>
            </p:extLst>
          </p:nvPr>
        </p:nvGraphicFramePr>
        <p:xfrm>
          <a:off x="1696178" y="1385082"/>
          <a:ext cx="5472441" cy="3897631"/>
        </p:xfrm>
        <a:graphic>
          <a:graphicData uri="http://schemas.openxmlformats.org/drawingml/2006/table">
            <a:tbl>
              <a:tblPr/>
              <a:tblGrid>
                <a:gridCol w="1041192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1101315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1109978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1109978">
                  <a:extLst>
                    <a:ext uri="{9D8B030D-6E8A-4147-A177-3AD203B41FA5}">
                      <a16:colId xmlns:a16="http://schemas.microsoft.com/office/drawing/2014/main" val="3383282758"/>
                    </a:ext>
                  </a:extLst>
                </a:gridCol>
                <a:gridCol w="1109978">
                  <a:extLst>
                    <a:ext uri="{9D8B030D-6E8A-4147-A177-3AD203B41FA5}">
                      <a16:colId xmlns:a16="http://schemas.microsoft.com/office/drawing/2014/main" val="494559924"/>
                    </a:ext>
                  </a:extLst>
                </a:gridCol>
              </a:tblGrid>
              <a:tr h="56331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KAYNAK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BİRİMİ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MEVCUT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Logo </a:t>
                      </a:r>
                      <a:r>
                        <a:rPr lang="tr-TR" sz="1400" b="0" i="0" u="none" strike="noStrike" dirty="0" err="1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Tiger</a:t>
                      </a:r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 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EBYS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Logo Connect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Office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Smart</a:t>
                      </a:r>
                      <a:r>
                        <a:rPr lang="tr-TR" sz="1400" b="0" i="0" u="none" strike="noStrike" baseline="0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 Space</a:t>
                      </a:r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1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 +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91738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err="1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Trtek</a:t>
                      </a:r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1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 +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409110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err="1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Sıramatik</a:t>
                      </a:r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2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  +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061239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738203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513874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29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165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Metin kutusu 4">
            <a:extLst>
              <a:ext uri="{FF2B5EF4-FFF2-40B4-BE49-F238E27FC236}">
                <a16:creationId xmlns:a16="http://schemas.microsoft.com/office/drawing/2014/main" id="{57C0E41D-3DD4-4068-B64C-DBA801AC6D69}"/>
              </a:ext>
            </a:extLst>
          </p:cNvPr>
          <p:cNvSpPr txBox="1"/>
          <p:nvPr/>
        </p:nvSpPr>
        <p:spPr>
          <a:xfrm>
            <a:off x="1789470" y="157316"/>
            <a:ext cx="5869859" cy="10795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MEVCUT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KAYNAK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LAR ve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İHTİYA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ÇLAR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(İŞ GÜCÜ-İNSAN KAYNAĞI)</a:t>
            </a:r>
            <a:endParaRPr lang="en-US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8" y="304675"/>
            <a:ext cx="1690292" cy="35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6" name="Tablo 65">
            <a:extLst>
              <a:ext uri="{FF2B5EF4-FFF2-40B4-BE49-F238E27FC236}">
                <a16:creationId xmlns:a16="http://schemas.microsoft.com/office/drawing/2014/main" id="{0F23ED71-2D0A-4A91-BB06-5711D16008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343641"/>
              </p:ext>
            </p:extLst>
          </p:nvPr>
        </p:nvGraphicFramePr>
        <p:xfrm>
          <a:off x="975947" y="1827444"/>
          <a:ext cx="7332784" cy="3809640"/>
        </p:xfrm>
        <a:graphic>
          <a:graphicData uri="http://schemas.openxmlformats.org/drawingml/2006/table">
            <a:tbl>
              <a:tblPr/>
              <a:tblGrid>
                <a:gridCol w="1262630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994166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1300064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998648">
                  <a:extLst>
                    <a:ext uri="{9D8B030D-6E8A-4147-A177-3AD203B41FA5}">
                      <a16:colId xmlns:a16="http://schemas.microsoft.com/office/drawing/2014/main" val="3383282758"/>
                    </a:ext>
                  </a:extLst>
                </a:gridCol>
                <a:gridCol w="2777276">
                  <a:extLst>
                    <a:ext uri="{9D8B030D-6E8A-4147-A177-3AD203B41FA5}">
                      <a16:colId xmlns:a16="http://schemas.microsoft.com/office/drawing/2014/main" val="494559924"/>
                    </a:ext>
                  </a:extLst>
                </a:gridCol>
              </a:tblGrid>
              <a:tr h="65338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KAYNAK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BİRİMİ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MEVCUT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38674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Müdür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43833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Müdür</a:t>
                      </a:r>
                      <a:r>
                        <a:rPr lang="tr-TR" sz="1400" b="0" i="0" u="none" strike="noStrike" baseline="0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 Yardımcısı</a:t>
                      </a:r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44840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Şef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386746">
                <a:tc>
                  <a:txBody>
                    <a:bodyPr/>
                    <a:lstStyle/>
                    <a:p>
                      <a:pPr marL="0" marR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Uzman</a:t>
                      </a:r>
                    </a:p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1 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+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İş yoğunluğundaki artış, birim bünyesinde çalışan 3 personelin işten ayrılması, yıllık izine ayrılması, hastalık, rapor vb. sebepler ile çalışamaması durumunda süreçte yaşanacak olası aksaklıklar</a:t>
                      </a:r>
                    </a:p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  <a:tr h="38674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91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389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14023" y="525848"/>
            <a:ext cx="5265420" cy="8458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SKORU YÜKSEK OLAN ve AKSİYON GEREKTİREN </a:t>
            </a: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RİS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KLER</a:t>
            </a:r>
            <a:endParaRPr lang="en-US" sz="2800" b="1" kern="1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spcAft>
                <a:spcPts val="600"/>
              </a:spcAft>
            </a:pPr>
            <a:endParaRPr lang="en-US"/>
          </a:p>
        </p:txBody>
      </p:sp>
      <p:sp>
        <p:nvSpPr>
          <p:cNvPr id="12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9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706440"/>
              </p:ext>
            </p:extLst>
          </p:nvPr>
        </p:nvGraphicFramePr>
        <p:xfrm>
          <a:off x="545122" y="1801446"/>
          <a:ext cx="8203223" cy="20218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3521804200"/>
                    </a:ext>
                  </a:extLst>
                </a:gridCol>
                <a:gridCol w="6374422">
                  <a:extLst>
                    <a:ext uri="{9D8B030D-6E8A-4147-A177-3AD203B41FA5}">
                      <a16:colId xmlns:a16="http://schemas.microsoft.com/office/drawing/2014/main" val="2784112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Riskin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Tanımı : 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0" dirty="0">
                          <a:solidFill>
                            <a:srgbClr val="0C0D0D"/>
                          </a:solidFill>
                        </a:rPr>
                        <a:t>T1- İş akışlarının sürdürebilirliğini sağlayan program ve yazılımlardaki sistemsel aksaklık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6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Termin Tarihi 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01.02.2024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9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Sorumlu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Birim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Bilgi İşlem Teknolojileri Müdürlüğü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Önleyici Faaliyet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Bilgi İşlem Teknolojileri Müdürlüğü aracılığıyla program ve yazılım ekiplerine destek taleplerinde bulunulması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09038"/>
                  </a:ext>
                </a:extLst>
              </a:tr>
            </a:tbl>
          </a:graphicData>
        </a:graphic>
      </p:graphicFrame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432473"/>
              </p:ext>
            </p:extLst>
          </p:nvPr>
        </p:nvGraphicFramePr>
        <p:xfrm>
          <a:off x="533400" y="3740247"/>
          <a:ext cx="8214945" cy="25603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31414">
                  <a:extLst>
                    <a:ext uri="{9D8B030D-6E8A-4147-A177-3AD203B41FA5}">
                      <a16:colId xmlns:a16="http://schemas.microsoft.com/office/drawing/2014/main" val="2304299853"/>
                    </a:ext>
                  </a:extLst>
                </a:gridCol>
                <a:gridCol w="6383531">
                  <a:extLst>
                    <a:ext uri="{9D8B030D-6E8A-4147-A177-3AD203B41FA5}">
                      <a16:colId xmlns:a16="http://schemas.microsoft.com/office/drawing/2014/main" val="3008078140"/>
                    </a:ext>
                  </a:extLst>
                </a:gridCol>
              </a:tblGrid>
              <a:tr h="579829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Riskin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Tanımı : 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0" dirty="0">
                          <a:solidFill>
                            <a:srgbClr val="0C0D0D"/>
                          </a:solidFill>
                        </a:rPr>
                        <a:t>T2-Oryantasyon ve birim iş akışları hakkında bilgilendirme eksiklikleri nedeniyle birimle ilgili olmayan taleplerin zaman kaybına yol açması ve paydaş memnuniyetsizliğine sebep olması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943379"/>
                  </a:ext>
                </a:extLst>
              </a:tr>
              <a:tr h="331331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Termin Tarihi 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01.02.2024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062215"/>
                  </a:ext>
                </a:extLst>
              </a:tr>
              <a:tr h="331331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Sorumlu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Birim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Bilgi İşlem Teknolojileri Müdürlüğü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095003"/>
                  </a:ext>
                </a:extLst>
              </a:tr>
              <a:tr h="331331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Önleyici Faaliyet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Öğrenci İşleri Müdürlüğü - Muhasebe Müdürlüğü - Lisansüstü Eğitim Enstitüsü- Genel Sekreterlik- Bilgi İşlem Teknolojileri Müdürlüğü mail ile bilgilendirme yapılmıştır.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695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7309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Özel 2">
      <a:dk1>
        <a:srgbClr val="8AD0D5"/>
      </a:dk1>
      <a:lt1>
        <a:sysClr val="window" lastClr="FFFFFF"/>
      </a:lt1>
      <a:dk2>
        <a:srgbClr val="1E5155"/>
      </a:dk2>
      <a:lt2>
        <a:srgbClr val="BFBFBF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1408</TotalTime>
  <Words>1117</Words>
  <Application>Microsoft Office PowerPoint</Application>
  <PresentationFormat>Ekran Gösterisi (4:3)</PresentationFormat>
  <Paragraphs>277</Paragraphs>
  <Slides>20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Wingdings</vt:lpstr>
      <vt:lpstr>Wingdings 3</vt:lpstr>
      <vt:lpstr>İyon</vt:lpstr>
      <vt:lpstr>Çalışma Sayfası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YILI  YGG SUNUMU  MEZUNLAR OFİSİ ve KARİYER GELİŞTİRME KOORDİNATÖRLÜĞÜ SÜRECİ  30/12/2019</dc:title>
  <dc:creator>Ali Engin DORUM</dc:creator>
  <cp:lastModifiedBy>Gizem Ateş</cp:lastModifiedBy>
  <cp:revision>133</cp:revision>
  <dcterms:created xsi:type="dcterms:W3CDTF">2020-01-20T10:44:30Z</dcterms:created>
  <dcterms:modified xsi:type="dcterms:W3CDTF">2024-05-28T10:36:30Z</dcterms:modified>
</cp:coreProperties>
</file>