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2"/>
  </p:notesMasterIdLst>
  <p:sldIdLst>
    <p:sldId id="256" r:id="rId2"/>
    <p:sldId id="288" r:id="rId3"/>
    <p:sldId id="366" r:id="rId4"/>
    <p:sldId id="347" r:id="rId5"/>
    <p:sldId id="367" r:id="rId6"/>
    <p:sldId id="346" r:id="rId7"/>
    <p:sldId id="368" r:id="rId8"/>
    <p:sldId id="320" r:id="rId9"/>
    <p:sldId id="363" r:id="rId10"/>
    <p:sldId id="364" r:id="rId11"/>
    <p:sldId id="285" r:id="rId12"/>
    <p:sldId id="369" r:id="rId13"/>
    <p:sldId id="353" r:id="rId14"/>
    <p:sldId id="358" r:id="rId15"/>
    <p:sldId id="352" r:id="rId16"/>
    <p:sldId id="370" r:id="rId17"/>
    <p:sldId id="357" r:id="rId18"/>
    <p:sldId id="361" r:id="rId19"/>
    <p:sldId id="362" r:id="rId20"/>
    <p:sldId id="278"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BEA70EB5-37B4-4FD2-923D-5284A583AEE6}">
          <p14:sldIdLst>
            <p14:sldId id="256"/>
          </p14:sldIdLst>
        </p14:section>
        <p14:section name="Başlıksız Bölüm" id="{29ED5E7A-0C58-4AF1-A401-2AB9E7D510F4}">
          <p14:sldIdLst>
            <p14:sldId id="288"/>
            <p14:sldId id="366"/>
            <p14:sldId id="347"/>
            <p14:sldId id="367"/>
            <p14:sldId id="346"/>
            <p14:sldId id="368"/>
            <p14:sldId id="320"/>
            <p14:sldId id="363"/>
            <p14:sldId id="364"/>
            <p14:sldId id="285"/>
            <p14:sldId id="369"/>
            <p14:sldId id="353"/>
            <p14:sldId id="358"/>
            <p14:sldId id="352"/>
            <p14:sldId id="370"/>
            <p14:sldId id="357"/>
            <p14:sldId id="361"/>
            <p14:sldId id="362"/>
            <p14:sldId id="27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i Engin DORUM" initials="AED" lastIdx="1" clrIdx="0">
    <p:extLst>
      <p:ext uri="{19B8F6BF-5375-455C-9EA6-DF929625EA0E}">
        <p15:presenceInfo xmlns:p15="http://schemas.microsoft.com/office/powerpoint/2012/main" userId="d7838842375f6d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2303"/>
    <a:srgbClr val="0C0D0D"/>
    <a:srgbClr val="001626"/>
    <a:srgbClr val="7AEE32"/>
    <a:srgbClr val="E626AF"/>
    <a:srgbClr val="1F0620"/>
    <a:srgbClr val="020424"/>
    <a:srgbClr val="D9D9D9"/>
    <a:srgbClr val="122204"/>
    <a:srgbClr val="1224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C4A0E0-5728-3060-DBC6-73089B61B9EC}" v="19" dt="2021-12-30T11:12:01.669"/>
    <p1510:client id="{5DACE587-96EF-BCC8-9D45-661E4D919997}" v="25" dt="2021-12-30T11:23:17.420"/>
    <p1510:client id="{FBBD671A-7482-21DB-78BB-48D5101602C6}" v="422" dt="2021-12-30T11:09:03.643"/>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46F890A9-2807-4EBB-B81D-B2AA78EC7F39}" styleName="Koyu Stil 2 - Vurgu 5/Vurgu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7AC3CCA-C797-4891-BE02-D94E43425B78}" styleName="Orta Stil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FD0F851-EC5A-4D38-B0AD-8093EC10F338}" styleName="Açık Stil 1 - Vurgu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9D7B26C5-4107-4FEC-AEDC-1716B250A1EF}" styleName="Açık Stil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145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Aiuchqfsx011\everyone\_Kalite%20Y&#246;netim%20Sistemi\Birim%20Anketleri\ANKET%20ANAL&#304;ZLER\&#304;dari%20Birimler\&#304;nsan%20Kaynaklar&#305;\2023%20Memnuniyet%20Anketi\2023%20y&#305;l&#305;%20&#304;nsan%20Kaynaklar&#305;%20M&#252;d&#252;rl&#252;&#287;&#252;%20Memnuniyet%20Anketi.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sz="1260" b="0" i="0" u="none" strike="noStrike" kern="1200" spc="0" baseline="0">
                <a:solidFill>
                  <a:srgbClr val="0F2303"/>
                </a:solidFill>
                <a:latin typeface="+mn-lt"/>
                <a:ea typeface="+mn-ea"/>
                <a:cs typeface="+mn-cs"/>
              </a:defRPr>
            </a:pPr>
            <a:r>
              <a:rPr lang="tr-TR" dirty="0"/>
              <a:t>2023 yılı İnsan Kaynakları Müdürlüğü Memnuniyet Anketi</a:t>
            </a:r>
          </a:p>
        </c:rich>
      </c:tx>
      <c:layout>
        <c:manualLayout>
          <c:xMode val="edge"/>
          <c:yMode val="edge"/>
          <c:x val="0.10175834508697697"/>
          <c:y val="2.0648967551622419E-2"/>
        </c:manualLayout>
      </c:layout>
      <c:overlay val="0"/>
      <c:spPr>
        <a:noFill/>
        <a:ln w="12700" cap="flat" cmpd="sng" algn="ctr">
          <a:noFill/>
          <a:prstDash val="solid"/>
          <a:miter lim="800000"/>
        </a:ln>
        <a:effectLst/>
      </c:spPr>
      <c:txPr>
        <a:bodyPr rot="0" spcFirstLastPara="1" vertOverflow="ellipsis" vert="horz" wrap="square" anchor="ctr" anchorCtr="1"/>
        <a:lstStyle/>
        <a:p>
          <a:pPr algn="ctr" rtl="0">
            <a:defRPr sz="1260" b="0" i="0" u="none" strike="noStrike" kern="1200" spc="0" baseline="0">
              <a:solidFill>
                <a:srgbClr val="0F2303"/>
              </a:solidFill>
              <a:latin typeface="+mn-lt"/>
              <a:ea typeface="+mn-ea"/>
              <a:cs typeface="+mn-cs"/>
            </a:defRPr>
          </a:pPr>
          <a:endParaRPr lang="tr-TR"/>
        </a:p>
      </c:txPr>
    </c:title>
    <c:autoTitleDeleted val="0"/>
    <c:plotArea>
      <c:layout/>
      <c:barChart>
        <c:barDir val="col"/>
        <c:grouping val="clustered"/>
        <c:varyColors val="0"/>
        <c:ser>
          <c:idx val="0"/>
          <c:order val="0"/>
          <c:spPr>
            <a:solidFill>
              <a:schemeClr val="accent1">
                <a:lumMod val="50000"/>
              </a:schemeClr>
            </a:solidFill>
            <a:ln>
              <a:noFill/>
            </a:ln>
            <a:effectLst/>
          </c:spPr>
          <c:invertIfNegative val="0"/>
          <c:dLbls>
            <c:spPr>
              <a:noFill/>
              <a:ln>
                <a:noFill/>
              </a:ln>
              <a:effectLst/>
            </c:spPr>
            <c:txPr>
              <a:bodyPr rot="0" spcFirstLastPara="1" vertOverflow="ellipsis" vert="horz" wrap="square" anchor="ctr" anchorCtr="1"/>
              <a:lstStyle/>
              <a:p>
                <a:pPr>
                  <a:defRPr sz="1050" b="0" i="0" u="none" strike="noStrike" kern="1200" baseline="0">
                    <a:solidFill>
                      <a:srgbClr val="0F2303"/>
                    </a:solidFill>
                    <a:latin typeface="+mn-lt"/>
                    <a:ea typeface="+mn-ea"/>
                    <a:cs typeface="+mn-cs"/>
                  </a:defRPr>
                </a:pPr>
                <a:endParaRPr lang="tr-TR"/>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Grafik!$A$23:$A$31</c:f>
              <c:strCache>
                <c:ptCount val="9"/>
                <c:pt idx="0">
                  <c:v>İnsan Kaynakları çalışanlarına kolay erişim sağlarım. /I have convenient access to the human resources staff.</c:v>
                </c:pt>
                <c:pt idx="1">
                  <c:v>Yöneltilen soru/sorun ve taleplere karşı  üslup ve yaklaşımlarından memnunum./I am satisfied with the way they approach problems, questions and demands.</c:v>
                </c:pt>
                <c:pt idx="2">
                  <c:v>Talep ettiğimiz hizmetler için hızlı ve doğru çözümler üretir/bilgilendirir. / They produce quick and accurate solutions, and inform us regarding the services we demand.</c:v>
                </c:pt>
                <c:pt idx="3">
                  <c:v>Genel bilgilendirmeleri zamanında ve anlaşılır bir biçimde yapar. /They make general notifications in a timely and comprehensible manner.</c:v>
                </c:pt>
                <c:pt idx="4">
                  <c:v>Eğitimlerin kişisel ve mesleki gelişimime katkıda bulunduğunu düşünüyorum. / I think that the trainings contribute to my professional and personal development.</c:v>
                </c:pt>
                <c:pt idx="5">
                  <c:v>Bordro ve özlük işlemleri hizmetlerinden memnunum / I am satisfied with payroll and personnal affairs services.</c:v>
                </c:pt>
                <c:pt idx="6">
                  <c:v>Sosyal ve motivasyon amaçlı faaliyetlerden memnunum. / I am satisfied with social and motivational activities.</c:v>
                </c:pt>
                <c:pt idx="7">
                  <c:v>Genel olarak insan kaynakları faaliyetlerinden memnunum. /I am generally satisfied with the operation of human resources.</c:v>
                </c:pt>
                <c:pt idx="8">
                  <c:v>Genel Toplam (%78)</c:v>
                </c:pt>
              </c:strCache>
            </c:strRef>
          </c:cat>
          <c:val>
            <c:numRef>
              <c:f>Grafik!$B$23:$B$31</c:f>
              <c:numCache>
                <c:formatCode>0.00</c:formatCode>
                <c:ptCount val="9"/>
                <c:pt idx="0">
                  <c:v>3.5714285714285716</c:v>
                </c:pt>
                <c:pt idx="1">
                  <c:v>3.5714285714285716</c:v>
                </c:pt>
                <c:pt idx="2">
                  <c:v>3.4857142857142858</c:v>
                </c:pt>
                <c:pt idx="3">
                  <c:v>3.3857142857142857</c:v>
                </c:pt>
                <c:pt idx="4">
                  <c:v>2.4285714285714284</c:v>
                </c:pt>
                <c:pt idx="5">
                  <c:v>3.2428571428571429</c:v>
                </c:pt>
                <c:pt idx="6">
                  <c:v>2.0857142857142859</c:v>
                </c:pt>
                <c:pt idx="7">
                  <c:v>3.2571428571428571</c:v>
                </c:pt>
                <c:pt idx="8">
                  <c:v>3.13</c:v>
                </c:pt>
              </c:numCache>
            </c:numRef>
          </c:val>
          <c:extLst>
            <c:ext xmlns:c16="http://schemas.microsoft.com/office/drawing/2014/chart" uri="{C3380CC4-5D6E-409C-BE32-E72D297353CC}">
              <c16:uniqueId val="{00000000-7FE1-4835-B0EA-A9B574B485CD}"/>
            </c:ext>
          </c:extLst>
        </c:ser>
        <c:dLbls>
          <c:dLblPos val="outEnd"/>
          <c:showLegendKey val="0"/>
          <c:showVal val="1"/>
          <c:showCatName val="0"/>
          <c:showSerName val="0"/>
          <c:showPercent val="0"/>
          <c:showBubbleSize val="0"/>
        </c:dLbls>
        <c:gapWidth val="219"/>
        <c:overlap val="-27"/>
        <c:axId val="2019202688"/>
        <c:axId val="2019203936"/>
      </c:barChart>
      <c:catAx>
        <c:axId val="20192026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rgbClr val="0F2303"/>
                </a:solidFill>
                <a:latin typeface="+mn-lt"/>
                <a:ea typeface="+mn-ea"/>
                <a:cs typeface="+mn-cs"/>
              </a:defRPr>
            </a:pPr>
            <a:endParaRPr lang="tr-TR"/>
          </a:p>
        </c:txPr>
        <c:crossAx val="2019203936"/>
        <c:crosses val="autoZero"/>
        <c:auto val="1"/>
        <c:lblAlgn val="ctr"/>
        <c:lblOffset val="100"/>
        <c:noMultiLvlLbl val="0"/>
      </c:catAx>
      <c:valAx>
        <c:axId val="2019203936"/>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rgbClr val="0F2303"/>
                </a:solidFill>
                <a:latin typeface="+mn-lt"/>
                <a:ea typeface="+mn-ea"/>
                <a:cs typeface="+mn-cs"/>
              </a:defRPr>
            </a:pPr>
            <a:endParaRPr lang="tr-TR"/>
          </a:p>
        </c:txPr>
        <c:crossAx val="2019202688"/>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050" b="0" i="0" u="none" strike="noStrike" kern="1200" baseline="0">
                <a:solidFill>
                  <a:srgbClr val="0F2303"/>
                </a:solidFill>
                <a:latin typeface="+mn-lt"/>
                <a:ea typeface="+mn-ea"/>
                <a:cs typeface="+mn-cs"/>
              </a:defRPr>
            </a:pPr>
            <a:endParaRPr lang="tr-TR"/>
          </a:p>
        </c:txPr>
      </c:dTable>
      <c:spPr>
        <a:noFill/>
        <a:ln>
          <a:noFill/>
        </a:ln>
        <a:effectLst/>
      </c:spPr>
    </c:plotArea>
    <c:plotVisOnly val="1"/>
    <c:dispBlanksAs val="gap"/>
    <c:showDLblsOverMax val="0"/>
  </c:chart>
  <c:spPr>
    <a:noFill/>
    <a:ln>
      <a:noFill/>
    </a:ln>
    <a:effectLst/>
  </c:spPr>
  <c:txPr>
    <a:bodyPr/>
    <a:lstStyle/>
    <a:p>
      <a:pPr>
        <a:defRPr sz="1050">
          <a:solidFill>
            <a:srgbClr val="0F2303"/>
          </a:solidFill>
        </a:defRPr>
      </a:pPr>
      <a:endParaRPr lang="tr-T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9FC953-42AA-4EE9-BF6A-0E981C5F3E5C}" type="datetimeFigureOut">
              <a:rPr lang="tr-TR" smtClean="0"/>
              <a:t>28.05.2024</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8F1CBD-092F-46C9-A4DE-6EE6E628FC19}" type="slidenum">
              <a:rPr lang="tr-TR" smtClean="0"/>
              <a:t>‹#›</a:t>
            </a:fld>
            <a:endParaRPr lang="tr-TR"/>
          </a:p>
        </p:txBody>
      </p:sp>
    </p:spTree>
    <p:extLst>
      <p:ext uri="{BB962C8B-B14F-4D97-AF65-F5344CB8AC3E}">
        <p14:creationId xmlns:p14="http://schemas.microsoft.com/office/powerpoint/2010/main" val="18776123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tr-TR"/>
              <a:t>Asıl başlık stili için tıklatın</a:t>
            </a:r>
            <a:endParaRPr lang="en-US"/>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a:p>
        </p:txBody>
      </p:sp>
      <p:sp>
        <p:nvSpPr>
          <p:cNvPr id="4" name="Date Placeholder 3"/>
          <p:cNvSpPr>
            <a:spLocks noGrp="1"/>
          </p:cNvSpPr>
          <p:nvPr>
            <p:ph type="dt" sz="half" idx="10"/>
          </p:nvPr>
        </p:nvSpPr>
        <p:spPr/>
        <p:txBody>
          <a:bodyPr/>
          <a:lstStyle/>
          <a:p>
            <a:fld id="{A7A42CFF-777B-4533-A440-4C456B6A9FEA}"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209844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tr-TR"/>
              <a:t>Asıl başlık stili için tıklatın</a:t>
            </a:r>
            <a:endParaRPr lang="en-US"/>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C07C83F0-FC27-43D2-9813-F060C2D9E7A0}" type="datetime1">
              <a:rPr lang="tr-TR" smtClean="0"/>
              <a:t>28.05.2024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44346277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tr-TR"/>
              <a:t>Asıl başlık stili için tıklatın</a:t>
            </a:r>
            <a:endParaRPr lang="en-US"/>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52109280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tr-TR"/>
              <a:t>Asıl başlık stili için tıklatın</a:t>
            </a:r>
            <a:endParaRPr lang="en-US"/>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a:t>”</a:t>
            </a:r>
          </a:p>
        </p:txBody>
      </p:sp>
    </p:spTree>
    <p:extLst>
      <p:ext uri="{BB962C8B-B14F-4D97-AF65-F5344CB8AC3E}">
        <p14:creationId xmlns:p14="http://schemas.microsoft.com/office/powerpoint/2010/main" val="42219107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tr-TR"/>
              <a:t>Asıl başlık stili için tıklatın</a:t>
            </a:r>
            <a:endParaRPr lang="en-US"/>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C07C83F0-FC27-43D2-9813-F060C2D9E7A0}"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325578411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07C83F0-FC27-43D2-9813-F060C2D9E7A0}" type="datetime1">
              <a:rPr lang="tr-TR" smtClean="0"/>
              <a:t>28.05.2024</a:t>
            </a:fld>
            <a:endParaRPr lang="tr-TR"/>
          </a:p>
        </p:txBody>
      </p:sp>
      <p:sp>
        <p:nvSpPr>
          <p:cNvPr id="4"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053034078"/>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 için tıklatın</a:t>
            </a:r>
            <a:endParaRPr lang="en-US"/>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C07C83F0-FC27-43D2-9813-F060C2D9E7A0}" type="datetime1">
              <a:rPr lang="tr-TR" smtClean="0"/>
              <a:t>28.05.2024</a:t>
            </a:fld>
            <a:endParaRPr lang="tr-TR"/>
          </a:p>
        </p:txBody>
      </p:sp>
      <p:sp>
        <p:nvSpPr>
          <p:cNvPr id="4"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355942038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C07C83F0-FC27-43D2-9813-F060C2D9E7A0}"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36953334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tr-TR"/>
              <a:t>Asıl başlık stili için tıklatın</a:t>
            </a:r>
            <a:endParaRPr lang="en-US"/>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E2D2059A-8985-41A3-9F35-8DC13894A4E0}"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825482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3"/>
          <p:cNvSpPr>
            <a:spLocks noGrp="1"/>
          </p:cNvSpPr>
          <p:nvPr>
            <p:ph type="dt" sz="half" idx="10"/>
          </p:nvPr>
        </p:nvSpPr>
        <p:spPr/>
        <p:txBody>
          <a:bodyPr/>
          <a:lstStyle/>
          <a:p>
            <a:fld id="{DCF74D3F-D744-42F9-A266-110B14BD4158}"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238146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tr-TR"/>
              <a:t>Asıl başlık stili için tıklatın</a:t>
            </a:r>
            <a:endParaRPr lang="en-US"/>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DEC1C8BA-DCDD-4E80-B44D-BB4BDA6BC718}" type="datetime1">
              <a:rPr lang="tr-TR" smtClean="0"/>
              <a:t>28.05.2024</a:t>
            </a:fld>
            <a:endParaRPr lang="tr-TR"/>
          </a:p>
        </p:txBody>
      </p:sp>
      <p:sp>
        <p:nvSpPr>
          <p:cNvPr id="5" name="Footer Placeholder 4"/>
          <p:cNvSpPr>
            <a:spLocks noGrp="1"/>
          </p:cNvSpPr>
          <p:nvPr>
            <p:ph type="ftr" sz="quarter" idx="11"/>
          </p:nvPr>
        </p:nvSpPr>
        <p:spPr/>
        <p:txBody>
          <a:bodyPr/>
          <a:lstStyle/>
          <a:p>
            <a:r>
              <a:rPr lang="tr-TR"/>
              <a:t>Kalite bir yaşam tarzıdır.</a:t>
            </a:r>
          </a:p>
        </p:txBody>
      </p:sp>
      <p:sp>
        <p:nvSpPr>
          <p:cNvPr id="6" name="Slide Number Placeholder 5"/>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388505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D6427ED0-D0FE-4A09-AE62-4103EA8D2926}" type="datetime1">
              <a:rPr lang="tr-TR" smtClean="0"/>
              <a:t>28.05.2024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598338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0E782A1D-A539-4378-A6BA-1AA9F3084D39}" type="datetime1">
              <a:rPr lang="tr-TR" smtClean="0"/>
              <a:t>28.05.2024</a:t>
            </a:fld>
            <a:endParaRPr lang="tr-TR"/>
          </a:p>
        </p:txBody>
      </p:sp>
      <p:sp>
        <p:nvSpPr>
          <p:cNvPr id="8" name="Footer Placeholder 7"/>
          <p:cNvSpPr>
            <a:spLocks noGrp="1"/>
          </p:cNvSpPr>
          <p:nvPr>
            <p:ph type="ftr" sz="quarter" idx="11"/>
          </p:nvPr>
        </p:nvSpPr>
        <p:spPr/>
        <p:txBody>
          <a:bodyPr/>
          <a:lstStyle/>
          <a:p>
            <a:r>
              <a:rPr lang="tr-TR"/>
              <a:t>Kalite bir yaşam tarzıdır.</a:t>
            </a:r>
          </a:p>
        </p:txBody>
      </p:sp>
      <p:sp>
        <p:nvSpPr>
          <p:cNvPr id="9" name="Slide Number Placeholder 8"/>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298439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7" name="Date Placeholder 2"/>
          <p:cNvSpPr>
            <a:spLocks noGrp="1"/>
          </p:cNvSpPr>
          <p:nvPr>
            <p:ph type="dt" sz="half" idx="10"/>
          </p:nvPr>
        </p:nvSpPr>
        <p:spPr/>
        <p:txBody>
          <a:bodyPr/>
          <a:lstStyle/>
          <a:p>
            <a:fld id="{62192C6F-6FA5-45C8-ACE4-E5B3D13F24FA}" type="datetime1">
              <a:rPr lang="tr-TR" smtClean="0"/>
              <a:t>28.05.2024</a:t>
            </a:fld>
            <a:endParaRPr lang="tr-TR"/>
          </a:p>
        </p:txBody>
      </p:sp>
      <p:sp>
        <p:nvSpPr>
          <p:cNvPr id="5" name="Footer Placeholder 3"/>
          <p:cNvSpPr>
            <a:spLocks noGrp="1"/>
          </p:cNvSpPr>
          <p:nvPr>
            <p:ph type="ftr" sz="quarter" idx="11"/>
          </p:nvPr>
        </p:nvSpPr>
        <p:spPr/>
        <p:txBody>
          <a:bodyPr/>
          <a:lstStyle/>
          <a:p>
            <a:r>
              <a:rPr lang="tr-TR"/>
              <a:t>Kalite bir yaşam tarzıdır.</a:t>
            </a:r>
          </a:p>
        </p:txBody>
      </p:sp>
      <p:sp>
        <p:nvSpPr>
          <p:cNvPr id="6" name="Slide Number Placeholder 4"/>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1276826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E20823A-34F6-4D9A-B72C-4420CCCD8E18}" type="datetime1">
              <a:rPr lang="tr-TR" smtClean="0"/>
              <a:t>28.05.2024</a:t>
            </a:fld>
            <a:endParaRPr lang="tr-TR"/>
          </a:p>
        </p:txBody>
      </p:sp>
      <p:sp>
        <p:nvSpPr>
          <p:cNvPr id="5" name="Footer Placeholder 2"/>
          <p:cNvSpPr>
            <a:spLocks noGrp="1"/>
          </p:cNvSpPr>
          <p:nvPr>
            <p:ph type="ftr" sz="quarter" idx="11"/>
          </p:nvPr>
        </p:nvSpPr>
        <p:spPr/>
        <p:txBody>
          <a:bodyPr/>
          <a:lstStyle/>
          <a:p>
            <a:r>
              <a:rPr lang="tr-TR"/>
              <a:t>Kalite bir yaşam tarzıdır.</a:t>
            </a:r>
          </a:p>
        </p:txBody>
      </p:sp>
      <p:sp>
        <p:nvSpPr>
          <p:cNvPr id="6" name="Slide Number Placeholder 3"/>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187242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tr-TR"/>
              <a:t>Asıl başlık stili için tıklatın</a:t>
            </a:r>
            <a:endParaRPr lang="en-US"/>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7" name="Date Placeholder 4"/>
          <p:cNvSpPr>
            <a:spLocks noGrp="1"/>
          </p:cNvSpPr>
          <p:nvPr>
            <p:ph type="dt" sz="half" idx="10"/>
          </p:nvPr>
        </p:nvSpPr>
        <p:spPr/>
        <p:txBody>
          <a:bodyPr/>
          <a:lstStyle/>
          <a:p>
            <a:fld id="{B46673C7-9167-4403-8666-44BE39765140}" type="datetime1">
              <a:rPr lang="tr-TR" smtClean="0"/>
              <a:t>28.05.2024</a:t>
            </a:fld>
            <a:endParaRPr lang="tr-TR"/>
          </a:p>
        </p:txBody>
      </p:sp>
      <p:sp>
        <p:nvSpPr>
          <p:cNvPr id="5" name="Footer Placeholder 5"/>
          <p:cNvSpPr>
            <a:spLocks noGrp="1"/>
          </p:cNvSpPr>
          <p:nvPr>
            <p:ph type="ftr" sz="quarter" idx="11"/>
          </p:nvPr>
        </p:nvSpPr>
        <p:spPr/>
        <p:txBody>
          <a:bodyPr/>
          <a:lstStyle/>
          <a:p>
            <a:r>
              <a:rPr lang="tr-TR"/>
              <a:t>Kalite bir yaşam tarzıdır.</a:t>
            </a:r>
          </a:p>
        </p:txBody>
      </p:sp>
      <p:sp>
        <p:nvSpPr>
          <p:cNvPr id="6"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601157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tr-TR"/>
              <a:t>Asıl başlık stili için tıklatın</a:t>
            </a:r>
            <a:endParaRPr lang="en-US"/>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12AA8A1-43D8-4974-AA28-F99EFBEC3B2D}" type="datetime1">
              <a:rPr lang="tr-TR" smtClean="0"/>
              <a:t>28.05.2024</a:t>
            </a:fld>
            <a:endParaRPr lang="tr-TR"/>
          </a:p>
        </p:txBody>
      </p:sp>
      <p:sp>
        <p:nvSpPr>
          <p:cNvPr id="6" name="Footer Placeholder 5"/>
          <p:cNvSpPr>
            <a:spLocks noGrp="1"/>
          </p:cNvSpPr>
          <p:nvPr>
            <p:ph type="ftr" sz="quarter" idx="11"/>
          </p:nvPr>
        </p:nvSpPr>
        <p:spPr/>
        <p:txBody>
          <a:bodyPr/>
          <a:lstStyle/>
          <a:p>
            <a:r>
              <a:rPr lang="tr-TR"/>
              <a:t>Kalite bir yaşam tarzıdır.</a:t>
            </a:r>
          </a:p>
        </p:txBody>
      </p:sp>
      <p:sp>
        <p:nvSpPr>
          <p:cNvPr id="7" name="Slide Number Placeholder 6"/>
          <p:cNvSpPr>
            <a:spLocks noGrp="1"/>
          </p:cNvSpPr>
          <p:nvPr>
            <p:ph type="sldNum" sz="quarter" idx="12"/>
          </p:nvPr>
        </p:nvSpPr>
        <p:spPr/>
        <p:txBody>
          <a:bodyPr/>
          <a:lstStyle/>
          <a:p>
            <a:fld id="{439F893C-C32F-4835-A1E5-850973405C58}" type="slidenum">
              <a:rPr lang="tr-TR" smtClean="0"/>
              <a:t>‹#›</a:t>
            </a:fld>
            <a:endParaRPr lang="tr-TR"/>
          </a:p>
        </p:txBody>
      </p:sp>
    </p:spTree>
    <p:extLst>
      <p:ext uri="{BB962C8B-B14F-4D97-AF65-F5344CB8AC3E}">
        <p14:creationId xmlns:p14="http://schemas.microsoft.com/office/powerpoint/2010/main" val="4102238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tr-TR"/>
              <a:t>Asıl başlık stili için tıklatın</a:t>
            </a:r>
            <a:endParaRPr lang="en-US"/>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C07C83F0-FC27-43D2-9813-F060C2D9E7A0}" type="datetime1">
              <a:rPr lang="tr-TR" smtClean="0"/>
              <a:t>28.05.2024</a:t>
            </a:fld>
            <a:endParaRPr lang="tr-T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tr-TR"/>
              <a:t>Kalite bir yaşam tarzıdır.</a:t>
            </a: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439F893C-C32F-4835-A1E5-850973405C58}" type="slidenum">
              <a:rPr lang="tr-TR" smtClean="0"/>
              <a:t>‹#›</a:t>
            </a:fld>
            <a:endParaRPr lang="tr-TR"/>
          </a:p>
        </p:txBody>
      </p:sp>
    </p:spTree>
    <p:extLst>
      <p:ext uri="{BB962C8B-B14F-4D97-AF65-F5344CB8AC3E}">
        <p14:creationId xmlns:p14="http://schemas.microsoft.com/office/powerpoint/2010/main" val="15227008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hdr="0" ft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879812" y="4856550"/>
            <a:ext cx="3456384" cy="523220"/>
          </a:xfrm>
          <a:prstGeom prst="rect">
            <a:avLst/>
          </a:prstGeom>
          <a:noFill/>
        </p:spPr>
        <p:txBody>
          <a:bodyPr wrap="square" rtlCol="0">
            <a:spAutoFit/>
          </a:bodyPr>
          <a:lstStyle/>
          <a:p>
            <a:pPr algn="ctr"/>
            <a:r>
              <a:rPr lang="tr-TR" sz="2000" b="1" dirty="0">
                <a:solidFill>
                  <a:srgbClr val="FF0000"/>
                </a:solidFill>
                <a:latin typeface="Calibri" panose="020F0502020204030204" pitchFamily="34" charset="0"/>
                <a:ea typeface="Times New Roman" panose="02020603050405020304" pitchFamily="18" charset="0"/>
              </a:rPr>
              <a:t>İNSAN</a:t>
            </a:r>
            <a:r>
              <a:rPr lang="tr-TR" sz="2800" b="1" dirty="0">
                <a:solidFill>
                  <a:schemeClr val="accent5">
                    <a:lumMod val="50000"/>
                  </a:schemeClr>
                </a:solidFill>
              </a:rPr>
              <a:t> </a:t>
            </a:r>
            <a:r>
              <a:rPr lang="tr-TR" sz="2000" b="1" dirty="0">
                <a:solidFill>
                  <a:srgbClr val="FF0000"/>
                </a:solidFill>
                <a:latin typeface="Calibri" panose="020F0502020204030204" pitchFamily="34" charset="0"/>
                <a:ea typeface="Times New Roman" panose="02020603050405020304" pitchFamily="18" charset="0"/>
              </a:rPr>
              <a:t>KAYNAKLARI</a:t>
            </a:r>
          </a:p>
        </p:txBody>
      </p:sp>
      <p:pic>
        <p:nvPicPr>
          <p:cNvPr id="102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19872" y="836712"/>
            <a:ext cx="2376264" cy="504746"/>
          </a:xfrm>
          <a:prstGeom prst="rect">
            <a:avLst/>
          </a:prstGeom>
          <a:noFill/>
          <a:extLst>
            <a:ext uri="{909E8E84-426E-40DD-AFC4-6F175D3DCCD1}">
              <a14:hiddenFill xmlns:a14="http://schemas.microsoft.com/office/drawing/2010/main">
                <a:solidFill>
                  <a:srgbClr val="FFFFFF"/>
                </a:solidFill>
              </a14:hiddenFill>
            </a:ext>
          </a:extLst>
        </p:spPr>
      </p:pic>
      <p:sp>
        <p:nvSpPr>
          <p:cNvPr id="45" name="Metin kutusu 44"/>
          <p:cNvSpPr txBox="1"/>
          <p:nvPr/>
        </p:nvSpPr>
        <p:spPr>
          <a:xfrm>
            <a:off x="330546" y="2410020"/>
            <a:ext cx="8554916" cy="1569660"/>
          </a:xfrm>
          <a:prstGeom prst="rect">
            <a:avLst/>
          </a:prstGeom>
          <a:solidFill>
            <a:schemeClr val="accent6">
              <a:lumMod val="20000"/>
              <a:lumOff val="80000"/>
            </a:schemeClr>
          </a:solidFill>
        </p:spPr>
        <p:txBody>
          <a:bodyPr wrap="square" lIns="91440" tIns="45720" rIns="91440" bIns="45720" rtlCol="0" anchor="t">
            <a:spAutoFit/>
          </a:bodyPr>
          <a:lstStyle/>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 </a:t>
            </a:r>
            <a:r>
              <a:rPr lang="tr-TR" sz="3200" b="1" spc="50" dirty="0" smtClean="0">
                <a:ln w="0"/>
                <a:solidFill>
                  <a:schemeClr val="tx2">
                    <a:lumMod val="50000"/>
                  </a:schemeClr>
                </a:solidFill>
                <a:effectLst>
                  <a:innerShdw blurRad="63500" dist="50800" dir="13500000">
                    <a:srgbClr val="000000">
                      <a:alpha val="50000"/>
                    </a:srgbClr>
                  </a:innerShdw>
                </a:effectLst>
                <a:latin typeface="Calibri"/>
                <a:ea typeface="+mj-ea"/>
                <a:cs typeface="Calibri"/>
              </a:rPr>
              <a:t>2023 </a:t>
            </a: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YILI </a:t>
            </a:r>
            <a:endParaRPr lang="en-US"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endParaRPr>
          </a:p>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YÖNETİMİN GÖZDEN GEÇİRME TOPLANTISI </a:t>
            </a:r>
          </a:p>
          <a:p>
            <a:pPr algn="ctr" defTabSz="457207">
              <a:spcBef>
                <a:spcPct val="0"/>
              </a:spcBef>
            </a:pPr>
            <a:r>
              <a:rPr lang="tr-TR" sz="3200" b="1" spc="50" dirty="0">
                <a:ln w="0"/>
                <a:solidFill>
                  <a:schemeClr val="tx2">
                    <a:lumMod val="50000"/>
                  </a:schemeClr>
                </a:solidFill>
                <a:effectLst>
                  <a:innerShdw blurRad="63500" dist="50800" dir="13500000">
                    <a:srgbClr val="000000">
                      <a:alpha val="50000"/>
                    </a:srgbClr>
                  </a:innerShdw>
                </a:effectLst>
                <a:latin typeface="Calibri"/>
                <a:ea typeface="+mj-ea"/>
                <a:cs typeface="Calibri"/>
              </a:rPr>
              <a:t>(YGG) </a:t>
            </a:r>
            <a:endParaRPr lang="en-US" sz="3200" b="1" spc="50" dirty="0">
              <a:ln w="0"/>
              <a:solidFill>
                <a:schemeClr val="tx2">
                  <a:lumMod val="50000"/>
                </a:schemeClr>
              </a:solidFill>
              <a:effectLst>
                <a:innerShdw blurRad="63500" dist="50800" dir="13500000">
                  <a:srgbClr val="000000">
                    <a:alpha val="50000"/>
                  </a:srgbClr>
                </a:innerShdw>
              </a:effectLst>
              <a:ea typeface="+mj-ea"/>
              <a:cs typeface="Calibri" panose="020F0502020204030204"/>
            </a:endParaRPr>
          </a:p>
        </p:txBody>
      </p:sp>
    </p:spTree>
    <p:extLst>
      <p:ext uri="{BB962C8B-B14F-4D97-AF65-F5344CB8AC3E}">
        <p14:creationId xmlns:p14="http://schemas.microsoft.com/office/powerpoint/2010/main" val="10576697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1789470" y="157316"/>
            <a:ext cx="5869859" cy="1079575"/>
          </a:xfrm>
          <a:prstGeom prst="rect">
            <a:avLst/>
          </a:prstGeom>
        </p:spPr>
        <p:txBody>
          <a:bodyPr vert="horz" lIns="91440" tIns="45720" rIns="91440" bIns="45720" rtlCol="0" anchor="b">
            <a:noAutofit/>
          </a:bodyPr>
          <a:lstStyle/>
          <a:p>
            <a:pPr algn="ctr">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a:t>
            </a:r>
            <a:r>
              <a:rPr lang="tr-TR" sz="2800" b="1" dirty="0" smtClean="0">
                <a:solidFill>
                  <a:schemeClr val="accent6"/>
                </a:solidFill>
                <a:effectLst>
                  <a:outerShdw blurRad="38100" dist="38100" dir="2700000" algn="tl">
                    <a:srgbClr val="000000">
                      <a:alpha val="43137"/>
                    </a:srgbClr>
                  </a:outerShdw>
                </a:effectLst>
                <a:ea typeface="+mj-ea"/>
                <a:cs typeface="+mj-cs"/>
              </a:rPr>
              <a:t>ve </a:t>
            </a:r>
            <a:r>
              <a:rPr lang="en-US" sz="2800" b="1" dirty="0" smtClean="0">
                <a:solidFill>
                  <a:schemeClr val="accent6"/>
                </a:solidFill>
                <a:effectLst>
                  <a:outerShdw blurRad="38100" dist="38100" dir="2700000" algn="tl">
                    <a:srgbClr val="000000">
                      <a:alpha val="43137"/>
                    </a:srgbClr>
                  </a:outerShdw>
                </a:effectLst>
                <a:ea typeface="+mj-ea"/>
                <a:cs typeface="+mj-cs"/>
              </a:rPr>
              <a:t> </a:t>
            </a:r>
            <a:r>
              <a:rPr lang="en-US" sz="2800" b="1" dirty="0">
                <a:solidFill>
                  <a:schemeClr val="accent6"/>
                </a:solidFill>
                <a:effectLst>
                  <a:outerShdw blurRad="38100" dist="38100" dir="2700000" algn="tl">
                    <a:srgbClr val="000000">
                      <a:alpha val="43137"/>
                    </a:srgbClr>
                  </a:outerShdw>
                </a:effectLst>
                <a:ea typeface="+mj-ea"/>
                <a:cs typeface="+mj-cs"/>
              </a:rPr>
              <a:t>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(İŞ GÜCÜ-İNSAN KAYNAĞI)</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178" y="304675"/>
            <a:ext cx="1690292" cy="35903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a16="http://schemas.microsoft.com/office/drawing/2014/main" id="{0F23ED71-2D0A-4A91-BB06-5711D160085E}"/>
              </a:ext>
            </a:extLst>
          </p:cNvPr>
          <p:cNvGraphicFramePr>
            <a:graphicFrameLocks noGrp="1"/>
          </p:cNvGraphicFramePr>
          <p:nvPr>
            <p:extLst>
              <p:ext uri="{D42A27DB-BD31-4B8C-83A1-F6EECF244321}">
                <p14:modId xmlns:p14="http://schemas.microsoft.com/office/powerpoint/2010/main" val="2092812605"/>
              </p:ext>
            </p:extLst>
          </p:nvPr>
        </p:nvGraphicFramePr>
        <p:xfrm>
          <a:off x="1696178" y="1385081"/>
          <a:ext cx="5472441" cy="2863645"/>
        </p:xfrm>
        <a:graphic>
          <a:graphicData uri="http://schemas.openxmlformats.org/drawingml/2006/table">
            <a:tbl>
              <a:tblPr/>
              <a:tblGrid>
                <a:gridCol w="1041192">
                  <a:extLst>
                    <a:ext uri="{9D8B030D-6E8A-4147-A177-3AD203B41FA5}">
                      <a16:colId xmlns:a16="http://schemas.microsoft.com/office/drawing/2014/main" val="3918363564"/>
                    </a:ext>
                  </a:extLst>
                </a:gridCol>
                <a:gridCol w="1101315">
                  <a:extLst>
                    <a:ext uri="{9D8B030D-6E8A-4147-A177-3AD203B41FA5}">
                      <a16:colId xmlns:a16="http://schemas.microsoft.com/office/drawing/2014/main" val="1683979601"/>
                    </a:ext>
                  </a:extLst>
                </a:gridCol>
                <a:gridCol w="1109978">
                  <a:extLst>
                    <a:ext uri="{9D8B030D-6E8A-4147-A177-3AD203B41FA5}">
                      <a16:colId xmlns:a16="http://schemas.microsoft.com/office/drawing/2014/main" val="2592459544"/>
                    </a:ext>
                  </a:extLst>
                </a:gridCol>
                <a:gridCol w="1109978">
                  <a:extLst>
                    <a:ext uri="{9D8B030D-6E8A-4147-A177-3AD203B41FA5}">
                      <a16:colId xmlns:a16="http://schemas.microsoft.com/office/drawing/2014/main" val="3383282758"/>
                    </a:ext>
                  </a:extLst>
                </a:gridCol>
                <a:gridCol w="1109978">
                  <a:extLst>
                    <a:ext uri="{9D8B030D-6E8A-4147-A177-3AD203B41FA5}">
                      <a16:colId xmlns:a16="http://schemas.microsoft.com/office/drawing/2014/main" val="494559924"/>
                    </a:ext>
                  </a:extLst>
                </a:gridCol>
              </a:tblGrid>
              <a:tr h="822950">
                <a:tc>
                  <a:txBody>
                    <a:bodyPr/>
                    <a:lstStyle/>
                    <a:p>
                      <a:pPr algn="ctr" fontAlgn="ctr"/>
                      <a:r>
                        <a:rPr lang="tr-TR" sz="1200" b="1" i="0" u="none" strike="noStrike" dirty="0">
                          <a:solidFill>
                            <a:srgbClr val="000000"/>
                          </a:solidFill>
                          <a:effectLst/>
                          <a:latin typeface="Calibri" panose="020F0502020204030204" pitchFamily="34" charset="0"/>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1024135">
                <a:tc>
                  <a:txBody>
                    <a:bodyPr/>
                    <a:lstStyle/>
                    <a:p>
                      <a:pPr algn="ctr" fontAlgn="ctr"/>
                      <a:r>
                        <a:rPr lang="tr-TR" sz="1400" b="0" i="0" u="none" strike="noStrike" dirty="0" smtClean="0">
                          <a:solidFill>
                            <a:srgbClr val="000000"/>
                          </a:solidFill>
                          <a:effectLst/>
                          <a:latin typeface="Calibri" panose="020F0502020204030204" pitchFamily="34" charset="0"/>
                        </a:rPr>
                        <a:t>Müdür</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1016560">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Uzman</a:t>
                      </a:r>
                      <a:r>
                        <a:rPr lang="tr-TR" sz="1400" b="0" i="0" u="none" strike="noStrike" baseline="0" dirty="0" smtClean="0">
                          <a:solidFill>
                            <a:srgbClr val="000000"/>
                          </a:solidFill>
                          <a:effectLst/>
                          <a:latin typeface="Calibri" panose="020F0502020204030204" pitchFamily="34" charset="0"/>
                        </a:rPr>
                        <a:t> Yrd.</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4</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bl>
          </a:graphicData>
        </a:graphic>
      </p:graphicFrame>
    </p:spTree>
    <p:extLst>
      <p:ext uri="{BB962C8B-B14F-4D97-AF65-F5344CB8AC3E}">
        <p14:creationId xmlns:p14="http://schemas.microsoft.com/office/powerpoint/2010/main" val="4493892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a:t>
            </a:r>
            <a:r>
              <a:rPr lang="tr-TR" sz="2800" b="1" dirty="0" smtClean="0">
                <a:solidFill>
                  <a:schemeClr val="accent6"/>
                </a:solidFill>
                <a:effectLst>
                  <a:outerShdw blurRad="38100" dist="38100" dir="2700000" algn="tl">
                    <a:srgbClr val="000000">
                      <a:alpha val="43137"/>
                    </a:srgbClr>
                  </a:outerShdw>
                </a:effectLst>
                <a:ea typeface="+mj-ea"/>
                <a:cs typeface="+mj-cs"/>
              </a:rPr>
              <a:t>ve AKSİYON </a:t>
            </a:r>
            <a:r>
              <a:rPr lang="tr-TR" sz="2800" b="1" dirty="0">
                <a:solidFill>
                  <a:schemeClr val="accent6"/>
                </a:solidFill>
                <a:effectLst>
                  <a:outerShdw blurRad="38100" dist="38100" dir="2700000" algn="tl">
                    <a:srgbClr val="000000">
                      <a:alpha val="43137"/>
                    </a:srgbClr>
                  </a:outerShdw>
                </a:effectLst>
                <a:ea typeface="+mj-ea"/>
                <a:cs typeface="+mj-cs"/>
              </a:rPr>
              <a:t>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7" name="Slayt Numarası Yer Tutucusu 6"/>
          <p:cNvSpPr>
            <a:spLocks noGrp="1"/>
          </p:cNvSpPr>
          <p:nvPr>
            <p:ph type="sldNum" sz="quarter" idx="12"/>
          </p:nvPr>
        </p:nvSpPr>
        <p:spPr>
          <a:xfrm>
            <a:off x="6457950" y="6356350"/>
            <a:ext cx="2057400" cy="365125"/>
          </a:xfrm>
        </p:spPr>
        <p:txBody>
          <a:bodyPr vert="horz" lIns="91440" tIns="45720" rIns="91440" bIns="45720" rtlCol="0" anchor="ctr">
            <a:normAutofit fontScale="77500" lnSpcReduction="20000"/>
          </a:bodyPr>
          <a:lstStyle/>
          <a:p>
            <a:pPr>
              <a:spcAft>
                <a:spcPts val="600"/>
              </a:spcAft>
            </a:pPr>
            <a:endParaRPr lang="en-US"/>
          </a:p>
        </p:txBody>
      </p:sp>
      <p:sp>
        <p:nvSpPr>
          <p:cNvPr id="12"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3"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4"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5"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9"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 name="Tablo 9"/>
          <p:cNvGraphicFramePr>
            <a:graphicFrameLocks noGrp="1"/>
          </p:cNvGraphicFramePr>
          <p:nvPr>
            <p:extLst>
              <p:ext uri="{D42A27DB-BD31-4B8C-83A1-F6EECF244321}">
                <p14:modId xmlns:p14="http://schemas.microsoft.com/office/powerpoint/2010/main" val="4009847459"/>
              </p:ext>
            </p:extLst>
          </p:nvPr>
        </p:nvGraphicFramePr>
        <p:xfrm>
          <a:off x="545122" y="1801446"/>
          <a:ext cx="8203223" cy="1736090"/>
        </p:xfrm>
        <a:graphic>
          <a:graphicData uri="http://schemas.openxmlformats.org/drawingml/2006/table">
            <a:tbl>
              <a:tblPr firstRow="1" bandRow="1">
                <a:tableStyleId>{3B4B98B0-60AC-42C2-AFA5-B58CD77FA1E5}</a:tableStyleId>
              </a:tblPr>
              <a:tblGrid>
                <a:gridCol w="1828801">
                  <a:extLst>
                    <a:ext uri="{9D8B030D-6E8A-4147-A177-3AD203B41FA5}">
                      <a16:colId xmlns:a16="http://schemas.microsoft.com/office/drawing/2014/main" val="3521804200"/>
                    </a:ext>
                  </a:extLst>
                </a:gridCol>
                <a:gridCol w="6374422">
                  <a:extLst>
                    <a:ext uri="{9D8B030D-6E8A-4147-A177-3AD203B41FA5}">
                      <a16:colId xmlns:a16="http://schemas.microsoft.com/office/drawing/2014/main" val="2784112581"/>
                    </a:ext>
                  </a:extLst>
                </a:gridCol>
              </a:tblGrid>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endParaRPr lang="tr-TR"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algn="l" fontAlgn="ctr"/>
                      <a:r>
                        <a:rPr lang="tr-TR" sz="1200" b="1" i="0" u="none" strike="noStrike" dirty="0">
                          <a:solidFill>
                            <a:srgbClr val="000000"/>
                          </a:solidFill>
                          <a:effectLst/>
                          <a:latin typeface="Tahoma" panose="020B0604030504040204" pitchFamily="34" charset="0"/>
                        </a:rPr>
                        <a:t>Yasal bildirimlerde (İş Göremezlik </a:t>
                      </a:r>
                      <a:r>
                        <a:rPr lang="tr-TR" sz="1200" b="1" i="0" u="none" strike="noStrike" dirty="0" err="1">
                          <a:solidFill>
                            <a:srgbClr val="000000"/>
                          </a:solidFill>
                          <a:effectLst/>
                          <a:latin typeface="Tahoma" panose="020B0604030504040204" pitchFamily="34" charset="0"/>
                        </a:rPr>
                        <a:t>Raporu,Çalışma</a:t>
                      </a:r>
                      <a:r>
                        <a:rPr lang="tr-TR" sz="1200" b="1" i="0" u="none" strike="noStrike" dirty="0">
                          <a:solidFill>
                            <a:srgbClr val="000000"/>
                          </a:solidFill>
                          <a:effectLst/>
                          <a:latin typeface="Tahoma" panose="020B0604030504040204" pitchFamily="34" charset="0"/>
                        </a:rPr>
                        <a:t> İzni, İş Kazası, Emniyet Kimlik Bildirimi, SGK, İŞKUR, YÖKSİS </a:t>
                      </a:r>
                      <a:r>
                        <a:rPr lang="tr-TR" sz="1200" b="1" i="0" u="none" strike="noStrike" dirty="0" err="1">
                          <a:solidFill>
                            <a:srgbClr val="000000"/>
                          </a:solidFill>
                          <a:effectLst/>
                          <a:latin typeface="Tahoma" panose="020B0604030504040204" pitchFamily="34" charset="0"/>
                        </a:rPr>
                        <a:t>v.b</a:t>
                      </a:r>
                      <a:r>
                        <a:rPr lang="tr-TR" sz="1200" b="1" i="0" u="none" strike="noStrike" dirty="0">
                          <a:solidFill>
                            <a:srgbClr val="000000"/>
                          </a:solidFill>
                          <a:effectLst/>
                          <a:latin typeface="Tahoma" panose="020B0604030504040204" pitchFamily="34" charset="0"/>
                        </a:rPr>
                        <a:t>) tarafımıza geç, eksik bildirim yapılması yada hiç yapılmaması nedeniyle tahakkuk eden idari para cezaları</a:t>
                      </a: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a:solidFill>
                            <a:srgbClr val="0C0D0D"/>
                          </a:solidFill>
                        </a:rPr>
                        <a:t>:</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pPr algn="l" fontAlgn="ctr"/>
                      <a:r>
                        <a:rPr lang="tr-TR" sz="1400" b="1" i="0" u="none" strike="noStrike" dirty="0">
                          <a:solidFill>
                            <a:srgbClr val="000000"/>
                          </a:solidFill>
                          <a:effectLst/>
                          <a:latin typeface="Tahoma" panose="020B0604030504040204" pitchFamily="34" charset="0"/>
                        </a:rPr>
                        <a:t>Periyodik olarak her ay yapılacak </a:t>
                      </a:r>
                    </a:p>
                  </a:txBody>
                  <a:tcPr marL="9525" marR="9525" marT="9525" marB="0" anchor="ct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pPr algn="l" fontAlgn="ctr"/>
                      <a:r>
                        <a:rPr lang="tr-TR" sz="1400" b="1" i="0" u="none" strike="noStrike" dirty="0">
                          <a:solidFill>
                            <a:srgbClr val="000000"/>
                          </a:solidFill>
                          <a:effectLst/>
                          <a:latin typeface="Tahoma" panose="020B0604030504040204" pitchFamily="34" charset="0"/>
                        </a:rPr>
                        <a:t>İnsan Kaynakları Müdürlüğü</a:t>
                      </a:r>
                    </a:p>
                  </a:txBody>
                  <a:tcPr marL="9525" marR="9525" marT="9525" marB="0" anchor="ct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r>
                        <a:rPr lang="tr-TR" sz="1400" b="1" i="0" u="none" strike="noStrike" dirty="0">
                          <a:solidFill>
                            <a:srgbClr val="000000"/>
                          </a:solidFill>
                          <a:effectLst/>
                          <a:latin typeface="Tahoma" panose="020B0604030504040204" pitchFamily="34" charset="0"/>
                        </a:rPr>
                        <a:t>Tüm idari ve akademik birimlere periyodik olarak hatırlatma maillerinin gönderilmesi</a:t>
                      </a: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graphicFrame>
        <p:nvGraphicFramePr>
          <p:cNvPr id="16" name="Tablo 15">
            <a:extLst>
              <a:ext uri="{FF2B5EF4-FFF2-40B4-BE49-F238E27FC236}">
                <a16:creationId xmlns:a16="http://schemas.microsoft.com/office/drawing/2014/main" id="{D581515E-ABE2-E740-BBA5-A71EF3B21C9C}"/>
              </a:ext>
            </a:extLst>
          </p:cNvPr>
          <p:cNvGraphicFramePr>
            <a:graphicFrameLocks noGrp="1"/>
          </p:cNvGraphicFramePr>
          <p:nvPr>
            <p:extLst>
              <p:ext uri="{D42A27DB-BD31-4B8C-83A1-F6EECF244321}">
                <p14:modId xmlns:p14="http://schemas.microsoft.com/office/powerpoint/2010/main" val="2057319994"/>
              </p:ext>
            </p:extLst>
          </p:nvPr>
        </p:nvGraphicFramePr>
        <p:xfrm>
          <a:off x="545122" y="4046161"/>
          <a:ext cx="8203223" cy="2251073"/>
        </p:xfrm>
        <a:graphic>
          <a:graphicData uri="http://schemas.openxmlformats.org/drawingml/2006/table">
            <a:tbl>
              <a:tblPr firstRow="1" bandRow="1">
                <a:tableStyleId>{3B4B98B0-60AC-42C2-AFA5-B58CD77FA1E5}</a:tableStyleId>
              </a:tblPr>
              <a:tblGrid>
                <a:gridCol w="1828801">
                  <a:extLst>
                    <a:ext uri="{9D8B030D-6E8A-4147-A177-3AD203B41FA5}">
                      <a16:colId xmlns:a16="http://schemas.microsoft.com/office/drawing/2014/main" val="3521804200"/>
                    </a:ext>
                  </a:extLst>
                </a:gridCol>
                <a:gridCol w="6374422">
                  <a:extLst>
                    <a:ext uri="{9D8B030D-6E8A-4147-A177-3AD203B41FA5}">
                      <a16:colId xmlns:a16="http://schemas.microsoft.com/office/drawing/2014/main" val="2784112581"/>
                    </a:ext>
                  </a:extLst>
                </a:gridCol>
              </a:tblGrid>
              <a:tr h="537323">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endParaRPr lang="tr-TR"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algn="l" fontAlgn="ctr"/>
                      <a:r>
                        <a:rPr lang="tr-TR" sz="1400" b="1" i="0" u="none" strike="noStrike" dirty="0" smtClean="0">
                          <a:solidFill>
                            <a:srgbClr val="000000"/>
                          </a:solidFill>
                          <a:effectLst/>
                          <a:latin typeface="Tahoma" panose="020B0604030504040204" pitchFamily="34" charset="0"/>
                        </a:rPr>
                        <a:t>Kurum içi personel devir sayısının daha önceki yıllara göre artması ile İdari ve Akademik birimlerde kadro ihtiyaçlarının artması </a:t>
                      </a:r>
                      <a:endParaRPr lang="tr-TR" sz="1400" b="1" i="0" u="none" strike="noStrike" dirty="0">
                        <a:solidFill>
                          <a:srgbClr val="000000"/>
                        </a:solidFill>
                        <a:effectLst/>
                        <a:latin typeface="Tahoma" panose="020B0604030504040204" pitchFamily="34" charset="0"/>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450507">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a:solidFill>
                            <a:srgbClr val="0C0D0D"/>
                          </a:solidFill>
                        </a:rPr>
                        <a:t>:</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pPr algn="l" fontAlgn="ctr"/>
                      <a:r>
                        <a:rPr lang="tr-TR" sz="1400" b="1" i="0" u="none" strike="noStrike" dirty="0" smtClean="0">
                          <a:solidFill>
                            <a:srgbClr val="000000"/>
                          </a:solidFill>
                          <a:effectLst/>
                          <a:latin typeface="Tahoma" panose="020B0604030504040204" pitchFamily="34" charset="0"/>
                        </a:rPr>
                        <a:t>14.09.2024</a:t>
                      </a:r>
                      <a:endParaRPr lang="tr-TR" sz="1400" b="1" i="0" u="none" strike="noStrike" dirty="0">
                        <a:solidFill>
                          <a:srgbClr val="000000"/>
                        </a:solidFill>
                        <a:effectLst/>
                        <a:latin typeface="Tahoma" panose="020B0604030504040204" pitchFamily="34" charset="0"/>
                      </a:endParaRPr>
                    </a:p>
                  </a:txBody>
                  <a:tcPr marL="9525" marR="9525" marT="9525" marB="0" anchor="ct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450507">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pPr algn="l" fontAlgn="ctr"/>
                      <a:r>
                        <a:rPr lang="tr-TR" sz="1400" b="1" i="0" u="none" strike="noStrike" dirty="0">
                          <a:solidFill>
                            <a:srgbClr val="000000"/>
                          </a:solidFill>
                          <a:effectLst/>
                          <a:latin typeface="Tahoma" panose="020B0604030504040204" pitchFamily="34" charset="0"/>
                        </a:rPr>
                        <a:t>Üst Yönetim</a:t>
                      </a:r>
                    </a:p>
                  </a:txBody>
                  <a:tcPr marL="9525" marR="9525" marT="9525" marB="0" anchor="ct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812736">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r>
                        <a:rPr lang="tr-TR" sz="1400" b="1" i="0" u="none" strike="noStrike" dirty="0">
                          <a:solidFill>
                            <a:srgbClr val="000000"/>
                          </a:solidFill>
                          <a:effectLst/>
                          <a:latin typeface="Tahoma" panose="020B0604030504040204" pitchFamily="34" charset="0"/>
                        </a:rPr>
                        <a:t>İhtiyaç duyulan sayıda personelin istihdam edilmesi</a:t>
                      </a: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32387309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14023" y="525848"/>
            <a:ext cx="5265420" cy="845820"/>
          </a:xfrm>
          <a:prstGeom prst="rect">
            <a:avLst/>
          </a:prstGeom>
        </p:spPr>
        <p:txBody>
          <a:bodyPr vert="horz" lIns="91440" tIns="45720" rIns="91440" bIns="45720" rtlCol="0" anchor="b">
            <a:noAutofit/>
          </a:bodyPr>
          <a:lstStyle/>
          <a:p>
            <a:pPr algn="ctr">
              <a:lnSpc>
                <a:spcPct val="9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SKORU YÜKSEK OLAN </a:t>
            </a:r>
            <a:r>
              <a:rPr lang="tr-TR" sz="2800" b="1" dirty="0" smtClean="0">
                <a:solidFill>
                  <a:schemeClr val="accent6"/>
                </a:solidFill>
                <a:effectLst>
                  <a:outerShdw blurRad="38100" dist="38100" dir="2700000" algn="tl">
                    <a:srgbClr val="000000">
                      <a:alpha val="43137"/>
                    </a:srgbClr>
                  </a:outerShdw>
                </a:effectLst>
                <a:ea typeface="+mj-ea"/>
                <a:cs typeface="+mj-cs"/>
              </a:rPr>
              <a:t>ve AKSİYON </a:t>
            </a:r>
            <a:r>
              <a:rPr lang="tr-TR" sz="2800" b="1" dirty="0">
                <a:solidFill>
                  <a:schemeClr val="accent6"/>
                </a:solidFill>
                <a:effectLst>
                  <a:outerShdw blurRad="38100" dist="38100" dir="2700000" algn="tl">
                    <a:srgbClr val="000000">
                      <a:alpha val="43137"/>
                    </a:srgbClr>
                  </a:outerShdw>
                </a:effectLst>
                <a:ea typeface="+mj-ea"/>
                <a:cs typeface="+mj-cs"/>
              </a:rPr>
              <a:t>GEREKTİREN </a:t>
            </a:r>
            <a:r>
              <a:rPr lang="en-US" sz="2800" b="1" kern="1200" dirty="0">
                <a:solidFill>
                  <a:schemeClr val="accent6"/>
                </a:solidFill>
                <a:effectLst>
                  <a:outerShdw blurRad="38100" dist="38100" dir="2700000" algn="tl">
                    <a:srgbClr val="000000">
                      <a:alpha val="43137"/>
                    </a:srgbClr>
                  </a:outerShdw>
                </a:effectLst>
                <a:ea typeface="+mj-ea"/>
                <a:cs typeface="+mj-cs"/>
              </a:rPr>
              <a:t>RİS</a:t>
            </a:r>
            <a:r>
              <a:rPr lang="tr-TR" sz="2800" b="1" dirty="0">
                <a:solidFill>
                  <a:schemeClr val="accent6"/>
                </a:solidFill>
                <a:effectLst>
                  <a:outerShdw blurRad="38100" dist="38100" dir="2700000" algn="tl">
                    <a:srgbClr val="000000">
                      <a:alpha val="43137"/>
                    </a:srgbClr>
                  </a:outerShdw>
                </a:effectLst>
                <a:ea typeface="+mj-ea"/>
                <a:cs typeface="+mj-cs"/>
              </a:rPr>
              <a:t>KLER</a:t>
            </a:r>
            <a:endParaRPr lang="en-US" sz="2800" b="1" kern="1200" dirty="0">
              <a:solidFill>
                <a:schemeClr val="accent6"/>
              </a:solidFill>
              <a:effectLst>
                <a:outerShdw blurRad="38100" dist="38100" dir="2700000" algn="tl">
                  <a:srgbClr val="000000">
                    <a:alpha val="43137"/>
                  </a:srgbClr>
                </a:outerShdw>
              </a:effectLst>
              <a:ea typeface="+mj-ea"/>
              <a:cs typeface="+mj-cs"/>
            </a:endParaRPr>
          </a:p>
        </p:txBody>
      </p:sp>
      <p:sp>
        <p:nvSpPr>
          <p:cNvPr id="7" name="Slayt Numarası Yer Tutucusu 6"/>
          <p:cNvSpPr>
            <a:spLocks noGrp="1"/>
          </p:cNvSpPr>
          <p:nvPr>
            <p:ph type="sldNum" sz="quarter" idx="12"/>
          </p:nvPr>
        </p:nvSpPr>
        <p:spPr>
          <a:xfrm>
            <a:off x="6457950" y="6356350"/>
            <a:ext cx="2057400" cy="365125"/>
          </a:xfrm>
        </p:spPr>
        <p:txBody>
          <a:bodyPr vert="horz" lIns="91440" tIns="45720" rIns="91440" bIns="45720" rtlCol="0" anchor="ctr">
            <a:normAutofit fontScale="77500" lnSpcReduction="20000"/>
          </a:bodyPr>
          <a:lstStyle/>
          <a:p>
            <a:pPr>
              <a:spcAft>
                <a:spcPts val="600"/>
              </a:spcAft>
            </a:pPr>
            <a:endParaRPr lang="en-US"/>
          </a:p>
        </p:txBody>
      </p:sp>
      <p:sp>
        <p:nvSpPr>
          <p:cNvPr id="12"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3"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4" name="143 Metin kutusu"/>
          <p:cNvSpPr txBox="1"/>
          <p:nvPr/>
        </p:nvSpPr>
        <p:spPr>
          <a:xfrm>
            <a:off x="266700" y="2288576"/>
            <a:ext cx="266700" cy="27146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sp>
        <p:nvSpPr>
          <p:cNvPr id="15" name="143 Metin kutusu"/>
          <p:cNvSpPr txBox="1"/>
          <p:nvPr/>
        </p:nvSpPr>
        <p:spPr>
          <a:xfrm>
            <a:off x="266700" y="2450501"/>
            <a:ext cx="266700" cy="265113"/>
          </a:xfrm>
          <a:prstGeom prst="rect">
            <a:avLst/>
          </a:prstGeom>
          <a:noFill/>
        </p:spPr>
        <p:style>
          <a:lnRef idx="0">
            <a:scrgbClr r="0" g="0" b="0"/>
          </a:lnRef>
          <a:fillRef idx="0">
            <a:scrgbClr r="0" g="0" b="0"/>
          </a:fillRef>
          <a:effectRef idx="0">
            <a:scrgbClr r="0" g="0" b="0"/>
          </a:effectRef>
          <a:fontRef idx="minor">
            <a:schemeClr val="tx1"/>
          </a:fontRef>
        </p:style>
        <p:txBody>
          <a:bodyPr wrap="squar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tr-TR"/>
          </a:p>
        </p:txBody>
      </p:sp>
      <p:pic>
        <p:nvPicPr>
          <p:cNvPr id="9"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o 10">
            <a:extLst>
              <a:ext uri="{FF2B5EF4-FFF2-40B4-BE49-F238E27FC236}">
                <a16:creationId xmlns:a16="http://schemas.microsoft.com/office/drawing/2014/main" id="{D581515E-ABE2-E740-BBA5-A71EF3B21C9C}"/>
              </a:ext>
            </a:extLst>
          </p:cNvPr>
          <p:cNvGraphicFramePr>
            <a:graphicFrameLocks noGrp="1"/>
          </p:cNvGraphicFramePr>
          <p:nvPr>
            <p:extLst>
              <p:ext uri="{D42A27DB-BD31-4B8C-83A1-F6EECF244321}">
                <p14:modId xmlns:p14="http://schemas.microsoft.com/office/powerpoint/2010/main" val="3207111996"/>
              </p:ext>
            </p:extLst>
          </p:nvPr>
        </p:nvGraphicFramePr>
        <p:xfrm>
          <a:off x="545121" y="1768332"/>
          <a:ext cx="8203223" cy="2251073"/>
        </p:xfrm>
        <a:graphic>
          <a:graphicData uri="http://schemas.openxmlformats.org/drawingml/2006/table">
            <a:tbl>
              <a:tblPr firstRow="1" bandRow="1">
                <a:tableStyleId>{3B4B98B0-60AC-42C2-AFA5-B58CD77FA1E5}</a:tableStyleId>
              </a:tblPr>
              <a:tblGrid>
                <a:gridCol w="1828801">
                  <a:extLst>
                    <a:ext uri="{9D8B030D-6E8A-4147-A177-3AD203B41FA5}">
                      <a16:colId xmlns:a16="http://schemas.microsoft.com/office/drawing/2014/main" val="3521804200"/>
                    </a:ext>
                  </a:extLst>
                </a:gridCol>
                <a:gridCol w="6374422">
                  <a:extLst>
                    <a:ext uri="{9D8B030D-6E8A-4147-A177-3AD203B41FA5}">
                      <a16:colId xmlns:a16="http://schemas.microsoft.com/office/drawing/2014/main" val="2784112581"/>
                    </a:ext>
                  </a:extLst>
                </a:gridCol>
              </a:tblGrid>
              <a:tr h="537323">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endParaRPr lang="tr-TR"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algn="l" fontAlgn="ctr"/>
                      <a:r>
                        <a:rPr lang="tr-TR" sz="1400" b="1" i="0" u="none" strike="noStrike" dirty="0" smtClean="0">
                          <a:solidFill>
                            <a:srgbClr val="000000"/>
                          </a:solidFill>
                          <a:effectLst/>
                          <a:latin typeface="Tahoma" panose="020B0604030504040204" pitchFamily="34" charset="0"/>
                        </a:rPr>
                        <a:t>ISO 9001:2015 Kalite Yönetim Sistemi kapsamında gerçekleştirilen İç ve Dış Denetimler ile YÖK Denetimi</a:t>
                      </a:r>
                      <a:endParaRPr lang="tr-TR" sz="1400" b="1" i="0" u="none" strike="noStrike" dirty="0">
                        <a:solidFill>
                          <a:srgbClr val="000000"/>
                        </a:solidFill>
                        <a:effectLst/>
                        <a:latin typeface="Tahoma" panose="020B0604030504040204" pitchFamily="34" charset="0"/>
                      </a:endParaRPr>
                    </a:p>
                  </a:txBody>
                  <a:tcPr marL="9525" marR="9525" marT="9525"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450507">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a:solidFill>
                            <a:srgbClr val="0C0D0D"/>
                          </a:solidFill>
                        </a:rPr>
                        <a:t>:</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pPr algn="l" fontAlgn="ctr"/>
                      <a:r>
                        <a:rPr lang="tr-TR" sz="1400" b="1" i="0" u="none" strike="noStrike" dirty="0" smtClean="0">
                          <a:solidFill>
                            <a:srgbClr val="000000"/>
                          </a:solidFill>
                          <a:effectLst/>
                          <a:latin typeface="Tahoma" panose="020B0604030504040204" pitchFamily="34" charset="0"/>
                        </a:rPr>
                        <a:t>Periyodik olarak her ay yapılacak </a:t>
                      </a:r>
                      <a:endParaRPr lang="tr-TR" sz="1400" b="1" i="0" u="none" strike="noStrike" dirty="0">
                        <a:solidFill>
                          <a:srgbClr val="000000"/>
                        </a:solidFill>
                        <a:effectLst/>
                        <a:latin typeface="Tahoma" panose="020B0604030504040204" pitchFamily="34" charset="0"/>
                      </a:endParaRPr>
                    </a:p>
                  </a:txBody>
                  <a:tcPr marL="9525" marR="9525" marT="9525" marB="0" anchor="ct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450507">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pPr algn="l" fontAlgn="ctr"/>
                      <a:r>
                        <a:rPr lang="tr-TR" sz="1400" b="1" i="0" u="none" strike="noStrike" dirty="0" smtClean="0">
                          <a:solidFill>
                            <a:srgbClr val="000000"/>
                          </a:solidFill>
                          <a:effectLst/>
                          <a:latin typeface="Tahoma" panose="020B0604030504040204" pitchFamily="34" charset="0"/>
                        </a:rPr>
                        <a:t>İnsan Kaynakları Müdürlüğü</a:t>
                      </a:r>
                      <a:endParaRPr lang="tr-TR" sz="1400" b="1" i="0" u="none" strike="noStrike" dirty="0">
                        <a:solidFill>
                          <a:srgbClr val="000000"/>
                        </a:solidFill>
                        <a:effectLst/>
                        <a:latin typeface="Tahoma" panose="020B0604030504040204" pitchFamily="34" charset="0"/>
                      </a:endParaRPr>
                    </a:p>
                  </a:txBody>
                  <a:tcPr marL="9525" marR="9525" marT="9525" marB="0" anchor="ct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812736">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r>
                        <a:rPr lang="tr-TR" sz="1400" b="1" i="0" u="none" strike="noStrike" dirty="0" smtClean="0">
                          <a:solidFill>
                            <a:srgbClr val="000000"/>
                          </a:solidFill>
                          <a:effectLst/>
                          <a:latin typeface="Tahoma" panose="020B0604030504040204" pitchFamily="34" charset="0"/>
                        </a:rPr>
                        <a:t>İlgili denetim tarihlerine kadar her ay rutin olarak çalışmaların yapılması, departman içi görev dağılımlarıyla sürecin aksamadan düzenli bir şekilde takip edilmesi.</a:t>
                      </a:r>
                      <a:endParaRPr lang="tr-TR" sz="1400" b="1" i="0" u="none" strike="noStrike" dirty="0">
                        <a:solidFill>
                          <a:srgbClr val="000000"/>
                        </a:solidFill>
                        <a:effectLst/>
                        <a:latin typeface="Tahoma" panose="020B0604030504040204" pitchFamily="34" charset="0"/>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graphicFrame>
        <p:nvGraphicFramePr>
          <p:cNvPr id="16" name="Tablo 15">
            <a:extLst>
              <a:ext uri="{FF2B5EF4-FFF2-40B4-BE49-F238E27FC236}">
                <a16:creationId xmlns:a16="http://schemas.microsoft.com/office/drawing/2014/main" id="{D581515E-ABE2-E740-BBA5-A71EF3B21C9C}"/>
              </a:ext>
            </a:extLst>
          </p:cNvPr>
          <p:cNvGraphicFramePr>
            <a:graphicFrameLocks noGrp="1"/>
          </p:cNvGraphicFramePr>
          <p:nvPr>
            <p:extLst>
              <p:ext uri="{D42A27DB-BD31-4B8C-83A1-F6EECF244321}">
                <p14:modId xmlns:p14="http://schemas.microsoft.com/office/powerpoint/2010/main" val="1684527608"/>
              </p:ext>
            </p:extLst>
          </p:nvPr>
        </p:nvGraphicFramePr>
        <p:xfrm>
          <a:off x="533400" y="4062339"/>
          <a:ext cx="8203223" cy="2386396"/>
        </p:xfrm>
        <a:graphic>
          <a:graphicData uri="http://schemas.openxmlformats.org/drawingml/2006/table">
            <a:tbl>
              <a:tblPr firstRow="1" bandRow="1">
                <a:tableStyleId>{3B4B98B0-60AC-42C2-AFA5-B58CD77FA1E5}</a:tableStyleId>
              </a:tblPr>
              <a:tblGrid>
                <a:gridCol w="1828801">
                  <a:extLst>
                    <a:ext uri="{9D8B030D-6E8A-4147-A177-3AD203B41FA5}">
                      <a16:colId xmlns:a16="http://schemas.microsoft.com/office/drawing/2014/main" val="3521804200"/>
                    </a:ext>
                  </a:extLst>
                </a:gridCol>
                <a:gridCol w="6374422">
                  <a:extLst>
                    <a:ext uri="{9D8B030D-6E8A-4147-A177-3AD203B41FA5}">
                      <a16:colId xmlns:a16="http://schemas.microsoft.com/office/drawing/2014/main" val="2784112581"/>
                    </a:ext>
                  </a:extLst>
                </a:gridCol>
              </a:tblGrid>
              <a:tr h="558938">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Riskin</a:t>
                      </a:r>
                      <a:r>
                        <a:rPr lang="tr-TR" baseline="0" dirty="0">
                          <a:solidFill>
                            <a:srgbClr val="0C0D0D"/>
                          </a:solidFill>
                        </a:rPr>
                        <a:t> Tanımı :</a:t>
                      </a:r>
                      <a:endParaRPr lang="tr-TR" dirty="0">
                        <a:solidFill>
                          <a:srgbClr val="0C0D0D"/>
                        </a:solidFill>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6">
                        <a:lumMod val="20000"/>
                        <a:lumOff val="80000"/>
                      </a:schemeClr>
                    </a:solidFill>
                  </a:tcPr>
                </a:tc>
                <a:tc>
                  <a:txBody>
                    <a:bodyPr/>
                    <a:lstStyle/>
                    <a:p>
                      <a:pPr marL="0" algn="l" defTabSz="457207" rtl="0" eaLnBrk="1" fontAlgn="ctr" latinLnBrk="0" hangingPunct="1"/>
                      <a:r>
                        <a:rPr lang="tr-TR" sz="1400" b="1" i="0" u="none" strike="noStrike" kern="1200" dirty="0" smtClean="0">
                          <a:solidFill>
                            <a:srgbClr val="000000"/>
                          </a:solidFill>
                          <a:effectLst/>
                          <a:latin typeface="Tahoma" panose="020B0604030504040204" pitchFamily="34" charset="0"/>
                          <a:ea typeface="+mn-ea"/>
                          <a:cs typeface="+mn-cs"/>
                        </a:rPr>
                        <a:t>Z5-Akademik ve idari personele yönelik hizmet içi eğitim ve gelişim olanaklarının sınırlı olması </a:t>
                      </a:r>
                      <a:endParaRPr lang="tr-TR" sz="1400" b="1" i="0" u="none" strike="noStrike" kern="1200" dirty="0">
                        <a:solidFill>
                          <a:srgbClr val="000000"/>
                        </a:solidFill>
                        <a:effectLst/>
                        <a:latin typeface="Tahoma" panose="020B0604030504040204" pitchFamily="34" charset="0"/>
                        <a:ea typeface="+mn-ea"/>
                        <a:cs typeface="+mn-cs"/>
                      </a:endParaRPr>
                    </a:p>
                  </a:txBody>
                  <a:tcPr marL="7620" marR="7620" marT="762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463863686"/>
                  </a:ext>
                </a:extLst>
              </a:tr>
              <a:tr h="46863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Termin Tarihi </a:t>
                      </a:r>
                      <a:r>
                        <a:rPr lang="tr-TR" baseline="0" dirty="0">
                          <a:solidFill>
                            <a:srgbClr val="0C0D0D"/>
                          </a:solidFill>
                        </a:rPr>
                        <a:t>:</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pPr algn="l" fontAlgn="ctr"/>
                      <a:r>
                        <a:rPr lang="tr-TR" sz="1400" b="1" i="0" u="none" strike="noStrike" dirty="0" smtClean="0">
                          <a:solidFill>
                            <a:srgbClr val="000000"/>
                          </a:solidFill>
                          <a:effectLst/>
                          <a:latin typeface="Tahoma" panose="020B0604030504040204" pitchFamily="34" charset="0"/>
                        </a:rPr>
                        <a:t>23.09.2024</a:t>
                      </a:r>
                      <a:endParaRPr lang="tr-TR" sz="1400" b="1" i="0" u="none" strike="noStrike" dirty="0">
                        <a:solidFill>
                          <a:srgbClr val="000000"/>
                        </a:solidFill>
                        <a:effectLst/>
                        <a:latin typeface="Tahoma" panose="020B0604030504040204" pitchFamily="34" charset="0"/>
                      </a:endParaRPr>
                    </a:p>
                  </a:txBody>
                  <a:tcPr marL="9525" marR="9525" marT="9525" marB="0" anchor="ct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3702495391"/>
                  </a:ext>
                </a:extLst>
              </a:tr>
              <a:tr h="461148">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Sorumlu</a:t>
                      </a:r>
                      <a:r>
                        <a:rPr lang="tr-TR" baseline="0" dirty="0">
                          <a:solidFill>
                            <a:srgbClr val="0C0D0D"/>
                          </a:solidFill>
                        </a:rPr>
                        <a:t> Birim :</a:t>
                      </a:r>
                      <a:endParaRPr lang="tr-TR" dirty="0">
                        <a:solidFill>
                          <a:srgbClr val="0C0D0D"/>
                        </a:solidFill>
                      </a:endParaRPr>
                    </a:p>
                  </a:txBody>
                  <a:tcPr>
                    <a:lnL w="12700" cap="flat" cmpd="sng" algn="ctr">
                      <a:solidFill>
                        <a:schemeClr val="tx1"/>
                      </a:solidFill>
                      <a:prstDash val="solid"/>
                      <a:round/>
                      <a:headEnd type="none" w="med" len="med"/>
                      <a:tailEnd type="none" w="med" len="med"/>
                    </a:lnL>
                    <a:solidFill>
                      <a:schemeClr val="accent6">
                        <a:lumMod val="20000"/>
                        <a:lumOff val="80000"/>
                      </a:schemeClr>
                    </a:solidFill>
                  </a:tcPr>
                </a:tc>
                <a:tc>
                  <a:txBody>
                    <a:bodyPr/>
                    <a:lstStyle/>
                    <a:p>
                      <a:pPr algn="l" fontAlgn="ctr"/>
                      <a:r>
                        <a:rPr lang="tr-TR" sz="1400" b="1" i="0" u="none" strike="noStrike" dirty="0" smtClean="0">
                          <a:solidFill>
                            <a:srgbClr val="000000"/>
                          </a:solidFill>
                          <a:effectLst/>
                          <a:latin typeface="Tahoma" panose="020B0604030504040204" pitchFamily="34" charset="0"/>
                        </a:rPr>
                        <a:t>Üst Yönetim</a:t>
                      </a:r>
                      <a:endParaRPr lang="tr-TR" sz="1400" b="1" i="0" u="none" strike="noStrike" dirty="0">
                        <a:solidFill>
                          <a:srgbClr val="000000"/>
                        </a:solidFill>
                        <a:effectLst/>
                        <a:latin typeface="Tahoma" panose="020B0604030504040204" pitchFamily="34" charset="0"/>
                      </a:endParaRPr>
                    </a:p>
                  </a:txBody>
                  <a:tcPr marL="9525" marR="9525" marT="9525" marB="0" anchor="ctr">
                    <a:lnR w="12700" cap="flat" cmpd="sng" algn="ctr">
                      <a:solidFill>
                        <a:schemeClr val="tx1"/>
                      </a:solidFill>
                      <a:prstDash val="solid"/>
                      <a:round/>
                      <a:headEnd type="none" w="med" len="med"/>
                      <a:tailEnd type="none" w="med" len="med"/>
                    </a:lnR>
                    <a:solidFill>
                      <a:schemeClr val="accent6">
                        <a:lumMod val="20000"/>
                        <a:lumOff val="80000"/>
                      </a:schemeClr>
                    </a:solidFill>
                  </a:tcPr>
                </a:tc>
                <a:extLst>
                  <a:ext uri="{0D108BD9-81ED-4DB2-BD59-A6C34878D82A}">
                    <a16:rowId xmlns:a16="http://schemas.microsoft.com/office/drawing/2014/main" val="2571400847"/>
                  </a:ext>
                </a:extLst>
              </a:tr>
              <a:tr h="89768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dirty="0">
                          <a:solidFill>
                            <a:srgbClr val="0C0D0D"/>
                          </a:solidFill>
                        </a:rPr>
                        <a:t>Önleyici Faaliyet :</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l" fontAlgn="ctr"/>
                      <a:r>
                        <a:rPr lang="tr-TR" sz="1400" b="1" i="0" u="none" strike="noStrike" dirty="0" smtClean="0">
                          <a:solidFill>
                            <a:srgbClr val="000000"/>
                          </a:solidFill>
                          <a:effectLst/>
                          <a:latin typeface="Tahoma" panose="020B0604030504040204" pitchFamily="34" charset="0"/>
                        </a:rPr>
                        <a:t>İnsan Kaynakları personel istihdamından sonra</a:t>
                      </a:r>
                      <a:r>
                        <a:rPr lang="tr-TR" sz="1400" b="1" i="0" u="none" strike="noStrike" baseline="0" dirty="0" smtClean="0">
                          <a:solidFill>
                            <a:srgbClr val="000000"/>
                          </a:solidFill>
                          <a:effectLst/>
                          <a:latin typeface="Tahoma" panose="020B0604030504040204" pitchFamily="34" charset="0"/>
                        </a:rPr>
                        <a:t> eğitim taleplerinin toplanması ve planlanarak üst yönetime sunulması, üst yönetim onayı ardından oluşturulacak eğitim planına göre eğitimlerin gerçekleştirilmesi.</a:t>
                      </a:r>
                      <a:endParaRPr lang="tr-TR" sz="1400" b="1" i="0" u="none" strike="noStrike" dirty="0">
                        <a:solidFill>
                          <a:srgbClr val="000000"/>
                        </a:solidFill>
                        <a:effectLst/>
                        <a:latin typeface="Tahoma" panose="020B0604030504040204" pitchFamily="34" charset="0"/>
                      </a:endParaRPr>
                    </a:p>
                  </a:txBody>
                  <a:tcPr marL="9525" marR="9525" marT="9525"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16636039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1986117" y="320820"/>
            <a:ext cx="5471363"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GERİBİLDİRİMLERİ</a:t>
            </a:r>
          </a:p>
          <a:p>
            <a:pPr algn="ctr"/>
            <a:r>
              <a:rPr lang="tr-TR" sz="2800" b="1" dirty="0">
                <a:solidFill>
                  <a:schemeClr val="accent6"/>
                </a:solidFill>
                <a:effectLst>
                  <a:outerShdw blurRad="38100" dist="38100" dir="2700000" algn="tl">
                    <a:srgbClr val="000000">
                      <a:alpha val="43137"/>
                    </a:srgbClr>
                  </a:outerShdw>
                </a:effectLst>
              </a:rPr>
              <a:t>(ANKET ANALİZLERİ)</a:t>
            </a:r>
            <a:endParaRPr lang="en-US" sz="2800" dirty="0">
              <a:solidFill>
                <a:schemeClr val="accent6"/>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Grafik 4"/>
          <p:cNvGraphicFramePr>
            <a:graphicFrameLocks/>
          </p:cNvGraphicFramePr>
          <p:nvPr>
            <p:extLst>
              <p:ext uri="{D42A27DB-BD31-4B8C-83A1-F6EECF244321}">
                <p14:modId xmlns:p14="http://schemas.microsoft.com/office/powerpoint/2010/main" val="2714710316"/>
              </p:ext>
            </p:extLst>
          </p:nvPr>
        </p:nvGraphicFramePr>
        <p:xfrm>
          <a:off x="1163002" y="1360169"/>
          <a:ext cx="6817995" cy="447721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Tablo 5"/>
          <p:cNvGraphicFramePr>
            <a:graphicFrameLocks noGrp="1"/>
          </p:cNvGraphicFramePr>
          <p:nvPr>
            <p:extLst>
              <p:ext uri="{D42A27DB-BD31-4B8C-83A1-F6EECF244321}">
                <p14:modId xmlns:p14="http://schemas.microsoft.com/office/powerpoint/2010/main" val="222134630"/>
              </p:ext>
            </p:extLst>
          </p:nvPr>
        </p:nvGraphicFramePr>
        <p:xfrm>
          <a:off x="695480" y="5988215"/>
          <a:ext cx="8185638" cy="448408"/>
        </p:xfrm>
        <a:graphic>
          <a:graphicData uri="http://schemas.openxmlformats.org/drawingml/2006/table">
            <a:tbl>
              <a:tblPr firstRow="1" bandRow="1">
                <a:tableStyleId>{5C22544A-7EE6-4342-B048-85BDC9FD1C3A}</a:tableStyleId>
              </a:tblPr>
              <a:tblGrid>
                <a:gridCol w="8185638">
                  <a:extLst>
                    <a:ext uri="{9D8B030D-6E8A-4147-A177-3AD203B41FA5}">
                      <a16:colId xmlns:a16="http://schemas.microsoft.com/office/drawing/2014/main" val="2015773459"/>
                    </a:ext>
                  </a:extLst>
                </a:gridCol>
              </a:tblGrid>
              <a:tr h="448408">
                <a:tc>
                  <a:txBody>
                    <a:bodyPr/>
                    <a:lstStyle/>
                    <a:p>
                      <a:r>
                        <a:rPr lang="tr-TR" sz="1600" dirty="0" smtClean="0"/>
                        <a:t> Yapılan analiz sonucu 2023 yılı İnsan Kaynakları Müdürlüğü Memnuniyet</a:t>
                      </a:r>
                      <a:r>
                        <a:rPr lang="tr-TR" sz="1600" baseline="0" dirty="0" smtClean="0"/>
                        <a:t> oranı </a:t>
                      </a:r>
                      <a:r>
                        <a:rPr lang="tr-TR" sz="1600" dirty="0" smtClean="0"/>
                        <a:t> % 78’dir.</a:t>
                      </a:r>
                      <a:endParaRPr lang="tr-TR" sz="1600" dirty="0"/>
                    </a:p>
                  </a:txBody>
                  <a:tcPr/>
                </a:tc>
                <a:extLst>
                  <a:ext uri="{0D108BD9-81ED-4DB2-BD59-A6C34878D82A}">
                    <a16:rowId xmlns:a16="http://schemas.microsoft.com/office/drawing/2014/main" val="2993779227"/>
                  </a:ext>
                </a:extLst>
              </a:tr>
            </a:tbl>
          </a:graphicData>
        </a:graphic>
      </p:graphicFrame>
    </p:spTree>
    <p:extLst>
      <p:ext uri="{BB962C8B-B14F-4D97-AF65-F5344CB8AC3E}">
        <p14:creationId xmlns:p14="http://schemas.microsoft.com/office/powerpoint/2010/main" val="16667005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823765" y="476672"/>
            <a:ext cx="7321964" cy="1384995"/>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GERİBİLDİRİMLERİ</a:t>
            </a:r>
          </a:p>
          <a:p>
            <a:pPr algn="ctr"/>
            <a:r>
              <a:rPr lang="tr-TR" sz="2800" b="1" dirty="0">
                <a:solidFill>
                  <a:schemeClr val="accent6"/>
                </a:solidFill>
                <a:effectLst>
                  <a:outerShdw blurRad="38100" dist="38100" dir="2700000" algn="tl">
                    <a:srgbClr val="000000">
                      <a:alpha val="43137"/>
                    </a:srgbClr>
                  </a:outerShdw>
                </a:effectLst>
              </a:rPr>
              <a:t>(HAYATA GEÇİRİLEN ÖNERİLER ve AKSİYON ALINAN ŞİKAYETLER)</a:t>
            </a:r>
            <a:endParaRPr lang="en-US" sz="2800" dirty="0">
              <a:solidFill>
                <a:schemeClr val="accent6"/>
              </a:solidFill>
              <a:cs typeface="Calibri" panose="020F0502020204030204"/>
            </a:endParaRP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o 4">
            <a:extLst>
              <a:ext uri="{FF2B5EF4-FFF2-40B4-BE49-F238E27FC236}">
                <a16:creationId xmlns:a16="http://schemas.microsoft.com/office/drawing/2014/main" id="{400F1050-5732-4B60-86BA-E121C706FD69}"/>
              </a:ext>
            </a:extLst>
          </p:cNvPr>
          <p:cNvGraphicFramePr>
            <a:graphicFrameLocks noGrp="1"/>
          </p:cNvGraphicFramePr>
          <p:nvPr>
            <p:extLst>
              <p:ext uri="{D42A27DB-BD31-4B8C-83A1-F6EECF244321}">
                <p14:modId xmlns:p14="http://schemas.microsoft.com/office/powerpoint/2010/main" val="1602523564"/>
              </p:ext>
            </p:extLst>
          </p:nvPr>
        </p:nvGraphicFramePr>
        <p:xfrm>
          <a:off x="823766" y="2050106"/>
          <a:ext cx="7321963" cy="4160813"/>
        </p:xfrm>
        <a:graphic>
          <a:graphicData uri="http://schemas.openxmlformats.org/drawingml/2006/table">
            <a:tbl>
              <a:tblPr/>
              <a:tblGrid>
                <a:gridCol w="2435775">
                  <a:extLst>
                    <a:ext uri="{9D8B030D-6E8A-4147-A177-3AD203B41FA5}">
                      <a16:colId xmlns:a16="http://schemas.microsoft.com/office/drawing/2014/main" val="3918363564"/>
                    </a:ext>
                  </a:extLst>
                </a:gridCol>
                <a:gridCol w="2919586">
                  <a:extLst>
                    <a:ext uri="{9D8B030D-6E8A-4147-A177-3AD203B41FA5}">
                      <a16:colId xmlns:a16="http://schemas.microsoft.com/office/drawing/2014/main" val="1683979601"/>
                    </a:ext>
                  </a:extLst>
                </a:gridCol>
                <a:gridCol w="1966602">
                  <a:extLst>
                    <a:ext uri="{9D8B030D-6E8A-4147-A177-3AD203B41FA5}">
                      <a16:colId xmlns:a16="http://schemas.microsoft.com/office/drawing/2014/main" val="2592459544"/>
                    </a:ext>
                  </a:extLst>
                </a:gridCol>
              </a:tblGrid>
              <a:tr h="674621">
                <a:tc>
                  <a:txBody>
                    <a:bodyPr/>
                    <a:lstStyle/>
                    <a:p>
                      <a:pPr algn="ctr" fontAlgn="ctr"/>
                      <a:r>
                        <a:rPr lang="tr-TR" sz="1200" b="1" i="0" u="none" strike="noStrike" dirty="0">
                          <a:solidFill>
                            <a:srgbClr val="000000"/>
                          </a:solidFill>
                          <a:effectLst/>
                          <a:latin typeface="Calibri" panose="020F0502020204030204" pitchFamily="34" charset="0"/>
                        </a:rPr>
                        <a:t>KONUSU</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ÇÖZÜM</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SONUÇ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1560946">
                <a:tc>
                  <a:txBody>
                    <a:bodyPr/>
                    <a:lstStyle/>
                    <a:p>
                      <a:pPr lvl="0" algn="ctr" fontAlgn="ctr"/>
                      <a:r>
                        <a:rPr lang="tr-TR" sz="1200" b="0" i="0" u="none" strike="noStrike" dirty="0">
                          <a:solidFill>
                            <a:srgbClr val="000000"/>
                          </a:solidFill>
                          <a:effectLst/>
                          <a:latin typeface="Calibri" panose="020F0502020204030204" pitchFamily="34" charset="0"/>
                        </a:rPr>
                        <a:t/>
                      </a:r>
                      <a:br>
                        <a:rPr lang="tr-TR" sz="1200" b="0" i="0" u="none" strike="noStrike" dirty="0">
                          <a:solidFill>
                            <a:srgbClr val="000000"/>
                          </a:solidFill>
                          <a:effectLst/>
                          <a:latin typeface="Calibri" panose="020F0502020204030204" pitchFamily="34" charset="0"/>
                        </a:rPr>
                      </a:br>
                      <a:r>
                        <a:rPr lang="tr-TR" sz="1200" b="0" i="0" u="none" strike="noStrike" dirty="0" smtClean="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Aynı </a:t>
                      </a:r>
                      <a:r>
                        <a:rPr lang="tr-TR" sz="1400" b="0" i="0" u="none" strike="noStrike" dirty="0">
                          <a:solidFill>
                            <a:srgbClr val="000000"/>
                          </a:solidFill>
                          <a:effectLst/>
                          <a:latin typeface="Calibri" panose="020F0502020204030204" pitchFamily="34" charset="0"/>
                        </a:rPr>
                        <a:t>veya farklı </a:t>
                      </a:r>
                      <a:r>
                        <a:rPr lang="tr-TR" sz="1400" b="0" i="0" u="none" strike="noStrike" dirty="0" smtClean="0">
                          <a:solidFill>
                            <a:srgbClr val="000000"/>
                          </a:solidFill>
                          <a:effectLst/>
                          <a:latin typeface="Calibri" panose="020F0502020204030204" pitchFamily="34" charset="0"/>
                        </a:rPr>
                        <a:t> departmanlarda </a:t>
                      </a:r>
                      <a:r>
                        <a:rPr lang="tr-TR" sz="1400" b="0" i="0" u="none" strike="noStrike" dirty="0">
                          <a:solidFill>
                            <a:srgbClr val="000000"/>
                          </a:solidFill>
                          <a:effectLst/>
                          <a:latin typeface="Calibri" panose="020F0502020204030204" pitchFamily="34" charset="0"/>
                        </a:rPr>
                        <a:t>aynı ya da </a:t>
                      </a:r>
                      <a:r>
                        <a:rPr lang="tr-TR" sz="1400" b="0" i="0" u="none" strike="noStrike" dirty="0" smtClean="0">
                          <a:solidFill>
                            <a:srgbClr val="000000"/>
                          </a:solidFill>
                          <a:effectLst/>
                          <a:latin typeface="Calibri" panose="020F0502020204030204" pitchFamily="34" charset="0"/>
                        </a:rPr>
                        <a:t> benzer </a:t>
                      </a:r>
                      <a:r>
                        <a:rPr lang="tr-TR" sz="1400" b="0" i="0" u="none" strike="noStrike" dirty="0">
                          <a:solidFill>
                            <a:srgbClr val="000000"/>
                          </a:solidFill>
                          <a:effectLst/>
                          <a:latin typeface="Calibri" panose="020F0502020204030204" pitchFamily="34" charset="0"/>
                        </a:rPr>
                        <a:t>görevleri yapan </a:t>
                      </a:r>
                      <a:r>
                        <a:rPr lang="tr-TR" sz="1400" b="0" i="0" u="none" strike="noStrike" dirty="0" smtClean="0">
                          <a:solidFill>
                            <a:srgbClr val="000000"/>
                          </a:solidFill>
                          <a:effectLst/>
                          <a:latin typeface="Calibri" panose="020F0502020204030204" pitchFamily="34" charset="0"/>
                        </a:rPr>
                        <a:t> personel </a:t>
                      </a:r>
                      <a:r>
                        <a:rPr lang="tr-TR" sz="1400" b="0" i="0" u="none" strike="noStrike" dirty="0">
                          <a:solidFill>
                            <a:srgbClr val="000000"/>
                          </a:solidFill>
                          <a:effectLst/>
                          <a:latin typeface="Calibri" panose="020F0502020204030204" pitchFamily="34" charset="0"/>
                        </a:rPr>
                        <a:t>için,  mezuniyet </a:t>
                      </a:r>
                      <a:r>
                        <a:rPr lang="tr-TR" sz="1400" b="0" i="0" u="none" strike="noStrike" dirty="0" smtClean="0">
                          <a:solidFill>
                            <a:srgbClr val="000000"/>
                          </a:solidFill>
                          <a:effectLst/>
                          <a:latin typeface="Calibri" panose="020F0502020204030204" pitchFamily="34" charset="0"/>
                        </a:rPr>
                        <a:t> alanları</a:t>
                      </a:r>
                      <a:r>
                        <a:rPr lang="tr-TR" sz="1400" b="0" i="0" u="none" strike="noStrike" dirty="0">
                          <a:solidFill>
                            <a:srgbClr val="000000"/>
                          </a:solidFill>
                          <a:effectLst/>
                          <a:latin typeface="Calibri" panose="020F0502020204030204" pitchFamily="34" charset="0"/>
                        </a:rPr>
                        <a:t>, iş yerindeki kıdemleri, </a:t>
                      </a:r>
                      <a:r>
                        <a:rPr lang="tr-TR" sz="1400" b="0" i="0" u="none" strike="noStrike" dirty="0" smtClean="0">
                          <a:solidFill>
                            <a:srgbClr val="000000"/>
                          </a:solidFill>
                          <a:effectLst/>
                          <a:latin typeface="Calibri" panose="020F0502020204030204" pitchFamily="34" charset="0"/>
                        </a:rPr>
                        <a:t> mesleki </a:t>
                      </a:r>
                      <a:r>
                        <a:rPr lang="tr-TR" sz="1400" b="0" i="0" u="none" strike="noStrike" dirty="0">
                          <a:solidFill>
                            <a:srgbClr val="000000"/>
                          </a:solidFill>
                          <a:effectLst/>
                          <a:latin typeface="Calibri" panose="020F0502020204030204" pitchFamily="34" charset="0"/>
                        </a:rPr>
                        <a:t>uzmanlıklarına göre </a:t>
                      </a:r>
                      <a:r>
                        <a:rPr lang="tr-TR" sz="1400" b="0" i="0" u="none" strike="noStrike" dirty="0" smtClean="0">
                          <a:solidFill>
                            <a:srgbClr val="000000"/>
                          </a:solidFill>
                          <a:effectLst/>
                          <a:latin typeface="Calibri" panose="020F0502020204030204" pitchFamily="34" charset="0"/>
                        </a:rPr>
                        <a:t> maaş </a:t>
                      </a:r>
                      <a:r>
                        <a:rPr lang="tr-TR" sz="1400" b="0" i="0" u="none" strike="noStrike" dirty="0">
                          <a:solidFill>
                            <a:srgbClr val="000000"/>
                          </a:solidFill>
                          <a:effectLst/>
                          <a:latin typeface="Calibri" panose="020F0502020204030204" pitchFamily="34" charset="0"/>
                        </a:rPr>
                        <a:t>düzenlenmesi talebi. </a:t>
                      </a:r>
                    </a:p>
                  </a:txBody>
                  <a:tcPr marL="0" marR="0"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İdari</a:t>
                      </a:r>
                      <a:r>
                        <a:rPr lang="tr-TR" sz="1400" b="0" i="0" u="none" strike="noStrike" baseline="0" dirty="0" smtClean="0">
                          <a:solidFill>
                            <a:srgbClr val="000000"/>
                          </a:solidFill>
                          <a:effectLst/>
                          <a:latin typeface="Calibri" panose="020F0502020204030204" pitchFamily="34" charset="0"/>
                        </a:rPr>
                        <a:t> kadromuzdaki çalışanlarımıza; eğitim durumları, yabancı dil bilgisi, kurum kıdem yılı tazminatları ödenmesi. Akademik personel maaşlarımızın da devlet üniversitesi maaşları ile eşdeğer hale getirilmesi(Coğrafi bölge göz önünde bulundurularak)</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01.01.2024 tarihi itibari ile</a:t>
                      </a:r>
                      <a:r>
                        <a:rPr lang="tr-TR" sz="1400" b="0" i="0" u="none" strike="noStrike" baseline="0" dirty="0" smtClean="0">
                          <a:solidFill>
                            <a:srgbClr val="000000"/>
                          </a:solidFill>
                          <a:effectLst/>
                          <a:latin typeface="Calibri" panose="020F0502020204030204" pitchFamily="34" charset="0"/>
                        </a:rPr>
                        <a:t> belirtilen kalemlerde ödeme yapılması kararı alınmıştır.</a:t>
                      </a:r>
                    </a:p>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651957">
                <a:tc>
                  <a:txBody>
                    <a:bodyPr/>
                    <a:lstStyle/>
                    <a:p>
                      <a:pPr marL="0" algn="ctr" defTabSz="457207" rtl="0" eaLnBrk="1" fontAlgn="ctr" latinLnBrk="0" hangingPunct="1"/>
                      <a:r>
                        <a:rPr lang="tr-TR" sz="1400" b="0" i="0" u="none" strike="noStrike" kern="1200" dirty="0" smtClean="0">
                          <a:solidFill>
                            <a:srgbClr val="000000"/>
                          </a:solidFill>
                          <a:effectLst/>
                          <a:latin typeface="Calibri" panose="020F0502020204030204" pitchFamily="34" charset="0"/>
                          <a:ea typeface="+mn-ea"/>
                          <a:cs typeface="+mn-cs"/>
                        </a:rPr>
                        <a:t> Sosyal, Motivasyon amaçlı faaliyetler ve eğitim</a:t>
                      </a:r>
                      <a:r>
                        <a:rPr lang="tr-TR" sz="1400" b="0" i="0" u="none" strike="noStrike" kern="1200" dirty="0">
                          <a:solidFill>
                            <a:srgbClr val="000000"/>
                          </a:solidFill>
                          <a:effectLst/>
                          <a:latin typeface="Calibri" panose="020F0502020204030204" pitchFamily="34" charset="0"/>
                          <a:ea typeface="+mn-ea"/>
                          <a:cs typeface="+mn-cs"/>
                        </a:rPr>
                        <a:t> </a:t>
                      </a:r>
                      <a:r>
                        <a:rPr lang="tr-TR" sz="1400" b="0" i="0" u="none" strike="noStrike" kern="1200" dirty="0" smtClean="0">
                          <a:solidFill>
                            <a:srgbClr val="000000"/>
                          </a:solidFill>
                          <a:effectLst/>
                          <a:latin typeface="Calibri" panose="020F0502020204030204" pitchFamily="34" charset="0"/>
                          <a:ea typeface="+mn-ea"/>
                          <a:cs typeface="+mn-cs"/>
                        </a:rPr>
                        <a:t>düzenlenmesi talebi</a:t>
                      </a:r>
                      <a:endParaRPr lang="tr-TR" sz="1400" b="0" i="0" u="none" strike="noStrike" kern="1200" dirty="0">
                        <a:solidFill>
                          <a:srgbClr val="000000"/>
                        </a:solidFill>
                        <a:effectLst/>
                        <a:latin typeface="Calibri" panose="020F0502020204030204" pitchFamily="34" charset="0"/>
                        <a:ea typeface="+mn-ea"/>
                        <a:cs typeface="+mn-cs"/>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kern="1200" dirty="0" smtClean="0">
                          <a:solidFill>
                            <a:srgbClr val="000000"/>
                          </a:solidFill>
                          <a:effectLst/>
                          <a:latin typeface="Calibri" panose="020F0502020204030204" pitchFamily="34" charset="0"/>
                          <a:ea typeface="+mn-ea"/>
                          <a:cs typeface="+mn-cs"/>
                        </a:rPr>
                        <a:t>Yeni akademik yılda (2024-2025) personeli motive edici faaliyetlerin ve eğitimlerin planlanarak gerçekleştirilmesi </a:t>
                      </a: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651957">
                <a:tc>
                  <a:txBody>
                    <a:bodyPr/>
                    <a:lstStyle/>
                    <a:p>
                      <a:pPr algn="ctr" fontAlgn="ctr"/>
                      <a:r>
                        <a:rPr lang="tr-TR" sz="1400" b="0" i="0" u="none" strike="noStrike" dirty="0" smtClean="0">
                          <a:solidFill>
                            <a:srgbClr val="000000"/>
                          </a:solidFill>
                          <a:effectLst/>
                          <a:latin typeface="Calibri" panose="020F0502020204030204" pitchFamily="34" charset="0"/>
                        </a:rPr>
                        <a:t> Ücret </a:t>
                      </a:r>
                      <a:r>
                        <a:rPr lang="tr-TR" sz="1400" b="0" i="0" u="none" strike="noStrike" dirty="0">
                          <a:solidFill>
                            <a:srgbClr val="000000"/>
                          </a:solidFill>
                          <a:effectLst/>
                          <a:latin typeface="Calibri" panose="020F0502020204030204" pitchFamily="34" charset="0"/>
                        </a:rPr>
                        <a:t>Artışı dönemlerinde,  artış oranı ile ilgili önceden bilgilendirilme talebi </a:t>
                      </a:r>
                    </a:p>
                  </a:txBody>
                  <a:tcPr marL="0" marR="0" marT="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marR="0" indent="0" algn="ctr" defTabSz="457207" rtl="0" eaLnBrk="1" fontAlgn="ctr" latinLnBrk="0" hangingPunct="1">
                        <a:lnSpc>
                          <a:spcPct val="100000"/>
                        </a:lnSpc>
                        <a:spcBef>
                          <a:spcPts val="0"/>
                        </a:spcBef>
                        <a:spcAft>
                          <a:spcPts val="0"/>
                        </a:spcAft>
                        <a:buClrTx/>
                        <a:buSzTx/>
                        <a:buFontTx/>
                        <a:buNone/>
                        <a:tabLst/>
                        <a:defRPr/>
                      </a:pPr>
                      <a:r>
                        <a:rPr lang="tr-TR" sz="1400" b="0" i="0" u="none" strike="noStrike" dirty="0" smtClean="0">
                          <a:solidFill>
                            <a:srgbClr val="000000"/>
                          </a:solidFill>
                          <a:effectLst/>
                          <a:latin typeface="Calibri" panose="020F0502020204030204" pitchFamily="34" charset="0"/>
                        </a:rPr>
                        <a:t>Ücret artışının belirlendiği ayda,</a:t>
                      </a:r>
                      <a:r>
                        <a:rPr lang="tr-TR" sz="1400" b="0" i="0" u="none" strike="noStrike" baseline="0" dirty="0" smtClean="0">
                          <a:solidFill>
                            <a:srgbClr val="000000"/>
                          </a:solidFill>
                          <a:effectLst/>
                          <a:latin typeface="Calibri" panose="020F0502020204030204" pitchFamily="34" charset="0"/>
                        </a:rPr>
                        <a:t> üst yönetimin kararının netleştiği tarihten sonraki ilk maaş döneminde maaşlar hazırlandığında bağlı müdürlüklere bilgi verilmesi.</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bl>
          </a:graphicData>
        </a:graphic>
      </p:graphicFrame>
    </p:spTree>
    <p:extLst>
      <p:ext uri="{BB962C8B-B14F-4D97-AF65-F5344CB8AC3E}">
        <p14:creationId xmlns:p14="http://schemas.microsoft.com/office/powerpoint/2010/main" val="38059390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694291" y="481299"/>
            <a:ext cx="5976664" cy="648072"/>
          </a:xfrm>
          <a:prstGeom prst="rect">
            <a:avLst/>
          </a:prstGeom>
          <a:noFill/>
        </p:spPr>
        <p:txBody>
          <a:bodyPr vert="horz" lIns="91440" tIns="45720" rIns="91440" bIns="45720" rtlCol="0" anchor="ctr">
            <a:noAutofit/>
          </a:bodyPr>
          <a:lstStyle/>
          <a:p>
            <a:pPr algn="ctr">
              <a:lnSpc>
                <a:spcPct val="90000"/>
              </a:lnSpc>
              <a:spcBef>
                <a:spcPct val="0"/>
              </a:spcBef>
              <a:spcAft>
                <a:spcPts val="600"/>
              </a:spcAft>
            </a:pPr>
            <a:r>
              <a:rPr lang="en-US" sz="2800" b="1" kern="1200" dirty="0">
                <a:solidFill>
                  <a:schemeClr val="accent6"/>
                </a:solidFill>
                <a:effectLst>
                  <a:outerShdw blurRad="38100" dist="38100" dir="2700000" algn="tl">
                    <a:srgbClr val="000000">
                      <a:alpha val="43137"/>
                    </a:srgbClr>
                  </a:outerShdw>
                </a:effectLst>
                <a:ea typeface="+mj-ea"/>
                <a:cs typeface="+mj-cs"/>
              </a:rPr>
              <a:t>DÜZELTİCİ</a:t>
            </a:r>
            <a:r>
              <a:rPr lang="tr-TR" sz="2800" b="1" kern="1200" dirty="0">
                <a:solidFill>
                  <a:schemeClr val="accent6"/>
                </a:solidFill>
                <a:effectLst>
                  <a:outerShdw blurRad="38100" dist="38100" dir="2700000" algn="tl">
                    <a:srgbClr val="000000">
                      <a:alpha val="43137"/>
                    </a:srgbClr>
                  </a:outerShdw>
                </a:effectLst>
                <a:ea typeface="+mj-ea"/>
                <a:cs typeface="+mj-cs"/>
              </a:rPr>
              <a:t>-ÖNLEYİCİ</a:t>
            </a:r>
            <a:r>
              <a:rPr lang="en-US" sz="2800" b="1" kern="1200" dirty="0">
                <a:solidFill>
                  <a:schemeClr val="accent6"/>
                </a:solidFill>
                <a:effectLst>
                  <a:outerShdw blurRad="38100" dist="38100" dir="2700000" algn="tl">
                    <a:srgbClr val="000000">
                      <a:alpha val="43137"/>
                    </a:srgbClr>
                  </a:outerShdw>
                </a:effectLst>
                <a:ea typeface="+mj-ea"/>
                <a:cs typeface="+mj-cs"/>
              </a:rPr>
              <a:t> FAALİYETLER</a:t>
            </a: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44063"/>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o 6"/>
          <p:cNvGraphicFramePr>
            <a:graphicFrameLocks noGrp="1"/>
          </p:cNvGraphicFramePr>
          <p:nvPr>
            <p:extLst>
              <p:ext uri="{D42A27DB-BD31-4B8C-83A1-F6EECF244321}">
                <p14:modId xmlns:p14="http://schemas.microsoft.com/office/powerpoint/2010/main" val="1729806778"/>
              </p:ext>
            </p:extLst>
          </p:nvPr>
        </p:nvGraphicFramePr>
        <p:xfrm>
          <a:off x="470388" y="1536843"/>
          <a:ext cx="8203223" cy="4648303"/>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2">
                  <a:extLst>
                    <a:ext uri="{9D8B030D-6E8A-4147-A177-3AD203B41FA5}">
                      <a16:colId xmlns:a16="http://schemas.microsoft.com/office/drawing/2014/main" val="2784112581"/>
                    </a:ext>
                  </a:extLst>
                </a:gridCol>
              </a:tblGrid>
              <a:tr h="861555">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Bulgu (DF</a:t>
                      </a:r>
                      <a:r>
                        <a:rPr lang="tr-TR" sz="1600" baseline="0" dirty="0">
                          <a:solidFill>
                            <a:srgbClr val="0C0D0D"/>
                          </a:solidFill>
                        </a:rPr>
                        <a:t>) </a:t>
                      </a:r>
                      <a:r>
                        <a:rPr lang="tr-TR" sz="1600" dirty="0">
                          <a:solidFill>
                            <a:srgbClr val="0C0D0D"/>
                          </a:solidFill>
                        </a:rPr>
                        <a:t>Tanımı </a:t>
                      </a:r>
                      <a:r>
                        <a:rPr lang="tr-TR" sz="1600" baseline="0" dirty="0" smtClean="0">
                          <a:solidFill>
                            <a:srgbClr val="0C0D0D"/>
                          </a:solidFill>
                        </a:rPr>
                        <a:t>:</a:t>
                      </a:r>
                      <a:endParaRPr lang="tr-TR" sz="1600" dirty="0">
                        <a:solidFill>
                          <a:srgbClr val="0C0D0D"/>
                        </a:solidFill>
                      </a:endParaRPr>
                    </a:p>
                  </a:txBody>
                  <a:tcPr>
                    <a:solidFill>
                      <a:schemeClr val="accent6">
                        <a:lumMod val="20000"/>
                        <a:lumOff val="80000"/>
                      </a:schemeClr>
                    </a:solidFill>
                  </a:tcPr>
                </a:tc>
                <a:tc>
                  <a:txBody>
                    <a:bodyPr/>
                    <a:lstStyle/>
                    <a:p>
                      <a:r>
                        <a:rPr lang="tr-TR" sz="1600" dirty="0" smtClean="0">
                          <a:solidFill>
                            <a:srgbClr val="0C0D0D"/>
                          </a:solidFill>
                        </a:rPr>
                        <a:t>7.2.</a:t>
                      </a:r>
                      <a:r>
                        <a:rPr lang="tr-TR" sz="1600" baseline="0" dirty="0" smtClean="0">
                          <a:solidFill>
                            <a:srgbClr val="0C0D0D"/>
                          </a:solidFill>
                        </a:rPr>
                        <a:t> </a:t>
                      </a:r>
                      <a:r>
                        <a:rPr lang="tr-TR" sz="1600" dirty="0" smtClean="0">
                          <a:solidFill>
                            <a:srgbClr val="0C0D0D"/>
                          </a:solidFill>
                        </a:rPr>
                        <a:t>Personel eğitim kartları oluşturulmalı ve takibi yapılmalı</a:t>
                      </a:r>
                      <a:endParaRPr lang="tr-TR" sz="16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2463863686"/>
                  </a:ext>
                </a:extLst>
              </a:tr>
              <a:tr h="825093">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Termin Tarihi</a:t>
                      </a:r>
                      <a:r>
                        <a:rPr lang="tr-TR" sz="1600" baseline="0" dirty="0">
                          <a:solidFill>
                            <a:srgbClr val="0C0D0D"/>
                          </a:solidFill>
                        </a:rPr>
                        <a:t> </a:t>
                      </a:r>
                      <a:r>
                        <a:rPr lang="tr-TR" sz="1600" baseline="0" dirty="0" smtClean="0">
                          <a:solidFill>
                            <a:srgbClr val="0C0D0D"/>
                          </a:solidFill>
                        </a:rPr>
                        <a:t>:</a:t>
                      </a:r>
                    </a:p>
                  </a:txBody>
                  <a:tcPr>
                    <a:solidFill>
                      <a:schemeClr val="accent6">
                        <a:lumMod val="20000"/>
                        <a:lumOff val="80000"/>
                      </a:schemeClr>
                    </a:solidFill>
                  </a:tcPr>
                </a:tc>
                <a:tc>
                  <a:txBody>
                    <a:bodyPr/>
                    <a:lstStyle/>
                    <a:p>
                      <a:r>
                        <a:rPr lang="tr-TR" sz="1600" dirty="0" smtClean="0">
                          <a:solidFill>
                            <a:srgbClr val="0C0D0D"/>
                          </a:solidFill>
                        </a:rPr>
                        <a:t>01.03.2025</a:t>
                      </a:r>
                      <a:endParaRPr lang="tr-TR" sz="16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702495391"/>
                  </a:ext>
                </a:extLst>
              </a:tr>
              <a:tr h="658807">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Yapılan Geçici</a:t>
                      </a:r>
                      <a:r>
                        <a:rPr lang="tr-TR" sz="1600" baseline="0" dirty="0">
                          <a:solidFill>
                            <a:srgbClr val="0C0D0D"/>
                          </a:solidFill>
                        </a:rPr>
                        <a:t> Faaliyet </a:t>
                      </a:r>
                      <a:r>
                        <a:rPr lang="tr-TR" sz="1600" baseline="0" dirty="0" smtClean="0">
                          <a:solidFill>
                            <a:srgbClr val="0C0D0D"/>
                          </a:solidFill>
                        </a:rPr>
                        <a:t>:</a:t>
                      </a:r>
                      <a:endParaRPr lang="tr-TR" sz="1600" dirty="0">
                        <a:solidFill>
                          <a:srgbClr val="0C0D0D"/>
                        </a:solidFill>
                      </a:endParaRPr>
                    </a:p>
                  </a:txBody>
                  <a:tcPr>
                    <a:solidFill>
                      <a:schemeClr val="accent6">
                        <a:lumMod val="20000"/>
                        <a:lumOff val="80000"/>
                      </a:schemeClr>
                    </a:solidFill>
                  </a:tcPr>
                </a:tc>
                <a:tc>
                  <a:txBody>
                    <a:bodyPr/>
                    <a:lstStyle/>
                    <a:p>
                      <a:endParaRPr lang="tr-TR" sz="16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2571400847"/>
                  </a:ext>
                </a:extLst>
              </a:tr>
              <a:tr h="2302848">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Yapılan Kalıcı</a:t>
                      </a:r>
                      <a:r>
                        <a:rPr lang="tr-TR" sz="1600" baseline="0" dirty="0">
                          <a:solidFill>
                            <a:srgbClr val="0C0D0D"/>
                          </a:solidFill>
                        </a:rPr>
                        <a:t> Faaliyet </a:t>
                      </a:r>
                      <a:r>
                        <a:rPr lang="tr-TR" sz="1600" baseline="0" dirty="0" smtClean="0">
                          <a:solidFill>
                            <a:srgbClr val="0C0D0D"/>
                          </a:solidFill>
                        </a:rPr>
                        <a:t>:</a:t>
                      </a:r>
                      <a:endParaRPr lang="tr-TR" sz="1600" dirty="0">
                        <a:solidFill>
                          <a:srgbClr val="0C0D0D"/>
                        </a:solidFill>
                      </a:endParaRPr>
                    </a:p>
                  </a:txBody>
                  <a:tcPr>
                    <a:solidFill>
                      <a:schemeClr val="accent6">
                        <a:lumMod val="20000"/>
                        <a:lumOff val="80000"/>
                      </a:schemeClr>
                    </a:solidFill>
                  </a:tcPr>
                </a:tc>
                <a:tc>
                  <a:txBody>
                    <a:bodyPr/>
                    <a:lstStyle/>
                    <a:p>
                      <a:r>
                        <a:rPr lang="tr-TR" sz="1600" dirty="0" smtClean="0">
                          <a:solidFill>
                            <a:srgbClr val="0C0D0D"/>
                          </a:solidFill>
                        </a:rPr>
                        <a:t>Üst yönetim onayı ile yeni satın alınacak İnsan Kaynakları Yönetim programında eğitim modülünün aktif olarak kullanılması ve eğitim kartların eğitim bilgilerinin girişinin yapılması.</a:t>
                      </a:r>
                      <a:endParaRPr lang="tr-TR" sz="16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10821655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694291" y="481299"/>
            <a:ext cx="5976664" cy="648072"/>
          </a:xfrm>
          <a:prstGeom prst="rect">
            <a:avLst/>
          </a:prstGeom>
          <a:noFill/>
        </p:spPr>
        <p:txBody>
          <a:bodyPr vert="horz" lIns="91440" tIns="45720" rIns="91440" bIns="45720" rtlCol="0" anchor="ctr">
            <a:noAutofit/>
          </a:bodyPr>
          <a:lstStyle/>
          <a:p>
            <a:pPr algn="ctr">
              <a:lnSpc>
                <a:spcPct val="90000"/>
              </a:lnSpc>
              <a:spcBef>
                <a:spcPct val="0"/>
              </a:spcBef>
              <a:spcAft>
                <a:spcPts val="600"/>
              </a:spcAft>
            </a:pPr>
            <a:r>
              <a:rPr lang="en-US" sz="2800" b="1" kern="1200" dirty="0">
                <a:solidFill>
                  <a:schemeClr val="accent6"/>
                </a:solidFill>
                <a:effectLst>
                  <a:outerShdw blurRad="38100" dist="38100" dir="2700000" algn="tl">
                    <a:srgbClr val="000000">
                      <a:alpha val="43137"/>
                    </a:srgbClr>
                  </a:outerShdw>
                </a:effectLst>
                <a:ea typeface="+mj-ea"/>
                <a:cs typeface="+mj-cs"/>
              </a:rPr>
              <a:t>DÜZELTİCİ</a:t>
            </a:r>
            <a:r>
              <a:rPr lang="tr-TR" sz="2800" b="1" kern="1200" dirty="0">
                <a:solidFill>
                  <a:schemeClr val="accent6"/>
                </a:solidFill>
                <a:effectLst>
                  <a:outerShdw blurRad="38100" dist="38100" dir="2700000" algn="tl">
                    <a:srgbClr val="000000">
                      <a:alpha val="43137"/>
                    </a:srgbClr>
                  </a:outerShdw>
                </a:effectLst>
                <a:ea typeface="+mj-ea"/>
                <a:cs typeface="+mj-cs"/>
              </a:rPr>
              <a:t>-ÖNLEYİCİ</a:t>
            </a:r>
            <a:r>
              <a:rPr lang="en-US" sz="2800" b="1" kern="1200" dirty="0">
                <a:solidFill>
                  <a:schemeClr val="accent6"/>
                </a:solidFill>
                <a:effectLst>
                  <a:outerShdw blurRad="38100" dist="38100" dir="2700000" algn="tl">
                    <a:srgbClr val="000000">
                      <a:alpha val="43137"/>
                    </a:srgbClr>
                  </a:outerShdw>
                </a:effectLst>
                <a:ea typeface="+mj-ea"/>
                <a:cs typeface="+mj-cs"/>
              </a:rPr>
              <a:t> FAALİYETLER</a:t>
            </a:r>
          </a:p>
        </p:txBody>
      </p:sp>
      <p:pic>
        <p:nvPicPr>
          <p:cNvPr id="4"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44063"/>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Tablo 5">
            <a:extLst>
              <a:ext uri="{FF2B5EF4-FFF2-40B4-BE49-F238E27FC236}">
                <a16:creationId xmlns:a16="http://schemas.microsoft.com/office/drawing/2014/main" id="{358F49DB-67A9-4A30-AB61-0A5CA1A55F41}"/>
              </a:ext>
            </a:extLst>
          </p:cNvPr>
          <p:cNvGraphicFramePr>
            <a:graphicFrameLocks noGrp="1"/>
          </p:cNvGraphicFramePr>
          <p:nvPr>
            <p:extLst>
              <p:ext uri="{D42A27DB-BD31-4B8C-83A1-F6EECF244321}">
                <p14:modId xmlns:p14="http://schemas.microsoft.com/office/powerpoint/2010/main" val="2719745288"/>
              </p:ext>
            </p:extLst>
          </p:nvPr>
        </p:nvGraphicFramePr>
        <p:xfrm>
          <a:off x="581011" y="1570207"/>
          <a:ext cx="8203223" cy="3942224"/>
        </p:xfrm>
        <a:graphic>
          <a:graphicData uri="http://schemas.openxmlformats.org/drawingml/2006/table">
            <a:tbl>
              <a:tblPr firstRow="1" bandRow="1">
                <a:tableStyleId>{08FB837D-C827-4EFA-A057-4D05807E0F7C}</a:tableStyleId>
              </a:tblPr>
              <a:tblGrid>
                <a:gridCol w="2971801">
                  <a:extLst>
                    <a:ext uri="{9D8B030D-6E8A-4147-A177-3AD203B41FA5}">
                      <a16:colId xmlns:a16="http://schemas.microsoft.com/office/drawing/2014/main" val="3521804200"/>
                    </a:ext>
                  </a:extLst>
                </a:gridCol>
                <a:gridCol w="5231422">
                  <a:extLst>
                    <a:ext uri="{9D8B030D-6E8A-4147-A177-3AD203B41FA5}">
                      <a16:colId xmlns:a16="http://schemas.microsoft.com/office/drawing/2014/main" val="2784112581"/>
                    </a:ext>
                  </a:extLst>
                </a:gridCol>
              </a:tblGrid>
              <a:tr h="1158384">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Bulgu (DF</a:t>
                      </a:r>
                      <a:r>
                        <a:rPr lang="tr-TR" sz="1600" baseline="0" dirty="0">
                          <a:solidFill>
                            <a:srgbClr val="0C0D0D"/>
                          </a:solidFill>
                        </a:rPr>
                        <a:t>) </a:t>
                      </a:r>
                      <a:r>
                        <a:rPr lang="tr-TR" sz="1600" dirty="0">
                          <a:solidFill>
                            <a:srgbClr val="0C0D0D"/>
                          </a:solidFill>
                        </a:rPr>
                        <a:t>Tanımı </a:t>
                      </a:r>
                      <a:r>
                        <a:rPr lang="tr-TR" sz="1600" baseline="0" dirty="0" smtClean="0">
                          <a:solidFill>
                            <a:srgbClr val="0C0D0D"/>
                          </a:solidFill>
                        </a:rPr>
                        <a:t>:</a:t>
                      </a:r>
                      <a:endParaRPr lang="tr-TR" sz="1600" dirty="0">
                        <a:solidFill>
                          <a:srgbClr val="0C0D0D"/>
                        </a:solidFill>
                      </a:endParaRPr>
                    </a:p>
                  </a:txBody>
                  <a:tcPr>
                    <a:solidFill>
                      <a:schemeClr val="accent6">
                        <a:lumMod val="20000"/>
                        <a:lumOff val="80000"/>
                      </a:schemeClr>
                    </a:solidFill>
                  </a:tcPr>
                </a:tc>
                <a:tc>
                  <a:txBody>
                    <a:bodyPr/>
                    <a:lstStyle/>
                    <a:p>
                      <a:r>
                        <a:rPr lang="tr-TR" sz="1600" dirty="0" smtClean="0">
                          <a:solidFill>
                            <a:srgbClr val="0C0D0D"/>
                          </a:solidFill>
                        </a:rPr>
                        <a:t>7.2. Eğitim İhtiyaçları toplanmamıştır, herhangi bir eğitim planı yoktur ve ilgili yıl içerisinde eğitim yapılmamıştır.</a:t>
                      </a:r>
                      <a:endParaRPr lang="tr-TR" sz="16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2463863686"/>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Termin Tarihi</a:t>
                      </a:r>
                      <a:r>
                        <a:rPr lang="tr-TR" sz="1600" baseline="0" dirty="0">
                          <a:solidFill>
                            <a:srgbClr val="0C0D0D"/>
                          </a:solidFill>
                        </a:rPr>
                        <a:t> </a:t>
                      </a:r>
                      <a:r>
                        <a:rPr lang="tr-TR" sz="1600" baseline="0" dirty="0" smtClean="0">
                          <a:solidFill>
                            <a:srgbClr val="0C0D0D"/>
                          </a:solidFill>
                        </a:rPr>
                        <a:t>:</a:t>
                      </a:r>
                      <a:endParaRPr lang="tr-TR" sz="1600" dirty="0">
                        <a:solidFill>
                          <a:srgbClr val="0C0D0D"/>
                        </a:solidFill>
                      </a:endParaRPr>
                    </a:p>
                  </a:txBody>
                  <a:tcPr>
                    <a:solidFill>
                      <a:schemeClr val="accent6">
                        <a:lumMod val="20000"/>
                        <a:lumOff val="80000"/>
                      </a:schemeClr>
                    </a:solidFill>
                  </a:tcPr>
                </a:tc>
                <a:tc>
                  <a:txBody>
                    <a:bodyPr/>
                    <a:lstStyle/>
                    <a:p>
                      <a:r>
                        <a:rPr lang="tr-TR" sz="1600" dirty="0" smtClean="0">
                          <a:solidFill>
                            <a:srgbClr val="0C0D0D"/>
                          </a:solidFill>
                        </a:rPr>
                        <a:t>01.09.2025</a:t>
                      </a:r>
                      <a:endParaRPr lang="tr-TR" sz="16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702495391"/>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Yapılan Geçici</a:t>
                      </a:r>
                      <a:r>
                        <a:rPr lang="tr-TR" sz="1600" baseline="0" dirty="0">
                          <a:solidFill>
                            <a:srgbClr val="0C0D0D"/>
                          </a:solidFill>
                        </a:rPr>
                        <a:t> Faaliyet :….</a:t>
                      </a:r>
                      <a:endParaRPr lang="tr-TR" sz="1600" dirty="0">
                        <a:solidFill>
                          <a:srgbClr val="0C0D0D"/>
                        </a:solidFill>
                      </a:endParaRPr>
                    </a:p>
                  </a:txBody>
                  <a:tcPr>
                    <a:solidFill>
                      <a:schemeClr val="accent6">
                        <a:lumMod val="20000"/>
                        <a:lumOff val="80000"/>
                      </a:schemeClr>
                    </a:solidFill>
                  </a:tcPr>
                </a:tc>
                <a:tc>
                  <a:txBody>
                    <a:bodyPr/>
                    <a:lstStyle/>
                    <a:p>
                      <a:endParaRPr lang="tr-TR" sz="16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2571400847"/>
                  </a:ext>
                </a:extLst>
              </a:tr>
              <a:tr h="370840">
                <a:tc>
                  <a:txBody>
                    <a:bodyPr/>
                    <a:lstStyle/>
                    <a:p>
                      <a:pPr marL="0" marR="0" indent="0" algn="l" defTabSz="457207" rtl="0" eaLnBrk="1" fontAlgn="auto" latinLnBrk="0" hangingPunct="1">
                        <a:lnSpc>
                          <a:spcPct val="100000"/>
                        </a:lnSpc>
                        <a:spcBef>
                          <a:spcPts val="0"/>
                        </a:spcBef>
                        <a:spcAft>
                          <a:spcPts val="0"/>
                        </a:spcAft>
                        <a:buClrTx/>
                        <a:buSzTx/>
                        <a:buFontTx/>
                        <a:buNone/>
                        <a:tabLst/>
                        <a:defRPr/>
                      </a:pPr>
                      <a:r>
                        <a:rPr lang="tr-TR" sz="1600" dirty="0">
                          <a:solidFill>
                            <a:srgbClr val="0C0D0D"/>
                          </a:solidFill>
                        </a:rPr>
                        <a:t>Yapılan Kalıcı</a:t>
                      </a:r>
                      <a:r>
                        <a:rPr lang="tr-TR" sz="1600" baseline="0" dirty="0">
                          <a:solidFill>
                            <a:srgbClr val="0C0D0D"/>
                          </a:solidFill>
                        </a:rPr>
                        <a:t> Faaliyet :…..</a:t>
                      </a:r>
                      <a:endParaRPr lang="tr-TR" sz="1600" dirty="0">
                        <a:solidFill>
                          <a:srgbClr val="0C0D0D"/>
                        </a:solidFill>
                      </a:endParaRPr>
                    </a:p>
                  </a:txBody>
                  <a:tcPr>
                    <a:solidFill>
                      <a:schemeClr val="accent6">
                        <a:lumMod val="20000"/>
                        <a:lumOff val="80000"/>
                      </a:schemeClr>
                    </a:solidFill>
                  </a:tcPr>
                </a:tc>
                <a:tc>
                  <a:txBody>
                    <a:bodyPr/>
                    <a:lstStyle/>
                    <a:p>
                      <a:r>
                        <a:rPr lang="tr-TR" sz="1600" dirty="0" smtClean="0">
                          <a:solidFill>
                            <a:srgbClr val="0C0D0D"/>
                          </a:solidFill>
                        </a:rPr>
                        <a:t>İnsan Kaynakları Müdürlüğü kadrosuna 2 Uzm. Yrd. istihdamı sağlanmıştır. Eğitim talepleri ile ilgili fakülte dekanlıkları ve departman müdürlüklerine mail atılmış olup, gelen talep doğrultusunda üst yönetim onayı ile eğitim planı oluşturulacak ve buna göre eğitimler gerçekleştirilecektir.						</a:t>
                      </a:r>
                    </a:p>
                    <a:p>
                      <a:endParaRPr lang="tr-TR" sz="1600" dirty="0" smtClean="0">
                        <a:solidFill>
                          <a:srgbClr val="0C0D0D"/>
                        </a:solidFill>
                      </a:endParaRPr>
                    </a:p>
                    <a:p>
                      <a:endParaRPr lang="tr-TR" sz="1600" dirty="0">
                        <a:solidFill>
                          <a:srgbClr val="0C0D0D"/>
                        </a:solidFill>
                      </a:endParaRPr>
                    </a:p>
                  </a:txBody>
                  <a:tcPr>
                    <a:solidFill>
                      <a:schemeClr val="accent6">
                        <a:lumMod val="20000"/>
                        <a:lumOff val="80000"/>
                      </a:schemeClr>
                    </a:solidFill>
                  </a:tcPr>
                </a:tc>
                <a:extLst>
                  <a:ext uri="{0D108BD9-81ED-4DB2-BD59-A6C34878D82A}">
                    <a16:rowId xmlns:a16="http://schemas.microsoft.com/office/drawing/2014/main" val="3006109038"/>
                  </a:ext>
                </a:extLst>
              </a:tr>
            </a:tbl>
          </a:graphicData>
        </a:graphic>
      </p:graphicFrame>
    </p:spTree>
    <p:extLst>
      <p:ext uri="{BB962C8B-B14F-4D97-AF65-F5344CB8AC3E}">
        <p14:creationId xmlns:p14="http://schemas.microsoft.com/office/powerpoint/2010/main" val="16745016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Metin kutusu 4">
            <a:extLst>
              <a:ext uri="{FF2B5EF4-FFF2-40B4-BE49-F238E27FC236}">
                <a16:creationId xmlns:a16="http://schemas.microsoft.com/office/drawing/2014/main" id="{0983FF85-6A31-41EA-A11A-D71214CBEB4E}"/>
              </a:ext>
            </a:extLst>
          </p:cNvPr>
          <p:cNvSpPr txBox="1"/>
          <p:nvPr/>
        </p:nvSpPr>
        <p:spPr>
          <a:xfrm>
            <a:off x="1168388" y="628902"/>
            <a:ext cx="6927589" cy="954107"/>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İÇ DENETİM SONUCUNA DAYALI ÖZ DEĞERLENDİRME ve GÖRÜŞLERİNİZ</a:t>
            </a:r>
          </a:p>
        </p:txBody>
      </p:sp>
      <p:pic>
        <p:nvPicPr>
          <p:cNvPr id="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476672"/>
            <a:ext cx="1512168" cy="321202"/>
          </a:xfrm>
          <a:prstGeom prst="rect">
            <a:avLst/>
          </a:prstGeom>
          <a:noFill/>
          <a:extLst>
            <a:ext uri="{909E8E84-426E-40DD-AFC4-6F175D3DCCD1}">
              <a14:hiddenFill xmlns:a14="http://schemas.microsoft.com/office/drawing/2010/main">
                <a:solidFill>
                  <a:srgbClr val="FFFFFF"/>
                </a:solidFill>
              </a14:hiddenFill>
            </a:ext>
          </a:extLst>
        </p:spPr>
      </p:pic>
      <p:sp>
        <p:nvSpPr>
          <p:cNvPr id="6" name="Metin kutusu 5">
            <a:extLst>
              <a:ext uri="{FF2B5EF4-FFF2-40B4-BE49-F238E27FC236}">
                <a16:creationId xmlns:a16="http://schemas.microsoft.com/office/drawing/2014/main" id="{22D9C259-FE93-FF44-9AC2-4574B9F6897E}"/>
              </a:ext>
            </a:extLst>
          </p:cNvPr>
          <p:cNvSpPr txBox="1"/>
          <p:nvPr/>
        </p:nvSpPr>
        <p:spPr>
          <a:xfrm>
            <a:off x="731948" y="2778447"/>
            <a:ext cx="7948247" cy="1938992"/>
          </a:xfrm>
          <a:prstGeom prst="rect">
            <a:avLst/>
          </a:prstGeom>
          <a:noFill/>
        </p:spPr>
        <p:txBody>
          <a:bodyPr wrap="square" rtlCol="0">
            <a:spAutoFit/>
          </a:bodyPr>
          <a:lstStyle/>
          <a:p>
            <a:pPr marL="342900" indent="-342900">
              <a:buFont typeface="Arial" panose="020B0604020202020204" pitchFamily="34" charset="0"/>
              <a:buChar char="•"/>
            </a:pPr>
            <a:r>
              <a:rPr lang="tr-TR" sz="2000" dirty="0" smtClean="0">
                <a:solidFill>
                  <a:srgbClr val="0C0D0D"/>
                </a:solidFill>
              </a:rPr>
              <a:t>SÜREKLİ İYİLEŞTİRME FAALİYETLERİ KAPSAMINDA TESPİT EDİLEN </a:t>
            </a:r>
          </a:p>
          <a:p>
            <a:r>
              <a:rPr lang="tr-TR" sz="2000" dirty="0" smtClean="0">
                <a:solidFill>
                  <a:srgbClr val="0C0D0D"/>
                </a:solidFill>
              </a:rPr>
              <a:t>GÖZLEMLER DOĞRULTUSUNDA GÜNCELEMELER YAPILMIŞTIR. </a:t>
            </a:r>
          </a:p>
          <a:p>
            <a:pPr marL="342900" indent="-342900">
              <a:buFont typeface="Arial" panose="020B0604020202020204" pitchFamily="34" charset="0"/>
              <a:buChar char="•"/>
            </a:pPr>
            <a:r>
              <a:rPr lang="tr-TR" sz="2000" dirty="0" smtClean="0">
                <a:solidFill>
                  <a:srgbClr val="0C0D0D"/>
                </a:solidFill>
              </a:rPr>
              <a:t>PERSONELİ MOTİVE EDİCİ ETKİNLİKLER PLANLANACAKTIR.</a:t>
            </a:r>
          </a:p>
          <a:p>
            <a:pPr marL="342900" indent="-342900">
              <a:buFont typeface="Arial" panose="020B0604020202020204" pitchFamily="34" charset="0"/>
              <a:buChar char="•"/>
            </a:pPr>
            <a:r>
              <a:rPr lang="tr-TR" sz="2000" dirty="0" smtClean="0">
                <a:solidFill>
                  <a:srgbClr val="0C0D0D"/>
                </a:solidFill>
              </a:rPr>
              <a:t>MARKANTALYA VE GÜLLÜK KAMPÜSLERİNE ZİYARETLERDE </a:t>
            </a:r>
            <a:r>
              <a:rPr lang="tr-TR" sz="2000" dirty="0" smtClean="0">
                <a:solidFill>
                  <a:srgbClr val="0C0D0D"/>
                </a:solidFill>
              </a:rPr>
              <a:t>BULUNULARAK </a:t>
            </a:r>
            <a:r>
              <a:rPr lang="tr-TR" sz="2000" dirty="0" smtClean="0">
                <a:solidFill>
                  <a:srgbClr val="0C0D0D"/>
                </a:solidFill>
              </a:rPr>
              <a:t>PERSONELİN MORAL, MOTİVASYONUNUN ARTTIRILMASI PLANLANMAKTADIR</a:t>
            </a:r>
            <a:r>
              <a:rPr lang="tr-TR" sz="2000" dirty="0" smtClean="0">
                <a:solidFill>
                  <a:srgbClr val="0C0D0D"/>
                </a:solidFill>
              </a:rPr>
              <a:t>.</a:t>
            </a:r>
          </a:p>
        </p:txBody>
      </p:sp>
      <p:sp>
        <p:nvSpPr>
          <p:cNvPr id="7" name="Metin kutusu 6">
            <a:extLst>
              <a:ext uri="{FF2B5EF4-FFF2-40B4-BE49-F238E27FC236}">
                <a16:creationId xmlns:a16="http://schemas.microsoft.com/office/drawing/2014/main" id="{22D9C259-FE93-FF44-9AC2-4574B9F6897E}"/>
              </a:ext>
            </a:extLst>
          </p:cNvPr>
          <p:cNvSpPr txBox="1"/>
          <p:nvPr/>
        </p:nvSpPr>
        <p:spPr>
          <a:xfrm>
            <a:off x="731949" y="2188469"/>
            <a:ext cx="7948247" cy="400110"/>
          </a:xfrm>
          <a:prstGeom prst="rect">
            <a:avLst/>
          </a:prstGeom>
          <a:noFill/>
        </p:spPr>
        <p:txBody>
          <a:bodyPr wrap="square" rtlCol="0">
            <a:spAutoFit/>
          </a:bodyPr>
          <a:lstStyle/>
          <a:p>
            <a:r>
              <a:rPr lang="tr-TR" sz="2000" dirty="0">
                <a:solidFill>
                  <a:srgbClr val="0C0D0D"/>
                </a:solidFill>
              </a:rPr>
              <a:t>İÇ DENETİM SONUCUNA DAYALI DEĞERLENDİRME SONUCUMUZ %</a:t>
            </a:r>
            <a:r>
              <a:rPr lang="tr-TR" sz="2000" dirty="0" smtClean="0">
                <a:solidFill>
                  <a:srgbClr val="0C0D0D"/>
                </a:solidFill>
              </a:rPr>
              <a:t>94’DÜR</a:t>
            </a:r>
            <a:r>
              <a:rPr lang="tr-TR" sz="2000" dirty="0">
                <a:solidFill>
                  <a:srgbClr val="0C0D0D"/>
                </a:solidFill>
              </a:rPr>
              <a:t>.</a:t>
            </a:r>
          </a:p>
        </p:txBody>
      </p:sp>
    </p:spTree>
    <p:extLst>
      <p:ext uri="{BB962C8B-B14F-4D97-AF65-F5344CB8AC3E}">
        <p14:creationId xmlns:p14="http://schemas.microsoft.com/office/powerpoint/2010/main" val="13463543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471888"/>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TOPLUMSAL KATKI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332656"/>
            <a:ext cx="1847488" cy="392428"/>
          </a:xfrm>
          <a:prstGeom prst="rect">
            <a:avLst/>
          </a:prstGeom>
          <a:noFill/>
          <a:extLst>
            <a:ext uri="{909E8E84-426E-40DD-AFC4-6F175D3DCCD1}">
              <a14:hiddenFill xmlns:a14="http://schemas.microsoft.com/office/drawing/2010/main">
                <a:solidFill>
                  <a:srgbClr val="FFFFFF"/>
                </a:solidFill>
              </a14:hiddenFill>
            </a:ext>
          </a:extLst>
        </p:spPr>
      </p:pic>
      <p:sp>
        <p:nvSpPr>
          <p:cNvPr id="65" name="Metin kutusu 64">
            <a:extLst>
              <a:ext uri="{FF2B5EF4-FFF2-40B4-BE49-F238E27FC236}">
                <a16:creationId xmlns:a16="http://schemas.microsoft.com/office/drawing/2014/main" id="{20321564-7139-6944-8490-E0CFEC5C4EE1}"/>
              </a:ext>
            </a:extLst>
          </p:cNvPr>
          <p:cNvSpPr txBox="1"/>
          <p:nvPr/>
        </p:nvSpPr>
        <p:spPr>
          <a:xfrm>
            <a:off x="1072662" y="2828835"/>
            <a:ext cx="7077807" cy="923330"/>
          </a:xfrm>
          <a:prstGeom prst="rect">
            <a:avLst/>
          </a:prstGeom>
          <a:noFill/>
        </p:spPr>
        <p:txBody>
          <a:bodyPr wrap="square" rtlCol="0">
            <a:spAutoFit/>
          </a:bodyPr>
          <a:lstStyle/>
          <a:p>
            <a:pPr algn="just"/>
            <a:r>
              <a:rPr lang="tr-TR" dirty="0" smtClean="0">
                <a:solidFill>
                  <a:srgbClr val="0C0D0D"/>
                </a:solidFill>
              </a:rPr>
              <a:t>Antalya </a:t>
            </a:r>
            <a:r>
              <a:rPr lang="tr-TR" dirty="0">
                <a:solidFill>
                  <a:srgbClr val="0C0D0D"/>
                </a:solidFill>
              </a:rPr>
              <a:t>ilindeki en büyük vakıf üniversitesi olmamız nedeniyle bölgemizdeki diğer vakıf üniversitelerine İnsan Kaynaklarıyla ilgili konularda destek verilmektedir.</a:t>
            </a:r>
          </a:p>
        </p:txBody>
      </p:sp>
    </p:spTree>
    <p:extLst>
      <p:ext uri="{BB962C8B-B14F-4D97-AF65-F5344CB8AC3E}">
        <p14:creationId xmlns:p14="http://schemas.microsoft.com/office/powerpoint/2010/main" val="25442529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8" name="Metin kutusu 4">
            <a:extLst>
              <a:ext uri="{FF2B5EF4-FFF2-40B4-BE49-F238E27FC236}">
                <a16:creationId xmlns:a16="http://schemas.microsoft.com/office/drawing/2014/main" id="{7EC18F83-204B-487E-AFD6-153344F04A42}"/>
              </a:ext>
            </a:extLst>
          </p:cNvPr>
          <p:cNvSpPr txBox="1"/>
          <p:nvPr/>
        </p:nvSpPr>
        <p:spPr>
          <a:xfrm>
            <a:off x="2046263" y="517785"/>
            <a:ext cx="5616624" cy="993393"/>
          </a:xfrm>
          <a:prstGeom prst="rect">
            <a:avLst/>
          </a:prstGeom>
          <a:noFill/>
        </p:spPr>
        <p:txBody>
          <a:bodyPr vert="horz" lIns="91440" tIns="45720" rIns="91440" bIns="45720" rtlCol="0" anchor="ctr">
            <a:normAutofit/>
          </a:bodyPr>
          <a:lstStyle>
            <a:defPPr>
              <a:defRPr lang="tr-TR"/>
            </a:defPPr>
            <a:lvl1pPr algn="ctr">
              <a:lnSpc>
                <a:spcPct val="90000"/>
              </a:lnSpc>
              <a:spcBef>
                <a:spcPct val="0"/>
              </a:spcBef>
              <a:spcAft>
                <a:spcPts val="600"/>
              </a:spcAft>
              <a:defRPr sz="3100" b="1">
                <a:solidFill>
                  <a:srgbClr val="9DB5CE"/>
                </a:solidFill>
                <a:effectLst>
                  <a:outerShdw blurRad="38100" dist="38100" dir="2700000" algn="tl">
                    <a:srgbClr val="000000">
                      <a:alpha val="43137"/>
                    </a:srgbClr>
                  </a:outerShdw>
                </a:effectLst>
                <a:latin typeface="+mj-lt"/>
                <a:ea typeface="+mj-ea"/>
                <a:cs typeface="+mj-cs"/>
              </a:defRPr>
            </a:lvl1pPr>
          </a:lstStyle>
          <a:p>
            <a:r>
              <a:rPr lang="tr-TR" sz="2700" dirty="0">
                <a:solidFill>
                  <a:schemeClr val="accent6"/>
                </a:solidFill>
                <a:latin typeface="+mn-lt"/>
              </a:rPr>
              <a:t>FARKLI VE İYİ UYGULAMA ÖRNEKLERİ</a:t>
            </a:r>
          </a:p>
          <a:p>
            <a:r>
              <a:rPr lang="tr-TR" sz="2700" dirty="0">
                <a:solidFill>
                  <a:schemeClr val="tx2"/>
                </a:solidFill>
                <a:latin typeface="+mn-lt"/>
              </a:rPr>
              <a:t>KURUMSALLAŞMA ALANINDA</a:t>
            </a:r>
            <a:endParaRPr lang="en-US" sz="2700" dirty="0">
              <a:solidFill>
                <a:schemeClr val="accent6"/>
              </a:solidFill>
              <a:latin typeface="+mn-lt"/>
            </a:endParaRPr>
          </a:p>
        </p:txBody>
      </p:sp>
      <p:pic>
        <p:nvPicPr>
          <p:cNvPr id="6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8003" y="310487"/>
            <a:ext cx="1951851" cy="414596"/>
          </a:xfrm>
          <a:prstGeom prst="rect">
            <a:avLst/>
          </a:prstGeom>
          <a:noFill/>
          <a:extLst>
            <a:ext uri="{909E8E84-426E-40DD-AFC4-6F175D3DCCD1}">
              <a14:hiddenFill xmlns:a14="http://schemas.microsoft.com/office/drawing/2010/main">
                <a:solidFill>
                  <a:srgbClr val="FFFFFF"/>
                </a:solidFill>
              </a14:hiddenFill>
            </a:ext>
          </a:extLst>
        </p:spPr>
      </p:pic>
      <p:sp>
        <p:nvSpPr>
          <p:cNvPr id="65" name="Metin kutusu 64">
            <a:extLst>
              <a:ext uri="{FF2B5EF4-FFF2-40B4-BE49-F238E27FC236}">
                <a16:creationId xmlns:a16="http://schemas.microsoft.com/office/drawing/2014/main" id="{7F8F48D9-6921-D949-9BDF-208F047BB308}"/>
              </a:ext>
            </a:extLst>
          </p:cNvPr>
          <p:cNvSpPr txBox="1"/>
          <p:nvPr/>
        </p:nvSpPr>
        <p:spPr>
          <a:xfrm>
            <a:off x="773724" y="2438278"/>
            <a:ext cx="7649307" cy="2862322"/>
          </a:xfrm>
          <a:prstGeom prst="rect">
            <a:avLst/>
          </a:prstGeom>
          <a:noFill/>
        </p:spPr>
        <p:txBody>
          <a:bodyPr wrap="square" rtlCol="0">
            <a:spAutoFit/>
          </a:bodyPr>
          <a:lstStyle/>
          <a:p>
            <a:pPr algn="just"/>
            <a:r>
              <a:rPr lang="tr-TR" dirty="0" smtClean="0">
                <a:solidFill>
                  <a:srgbClr val="0C0D0D"/>
                </a:solidFill>
              </a:rPr>
              <a:t>- </a:t>
            </a:r>
            <a:r>
              <a:rPr lang="tr-TR" sz="2000" dirty="0">
                <a:solidFill>
                  <a:srgbClr val="0C0D0D"/>
                </a:solidFill>
              </a:rPr>
              <a:t>İnsan Kaynakları </a:t>
            </a:r>
            <a:r>
              <a:rPr lang="tr-TR" sz="2000" dirty="0" smtClean="0">
                <a:solidFill>
                  <a:srgbClr val="0C0D0D"/>
                </a:solidFill>
              </a:rPr>
              <a:t>Programı değişikliğiyle </a:t>
            </a:r>
            <a:r>
              <a:rPr lang="tr-TR" sz="2000" dirty="0">
                <a:solidFill>
                  <a:srgbClr val="0C0D0D"/>
                </a:solidFill>
              </a:rPr>
              <a:t>birlikte çağın gereklikleriyle uyumlu bir </a:t>
            </a:r>
            <a:r>
              <a:rPr lang="tr-TR" sz="2000" dirty="0" smtClean="0">
                <a:solidFill>
                  <a:srgbClr val="0C0D0D"/>
                </a:solidFill>
              </a:rPr>
              <a:t>yazılıma </a:t>
            </a:r>
            <a:r>
              <a:rPr lang="tr-TR" sz="2000" dirty="0">
                <a:solidFill>
                  <a:srgbClr val="0C0D0D"/>
                </a:solidFill>
              </a:rPr>
              <a:t>geçiş </a:t>
            </a:r>
            <a:r>
              <a:rPr lang="tr-TR" sz="2000" dirty="0" smtClean="0">
                <a:solidFill>
                  <a:srgbClr val="0C0D0D"/>
                </a:solidFill>
              </a:rPr>
              <a:t>yapılacak olup, Muhasebe – Finans – Bilgi İşlem – Öğrenci İşleri Müdürlükleri ile ortak çalışılabilmesini sağlayacak bir ERP(İ.K. Yönetimi Programı) programına geçiş yapılacaktır.</a:t>
            </a:r>
            <a:endParaRPr lang="tr-TR" sz="2000" dirty="0">
              <a:solidFill>
                <a:srgbClr val="0C0D0D"/>
              </a:solidFill>
            </a:endParaRPr>
          </a:p>
          <a:p>
            <a:pPr algn="just"/>
            <a:endParaRPr lang="tr-TR" sz="2000" dirty="0">
              <a:solidFill>
                <a:srgbClr val="0C0D0D"/>
              </a:solidFill>
            </a:endParaRPr>
          </a:p>
          <a:p>
            <a:pPr algn="just"/>
            <a:r>
              <a:rPr lang="tr-TR" sz="2000" dirty="0" smtClean="0">
                <a:solidFill>
                  <a:srgbClr val="0C0D0D"/>
                </a:solidFill>
              </a:rPr>
              <a:t>- Eğiticinin </a:t>
            </a:r>
            <a:r>
              <a:rPr lang="tr-TR" sz="2000" dirty="0">
                <a:solidFill>
                  <a:srgbClr val="0C0D0D"/>
                </a:solidFill>
              </a:rPr>
              <a:t>Eğitimi sertifikasına sahip akademik personel </a:t>
            </a:r>
            <a:r>
              <a:rPr lang="tr-TR" sz="2000" dirty="0" smtClean="0">
                <a:solidFill>
                  <a:srgbClr val="0C0D0D"/>
                </a:solidFill>
              </a:rPr>
              <a:t>sayımızın arttırılması amaçlı SEM bünyesinde eğitim düzenlenmiştir.</a:t>
            </a:r>
          </a:p>
          <a:p>
            <a:pPr marL="342900" indent="-342900" algn="just">
              <a:buFontTx/>
              <a:buChar char="-"/>
            </a:pPr>
            <a:endParaRPr lang="tr-TR" sz="2000" dirty="0">
              <a:solidFill>
                <a:srgbClr val="0C0D0D"/>
              </a:solidFill>
            </a:endParaRPr>
          </a:p>
          <a:p>
            <a:pPr marL="342900" indent="-342900" algn="just">
              <a:buFontTx/>
              <a:buChar char="-"/>
            </a:pPr>
            <a:endParaRPr lang="tr-TR" sz="2000" dirty="0">
              <a:solidFill>
                <a:srgbClr val="0C0D0D"/>
              </a:solidFill>
            </a:endParaRPr>
          </a:p>
        </p:txBody>
      </p:sp>
    </p:spTree>
    <p:extLst>
      <p:ext uri="{BB962C8B-B14F-4D97-AF65-F5344CB8AC3E}">
        <p14:creationId xmlns:p14="http://schemas.microsoft.com/office/powerpoint/2010/main" val="17841544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241579" y="649467"/>
            <a:ext cx="5040560"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MİSYON-VİZYON-POLİTİKA</a:t>
            </a:r>
          </a:p>
        </p:txBody>
      </p:sp>
      <p:pic>
        <p:nvPicPr>
          <p:cNvPr id="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2372" y="450628"/>
            <a:ext cx="1872208" cy="397679"/>
          </a:xfrm>
          <a:prstGeom prst="rect">
            <a:avLst/>
          </a:prstGeom>
          <a:noFill/>
          <a:extLst>
            <a:ext uri="{909E8E84-426E-40DD-AFC4-6F175D3DCCD1}">
              <a14:hiddenFill xmlns:a14="http://schemas.microsoft.com/office/drawing/2010/main">
                <a:solidFill>
                  <a:srgbClr val="FFFFFF"/>
                </a:solidFill>
              </a14:hiddenFill>
            </a:ext>
          </a:extLst>
        </p:spPr>
      </p:pic>
      <p:sp>
        <p:nvSpPr>
          <p:cNvPr id="3" name="Dikdörtgen 2"/>
          <p:cNvSpPr/>
          <p:nvPr/>
        </p:nvSpPr>
        <p:spPr>
          <a:xfrm>
            <a:off x="490637" y="1291399"/>
            <a:ext cx="4189482" cy="369332"/>
          </a:xfrm>
          <a:prstGeom prst="rect">
            <a:avLst/>
          </a:prstGeom>
        </p:spPr>
        <p:txBody>
          <a:bodyPr wrap="square" lIns="91440" tIns="45720" rIns="91440" bIns="45720" anchor="t">
            <a:spAutoFit/>
          </a:bodyPr>
          <a:lstStyle/>
          <a:p>
            <a:r>
              <a:rPr lang="tr-TR" b="1" dirty="0">
                <a:solidFill>
                  <a:srgbClr val="000000"/>
                </a:solidFill>
                <a:latin typeface="Calibri"/>
                <a:ea typeface="Times New Roman" panose="02020603050405020304" pitchFamily="18" charset="0"/>
                <a:cs typeface="Calibri"/>
              </a:rPr>
              <a:t>  </a:t>
            </a:r>
            <a:endParaRPr lang="tr-TR" b="1" dirty="0"/>
          </a:p>
        </p:txBody>
      </p:sp>
      <p:sp>
        <p:nvSpPr>
          <p:cNvPr id="7" name="Dikdörtgen 6"/>
          <p:cNvSpPr/>
          <p:nvPr/>
        </p:nvSpPr>
        <p:spPr>
          <a:xfrm>
            <a:off x="490637" y="3508967"/>
            <a:ext cx="8352928" cy="2585323"/>
          </a:xfrm>
          <a:prstGeom prst="rect">
            <a:avLst/>
          </a:prstGeom>
        </p:spPr>
        <p:txBody>
          <a:bodyPr wrap="square">
            <a:spAutoFit/>
          </a:bodyPr>
          <a:lstStyle/>
          <a:p>
            <a:pPr fontAlgn="base">
              <a:lnSpc>
                <a:spcPct val="150000"/>
              </a:lnSpc>
              <a:spcAft>
                <a:spcPts val="0"/>
              </a:spcAft>
            </a:pPr>
            <a:r>
              <a:rPr lang="tr-TR" b="1" dirty="0">
                <a:solidFill>
                  <a:srgbClr val="FF0000"/>
                </a:solidFill>
                <a:latin typeface="Calibri" panose="020F0502020204030204" pitchFamily="34" charset="0"/>
                <a:ea typeface="Times New Roman" panose="02020603050405020304" pitchFamily="18" charset="0"/>
              </a:rPr>
              <a:t>BİRİMİN VİZYONU</a:t>
            </a:r>
          </a:p>
          <a:p>
            <a:pPr fontAlgn="base">
              <a:lnSpc>
                <a:spcPct val="150000"/>
              </a:lnSpc>
              <a:spcAft>
                <a:spcPts val="0"/>
              </a:spcAft>
            </a:pPr>
            <a:endParaRPr lang="tr-TR" b="1" dirty="0">
              <a:solidFill>
                <a:srgbClr val="FF0000"/>
              </a:solidFill>
              <a:latin typeface="Calibri" panose="020F0502020204030204" pitchFamily="34" charset="0"/>
              <a:ea typeface="Times New Roman" panose="02020603050405020304" pitchFamily="18" charset="0"/>
            </a:endParaRPr>
          </a:p>
          <a:p>
            <a:pPr algn="just"/>
            <a:r>
              <a:rPr lang="tr-TR" dirty="0">
                <a:solidFill>
                  <a:srgbClr val="0C0D0D"/>
                </a:solidFill>
              </a:rPr>
              <a:t>Çalışanlarımıza heyecan ve gurur veren bir çalışma ortamı yaratarak, üniversitemizin başarısında en büyük etken olan nitelikli insan kaynağının devamlılığını sağlamak; çalışan odaklı, topluma karşı sorumlu ve etik değerlere önem veren üniversitemizin yüksek nitelikli çalışanlarının bilgi, beceri ve yetkinliklerini geliştirerek; potansiyellerini ortaya çıkarıp, sürdürülebilir yüksek performans göstermelerini sağlayarak, yüksek öğretim sektöründe rol model olmak ve bu konumu korumaktır.</a:t>
            </a:r>
          </a:p>
        </p:txBody>
      </p:sp>
      <p:sp>
        <p:nvSpPr>
          <p:cNvPr id="8" name="Dikdörtgen 7"/>
          <p:cNvSpPr/>
          <p:nvPr/>
        </p:nvSpPr>
        <p:spPr>
          <a:xfrm>
            <a:off x="490637" y="2027129"/>
            <a:ext cx="8352928" cy="1477328"/>
          </a:xfrm>
          <a:prstGeom prst="rect">
            <a:avLst/>
          </a:prstGeom>
        </p:spPr>
        <p:txBody>
          <a:bodyPr wrap="square">
            <a:spAutoFit/>
          </a:bodyPr>
          <a:lstStyle/>
          <a:p>
            <a:pPr fontAlgn="base">
              <a:lnSpc>
                <a:spcPct val="150000"/>
              </a:lnSpc>
              <a:spcAft>
                <a:spcPts val="0"/>
              </a:spcAft>
            </a:pPr>
            <a:r>
              <a:rPr lang="tr-TR" b="1" dirty="0">
                <a:solidFill>
                  <a:srgbClr val="FF0000"/>
                </a:solidFill>
                <a:latin typeface="Calibri" panose="020F0502020204030204" pitchFamily="34" charset="0"/>
                <a:ea typeface="Times New Roman" panose="02020603050405020304" pitchFamily="18" charset="0"/>
              </a:rPr>
              <a:t>BİRİMİN MİSYONU</a:t>
            </a:r>
          </a:p>
          <a:p>
            <a:pPr fontAlgn="base">
              <a:lnSpc>
                <a:spcPct val="150000"/>
              </a:lnSpc>
              <a:spcAft>
                <a:spcPts val="0"/>
              </a:spcAft>
            </a:pPr>
            <a:endParaRPr lang="tr-TR" b="1" dirty="0">
              <a:solidFill>
                <a:srgbClr val="FF0000"/>
              </a:solidFill>
              <a:latin typeface="Calibri" panose="020F0502020204030204" pitchFamily="34" charset="0"/>
              <a:ea typeface="Times New Roman" panose="02020603050405020304" pitchFamily="18" charset="0"/>
            </a:endParaRPr>
          </a:p>
          <a:p>
            <a:pPr algn="just" fontAlgn="base"/>
            <a:r>
              <a:rPr lang="tr-TR" dirty="0">
                <a:solidFill>
                  <a:srgbClr val="0C0D0D"/>
                </a:solidFill>
              </a:rPr>
              <a:t>Çalışanlarımızın sürekli öğrendiği, geliştiği ve mutlu olduğu çalışma ve yaşam alanlarını oluşturarak yükseköğretim sektöründe tercih edilen kurum olmak.</a:t>
            </a:r>
            <a:endParaRPr lang="tr-TR" b="1" dirty="0">
              <a:solidFill>
                <a:srgbClr val="FF0000"/>
              </a:solidFill>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19388223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742309" y="464778"/>
            <a:ext cx="5659381" cy="805280"/>
          </a:xfrm>
          <a:prstGeom prst="rect">
            <a:avLst/>
          </a:prstGeom>
          <a:noFill/>
        </p:spPr>
        <p:txBody>
          <a:bodyPr vert="horz" lIns="91440" tIns="45720" rIns="91440" bIns="45720" rtlCol="0" anchor="ctr">
            <a:normAutofit/>
          </a:bodyPr>
          <a:lstStyle/>
          <a:p>
            <a:pPr algn="ctr">
              <a:lnSpc>
                <a:spcPct val="90000"/>
              </a:lnSpc>
              <a:spcBef>
                <a:spcPct val="0"/>
              </a:spcBef>
              <a:spcAft>
                <a:spcPts val="600"/>
              </a:spcAft>
            </a:pPr>
            <a:r>
              <a:rPr lang="tr-TR" sz="2400" b="1" kern="1200" dirty="0">
                <a:solidFill>
                  <a:schemeClr val="accent6"/>
                </a:solidFill>
                <a:effectLst>
                  <a:outerShdw blurRad="38100" dist="38100" dir="2700000" algn="tl">
                    <a:srgbClr val="000000">
                      <a:alpha val="43137"/>
                    </a:srgbClr>
                  </a:outerShdw>
                </a:effectLst>
                <a:ea typeface="+mj-ea"/>
                <a:cs typeface="+mj-cs"/>
              </a:rPr>
              <a:t>SÜREKLİ İYİLEŞTİRME ÖNERİLERİ</a:t>
            </a:r>
            <a:endParaRPr lang="en-US" sz="2400" b="1" kern="1200"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87"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991" y="411204"/>
            <a:ext cx="1477697" cy="313880"/>
          </a:xfrm>
          <a:prstGeom prst="rect">
            <a:avLst/>
          </a:prstGeom>
          <a:noFill/>
          <a:extLst>
            <a:ext uri="{909E8E84-426E-40DD-AFC4-6F175D3DCCD1}">
              <a14:hiddenFill xmlns:a14="http://schemas.microsoft.com/office/drawing/2010/main">
                <a:solidFill>
                  <a:srgbClr val="FFFFFF"/>
                </a:solidFill>
              </a14:hiddenFill>
            </a:ext>
          </a:extLst>
        </p:spPr>
      </p:pic>
      <p:sp>
        <p:nvSpPr>
          <p:cNvPr id="66" name="Metin kutusu 65">
            <a:extLst>
              <a:ext uri="{FF2B5EF4-FFF2-40B4-BE49-F238E27FC236}">
                <a16:creationId xmlns:a16="http://schemas.microsoft.com/office/drawing/2014/main" id="{9CDD0389-8193-4F49-AAA9-B7E8BF2700F5}"/>
              </a:ext>
            </a:extLst>
          </p:cNvPr>
          <p:cNvSpPr txBox="1"/>
          <p:nvPr/>
        </p:nvSpPr>
        <p:spPr>
          <a:xfrm>
            <a:off x="773724" y="1709952"/>
            <a:ext cx="7684476" cy="3693319"/>
          </a:xfrm>
          <a:prstGeom prst="rect">
            <a:avLst/>
          </a:prstGeom>
          <a:noFill/>
        </p:spPr>
        <p:txBody>
          <a:bodyPr wrap="square" rtlCol="0">
            <a:spAutoFit/>
          </a:bodyPr>
          <a:lstStyle/>
          <a:p>
            <a:pPr marL="285750" indent="-285750" algn="just">
              <a:buFontTx/>
              <a:buChar char="-"/>
            </a:pPr>
            <a:r>
              <a:rPr lang="tr-TR" dirty="0" smtClean="0">
                <a:solidFill>
                  <a:srgbClr val="0C0D0D"/>
                </a:solidFill>
              </a:rPr>
              <a:t>Etkin bir </a:t>
            </a:r>
            <a:r>
              <a:rPr lang="tr-TR" dirty="0">
                <a:solidFill>
                  <a:srgbClr val="0C0D0D"/>
                </a:solidFill>
              </a:rPr>
              <a:t>performans yönetimi sistemi ile akademik ve idari personelimizin potansiyelini optimum düzeye çıkarmak için gerekli etkinliklerin gerçekleştirilmesi ve geliştirilmesi</a:t>
            </a:r>
            <a:r>
              <a:rPr lang="tr-TR" dirty="0" smtClean="0">
                <a:solidFill>
                  <a:srgbClr val="0C0D0D"/>
                </a:solidFill>
              </a:rPr>
              <a:t>.</a:t>
            </a:r>
          </a:p>
          <a:p>
            <a:pPr marL="285750" indent="-285750" algn="just">
              <a:buFontTx/>
              <a:buChar char="-"/>
            </a:pPr>
            <a:endParaRPr lang="tr-TR" dirty="0">
              <a:solidFill>
                <a:srgbClr val="0C0D0D"/>
              </a:solidFill>
            </a:endParaRPr>
          </a:p>
          <a:p>
            <a:pPr marL="285750" indent="-285750" algn="just">
              <a:buFontTx/>
              <a:buChar char="-"/>
            </a:pPr>
            <a:r>
              <a:rPr lang="tr-TR" dirty="0" smtClean="0">
                <a:solidFill>
                  <a:srgbClr val="0C0D0D"/>
                </a:solidFill>
              </a:rPr>
              <a:t>2024-2025 Akademik yılı için İdari ve Akademik Personel Eğitim Taleplerinin toplanarak analiz edilmesi ve bu doğrultuda bir Eğitim Planı hazırlanarak planlanması ve gerçekleştirilmesi</a:t>
            </a:r>
          </a:p>
          <a:p>
            <a:pPr marL="285750" indent="-285750" algn="just">
              <a:buFontTx/>
              <a:buChar char="-"/>
            </a:pPr>
            <a:endParaRPr lang="tr-TR" dirty="0">
              <a:solidFill>
                <a:srgbClr val="0C0D0D"/>
              </a:solidFill>
            </a:endParaRPr>
          </a:p>
          <a:p>
            <a:pPr marL="285750" indent="-285750" algn="just">
              <a:buFontTx/>
              <a:buChar char="-"/>
            </a:pPr>
            <a:r>
              <a:rPr lang="tr-TR" dirty="0" smtClean="0">
                <a:solidFill>
                  <a:srgbClr val="0C0D0D"/>
                </a:solidFill>
              </a:rPr>
              <a:t>2024-2025 Akademik yılında, satın alınacak yeni İnsan Kaynakları Programında Eğitim Modülünün aktif olarak kullanılması, gerçekleştirilen eğitimlerin sisteme girişi ve personel sicil kartlarına işlenmesi</a:t>
            </a:r>
          </a:p>
          <a:p>
            <a:pPr marL="285750" indent="-285750" algn="just">
              <a:buFontTx/>
              <a:buChar char="-"/>
            </a:pPr>
            <a:endParaRPr lang="tr-TR" dirty="0">
              <a:solidFill>
                <a:srgbClr val="0C0D0D"/>
              </a:solidFill>
            </a:endParaRPr>
          </a:p>
          <a:p>
            <a:pPr marL="285750" indent="-285750" algn="just">
              <a:buFontTx/>
              <a:buChar char="-"/>
            </a:pPr>
            <a:endParaRPr lang="tr-TR" dirty="0">
              <a:solidFill>
                <a:srgbClr val="0C0D0D"/>
              </a:solidFill>
            </a:endParaRPr>
          </a:p>
        </p:txBody>
      </p:sp>
    </p:spTree>
    <p:extLst>
      <p:ext uri="{BB962C8B-B14F-4D97-AF65-F5344CB8AC3E}">
        <p14:creationId xmlns:p14="http://schemas.microsoft.com/office/powerpoint/2010/main" val="23402444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241579" y="649467"/>
            <a:ext cx="5040560"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MİSYON-VİZYON-POLİTİKA</a:t>
            </a:r>
          </a:p>
        </p:txBody>
      </p:sp>
      <p:pic>
        <p:nvPicPr>
          <p:cNvPr id="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2372" y="450628"/>
            <a:ext cx="1872208" cy="397679"/>
          </a:xfrm>
          <a:prstGeom prst="rect">
            <a:avLst/>
          </a:prstGeom>
          <a:noFill/>
          <a:extLst>
            <a:ext uri="{909E8E84-426E-40DD-AFC4-6F175D3DCCD1}">
              <a14:hiddenFill xmlns:a14="http://schemas.microsoft.com/office/drawing/2010/main">
                <a:solidFill>
                  <a:srgbClr val="FFFFFF"/>
                </a:solidFill>
              </a14:hiddenFill>
            </a:ext>
          </a:extLst>
        </p:spPr>
      </p:pic>
      <p:sp>
        <p:nvSpPr>
          <p:cNvPr id="3" name="Dikdörtgen 2"/>
          <p:cNvSpPr/>
          <p:nvPr/>
        </p:nvSpPr>
        <p:spPr>
          <a:xfrm>
            <a:off x="490637" y="1291399"/>
            <a:ext cx="4189482" cy="369332"/>
          </a:xfrm>
          <a:prstGeom prst="rect">
            <a:avLst/>
          </a:prstGeom>
        </p:spPr>
        <p:txBody>
          <a:bodyPr wrap="square" lIns="91440" tIns="45720" rIns="91440" bIns="45720" anchor="t">
            <a:spAutoFit/>
          </a:bodyPr>
          <a:lstStyle/>
          <a:p>
            <a:r>
              <a:rPr lang="tr-TR" b="1" dirty="0">
                <a:solidFill>
                  <a:srgbClr val="000000"/>
                </a:solidFill>
                <a:latin typeface="Calibri"/>
                <a:ea typeface="Times New Roman" panose="02020603050405020304" pitchFamily="18" charset="0"/>
                <a:cs typeface="Calibri"/>
              </a:rPr>
              <a:t>  </a:t>
            </a:r>
            <a:endParaRPr lang="tr-TR" b="1" dirty="0"/>
          </a:p>
        </p:txBody>
      </p:sp>
      <p:sp>
        <p:nvSpPr>
          <p:cNvPr id="8" name="Dikdörtgen 7"/>
          <p:cNvSpPr/>
          <p:nvPr/>
        </p:nvSpPr>
        <p:spPr>
          <a:xfrm>
            <a:off x="490637" y="2027129"/>
            <a:ext cx="8352928" cy="2308324"/>
          </a:xfrm>
          <a:prstGeom prst="rect">
            <a:avLst/>
          </a:prstGeom>
        </p:spPr>
        <p:txBody>
          <a:bodyPr wrap="square">
            <a:spAutoFit/>
          </a:bodyPr>
          <a:lstStyle/>
          <a:p>
            <a:r>
              <a:rPr lang="tr-TR" b="1" dirty="0">
                <a:solidFill>
                  <a:srgbClr val="FF0000"/>
                </a:solidFill>
                <a:latin typeface="Calibri" panose="020F0502020204030204" pitchFamily="34" charset="0"/>
                <a:ea typeface="Times New Roman" panose="02020603050405020304" pitchFamily="18" charset="0"/>
              </a:rPr>
              <a:t>İNSAN KAYNAKLARI POLİTİKAMIZ</a:t>
            </a:r>
          </a:p>
          <a:p>
            <a:pPr algn="just"/>
            <a:endParaRPr lang="tr-TR" dirty="0">
              <a:solidFill>
                <a:srgbClr val="0C0D0D"/>
              </a:solidFill>
            </a:endParaRPr>
          </a:p>
          <a:p>
            <a:pPr algn="just"/>
            <a:r>
              <a:rPr lang="tr-TR" dirty="0">
                <a:solidFill>
                  <a:srgbClr val="0C0D0D"/>
                </a:solidFill>
              </a:rPr>
              <a:t>İnsan Kaynakları politikamızı; Tüm paydaşların ihtiyaç ve beklentilerini hızlı ve adil bir şekilde karşılayan, mevzuat ve standartları sürdürülebilir şekilde uygulayan, nitelikli insan kaynağı ile çalışanlarının mesleki, yönetsel ve kişisel yetkinliklerini çağın gerekli ile uyumlu olacak yönde geliştiren bir üniversite olmayı hedefler. Antalya Bilim Üniversitesi kurum kültürünü benimseyen, kişi haklarına saygılı ve değişen şartlara hızlı adaptasyon sağlayan personel yapısını benimser.</a:t>
            </a:r>
          </a:p>
        </p:txBody>
      </p:sp>
    </p:spTree>
    <p:extLst>
      <p:ext uri="{BB962C8B-B14F-4D97-AF65-F5344CB8AC3E}">
        <p14:creationId xmlns:p14="http://schemas.microsoft.com/office/powerpoint/2010/main" val="24561445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533747" y="537546"/>
            <a:ext cx="4403764"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SWOT (GZFT) ANALİZİ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3" y="417147"/>
            <a:ext cx="2088232" cy="4435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o 3">
            <a:extLst>
              <a:ext uri="{FF2B5EF4-FFF2-40B4-BE49-F238E27FC236}">
                <a16:creationId xmlns:a16="http://schemas.microsoft.com/office/drawing/2014/main" id="{71D4A1E5-060A-49D3-A943-BEC00AFE7E9A}"/>
              </a:ext>
            </a:extLst>
          </p:cNvPr>
          <p:cNvGraphicFramePr>
            <a:graphicFrameLocks noGrp="1"/>
          </p:cNvGraphicFramePr>
          <p:nvPr>
            <p:extLst>
              <p:ext uri="{D42A27DB-BD31-4B8C-83A1-F6EECF244321}">
                <p14:modId xmlns:p14="http://schemas.microsoft.com/office/powerpoint/2010/main" val="1264925197"/>
              </p:ext>
            </p:extLst>
          </p:nvPr>
        </p:nvGraphicFramePr>
        <p:xfrm>
          <a:off x="550984" y="1242643"/>
          <a:ext cx="8018586" cy="4671219"/>
        </p:xfrm>
        <a:graphic>
          <a:graphicData uri="http://schemas.openxmlformats.org/drawingml/2006/table">
            <a:tbl>
              <a:tblPr/>
              <a:tblGrid>
                <a:gridCol w="1913800">
                  <a:extLst>
                    <a:ext uri="{9D8B030D-6E8A-4147-A177-3AD203B41FA5}">
                      <a16:colId xmlns:a16="http://schemas.microsoft.com/office/drawing/2014/main" val="3918363564"/>
                    </a:ext>
                  </a:extLst>
                </a:gridCol>
                <a:gridCol w="2024312">
                  <a:extLst>
                    <a:ext uri="{9D8B030D-6E8A-4147-A177-3AD203B41FA5}">
                      <a16:colId xmlns:a16="http://schemas.microsoft.com/office/drawing/2014/main" val="1683979601"/>
                    </a:ext>
                  </a:extLst>
                </a:gridCol>
                <a:gridCol w="2040237">
                  <a:extLst>
                    <a:ext uri="{9D8B030D-6E8A-4147-A177-3AD203B41FA5}">
                      <a16:colId xmlns:a16="http://schemas.microsoft.com/office/drawing/2014/main" val="2592459544"/>
                    </a:ext>
                  </a:extLst>
                </a:gridCol>
                <a:gridCol w="2040237">
                  <a:extLst>
                    <a:ext uri="{9D8B030D-6E8A-4147-A177-3AD203B41FA5}">
                      <a16:colId xmlns:a16="http://schemas.microsoft.com/office/drawing/2014/main" val="588152821"/>
                    </a:ext>
                  </a:extLst>
                </a:gridCol>
              </a:tblGrid>
              <a:tr h="867145">
                <a:tc>
                  <a:txBody>
                    <a:bodyPr/>
                    <a:lstStyle/>
                    <a:p>
                      <a:pPr algn="ctr" fontAlgn="ctr"/>
                      <a:r>
                        <a:rPr lang="tr-TR" sz="1200" b="1" i="0" u="none" strike="noStrike" dirty="0">
                          <a:solidFill>
                            <a:srgbClr val="0F2303"/>
                          </a:solidFill>
                          <a:effectLst/>
                          <a:latin typeface="Calibri" panose="020F0502020204030204" pitchFamily="34" charset="0"/>
                        </a:rPr>
                        <a:t>GÜÇLÜ YÖNLER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F2303"/>
                          </a:solidFill>
                          <a:effectLst/>
                          <a:latin typeface="Calibri" panose="020F0502020204030204" pitchFamily="34" charset="0"/>
                        </a:rPr>
                        <a:t>ZAYIF YÖNLER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F2303"/>
                          </a:solidFill>
                          <a:effectLst/>
                          <a:latin typeface="Calibri" panose="020F0502020204030204" pitchFamily="34" charset="0"/>
                        </a:rPr>
                        <a:t>FIRSATLAR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F2303"/>
                          </a:solidFill>
                          <a:effectLst/>
                          <a:latin typeface="Calibri" panose="020F0502020204030204" pitchFamily="34" charset="0"/>
                        </a:rPr>
                        <a:t>TEHDİTLER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1190320">
                <a:tc>
                  <a:txBody>
                    <a:bodyPr/>
                    <a:lstStyle/>
                    <a:p>
                      <a:pPr algn="l" fontAlgn="t"/>
                      <a:r>
                        <a:rPr lang="tr-TR" sz="1400" b="0" i="0" u="none" strike="noStrike" dirty="0">
                          <a:solidFill>
                            <a:srgbClr val="0F2303"/>
                          </a:solidFill>
                          <a:effectLst/>
                          <a:latin typeface="Calibri" panose="020F0502020204030204" pitchFamily="34" charset="0"/>
                        </a:rPr>
                        <a:t>G1- İyi derecede İngilizce bilen personel </a:t>
                      </a:r>
                    </a:p>
                  </a:txBody>
                  <a:tcPr marL="7620" marR="7620" marT="7620" marB="0">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l" fontAlgn="t"/>
                      <a:r>
                        <a:rPr lang="tr-TR" sz="1400" b="0" i="0" u="none" strike="noStrike">
                          <a:solidFill>
                            <a:srgbClr val="0F2303"/>
                          </a:solidFill>
                          <a:effectLst/>
                          <a:latin typeface="Calibri" panose="020F0502020204030204" pitchFamily="34" charset="0"/>
                        </a:rPr>
                        <a:t>Z1-Birimlerden İK Müdürlüğüne gelen evrakların ve yapılan bilgilendirmelerin eksik, yanlış olması ve zamanında yapılmamasının iş yükü yaratması</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1400" b="0" i="0" u="none" strike="noStrike">
                          <a:solidFill>
                            <a:srgbClr val="0F2303"/>
                          </a:solidFill>
                          <a:effectLst/>
                          <a:latin typeface="Calibri" panose="020F0502020204030204" pitchFamily="34" charset="0"/>
                        </a:rPr>
                        <a:t>F1- Kurum içi ve kurum dışı yazışmaların çoğunun EBYS üzerinden yapılması nedeniyle süreci tüm ilgililerin takip etmesi</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1400" b="0" i="0" u="none" strike="noStrike" dirty="0">
                          <a:solidFill>
                            <a:srgbClr val="0F2303"/>
                          </a:solidFill>
                          <a:effectLst/>
                          <a:latin typeface="Calibri" panose="020F0502020204030204" pitchFamily="34" charset="0"/>
                        </a:rPr>
                        <a:t>T1- Kurum içi personel devir sayısının daha önceki yıllara göre artması ile İdari ve Akademik birimlerde kadro ihtiyaçlarının artması</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1301041">
                <a:tc>
                  <a:txBody>
                    <a:bodyPr/>
                    <a:lstStyle/>
                    <a:p>
                      <a:pPr algn="l" fontAlgn="t"/>
                      <a:r>
                        <a:rPr lang="tr-TR" sz="1400" b="0" i="0" u="none" strike="noStrike" dirty="0">
                          <a:solidFill>
                            <a:srgbClr val="0F2303"/>
                          </a:solidFill>
                          <a:effectLst/>
                          <a:latin typeface="Calibri" panose="020F0502020204030204" pitchFamily="34" charset="0"/>
                        </a:rPr>
                        <a:t>G2- Etkili iletişim ile gelen taleplere hızlı dönüş yapılması ve çözüm üretilmesi</a:t>
                      </a:r>
                    </a:p>
                  </a:txBody>
                  <a:tcPr marL="7620" marR="7620" marT="7620" marB="0">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l" fontAlgn="t"/>
                      <a:r>
                        <a:rPr lang="tr-TR" sz="1400" b="0" i="0" u="none" strike="noStrike">
                          <a:solidFill>
                            <a:srgbClr val="0F2303"/>
                          </a:solidFill>
                          <a:effectLst/>
                          <a:latin typeface="Calibri" panose="020F0502020204030204" pitchFamily="34" charset="0"/>
                        </a:rPr>
                        <a:t>Z2-Düzenlenen eğitimlere yeterli katılımın olmayışının eğitim etkinliğini düşürmesi, zaman ve verimlilik kaybına neden olması</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1400" b="0" i="0" u="none" strike="noStrike">
                          <a:solidFill>
                            <a:srgbClr val="0F2303"/>
                          </a:solidFill>
                          <a:effectLst/>
                          <a:latin typeface="Calibri" panose="020F0502020204030204" pitchFamily="34" charset="0"/>
                        </a:rPr>
                        <a:t>F2- ISO 9001:2015 Kalite Yönetim Sistemi kapsamında gerçekleştirilen İç ve Dış Denetimler ile YÖK Denetimi</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1400" b="0" i="0" u="none" strike="noStrike" dirty="0">
                          <a:solidFill>
                            <a:srgbClr val="0F2303"/>
                          </a:solidFill>
                          <a:effectLst/>
                          <a:latin typeface="Calibri" panose="020F0502020204030204" pitchFamily="34" charset="0"/>
                        </a:rPr>
                        <a:t>T2- Kanun ve Mevzuat değişikliklerinde Resmi açıklamaların geç yapılması nedeniyle, departman içi iş akışlarında gecikme (EYT </a:t>
                      </a:r>
                      <a:r>
                        <a:rPr lang="tr-TR" sz="1400" b="0" i="0" u="none" strike="noStrike" dirty="0" err="1">
                          <a:solidFill>
                            <a:srgbClr val="0F2303"/>
                          </a:solidFill>
                          <a:effectLst/>
                          <a:latin typeface="Calibri" panose="020F0502020204030204" pitchFamily="34" charset="0"/>
                        </a:rPr>
                        <a:t>v.s</a:t>
                      </a:r>
                      <a:r>
                        <a:rPr lang="tr-TR" sz="1400" b="0" i="0" u="none" strike="noStrike" dirty="0">
                          <a:solidFill>
                            <a:srgbClr val="0F2303"/>
                          </a:solidFill>
                          <a:effectLst/>
                          <a:latin typeface="Calibri" panose="020F0502020204030204" pitchFamily="34" charset="0"/>
                        </a:rPr>
                        <a:t>.)</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59513874"/>
                  </a:ext>
                </a:extLst>
              </a:tr>
              <a:tr h="1001893">
                <a:tc>
                  <a:txBody>
                    <a:bodyPr/>
                    <a:lstStyle/>
                    <a:p>
                      <a:pPr algn="l" fontAlgn="t"/>
                      <a:r>
                        <a:rPr lang="tr-TR" sz="1400" b="0" i="0" u="none" strike="noStrike" dirty="0">
                          <a:solidFill>
                            <a:srgbClr val="0F2303"/>
                          </a:solidFill>
                          <a:effectLst/>
                          <a:latin typeface="Calibri" panose="020F0502020204030204" pitchFamily="34" charset="0"/>
                        </a:rPr>
                        <a:t>G3- Diğer departmanlarla olan uyumun, iş akışını hızlandırması </a:t>
                      </a:r>
                    </a:p>
                  </a:txBody>
                  <a:tcPr marL="7620" marR="7620" marT="7620" marB="0">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l" fontAlgn="t"/>
                      <a:r>
                        <a:rPr lang="tr-TR" sz="1400" b="0" i="0" u="none" strike="noStrike" dirty="0">
                          <a:solidFill>
                            <a:srgbClr val="0F2303"/>
                          </a:solidFill>
                          <a:effectLst/>
                          <a:latin typeface="Calibri" panose="020F0502020204030204" pitchFamily="34" charset="0"/>
                        </a:rPr>
                        <a:t>Z3-Nitelikli ve yeterli sayıda personelin bulunmamasının iş yükünü artırması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1400" b="1" i="0" u="none" strike="noStrike">
                          <a:solidFill>
                            <a:srgbClr val="0F2303"/>
                          </a:solidFill>
                          <a:effectLst/>
                          <a:latin typeface="Calibri" panose="020F0502020204030204" pitchFamily="34" charset="0"/>
                        </a:rPr>
                        <a:t>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1400" b="0" i="0" u="none" strike="noStrike" dirty="0">
                          <a:solidFill>
                            <a:srgbClr val="0F2303"/>
                          </a:solidFill>
                          <a:effectLst/>
                          <a:latin typeface="Calibri" panose="020F0502020204030204" pitchFamily="34" charset="0"/>
                        </a:rPr>
                        <a:t>T3-Özel sektörün sunduğu cazip ücret ve imkanlar ve artan rekabet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7529262"/>
                  </a:ext>
                </a:extLst>
              </a:tr>
            </a:tbl>
          </a:graphicData>
        </a:graphic>
      </p:graphicFrame>
    </p:spTree>
    <p:extLst>
      <p:ext uri="{BB962C8B-B14F-4D97-AF65-F5344CB8AC3E}">
        <p14:creationId xmlns:p14="http://schemas.microsoft.com/office/powerpoint/2010/main" val="23889845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533747" y="537546"/>
            <a:ext cx="4403764"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SWOT (GZFT) ANALİZİ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6"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513" y="417147"/>
            <a:ext cx="2088232" cy="4435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o 3">
            <a:extLst>
              <a:ext uri="{FF2B5EF4-FFF2-40B4-BE49-F238E27FC236}">
                <a16:creationId xmlns:a16="http://schemas.microsoft.com/office/drawing/2014/main" id="{71D4A1E5-060A-49D3-A943-BEC00AFE7E9A}"/>
              </a:ext>
            </a:extLst>
          </p:cNvPr>
          <p:cNvGraphicFramePr>
            <a:graphicFrameLocks noGrp="1"/>
          </p:cNvGraphicFramePr>
          <p:nvPr>
            <p:extLst>
              <p:ext uri="{D42A27DB-BD31-4B8C-83A1-F6EECF244321}">
                <p14:modId xmlns:p14="http://schemas.microsoft.com/office/powerpoint/2010/main" val="2140107773"/>
              </p:ext>
            </p:extLst>
          </p:nvPr>
        </p:nvGraphicFramePr>
        <p:xfrm>
          <a:off x="550984" y="1242643"/>
          <a:ext cx="8018586" cy="5420597"/>
        </p:xfrm>
        <a:graphic>
          <a:graphicData uri="http://schemas.openxmlformats.org/drawingml/2006/table">
            <a:tbl>
              <a:tblPr/>
              <a:tblGrid>
                <a:gridCol w="1913800">
                  <a:extLst>
                    <a:ext uri="{9D8B030D-6E8A-4147-A177-3AD203B41FA5}">
                      <a16:colId xmlns:a16="http://schemas.microsoft.com/office/drawing/2014/main" val="3918363564"/>
                    </a:ext>
                  </a:extLst>
                </a:gridCol>
                <a:gridCol w="2024312">
                  <a:extLst>
                    <a:ext uri="{9D8B030D-6E8A-4147-A177-3AD203B41FA5}">
                      <a16:colId xmlns:a16="http://schemas.microsoft.com/office/drawing/2014/main" val="1683979601"/>
                    </a:ext>
                  </a:extLst>
                </a:gridCol>
                <a:gridCol w="2040237">
                  <a:extLst>
                    <a:ext uri="{9D8B030D-6E8A-4147-A177-3AD203B41FA5}">
                      <a16:colId xmlns:a16="http://schemas.microsoft.com/office/drawing/2014/main" val="2592459544"/>
                    </a:ext>
                  </a:extLst>
                </a:gridCol>
                <a:gridCol w="2040237">
                  <a:extLst>
                    <a:ext uri="{9D8B030D-6E8A-4147-A177-3AD203B41FA5}">
                      <a16:colId xmlns:a16="http://schemas.microsoft.com/office/drawing/2014/main" val="588152821"/>
                    </a:ext>
                  </a:extLst>
                </a:gridCol>
              </a:tblGrid>
              <a:tr h="867145">
                <a:tc>
                  <a:txBody>
                    <a:bodyPr/>
                    <a:lstStyle/>
                    <a:p>
                      <a:pPr algn="ctr" fontAlgn="ctr"/>
                      <a:r>
                        <a:rPr lang="tr-TR" sz="1200" b="1" i="0" u="none" strike="noStrike" dirty="0">
                          <a:solidFill>
                            <a:srgbClr val="0F2303"/>
                          </a:solidFill>
                          <a:effectLst/>
                          <a:latin typeface="Calibri" panose="020F0502020204030204" pitchFamily="34" charset="0"/>
                        </a:rPr>
                        <a:t>GÜÇLÜ YÖNLER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F2303"/>
                          </a:solidFill>
                          <a:effectLst/>
                          <a:latin typeface="Calibri" panose="020F0502020204030204" pitchFamily="34" charset="0"/>
                        </a:rPr>
                        <a:t>ZAYIF YÖNLER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F2303"/>
                          </a:solidFill>
                          <a:effectLst/>
                          <a:latin typeface="Calibri" panose="020F0502020204030204" pitchFamily="34" charset="0"/>
                        </a:rPr>
                        <a:t>FIRSATLAR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F2303"/>
                          </a:solidFill>
                          <a:effectLst/>
                          <a:latin typeface="Calibri" panose="020F0502020204030204" pitchFamily="34" charset="0"/>
                        </a:rPr>
                        <a:t>TEHDİTLER</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1190320">
                <a:tc>
                  <a:txBody>
                    <a:bodyPr/>
                    <a:lstStyle/>
                    <a:p>
                      <a:pPr algn="l" fontAlgn="t"/>
                      <a:r>
                        <a:rPr lang="tr-TR" sz="1400" b="0" i="0" u="none" strike="noStrike" dirty="0">
                          <a:solidFill>
                            <a:srgbClr val="0F2303"/>
                          </a:solidFill>
                          <a:effectLst/>
                          <a:latin typeface="Calibri" panose="020F0502020204030204" pitchFamily="34" charset="0"/>
                        </a:rPr>
                        <a:t>G4-Web tabanlı ve kolay raporlama sağlayan insan kaynakları ERP Programı'na </a:t>
                      </a:r>
                      <a:r>
                        <a:rPr lang="tr-TR" sz="1400" b="0" i="0" u="none" strike="noStrike" dirty="0" smtClean="0">
                          <a:solidFill>
                            <a:srgbClr val="0F2303"/>
                          </a:solidFill>
                          <a:effectLst/>
                          <a:latin typeface="Calibri" panose="020F0502020204030204" pitchFamily="34" charset="0"/>
                        </a:rPr>
                        <a:t>geçilmesi </a:t>
                      </a:r>
                      <a:endParaRPr lang="tr-TR" sz="1400" b="0" i="0" u="none" strike="noStrike" dirty="0">
                        <a:solidFill>
                          <a:srgbClr val="0F2303"/>
                        </a:solidFill>
                        <a:effectLst/>
                        <a:latin typeface="Calibri" panose="020F0502020204030204" pitchFamily="34" charset="0"/>
                      </a:endParaRPr>
                    </a:p>
                  </a:txBody>
                  <a:tcPr marL="7620" marR="7620" marT="7620" marB="0">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marL="0" algn="l" defTabSz="457207" rtl="0" eaLnBrk="1" fontAlgn="t" latinLnBrk="0" hangingPunct="1"/>
                      <a:r>
                        <a:rPr lang="tr-TR" sz="1400" b="0" i="0" u="none" strike="noStrike" kern="1200" dirty="0" smtClean="0">
                          <a:solidFill>
                            <a:srgbClr val="0F2303"/>
                          </a:solidFill>
                          <a:effectLst/>
                          <a:latin typeface="Calibri" panose="020F0502020204030204" pitchFamily="34" charset="0"/>
                          <a:ea typeface="+mn-ea"/>
                          <a:cs typeface="+mn-cs"/>
                        </a:rPr>
                        <a:t>Z4-Doğum iznine ayrılan personel</a:t>
                      </a:r>
                      <a:endParaRPr lang="tr-TR" sz="1400" b="0" i="0" u="none" strike="noStrike" kern="1200" dirty="0">
                        <a:solidFill>
                          <a:srgbClr val="0F2303"/>
                        </a:solidFill>
                        <a:effectLst/>
                        <a:latin typeface="Calibri" panose="020F0502020204030204" pitchFamily="34" charset="0"/>
                        <a:ea typeface="+mn-ea"/>
                        <a:cs typeface="+mn-cs"/>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1400" b="0" i="0" u="none" strike="noStrike" dirty="0">
                          <a:solidFill>
                            <a:srgbClr val="0F2303"/>
                          </a:solidFill>
                          <a:effectLst/>
                          <a:latin typeface="Calibri" panose="020F0502020204030204" pitchFamily="34" charset="0"/>
                        </a:rPr>
                        <a:t>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1400" b="0" i="0" u="none" strike="noStrike">
                          <a:solidFill>
                            <a:srgbClr val="0F2303"/>
                          </a:solidFill>
                          <a:effectLst/>
                          <a:latin typeface="Calibri" panose="020F0502020204030204" pitchFamily="34" charset="0"/>
                        </a:rPr>
                        <a:t>T4-Değişen teknoloji ile ortaya çıkan yeni yetkinlik ihtiyaçlarına uyum sağlama güçlüğü</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1055568">
                <a:tc>
                  <a:txBody>
                    <a:bodyPr/>
                    <a:lstStyle/>
                    <a:p>
                      <a:pPr algn="l" fontAlgn="t"/>
                      <a:r>
                        <a:rPr lang="tr-TR" sz="1400" b="0" i="0" u="none" strike="noStrike">
                          <a:solidFill>
                            <a:srgbClr val="0F2303"/>
                          </a:solidFill>
                          <a:effectLst/>
                          <a:latin typeface="Calibri" panose="020F0502020204030204" pitchFamily="34" charset="0"/>
                        </a:rPr>
                        <a:t>G5-İnsan Kaynakları sürecine  büyük destek sağlayan bir Hukuk Departmanının olması  </a:t>
                      </a:r>
                    </a:p>
                  </a:txBody>
                  <a:tcPr marL="7620" marR="7620" marT="7620" marB="0">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l" fontAlgn="t"/>
                      <a:r>
                        <a:rPr lang="tr-TR" sz="1400" b="0" i="0" u="none" strike="noStrike" dirty="0">
                          <a:solidFill>
                            <a:srgbClr val="0F2303"/>
                          </a:solidFill>
                          <a:effectLst/>
                          <a:latin typeface="Calibri" panose="020F0502020204030204" pitchFamily="34" charset="0"/>
                        </a:rPr>
                        <a:t>Z5-Akademik ve idari personele yönelik hizmet içi eğitim ve gelişim olanaklarının sınırlı olması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1400" b="0" i="0" u="none" strike="noStrike" dirty="0">
                          <a:solidFill>
                            <a:srgbClr val="0F2303"/>
                          </a:solidFill>
                          <a:effectLst/>
                          <a:latin typeface="Calibri" panose="020F0502020204030204" pitchFamily="34" charset="0"/>
                        </a:rPr>
                        <a:t>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1400" b="0" i="0" u="none" strike="noStrike">
                          <a:solidFill>
                            <a:srgbClr val="0F2303"/>
                          </a:solidFill>
                          <a:effectLst/>
                          <a:latin typeface="Calibri" panose="020F0502020204030204" pitchFamily="34" charset="0"/>
                        </a:rPr>
                        <a:t>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59513874"/>
                  </a:ext>
                </a:extLst>
              </a:tr>
              <a:tr h="1001893">
                <a:tc>
                  <a:txBody>
                    <a:bodyPr/>
                    <a:lstStyle/>
                    <a:p>
                      <a:pPr algn="l" fontAlgn="t"/>
                      <a:r>
                        <a:rPr lang="tr-TR" sz="1400" b="0" i="0" u="none" strike="noStrike">
                          <a:solidFill>
                            <a:srgbClr val="0F2303"/>
                          </a:solidFill>
                          <a:effectLst/>
                          <a:latin typeface="Calibri" panose="020F0502020204030204" pitchFamily="34" charset="0"/>
                        </a:rPr>
                        <a:t>G6-Resmi süreçlerde hata payını azaltan ve güncel gelişmeleri takip edilmesini sağlayan güçlü bir Sosyal Güvenlik Danışmanı'mızın olması</a:t>
                      </a:r>
                    </a:p>
                  </a:txBody>
                  <a:tcPr marL="7620" marR="7620" marT="7620" marB="0">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l" fontAlgn="t"/>
                      <a:r>
                        <a:rPr lang="tr-TR" sz="1400" b="1" i="0" u="none" strike="noStrike">
                          <a:solidFill>
                            <a:srgbClr val="0F2303"/>
                          </a:solidFill>
                          <a:effectLst/>
                          <a:latin typeface="Calibri" panose="020F0502020204030204" pitchFamily="34" charset="0"/>
                        </a:rPr>
                        <a:t>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endParaRPr lang="tr-TR" sz="1400" b="1" i="0" u="none" strike="noStrike">
                        <a:solidFill>
                          <a:srgbClr val="0F2303"/>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1400" b="0" i="0" u="none" strike="noStrike">
                          <a:solidFill>
                            <a:srgbClr val="0F2303"/>
                          </a:solidFill>
                          <a:effectLst/>
                          <a:latin typeface="Calibri" panose="020F0502020204030204" pitchFamily="34" charset="0"/>
                        </a:rPr>
                        <a:t>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7529262"/>
                  </a:ext>
                </a:extLst>
              </a:tr>
              <a:tr h="1019784">
                <a:tc>
                  <a:txBody>
                    <a:bodyPr/>
                    <a:lstStyle/>
                    <a:p>
                      <a:pPr algn="l" fontAlgn="t"/>
                      <a:r>
                        <a:rPr lang="tr-TR" sz="1400" b="0" i="0" u="none" strike="noStrike">
                          <a:solidFill>
                            <a:srgbClr val="0F2303"/>
                          </a:solidFill>
                          <a:effectLst/>
                          <a:latin typeface="Calibri" panose="020F0502020204030204" pitchFamily="34" charset="0"/>
                        </a:rPr>
                        <a:t>G7-Üniversite işgücünden faydalanılması (Kısmi Zamanlı Öğrenciler, Mezun Öğrenciler)</a:t>
                      </a:r>
                    </a:p>
                  </a:txBody>
                  <a:tcPr marL="7620" marR="7620" marT="7620" marB="0">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l" fontAlgn="b"/>
                      <a:endParaRPr lang="tr-TR" sz="1400" b="1" i="0" u="none" strike="noStrike">
                        <a:solidFill>
                          <a:srgbClr val="0F2303"/>
                        </a:solidFill>
                        <a:effectLst/>
                        <a:latin typeface="Calibri" panose="020F0502020204030204" pitchFamily="34"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1400" b="0" i="0" u="none" strike="noStrike">
                          <a:solidFill>
                            <a:srgbClr val="0F2303"/>
                          </a:solidFill>
                          <a:effectLst/>
                          <a:latin typeface="Calibri" panose="020F0502020204030204" pitchFamily="34" charset="0"/>
                        </a:rPr>
                        <a:t>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t"/>
                      <a:r>
                        <a:rPr lang="tr-TR" sz="1400" b="0" i="0" u="none" strike="noStrike" dirty="0">
                          <a:solidFill>
                            <a:srgbClr val="0F2303"/>
                          </a:solidFill>
                          <a:effectLst/>
                          <a:latin typeface="Calibri" panose="020F0502020204030204" pitchFamily="34" charset="0"/>
                        </a:rPr>
                        <a:t>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58300749"/>
                  </a:ext>
                </a:extLst>
              </a:tr>
            </a:tbl>
          </a:graphicData>
        </a:graphic>
      </p:graphicFrame>
    </p:spTree>
    <p:extLst>
      <p:ext uri="{BB962C8B-B14F-4D97-AF65-F5344CB8AC3E}">
        <p14:creationId xmlns:p14="http://schemas.microsoft.com/office/powerpoint/2010/main" val="7915005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76429" y="423861"/>
            <a:ext cx="5076628"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BEKLENTİLERİ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8"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o 3"/>
          <p:cNvGraphicFramePr>
            <a:graphicFrameLocks noGrp="1"/>
          </p:cNvGraphicFramePr>
          <p:nvPr>
            <p:extLst>
              <p:ext uri="{D42A27DB-BD31-4B8C-83A1-F6EECF244321}">
                <p14:modId xmlns:p14="http://schemas.microsoft.com/office/powerpoint/2010/main" val="579269594"/>
              </p:ext>
            </p:extLst>
          </p:nvPr>
        </p:nvGraphicFramePr>
        <p:xfrm>
          <a:off x="2076429" y="1288031"/>
          <a:ext cx="5097936" cy="5242219"/>
        </p:xfrm>
        <a:graphic>
          <a:graphicData uri="http://schemas.openxmlformats.org/drawingml/2006/table">
            <a:tbl>
              <a:tblPr/>
              <a:tblGrid>
                <a:gridCol w="1631961">
                  <a:extLst>
                    <a:ext uri="{9D8B030D-6E8A-4147-A177-3AD203B41FA5}">
                      <a16:colId xmlns:a16="http://schemas.microsoft.com/office/drawing/2014/main" val="3918363564"/>
                    </a:ext>
                  </a:extLst>
                </a:gridCol>
                <a:gridCol w="1726198">
                  <a:extLst>
                    <a:ext uri="{9D8B030D-6E8A-4147-A177-3AD203B41FA5}">
                      <a16:colId xmlns:a16="http://schemas.microsoft.com/office/drawing/2014/main" val="1683979601"/>
                    </a:ext>
                  </a:extLst>
                </a:gridCol>
                <a:gridCol w="1739777">
                  <a:extLst>
                    <a:ext uri="{9D8B030D-6E8A-4147-A177-3AD203B41FA5}">
                      <a16:colId xmlns:a16="http://schemas.microsoft.com/office/drawing/2014/main" val="2592459544"/>
                    </a:ext>
                  </a:extLst>
                </a:gridCol>
              </a:tblGrid>
              <a:tr h="563311">
                <a:tc>
                  <a:txBody>
                    <a:bodyPr/>
                    <a:lstStyle/>
                    <a:p>
                      <a:pPr algn="ctr" fontAlgn="ctr"/>
                      <a:r>
                        <a:rPr lang="tr-TR" sz="1200" b="1" i="0" u="none" strike="noStrike" dirty="0">
                          <a:solidFill>
                            <a:srgbClr val="000000"/>
                          </a:solidFill>
                          <a:effectLst/>
                          <a:latin typeface="Calibri" panose="020F0502020204030204" pitchFamily="34" charset="0"/>
                        </a:rPr>
                        <a:t>PAYDAŞ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PAYDAŞ OLMA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PAYDAŞ BEKLENTİSİ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333432">
                <a:tc>
                  <a:txBody>
                    <a:bodyPr/>
                    <a:lstStyle/>
                    <a:p>
                      <a:pPr algn="ctr" fontAlgn="ctr"/>
                      <a:r>
                        <a:rPr lang="tr-TR" sz="1200" b="0" i="0" u="none" strike="noStrike" dirty="0">
                          <a:solidFill>
                            <a:srgbClr val="000000"/>
                          </a:solidFill>
                          <a:effectLst/>
                          <a:latin typeface="Calibri" panose="020F0502020204030204" pitchFamily="34" charset="0"/>
                        </a:rPr>
                        <a:t>İnsan Kaynakları Personeli</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000000"/>
                          </a:solidFill>
                          <a:effectLst/>
                          <a:latin typeface="Calibri" panose="020F0502020204030204" pitchFamily="34" charset="0"/>
                        </a:rPr>
                        <a:t>Hizmet Üretme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dirty="0">
                          <a:solidFill>
                            <a:srgbClr val="000000"/>
                          </a:solidFill>
                          <a:effectLst/>
                          <a:latin typeface="Calibri" panose="020F0502020204030204" pitchFamily="34" charset="0"/>
                        </a:rPr>
                        <a:t>Ücret ve Sosyal Haklar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333432">
                <a:tc>
                  <a:txBody>
                    <a:bodyPr/>
                    <a:lstStyle/>
                    <a:p>
                      <a:pPr algn="ctr" fontAlgn="ctr"/>
                      <a:r>
                        <a:rPr lang="tr-TR" sz="1200" b="0" i="0" u="none" strike="noStrike" dirty="0">
                          <a:solidFill>
                            <a:srgbClr val="000000"/>
                          </a:solidFill>
                          <a:effectLst/>
                          <a:latin typeface="Calibri" panose="020F0502020204030204" pitchFamily="34" charset="0"/>
                        </a:rPr>
                        <a:t>Akademik ve İdari Birim Çalışanları</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000000"/>
                          </a:solidFill>
                          <a:effectLst/>
                          <a:latin typeface="Calibri" panose="020F0502020204030204" pitchFamily="34" charset="0"/>
                        </a:rPr>
                        <a:t>Hizmet Üretme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dirty="0">
                          <a:solidFill>
                            <a:srgbClr val="000000"/>
                          </a:solidFill>
                          <a:effectLst/>
                          <a:latin typeface="Calibri" panose="020F0502020204030204" pitchFamily="34" charset="0"/>
                        </a:rPr>
                        <a:t>Etkili, verimli ve zamanında hizmet sunma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333432">
                <a:tc>
                  <a:txBody>
                    <a:bodyPr/>
                    <a:lstStyle/>
                    <a:p>
                      <a:pPr algn="ctr" fontAlgn="ctr"/>
                      <a:r>
                        <a:rPr lang="sv-SE" sz="1200" b="0" i="0" u="none" strike="noStrike" dirty="0">
                          <a:solidFill>
                            <a:srgbClr val="000000"/>
                          </a:solidFill>
                          <a:effectLst/>
                          <a:latin typeface="Calibri" panose="020F0502020204030204" pitchFamily="34" charset="0"/>
                        </a:rPr>
                        <a:t>Akademik ve İdari Kadrolara Başvuru Yapan Adaylar</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000000"/>
                          </a:solidFill>
                          <a:effectLst/>
                          <a:latin typeface="Calibri" panose="020F0502020204030204" pitchFamily="34" charset="0"/>
                        </a:rPr>
                        <a:t>Başvuru Süreci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dirty="0">
                          <a:solidFill>
                            <a:srgbClr val="000000"/>
                          </a:solidFill>
                          <a:effectLst/>
                          <a:latin typeface="Calibri" panose="020F0502020204030204" pitchFamily="34" charset="0"/>
                        </a:rPr>
                        <a:t>Etkili, verimli ve zamanında hizmet sunma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r h="333432">
                <a:tc>
                  <a:txBody>
                    <a:bodyPr/>
                    <a:lstStyle/>
                    <a:p>
                      <a:pPr algn="ctr" fontAlgn="ctr"/>
                      <a:r>
                        <a:rPr lang="tr-TR" sz="1200" b="0" i="0" u="none" strike="noStrike" dirty="0">
                          <a:solidFill>
                            <a:srgbClr val="000000"/>
                          </a:solidFill>
                          <a:effectLst/>
                          <a:latin typeface="Calibri" panose="020F0502020204030204" pitchFamily="34" charset="0"/>
                        </a:rPr>
                        <a:t>YÖK</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200" b="0" i="0" u="none" strike="noStrike" dirty="0">
                          <a:solidFill>
                            <a:srgbClr val="000000"/>
                          </a:solidFill>
                          <a:effectLst/>
                          <a:latin typeface="Calibri" panose="020F0502020204030204" pitchFamily="34" charset="0"/>
                        </a:rPr>
                        <a:t>Mevzuat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000000"/>
                          </a:solidFill>
                          <a:effectLst/>
                          <a:latin typeface="Calibri" panose="020F0502020204030204" pitchFamily="34" charset="0"/>
                        </a:rPr>
                        <a:t>Kanunlara uygunluk</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3855125"/>
                  </a:ext>
                </a:extLst>
              </a:tr>
              <a:tr h="333432">
                <a:tc>
                  <a:txBody>
                    <a:bodyPr/>
                    <a:lstStyle/>
                    <a:p>
                      <a:pPr algn="ctr" fontAlgn="ctr"/>
                      <a:r>
                        <a:rPr lang="tr-TR" sz="1200" b="0" i="0" u="none" strike="noStrike">
                          <a:solidFill>
                            <a:srgbClr val="000000"/>
                          </a:solidFill>
                          <a:effectLst/>
                          <a:latin typeface="Calibri" panose="020F0502020204030204" pitchFamily="34" charset="0"/>
                        </a:rPr>
                        <a:t>İŞKUR</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200" b="0" i="0" u="none" strike="noStrike" dirty="0">
                          <a:solidFill>
                            <a:srgbClr val="000000"/>
                          </a:solidFill>
                          <a:effectLst/>
                          <a:latin typeface="Calibri" panose="020F0502020204030204" pitchFamily="34" charset="0"/>
                        </a:rPr>
                        <a:t>Mevzuat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000000"/>
                          </a:solidFill>
                          <a:effectLst/>
                          <a:latin typeface="Calibri" panose="020F0502020204030204" pitchFamily="34" charset="0"/>
                        </a:rPr>
                        <a:t>Kanunlara uygunluk</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291738"/>
                  </a:ext>
                </a:extLst>
              </a:tr>
              <a:tr h="333432">
                <a:tc>
                  <a:txBody>
                    <a:bodyPr/>
                    <a:lstStyle/>
                    <a:p>
                      <a:pPr algn="ctr" fontAlgn="ctr"/>
                      <a:r>
                        <a:rPr lang="tr-TR" sz="1200" b="0" i="0" u="none" strike="noStrike" dirty="0">
                          <a:solidFill>
                            <a:srgbClr val="000000"/>
                          </a:solidFill>
                          <a:effectLst/>
                          <a:latin typeface="Calibri" panose="020F0502020204030204" pitchFamily="34" charset="0"/>
                        </a:rPr>
                        <a:t>SGK</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200" b="0" i="0" u="none" strike="noStrike" dirty="0">
                          <a:solidFill>
                            <a:srgbClr val="000000"/>
                          </a:solidFill>
                          <a:effectLst/>
                          <a:latin typeface="Calibri" panose="020F0502020204030204" pitchFamily="34" charset="0"/>
                        </a:rPr>
                        <a:t>Mevzuat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dirty="0">
                          <a:solidFill>
                            <a:srgbClr val="000000"/>
                          </a:solidFill>
                          <a:effectLst/>
                          <a:latin typeface="Calibri" panose="020F0502020204030204" pitchFamily="34" charset="0"/>
                        </a:rPr>
                        <a:t>Kanunlara uygunluk</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82409110"/>
                  </a:ext>
                </a:extLst>
              </a:tr>
              <a:tr h="333432">
                <a:tc>
                  <a:txBody>
                    <a:bodyPr/>
                    <a:lstStyle/>
                    <a:p>
                      <a:pPr algn="ctr" fontAlgn="ctr"/>
                      <a:r>
                        <a:rPr lang="tr-TR" sz="1200" b="0" i="0" u="none" strike="noStrike" dirty="0">
                          <a:solidFill>
                            <a:srgbClr val="000000"/>
                          </a:solidFill>
                          <a:effectLst/>
                          <a:latin typeface="Calibri" panose="020F0502020204030204" pitchFamily="34" charset="0"/>
                        </a:rPr>
                        <a:t>Kısmi Zamanlı Öğrenciler</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000000"/>
                          </a:solidFill>
                          <a:effectLst/>
                          <a:latin typeface="Calibri" panose="020F0502020204030204" pitchFamily="34" charset="0"/>
                        </a:rPr>
                        <a:t>Hizmet Üretme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dirty="0" err="1">
                          <a:solidFill>
                            <a:srgbClr val="000000"/>
                          </a:solidFill>
                          <a:effectLst/>
                          <a:latin typeface="Calibri" panose="020F0502020204030204" pitchFamily="34" charset="0"/>
                        </a:rPr>
                        <a:t>Ücret,Verimli</a:t>
                      </a:r>
                      <a:r>
                        <a:rPr lang="tr-TR" sz="1200" b="0" i="0" u="none" strike="noStrike" dirty="0">
                          <a:solidFill>
                            <a:srgbClr val="000000"/>
                          </a:solidFill>
                          <a:effectLst/>
                          <a:latin typeface="Calibri" panose="020F0502020204030204" pitchFamily="34" charset="0"/>
                        </a:rPr>
                        <a:t> Çalışma Ortamı ve İş Öğrenme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59061239"/>
                  </a:ext>
                </a:extLst>
              </a:tr>
              <a:tr h="333432">
                <a:tc>
                  <a:txBody>
                    <a:bodyPr/>
                    <a:lstStyle/>
                    <a:p>
                      <a:pPr algn="ctr" fontAlgn="ctr"/>
                      <a:r>
                        <a:rPr lang="tr-TR" sz="1200" b="0" i="0" u="none" strike="noStrike" dirty="0">
                          <a:solidFill>
                            <a:srgbClr val="000000"/>
                          </a:solidFill>
                          <a:effectLst/>
                          <a:latin typeface="Calibri" panose="020F0502020204030204" pitchFamily="34" charset="0"/>
                        </a:rPr>
                        <a:t>Stajyer Öğrenciler - Staj ve Uygulamalı Ders yaptıkları kurumlar</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000000"/>
                          </a:solidFill>
                          <a:effectLst/>
                          <a:latin typeface="Calibri" panose="020F0502020204030204" pitchFamily="34" charset="0"/>
                        </a:rPr>
                        <a:t>Staj Yönergesi Gereği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dirty="0">
                          <a:solidFill>
                            <a:srgbClr val="000000"/>
                          </a:solidFill>
                          <a:effectLst/>
                          <a:latin typeface="Calibri" panose="020F0502020204030204" pitchFamily="34" charset="0"/>
                        </a:rPr>
                        <a:t>Staj Evrakının Zamanında </a:t>
                      </a:r>
                      <a:r>
                        <a:rPr lang="tr-TR" sz="1200" b="0" i="0" u="none" strike="noStrike" dirty="0" err="1">
                          <a:solidFill>
                            <a:srgbClr val="000000"/>
                          </a:solidFill>
                          <a:effectLst/>
                          <a:latin typeface="Calibri" panose="020F0502020204030204" pitchFamily="34" charset="0"/>
                        </a:rPr>
                        <a:t>İletilmesi,Sigorta</a:t>
                      </a:r>
                      <a:r>
                        <a:rPr lang="tr-TR" sz="1200" b="0" i="0" u="none" strike="noStrike" dirty="0">
                          <a:solidFill>
                            <a:srgbClr val="000000"/>
                          </a:solidFill>
                          <a:effectLst/>
                          <a:latin typeface="Calibri" panose="020F0502020204030204" pitchFamily="34" charset="0"/>
                        </a:rPr>
                        <a:t> İşlemlerinin Doğru Yapılması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67738203"/>
                  </a:ext>
                </a:extLst>
              </a:tr>
              <a:tr h="333432">
                <a:tc>
                  <a:txBody>
                    <a:bodyPr/>
                    <a:lstStyle/>
                    <a:p>
                      <a:pPr algn="ctr" fontAlgn="ctr"/>
                      <a:r>
                        <a:rPr lang="tr-TR" sz="1200" b="0" i="0" u="none" strike="noStrike">
                          <a:solidFill>
                            <a:srgbClr val="000000"/>
                          </a:solidFill>
                          <a:effectLst/>
                          <a:latin typeface="Calibri" panose="020F0502020204030204" pitchFamily="34" charset="0"/>
                        </a:rPr>
                        <a:t>Uyumsoft</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000000"/>
                          </a:solidFill>
                          <a:effectLst/>
                          <a:latin typeface="Calibri" panose="020F0502020204030204" pitchFamily="34" charset="0"/>
                        </a:rPr>
                        <a:t>Eğitim ve Danışmanlık Hizmetleri (İK ERP Programı)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dirty="0">
                          <a:solidFill>
                            <a:srgbClr val="000000"/>
                          </a:solidFill>
                          <a:effectLst/>
                          <a:latin typeface="Calibri" panose="020F0502020204030204" pitchFamily="34" charset="0"/>
                        </a:rPr>
                        <a:t>Zamanında Ödeme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59513874"/>
                  </a:ext>
                </a:extLst>
              </a:tr>
              <a:tr h="333432">
                <a:tc>
                  <a:txBody>
                    <a:bodyPr/>
                    <a:lstStyle/>
                    <a:p>
                      <a:pPr algn="ctr" fontAlgn="ctr"/>
                      <a:r>
                        <a:rPr lang="tr-TR" sz="1200" b="0" i="0" u="none" strike="noStrike" dirty="0" err="1">
                          <a:solidFill>
                            <a:srgbClr val="000000"/>
                          </a:solidFill>
                          <a:effectLst/>
                          <a:latin typeface="Calibri" panose="020F0502020204030204" pitchFamily="34" charset="0"/>
                        </a:rPr>
                        <a:t>Gülbenk</a:t>
                      </a:r>
                      <a:r>
                        <a:rPr lang="tr-TR" sz="1200" b="0" i="0" u="none" strike="noStrike" dirty="0">
                          <a:solidFill>
                            <a:srgbClr val="000000"/>
                          </a:solidFill>
                          <a:effectLst/>
                          <a:latin typeface="Calibri" panose="020F0502020204030204" pitchFamily="34" charset="0"/>
                        </a:rPr>
                        <a:t> Müşavirlik</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000000"/>
                          </a:solidFill>
                          <a:effectLst/>
                          <a:latin typeface="Calibri" panose="020F0502020204030204" pitchFamily="34" charset="0"/>
                        </a:rPr>
                        <a:t>Eğitim ve SGK Danışmanlık Hizmetleri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dirty="0">
                          <a:solidFill>
                            <a:srgbClr val="000000"/>
                          </a:solidFill>
                          <a:effectLst/>
                          <a:latin typeface="Calibri" panose="020F0502020204030204" pitchFamily="34" charset="0"/>
                        </a:rPr>
                        <a:t>Zamanında Bilgi Paylaşımı ve Ödeme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7529262"/>
                  </a:ext>
                </a:extLst>
              </a:tr>
              <a:tr h="333432">
                <a:tc>
                  <a:txBody>
                    <a:bodyPr/>
                    <a:lstStyle/>
                    <a:p>
                      <a:pPr algn="ctr" fontAlgn="ctr"/>
                      <a:r>
                        <a:rPr lang="tr-TR" sz="1200" b="0" i="0" u="none" strike="noStrike">
                          <a:solidFill>
                            <a:srgbClr val="000000"/>
                          </a:solidFill>
                          <a:effectLst/>
                          <a:latin typeface="Calibri" panose="020F0502020204030204" pitchFamily="34" charset="0"/>
                        </a:rPr>
                        <a:t>Antalya Organize Sanayi Bölge Müdürlüğü</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000000"/>
                          </a:solidFill>
                          <a:effectLst/>
                          <a:latin typeface="Calibri" panose="020F0502020204030204" pitchFamily="34" charset="0"/>
                        </a:rPr>
                        <a:t>Eğitim Hizmetleri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dirty="0">
                          <a:solidFill>
                            <a:srgbClr val="000000"/>
                          </a:solidFill>
                          <a:effectLst/>
                          <a:latin typeface="Calibri" panose="020F0502020204030204" pitchFamily="34" charset="0"/>
                        </a:rPr>
                        <a:t>Zamanında Ödeme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58300749"/>
                  </a:ext>
                </a:extLst>
              </a:tr>
            </a:tbl>
          </a:graphicData>
        </a:graphic>
      </p:graphicFrame>
    </p:spTree>
    <p:extLst>
      <p:ext uri="{BB962C8B-B14F-4D97-AF65-F5344CB8AC3E}">
        <p14:creationId xmlns:p14="http://schemas.microsoft.com/office/powerpoint/2010/main" val="4598362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2076429" y="423861"/>
            <a:ext cx="5076628" cy="523220"/>
          </a:xfrm>
          <a:prstGeom prst="rect">
            <a:avLst/>
          </a:prstGeom>
          <a:noFill/>
        </p:spPr>
        <p:txBody>
          <a:bodyPr wrap="square" lIns="91440" tIns="45720" rIns="91440" bIns="45720" rtlCol="0" anchor="t">
            <a:spAutoFit/>
          </a:bodyPr>
          <a:lstStyle/>
          <a:p>
            <a:pPr algn="ctr"/>
            <a:r>
              <a:rPr lang="tr-TR" sz="2800" b="1" dirty="0">
                <a:solidFill>
                  <a:schemeClr val="accent6"/>
                </a:solidFill>
                <a:effectLst>
                  <a:outerShdw blurRad="38100" dist="38100" dir="2700000" algn="tl">
                    <a:srgbClr val="000000">
                      <a:alpha val="43137"/>
                    </a:srgbClr>
                  </a:outerShdw>
                </a:effectLst>
              </a:rPr>
              <a:t>PAYDAŞ BEKLENTİLERİ</a:t>
            </a:r>
            <a:endParaRPr lang="tr-TR" sz="2800" b="1" dirty="0">
              <a:solidFill>
                <a:schemeClr val="accent6"/>
              </a:solidFill>
              <a:effectLst>
                <a:outerShdw blurRad="38100" dist="38100" dir="2700000" algn="tl">
                  <a:srgbClr val="000000">
                    <a:alpha val="43137"/>
                  </a:srgbClr>
                </a:outerShdw>
              </a:effectLst>
              <a:cs typeface="Calibri"/>
            </a:endParaRPr>
          </a:p>
        </p:txBody>
      </p:sp>
      <p:pic>
        <p:nvPicPr>
          <p:cNvPr id="8"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1512168" cy="321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o 3"/>
          <p:cNvGraphicFramePr>
            <a:graphicFrameLocks noGrp="1"/>
          </p:cNvGraphicFramePr>
          <p:nvPr>
            <p:extLst>
              <p:ext uri="{D42A27DB-BD31-4B8C-83A1-F6EECF244321}">
                <p14:modId xmlns:p14="http://schemas.microsoft.com/office/powerpoint/2010/main" val="1849069591"/>
              </p:ext>
            </p:extLst>
          </p:nvPr>
        </p:nvGraphicFramePr>
        <p:xfrm>
          <a:off x="2076429" y="1288031"/>
          <a:ext cx="5097936" cy="4758235"/>
        </p:xfrm>
        <a:graphic>
          <a:graphicData uri="http://schemas.openxmlformats.org/drawingml/2006/table">
            <a:tbl>
              <a:tblPr/>
              <a:tblGrid>
                <a:gridCol w="1631961">
                  <a:extLst>
                    <a:ext uri="{9D8B030D-6E8A-4147-A177-3AD203B41FA5}">
                      <a16:colId xmlns:a16="http://schemas.microsoft.com/office/drawing/2014/main" val="3918363564"/>
                    </a:ext>
                  </a:extLst>
                </a:gridCol>
                <a:gridCol w="1726198">
                  <a:extLst>
                    <a:ext uri="{9D8B030D-6E8A-4147-A177-3AD203B41FA5}">
                      <a16:colId xmlns:a16="http://schemas.microsoft.com/office/drawing/2014/main" val="1683979601"/>
                    </a:ext>
                  </a:extLst>
                </a:gridCol>
                <a:gridCol w="1739777">
                  <a:extLst>
                    <a:ext uri="{9D8B030D-6E8A-4147-A177-3AD203B41FA5}">
                      <a16:colId xmlns:a16="http://schemas.microsoft.com/office/drawing/2014/main" val="2592459544"/>
                    </a:ext>
                  </a:extLst>
                </a:gridCol>
              </a:tblGrid>
              <a:tr h="563311">
                <a:tc>
                  <a:txBody>
                    <a:bodyPr/>
                    <a:lstStyle/>
                    <a:p>
                      <a:pPr algn="ctr" fontAlgn="ctr"/>
                      <a:r>
                        <a:rPr lang="tr-TR" sz="1200" b="1" i="0" u="none" strike="noStrike" dirty="0">
                          <a:solidFill>
                            <a:srgbClr val="000000"/>
                          </a:solidFill>
                          <a:effectLst/>
                          <a:latin typeface="Calibri" panose="020F0502020204030204" pitchFamily="34" charset="0"/>
                        </a:rPr>
                        <a:t>PAYDAŞ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PAYDAŞ OLMA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PAYDAŞ BEKLENTİSİ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333432">
                <a:tc>
                  <a:txBody>
                    <a:bodyPr/>
                    <a:lstStyle/>
                    <a:p>
                      <a:pPr algn="ctr" fontAlgn="ctr"/>
                      <a:r>
                        <a:rPr lang="tr-TR" sz="1200" b="0" i="0" u="none" strike="noStrike" dirty="0">
                          <a:solidFill>
                            <a:srgbClr val="000000"/>
                          </a:solidFill>
                          <a:effectLst/>
                          <a:latin typeface="Calibri" panose="020F0502020204030204" pitchFamily="34" charset="0"/>
                        </a:rPr>
                        <a:t>İlgili Emniyet Müdürlükleri</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200" b="0" i="0" u="none" strike="noStrike" dirty="0">
                          <a:solidFill>
                            <a:srgbClr val="000000"/>
                          </a:solidFill>
                          <a:effectLst/>
                          <a:latin typeface="Calibri" panose="020F0502020204030204" pitchFamily="34" charset="0"/>
                        </a:rPr>
                        <a:t>Mevzuat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dirty="0">
                          <a:solidFill>
                            <a:srgbClr val="000000"/>
                          </a:solidFill>
                          <a:effectLst/>
                          <a:latin typeface="Calibri" panose="020F0502020204030204" pitchFamily="34" charset="0"/>
                        </a:rPr>
                        <a:t>Zamanında hizmet sunma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30805041"/>
                  </a:ext>
                </a:extLst>
              </a:tr>
              <a:tr h="333432">
                <a:tc>
                  <a:txBody>
                    <a:bodyPr/>
                    <a:lstStyle/>
                    <a:p>
                      <a:pPr algn="ctr" fontAlgn="ctr"/>
                      <a:r>
                        <a:rPr lang="tr-TR" sz="1200" b="0" i="0" u="none" strike="noStrike" dirty="0">
                          <a:solidFill>
                            <a:srgbClr val="000000"/>
                          </a:solidFill>
                          <a:effectLst/>
                          <a:latin typeface="Calibri" panose="020F0502020204030204" pitchFamily="34" charset="0"/>
                        </a:rPr>
                        <a:t>Diğer Üniversiteler</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200" b="0" i="0" u="none" strike="noStrike" dirty="0">
                          <a:solidFill>
                            <a:srgbClr val="000000"/>
                          </a:solidFill>
                          <a:effectLst/>
                          <a:latin typeface="Calibri" panose="020F0502020204030204" pitchFamily="34" charset="0"/>
                        </a:rPr>
                        <a:t>Bilgi Alışverişi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000000"/>
                          </a:solidFill>
                          <a:effectLst/>
                          <a:latin typeface="Calibri" panose="020F0502020204030204" pitchFamily="34" charset="0"/>
                        </a:rPr>
                        <a:t>Zamanında Bilgi Akışının Sağlanması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97492461"/>
                  </a:ext>
                </a:extLst>
              </a:tr>
              <a:tr h="333432">
                <a:tc>
                  <a:txBody>
                    <a:bodyPr/>
                    <a:lstStyle/>
                    <a:p>
                      <a:pPr algn="ctr" fontAlgn="ctr"/>
                      <a:r>
                        <a:rPr lang="tr-TR" sz="1200" b="0" i="0" u="none" strike="noStrike" dirty="0">
                          <a:solidFill>
                            <a:srgbClr val="000000"/>
                          </a:solidFill>
                          <a:effectLst/>
                          <a:latin typeface="Calibri" panose="020F0502020204030204" pitchFamily="34" charset="0"/>
                        </a:rPr>
                        <a:t>Akdeniz Üniversitesi ve Antalya'daki Diğer Vakıf Üniversiteleri</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200" b="0" i="0" u="none" strike="noStrike" dirty="0">
                          <a:solidFill>
                            <a:srgbClr val="000000"/>
                          </a:solidFill>
                          <a:effectLst/>
                          <a:latin typeface="Calibri" panose="020F0502020204030204" pitchFamily="34" charset="0"/>
                        </a:rPr>
                        <a:t>Bilgi Alışverişi, Çeşitli İşbirlikleri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dirty="0">
                          <a:solidFill>
                            <a:srgbClr val="000000"/>
                          </a:solidFill>
                          <a:effectLst/>
                          <a:latin typeface="Calibri" panose="020F0502020204030204" pitchFamily="34" charset="0"/>
                        </a:rPr>
                        <a:t>Zamanında Bilgi Akışı ve Desteğin Sağlanması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94824209"/>
                  </a:ext>
                </a:extLst>
              </a:tr>
              <a:tr h="333432">
                <a:tc>
                  <a:txBody>
                    <a:bodyPr/>
                    <a:lstStyle/>
                    <a:p>
                      <a:pPr algn="ctr" fontAlgn="ctr"/>
                      <a:r>
                        <a:rPr lang="tr-TR" sz="1200" b="0" i="0" u="none" strike="noStrike" dirty="0">
                          <a:solidFill>
                            <a:srgbClr val="000000"/>
                          </a:solidFill>
                          <a:effectLst/>
                          <a:latin typeface="Calibri" panose="020F0502020204030204" pitchFamily="34" charset="0"/>
                        </a:rPr>
                        <a:t>Yükseköğretim Kalite Kurulu</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200" b="0" i="0" u="none" strike="noStrike" dirty="0">
                          <a:solidFill>
                            <a:srgbClr val="000000"/>
                          </a:solidFill>
                          <a:effectLst/>
                          <a:latin typeface="Calibri" panose="020F0502020204030204" pitchFamily="34" charset="0"/>
                        </a:rPr>
                        <a:t>ABÜ İç Kalite Güvence Sisteminin oluşturulması ve ABÜ iç kalite güvencesinin artırılması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dirty="0">
                          <a:solidFill>
                            <a:srgbClr val="000000"/>
                          </a:solidFill>
                          <a:effectLst/>
                          <a:latin typeface="Calibri" panose="020F0502020204030204" pitchFamily="34" charset="0"/>
                        </a:rPr>
                        <a:t>Düzenli olarak KİDR, Kurumsal Dış Değerlendirme ve Kurumsal Akreditasyon süreçlerinde işbirliği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333432">
                <a:tc>
                  <a:txBody>
                    <a:bodyPr/>
                    <a:lstStyle/>
                    <a:p>
                      <a:pPr algn="ctr" fontAlgn="ctr"/>
                      <a:r>
                        <a:rPr lang="tr-TR" sz="1200" b="0" i="0" u="none" strike="noStrike" dirty="0">
                          <a:solidFill>
                            <a:srgbClr val="000000"/>
                          </a:solidFill>
                          <a:effectLst/>
                          <a:latin typeface="Calibri" panose="020F0502020204030204" pitchFamily="34" charset="0"/>
                        </a:rPr>
                        <a:t>Bağımsız Akredite Denetim Kuruluşları</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000000"/>
                          </a:solidFill>
                          <a:effectLst/>
                          <a:latin typeface="Calibri" panose="020F0502020204030204" pitchFamily="34" charset="0"/>
                        </a:rPr>
                        <a:t>Bilgi/Mevzuat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dirty="0">
                          <a:solidFill>
                            <a:srgbClr val="000000"/>
                          </a:solidFill>
                          <a:effectLst/>
                          <a:latin typeface="Calibri" panose="020F0502020204030204" pitchFamily="34" charset="0"/>
                        </a:rPr>
                        <a:t>Raporlama, Kalite Bünyesinde Faaliyet Gösterme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r h="333432">
                <a:tc>
                  <a:txBody>
                    <a:bodyPr/>
                    <a:lstStyle/>
                    <a:p>
                      <a:pPr algn="ctr" fontAlgn="ctr"/>
                      <a:r>
                        <a:rPr lang="tr-TR" sz="1200" b="0" i="0" u="none" strike="noStrike">
                          <a:solidFill>
                            <a:srgbClr val="000000"/>
                          </a:solidFill>
                          <a:effectLst/>
                          <a:latin typeface="Calibri" panose="020F0502020204030204" pitchFamily="34" charset="0"/>
                        </a:rPr>
                        <a:t>Kariyer Merkezi</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000000"/>
                          </a:solidFill>
                          <a:effectLst/>
                          <a:latin typeface="Calibri" panose="020F0502020204030204" pitchFamily="34" charset="0"/>
                        </a:rPr>
                        <a:t>Bilgi Alışverişi, Çeşitli İşbirlikleri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dirty="0">
                          <a:solidFill>
                            <a:srgbClr val="000000"/>
                          </a:solidFill>
                          <a:effectLst/>
                          <a:latin typeface="Calibri" panose="020F0502020204030204" pitchFamily="34" charset="0"/>
                        </a:rPr>
                        <a:t>Zamanında Bilgi Akışı ve Desteğin Sağlanması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3855125"/>
                  </a:ext>
                </a:extLst>
              </a:tr>
              <a:tr h="333432">
                <a:tc>
                  <a:txBody>
                    <a:bodyPr/>
                    <a:lstStyle/>
                    <a:p>
                      <a:pPr algn="ctr" fontAlgn="ctr"/>
                      <a:r>
                        <a:rPr lang="tr-TR" sz="1200" b="0" i="0" u="none" strike="noStrike">
                          <a:solidFill>
                            <a:srgbClr val="000000"/>
                          </a:solidFill>
                          <a:effectLst/>
                          <a:latin typeface="Calibri" panose="020F0502020204030204" pitchFamily="34" charset="0"/>
                        </a:rPr>
                        <a:t>Sağlık Bakanlığı </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000000"/>
                          </a:solidFill>
                          <a:effectLst/>
                          <a:latin typeface="Calibri" panose="020F0502020204030204" pitchFamily="34" charset="0"/>
                        </a:rPr>
                        <a:t>Mevzuat/Hizmet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dirty="0">
                          <a:solidFill>
                            <a:srgbClr val="000000"/>
                          </a:solidFill>
                          <a:effectLst/>
                          <a:latin typeface="Calibri" panose="020F0502020204030204" pitchFamily="34" charset="0"/>
                        </a:rPr>
                        <a:t>Kanunlara uygunluk</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905291738"/>
                  </a:ext>
                </a:extLst>
              </a:tr>
              <a:tr h="333432">
                <a:tc>
                  <a:txBody>
                    <a:bodyPr/>
                    <a:lstStyle/>
                    <a:p>
                      <a:pPr algn="ctr" fontAlgn="ctr"/>
                      <a:r>
                        <a:rPr lang="tr-TR" sz="1200" b="0" i="0" u="none" strike="noStrike">
                          <a:solidFill>
                            <a:srgbClr val="000000"/>
                          </a:solidFill>
                          <a:effectLst/>
                          <a:latin typeface="Calibri" panose="020F0502020204030204" pitchFamily="34" charset="0"/>
                        </a:rPr>
                        <a:t>Aile, Çalışma ve Sosyal Hizmetler Bakanlığı</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000000"/>
                          </a:solidFill>
                          <a:effectLst/>
                          <a:latin typeface="Calibri" panose="020F0502020204030204" pitchFamily="34" charset="0"/>
                        </a:rPr>
                        <a:t>Mevzuat/Hizmet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dirty="0">
                          <a:solidFill>
                            <a:srgbClr val="000000"/>
                          </a:solidFill>
                          <a:effectLst/>
                          <a:latin typeface="Calibri" panose="020F0502020204030204" pitchFamily="34" charset="0"/>
                        </a:rPr>
                        <a:t>Kanunlara uygunluk</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82409110"/>
                  </a:ext>
                </a:extLst>
              </a:tr>
              <a:tr h="333432">
                <a:tc>
                  <a:txBody>
                    <a:bodyPr/>
                    <a:lstStyle/>
                    <a:p>
                      <a:pPr algn="ctr" fontAlgn="ctr"/>
                      <a:r>
                        <a:rPr lang="tr-TR" sz="1200" b="0" i="0" u="none" strike="noStrike">
                          <a:solidFill>
                            <a:srgbClr val="000000"/>
                          </a:solidFill>
                          <a:effectLst/>
                          <a:latin typeface="Calibri" panose="020F0502020204030204" pitchFamily="34" charset="0"/>
                        </a:rPr>
                        <a:t>ABU Mezunları</a:t>
                      </a:r>
                    </a:p>
                  </a:txBody>
                  <a:tcPr marL="7620" marR="7620" marT="7620"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200" b="0" i="0" u="none" strike="noStrike">
                          <a:solidFill>
                            <a:srgbClr val="000000"/>
                          </a:solidFill>
                          <a:effectLst/>
                          <a:latin typeface="Calibri" panose="020F0502020204030204" pitchFamily="34" charset="0"/>
                        </a:rPr>
                        <a:t>Hizmet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200" b="0" i="0" u="none" strike="noStrike" dirty="0">
                          <a:solidFill>
                            <a:srgbClr val="000000"/>
                          </a:solidFill>
                          <a:effectLst/>
                          <a:latin typeface="Calibri" panose="020F0502020204030204" pitchFamily="34" charset="0"/>
                        </a:rPr>
                        <a:t>İş Başvuruları</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59061239"/>
                  </a:ext>
                </a:extLst>
              </a:tr>
            </a:tbl>
          </a:graphicData>
        </a:graphic>
      </p:graphicFrame>
    </p:spTree>
    <p:extLst>
      <p:ext uri="{BB962C8B-B14F-4D97-AF65-F5344CB8AC3E}">
        <p14:creationId xmlns:p14="http://schemas.microsoft.com/office/powerpoint/2010/main" val="19128306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471160" y="761596"/>
            <a:ext cx="8201679" cy="588640"/>
          </a:xfrm>
          <a:prstGeom prst="rect">
            <a:avLst/>
          </a:prstGeom>
        </p:spPr>
        <p:txBody>
          <a:bodyPr vert="horz" lIns="91440" tIns="45720" rIns="91440" bIns="45720" rtlCol="0" anchor="b">
            <a:noAutofit/>
          </a:bodyPr>
          <a:lstStyle/>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a:t>
            </a:r>
            <a:r>
              <a:rPr lang="tr-TR" sz="2800" b="1" dirty="0" smtClean="0">
                <a:solidFill>
                  <a:schemeClr val="accent6"/>
                </a:solidFill>
                <a:effectLst>
                  <a:outerShdw blurRad="38100" dist="38100" dir="2700000" algn="tl">
                    <a:srgbClr val="000000">
                      <a:alpha val="43137"/>
                    </a:srgbClr>
                  </a:outerShdw>
                </a:effectLst>
                <a:ea typeface="+mj-ea"/>
                <a:cs typeface="+mj-cs"/>
              </a:rPr>
              <a:t>ve </a:t>
            </a:r>
            <a:r>
              <a:rPr lang="en-US" sz="2800" b="1" dirty="0" smtClean="0">
                <a:solidFill>
                  <a:schemeClr val="accent6"/>
                </a:solidFill>
                <a:effectLst>
                  <a:outerShdw blurRad="38100" dist="38100" dir="2700000" algn="tl">
                    <a:srgbClr val="000000">
                      <a:alpha val="43137"/>
                    </a:srgbClr>
                  </a:outerShdw>
                </a:effectLst>
                <a:ea typeface="+mj-ea"/>
                <a:cs typeface="+mj-cs"/>
              </a:rPr>
              <a:t> </a:t>
            </a:r>
            <a:r>
              <a:rPr lang="en-US" sz="2800" b="1" dirty="0">
                <a:solidFill>
                  <a:schemeClr val="accent6"/>
                </a:solidFill>
                <a:effectLst>
                  <a:outerShdw blurRad="38100" dist="38100" dir="2700000" algn="tl">
                    <a:srgbClr val="000000">
                      <a:alpha val="43137"/>
                    </a:srgbClr>
                  </a:outerShdw>
                </a:effectLst>
                <a:ea typeface="+mj-ea"/>
                <a:cs typeface="+mj-cs"/>
              </a:rPr>
              <a:t>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(FİZİKİ, MALZEME, TEÇHİZAT, EKİPMAN vb.)</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489" y="332656"/>
            <a:ext cx="1607689" cy="4289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a16="http://schemas.microsoft.com/office/drawing/2014/main" id="{8304B644-425E-4186-B593-E25613CE91FE}"/>
              </a:ext>
            </a:extLst>
          </p:cNvPr>
          <p:cNvGraphicFramePr>
            <a:graphicFrameLocks noGrp="1"/>
          </p:cNvGraphicFramePr>
          <p:nvPr>
            <p:extLst>
              <p:ext uri="{D42A27DB-BD31-4B8C-83A1-F6EECF244321}">
                <p14:modId xmlns:p14="http://schemas.microsoft.com/office/powerpoint/2010/main" val="2456690953"/>
              </p:ext>
            </p:extLst>
          </p:nvPr>
        </p:nvGraphicFramePr>
        <p:xfrm>
          <a:off x="1696178" y="1385081"/>
          <a:ext cx="5472441" cy="4851780"/>
        </p:xfrm>
        <a:graphic>
          <a:graphicData uri="http://schemas.openxmlformats.org/drawingml/2006/table">
            <a:tbl>
              <a:tblPr/>
              <a:tblGrid>
                <a:gridCol w="1041192">
                  <a:extLst>
                    <a:ext uri="{9D8B030D-6E8A-4147-A177-3AD203B41FA5}">
                      <a16:colId xmlns:a16="http://schemas.microsoft.com/office/drawing/2014/main" val="3918363564"/>
                    </a:ext>
                  </a:extLst>
                </a:gridCol>
                <a:gridCol w="1101315">
                  <a:extLst>
                    <a:ext uri="{9D8B030D-6E8A-4147-A177-3AD203B41FA5}">
                      <a16:colId xmlns:a16="http://schemas.microsoft.com/office/drawing/2014/main" val="1683979601"/>
                    </a:ext>
                  </a:extLst>
                </a:gridCol>
                <a:gridCol w="1109978">
                  <a:extLst>
                    <a:ext uri="{9D8B030D-6E8A-4147-A177-3AD203B41FA5}">
                      <a16:colId xmlns:a16="http://schemas.microsoft.com/office/drawing/2014/main" val="2592459544"/>
                    </a:ext>
                  </a:extLst>
                </a:gridCol>
                <a:gridCol w="1109978">
                  <a:extLst>
                    <a:ext uri="{9D8B030D-6E8A-4147-A177-3AD203B41FA5}">
                      <a16:colId xmlns:a16="http://schemas.microsoft.com/office/drawing/2014/main" val="3383282758"/>
                    </a:ext>
                  </a:extLst>
                </a:gridCol>
                <a:gridCol w="1109978">
                  <a:extLst>
                    <a:ext uri="{9D8B030D-6E8A-4147-A177-3AD203B41FA5}">
                      <a16:colId xmlns:a16="http://schemas.microsoft.com/office/drawing/2014/main" val="494559924"/>
                    </a:ext>
                  </a:extLst>
                </a:gridCol>
              </a:tblGrid>
              <a:tr h="912642">
                <a:tc>
                  <a:txBody>
                    <a:bodyPr/>
                    <a:lstStyle/>
                    <a:p>
                      <a:pPr algn="ctr" fontAlgn="ctr"/>
                      <a:r>
                        <a:rPr lang="tr-TR" sz="1200" b="1" i="0" u="none" strike="noStrike" dirty="0">
                          <a:solidFill>
                            <a:srgbClr val="000000"/>
                          </a:solidFill>
                          <a:effectLst/>
                          <a:latin typeface="Calibri" panose="020F0502020204030204" pitchFamily="34" charset="0"/>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1313046">
                <a:tc>
                  <a:txBody>
                    <a:bodyPr/>
                    <a:lstStyle/>
                    <a:p>
                      <a:pPr algn="ctr" fontAlgn="ctr"/>
                      <a:r>
                        <a:rPr lang="tr-TR" sz="1400" b="0" i="0" u="none" strike="noStrike" dirty="0" smtClean="0">
                          <a:solidFill>
                            <a:srgbClr val="000000"/>
                          </a:solidFill>
                          <a:effectLst/>
                          <a:latin typeface="Calibri" panose="020F0502020204030204" pitchFamily="34" charset="0"/>
                        </a:rPr>
                        <a:t>Bilgisayar</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Adet</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5</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smtClean="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1313046">
                <a:tc>
                  <a:txBody>
                    <a:bodyPr/>
                    <a:lstStyle/>
                    <a:p>
                      <a:pPr algn="ctr" fontAlgn="ctr"/>
                      <a:r>
                        <a:rPr lang="tr-TR" sz="1400" b="0" i="0" u="none" strike="noStrike" dirty="0" smtClean="0">
                          <a:solidFill>
                            <a:srgbClr val="000000"/>
                          </a:solidFill>
                          <a:effectLst/>
                          <a:latin typeface="Calibri" panose="020F0502020204030204" pitchFamily="34" charset="0"/>
                        </a:rPr>
                        <a:t>Yazıcı</a:t>
                      </a: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Adet</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2</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1313046">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Tarayıcı</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Adet</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bl>
          </a:graphicData>
        </a:graphic>
      </p:graphicFrame>
    </p:spTree>
    <p:extLst>
      <p:ext uri="{BB962C8B-B14F-4D97-AF65-F5344CB8AC3E}">
        <p14:creationId xmlns:p14="http://schemas.microsoft.com/office/powerpoint/2010/main" val="3238947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Metin kutusu 4">
            <a:extLst>
              <a:ext uri="{FF2B5EF4-FFF2-40B4-BE49-F238E27FC236}">
                <a16:creationId xmlns:a16="http://schemas.microsoft.com/office/drawing/2014/main" id="{57C0E41D-3DD4-4068-B64C-DBA801AC6D69}"/>
              </a:ext>
            </a:extLst>
          </p:cNvPr>
          <p:cNvSpPr txBox="1"/>
          <p:nvPr/>
        </p:nvSpPr>
        <p:spPr>
          <a:xfrm>
            <a:off x="1570007" y="344252"/>
            <a:ext cx="5901761" cy="922105"/>
          </a:xfrm>
          <a:prstGeom prst="rect">
            <a:avLst/>
          </a:prstGeom>
        </p:spPr>
        <p:txBody>
          <a:bodyPr vert="horz" lIns="91440" tIns="45720" rIns="91440" bIns="45720" rtlCol="0" anchor="b">
            <a:noAutofit/>
          </a:bodyPr>
          <a:lstStyle/>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MEVCUT </a:t>
            </a:r>
            <a:r>
              <a:rPr lang="en-US" sz="2800" b="1" dirty="0">
                <a:solidFill>
                  <a:schemeClr val="accent6"/>
                </a:solidFill>
                <a:effectLst>
                  <a:outerShdw blurRad="38100" dist="38100" dir="2700000" algn="tl">
                    <a:srgbClr val="000000">
                      <a:alpha val="43137"/>
                    </a:srgbClr>
                  </a:outerShdw>
                </a:effectLst>
                <a:ea typeface="+mj-ea"/>
                <a:cs typeface="+mj-cs"/>
              </a:rPr>
              <a:t>KAYNAK</a:t>
            </a:r>
            <a:r>
              <a:rPr lang="tr-TR" sz="2800" b="1" dirty="0">
                <a:solidFill>
                  <a:schemeClr val="accent6"/>
                </a:solidFill>
                <a:effectLst>
                  <a:outerShdw blurRad="38100" dist="38100" dir="2700000" algn="tl">
                    <a:srgbClr val="000000">
                      <a:alpha val="43137"/>
                    </a:srgbClr>
                  </a:outerShdw>
                </a:effectLst>
                <a:ea typeface="+mj-ea"/>
                <a:cs typeface="+mj-cs"/>
              </a:rPr>
              <a:t>LAR </a:t>
            </a:r>
            <a:r>
              <a:rPr lang="tr-TR" sz="2800" b="1" dirty="0" smtClean="0">
                <a:solidFill>
                  <a:schemeClr val="accent6"/>
                </a:solidFill>
                <a:effectLst>
                  <a:outerShdw blurRad="38100" dist="38100" dir="2700000" algn="tl">
                    <a:srgbClr val="000000">
                      <a:alpha val="43137"/>
                    </a:srgbClr>
                  </a:outerShdw>
                </a:effectLst>
                <a:ea typeface="+mj-ea"/>
                <a:cs typeface="+mj-cs"/>
              </a:rPr>
              <a:t>ve </a:t>
            </a:r>
            <a:r>
              <a:rPr lang="en-US" sz="2800" b="1" dirty="0" smtClean="0">
                <a:solidFill>
                  <a:schemeClr val="accent6"/>
                </a:solidFill>
                <a:effectLst>
                  <a:outerShdw blurRad="38100" dist="38100" dir="2700000" algn="tl">
                    <a:srgbClr val="000000">
                      <a:alpha val="43137"/>
                    </a:srgbClr>
                  </a:outerShdw>
                </a:effectLst>
                <a:ea typeface="+mj-ea"/>
                <a:cs typeface="+mj-cs"/>
              </a:rPr>
              <a:t> </a:t>
            </a:r>
            <a:r>
              <a:rPr lang="en-US" sz="2800" b="1" dirty="0">
                <a:solidFill>
                  <a:schemeClr val="accent6"/>
                </a:solidFill>
                <a:effectLst>
                  <a:outerShdw blurRad="38100" dist="38100" dir="2700000" algn="tl">
                    <a:srgbClr val="000000">
                      <a:alpha val="43137"/>
                    </a:srgbClr>
                  </a:outerShdw>
                </a:effectLst>
                <a:ea typeface="+mj-ea"/>
                <a:cs typeface="+mj-cs"/>
              </a:rPr>
              <a:t>İHTİYA</a:t>
            </a:r>
            <a:r>
              <a:rPr lang="tr-TR" sz="2800" b="1" dirty="0">
                <a:solidFill>
                  <a:schemeClr val="accent6"/>
                </a:solidFill>
                <a:effectLst>
                  <a:outerShdw blurRad="38100" dist="38100" dir="2700000" algn="tl">
                    <a:srgbClr val="000000">
                      <a:alpha val="43137"/>
                    </a:srgbClr>
                  </a:outerShdw>
                </a:effectLst>
                <a:ea typeface="+mj-ea"/>
                <a:cs typeface="+mj-cs"/>
              </a:rPr>
              <a:t>ÇLAR</a:t>
            </a:r>
          </a:p>
          <a:p>
            <a:pPr algn="ctr">
              <a:lnSpc>
                <a:spcPct val="110000"/>
              </a:lnSpc>
              <a:spcBef>
                <a:spcPct val="0"/>
              </a:spcBef>
              <a:spcAft>
                <a:spcPts val="600"/>
              </a:spcAft>
            </a:pPr>
            <a:r>
              <a:rPr lang="tr-TR" sz="2800" b="1" dirty="0">
                <a:solidFill>
                  <a:schemeClr val="accent6"/>
                </a:solidFill>
                <a:effectLst>
                  <a:outerShdw blurRad="38100" dist="38100" dir="2700000" algn="tl">
                    <a:srgbClr val="000000">
                      <a:alpha val="43137"/>
                    </a:srgbClr>
                  </a:outerShdw>
                </a:effectLst>
                <a:ea typeface="+mj-ea"/>
                <a:cs typeface="+mj-cs"/>
              </a:rPr>
              <a:t>(TEKNOLOJİK, YAZILIM, DONANIM vb.)</a:t>
            </a:r>
            <a:endParaRPr lang="en-US" sz="2800" b="1" dirty="0">
              <a:solidFill>
                <a:schemeClr val="accent6"/>
              </a:solidFill>
              <a:effectLst>
                <a:outerShdw blurRad="38100" dist="38100" dir="2700000" algn="tl">
                  <a:srgbClr val="000000">
                    <a:alpha val="43137"/>
                  </a:srgbClr>
                </a:outerShdw>
              </a:effectLst>
              <a:ea typeface="+mj-ea"/>
              <a:cs typeface="+mj-cs"/>
            </a:endParaRPr>
          </a:p>
        </p:txBody>
      </p:sp>
      <p:sp>
        <p:nvSpPr>
          <p:cNvPr id="6" name="Metin kutusu 1352"/>
          <p:cNvSpPr txBox="1"/>
          <p:nvPr/>
        </p:nvSpPr>
        <p:spPr>
          <a:xfrm>
            <a:off x="2489200" y="29232225"/>
            <a:ext cx="196850" cy="115888"/>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7" name="Metin kutusu 1353"/>
          <p:cNvSpPr txBox="1"/>
          <p:nvPr/>
        </p:nvSpPr>
        <p:spPr>
          <a:xfrm>
            <a:off x="2484438" y="2939415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8" name="Metin kutusu 1354"/>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9" name="Metin kutusu 1355"/>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0" name="Metin kutusu 1356"/>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1" name="Metin kutusu 1357"/>
          <p:cNvSpPr txBox="1"/>
          <p:nvPr/>
        </p:nvSpPr>
        <p:spPr>
          <a:xfrm>
            <a:off x="3887788" y="29222700"/>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2" name="Metin kutusu 1358"/>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3" name="Metin kutusu 1359"/>
          <p:cNvSpPr txBox="1"/>
          <p:nvPr/>
        </p:nvSpPr>
        <p:spPr>
          <a:xfrm>
            <a:off x="3887788" y="29579888"/>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4" name="Metin kutusu 1360"/>
          <p:cNvSpPr txBox="1"/>
          <p:nvPr/>
        </p:nvSpPr>
        <p:spPr>
          <a:xfrm>
            <a:off x="2489200" y="29232225"/>
            <a:ext cx="196850" cy="115888"/>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5" name="Metin kutusu 1361"/>
          <p:cNvSpPr txBox="1"/>
          <p:nvPr/>
        </p:nvSpPr>
        <p:spPr>
          <a:xfrm>
            <a:off x="2484438" y="29556075"/>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6" name="Metin kutusu 1362"/>
          <p:cNvSpPr txBox="1"/>
          <p:nvPr/>
        </p:nvSpPr>
        <p:spPr>
          <a:xfrm>
            <a:off x="3887788" y="29222700"/>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7" name="Metin kutusu 1363"/>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8" name="Metin kutusu 1364"/>
          <p:cNvSpPr txBox="1"/>
          <p:nvPr/>
        </p:nvSpPr>
        <p:spPr>
          <a:xfrm>
            <a:off x="2489200" y="29224288"/>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19" name="Metin kutusu 1365"/>
          <p:cNvSpPr txBox="1"/>
          <p:nvPr/>
        </p:nvSpPr>
        <p:spPr>
          <a:xfrm>
            <a:off x="2484438" y="29378275"/>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0" name="Metin kutusu 1367"/>
          <p:cNvSpPr txBox="1"/>
          <p:nvPr/>
        </p:nvSpPr>
        <p:spPr>
          <a:xfrm>
            <a:off x="3887788" y="29222700"/>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1" name="Metin kutusu 1368"/>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2" name="Metin kutusu 1369"/>
          <p:cNvSpPr txBox="1"/>
          <p:nvPr/>
        </p:nvSpPr>
        <p:spPr>
          <a:xfrm>
            <a:off x="3887788" y="292227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3" name="Metin kutusu 1370"/>
          <p:cNvSpPr txBox="1"/>
          <p:nvPr/>
        </p:nvSpPr>
        <p:spPr>
          <a:xfrm>
            <a:off x="3887788" y="29376688"/>
            <a:ext cx="196850" cy="11588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4" name="Metin kutusu 1371"/>
          <p:cNvSpPr txBox="1"/>
          <p:nvPr/>
        </p:nvSpPr>
        <p:spPr>
          <a:xfrm>
            <a:off x="3887788" y="29579888"/>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5" name="Metin kutusu 1372"/>
          <p:cNvSpPr txBox="1"/>
          <p:nvPr/>
        </p:nvSpPr>
        <p:spPr>
          <a:xfrm>
            <a:off x="3887788" y="29579888"/>
            <a:ext cx="196850" cy="11747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6" name="Metin kutusu 1373"/>
          <p:cNvSpPr txBox="1"/>
          <p:nvPr/>
        </p:nvSpPr>
        <p:spPr>
          <a:xfrm>
            <a:off x="2489200"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7" name="Metin kutusu 1374"/>
          <p:cNvSpPr txBox="1"/>
          <p:nvPr/>
        </p:nvSpPr>
        <p:spPr>
          <a:xfrm>
            <a:off x="2484438"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8" name="Metin kutusu 1375"/>
          <p:cNvSpPr txBox="1"/>
          <p:nvPr/>
        </p:nvSpPr>
        <p:spPr>
          <a:xfrm>
            <a:off x="2484438"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29" name="Metin kutusu 1376"/>
          <p:cNvSpPr txBox="1"/>
          <p:nvPr/>
        </p:nvSpPr>
        <p:spPr>
          <a:xfrm>
            <a:off x="3887788" y="29222700"/>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0" name="Metin kutusu 1377"/>
          <p:cNvSpPr txBox="1"/>
          <p:nvPr/>
        </p:nvSpPr>
        <p:spPr>
          <a:xfrm>
            <a:off x="3887788" y="2938462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1" name="Metin kutusu 1378"/>
          <p:cNvSpPr txBox="1"/>
          <p:nvPr/>
        </p:nvSpPr>
        <p:spPr>
          <a:xfrm>
            <a:off x="3887788" y="29587825"/>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solidFill>
                <a:srgbClr val="FF0000"/>
              </a:solidFill>
            </a:endParaRPr>
          </a:p>
        </p:txBody>
      </p:sp>
      <p:sp>
        <p:nvSpPr>
          <p:cNvPr id="32" name="Metin kutusu 1379"/>
          <p:cNvSpPr txBox="1"/>
          <p:nvPr/>
        </p:nvSpPr>
        <p:spPr>
          <a:xfrm>
            <a:off x="4859338" y="29232225"/>
            <a:ext cx="196850" cy="115888"/>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3" name="Metin kutusu 1380"/>
          <p:cNvSpPr txBox="1"/>
          <p:nvPr/>
        </p:nvSpPr>
        <p:spPr>
          <a:xfrm>
            <a:off x="4854575" y="29400500"/>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4" name="Metin kutusu 1381"/>
          <p:cNvSpPr txBox="1"/>
          <p:nvPr/>
        </p:nvSpPr>
        <p:spPr>
          <a:xfrm>
            <a:off x="4854575" y="29556075"/>
            <a:ext cx="196850" cy="12382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5" name="Metin kutusu 1382"/>
          <p:cNvSpPr txBox="1"/>
          <p:nvPr/>
        </p:nvSpPr>
        <p:spPr>
          <a:xfrm>
            <a:off x="2489200" y="30122813"/>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6" name="Metin kutusu 1383"/>
          <p:cNvSpPr txBox="1"/>
          <p:nvPr/>
        </p:nvSpPr>
        <p:spPr>
          <a:xfrm>
            <a:off x="2484438" y="3028473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7" name="Metin kutusu 1384"/>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8" name="Metin kutusu 1385"/>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39" name="Metin kutusu 1386"/>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0" name="Metin kutusu 1387"/>
          <p:cNvSpPr txBox="1"/>
          <p:nvPr/>
        </p:nvSpPr>
        <p:spPr>
          <a:xfrm>
            <a:off x="3887788" y="30113288"/>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1" name="Metin kutusu 1388"/>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2" name="Metin kutusu 1389"/>
          <p:cNvSpPr txBox="1"/>
          <p:nvPr/>
        </p:nvSpPr>
        <p:spPr>
          <a:xfrm>
            <a:off x="3887788" y="30472063"/>
            <a:ext cx="196850" cy="115887"/>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3" name="Metin kutusu 1390"/>
          <p:cNvSpPr txBox="1"/>
          <p:nvPr/>
        </p:nvSpPr>
        <p:spPr>
          <a:xfrm>
            <a:off x="2489200" y="30122813"/>
            <a:ext cx="196850" cy="11747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4" name="Metin kutusu 1391"/>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5" name="Metin kutusu 1392"/>
          <p:cNvSpPr txBox="1"/>
          <p:nvPr/>
        </p:nvSpPr>
        <p:spPr>
          <a:xfrm>
            <a:off x="3887788" y="30113288"/>
            <a:ext cx="196850" cy="123825"/>
          </a:xfrm>
          <a:prstGeom prst="rect">
            <a:avLst/>
          </a:prstGeom>
          <a:solidFill>
            <a:sysClr val="window" lastClr="FFFFFF"/>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6" name="Metin kutusu 1393"/>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7" name="Metin kutusu 1394"/>
          <p:cNvSpPr txBox="1"/>
          <p:nvPr/>
        </p:nvSpPr>
        <p:spPr>
          <a:xfrm>
            <a:off x="2489200" y="30114875"/>
            <a:ext cx="196850" cy="117475"/>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8" name="Metin kutusu 1395"/>
          <p:cNvSpPr txBox="1"/>
          <p:nvPr/>
        </p:nvSpPr>
        <p:spPr>
          <a:xfrm>
            <a:off x="2484438" y="30270450"/>
            <a:ext cx="196850" cy="1412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49" name="Metin kutusu 1396"/>
          <p:cNvSpPr txBox="1"/>
          <p:nvPr/>
        </p:nvSpPr>
        <p:spPr>
          <a:xfrm>
            <a:off x="2484438" y="30446663"/>
            <a:ext cx="204787" cy="160337"/>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0" name="Metin kutusu 1397"/>
          <p:cNvSpPr txBox="1"/>
          <p:nvPr/>
        </p:nvSpPr>
        <p:spPr>
          <a:xfrm>
            <a:off x="3887788" y="30113288"/>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1" name="Metin kutusu 1398"/>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2" name="Metin kutusu 1399"/>
          <p:cNvSpPr txBox="1"/>
          <p:nvPr/>
        </p:nvSpPr>
        <p:spPr>
          <a:xfrm>
            <a:off x="3887788" y="30113288"/>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3" name="Metin kutusu 1400"/>
          <p:cNvSpPr txBox="1"/>
          <p:nvPr/>
        </p:nvSpPr>
        <p:spPr>
          <a:xfrm>
            <a:off x="3887788" y="30267275"/>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4" name="Metin kutusu 1401"/>
          <p:cNvSpPr txBox="1"/>
          <p:nvPr/>
        </p:nvSpPr>
        <p:spPr>
          <a:xfrm>
            <a:off x="3887788" y="30472063"/>
            <a:ext cx="196850" cy="115887"/>
          </a:xfrm>
          <a:prstGeom prst="rect">
            <a:avLst/>
          </a:prstGeom>
          <a:solidFill>
            <a:srgbClr val="00B05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5" name="Metin kutusu 1402"/>
          <p:cNvSpPr txBox="1"/>
          <p:nvPr/>
        </p:nvSpPr>
        <p:spPr>
          <a:xfrm>
            <a:off x="3887788" y="30472063"/>
            <a:ext cx="196850" cy="115887"/>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6" name="Metin kutusu 1403"/>
          <p:cNvSpPr txBox="1"/>
          <p:nvPr/>
        </p:nvSpPr>
        <p:spPr>
          <a:xfrm>
            <a:off x="2489200"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7" name="Metin kutusu 1404"/>
          <p:cNvSpPr txBox="1"/>
          <p:nvPr/>
        </p:nvSpPr>
        <p:spPr>
          <a:xfrm>
            <a:off x="2484438"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8" name="Metin kutusu 1405"/>
          <p:cNvSpPr txBox="1"/>
          <p:nvPr/>
        </p:nvSpPr>
        <p:spPr>
          <a:xfrm>
            <a:off x="2484438" y="30446663"/>
            <a:ext cx="196850" cy="12382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59" name="Metin kutusu 1406"/>
          <p:cNvSpPr txBox="1"/>
          <p:nvPr/>
        </p:nvSpPr>
        <p:spPr>
          <a:xfrm>
            <a:off x="3887788" y="30113288"/>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0" name="Metin kutusu 1407"/>
          <p:cNvSpPr txBox="1"/>
          <p:nvPr/>
        </p:nvSpPr>
        <p:spPr>
          <a:xfrm>
            <a:off x="3887788" y="30275213"/>
            <a:ext cx="196850" cy="117475"/>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1" name="Metin kutusu 1408"/>
          <p:cNvSpPr txBox="1"/>
          <p:nvPr/>
        </p:nvSpPr>
        <p:spPr>
          <a:xfrm>
            <a:off x="3887788" y="30480000"/>
            <a:ext cx="196850" cy="115888"/>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2" name="Metin kutusu 1409"/>
          <p:cNvSpPr txBox="1"/>
          <p:nvPr/>
        </p:nvSpPr>
        <p:spPr>
          <a:xfrm>
            <a:off x="4859338" y="30122813"/>
            <a:ext cx="196850" cy="117475"/>
          </a:xfrm>
          <a:prstGeom prst="rect">
            <a:avLst/>
          </a:prstGeom>
          <a:solidFill>
            <a:srgbClr val="FF0000"/>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3" name="Metin kutusu 1410"/>
          <p:cNvSpPr txBox="1"/>
          <p:nvPr/>
        </p:nvSpPr>
        <p:spPr>
          <a:xfrm>
            <a:off x="4854575" y="30292675"/>
            <a:ext cx="196850" cy="115888"/>
          </a:xfrm>
          <a:prstGeom prst="rect">
            <a:avLst/>
          </a:prstGeom>
          <a:solidFill>
            <a:schemeClr val="lt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sp>
        <p:nvSpPr>
          <p:cNvPr id="64" name="Metin kutusu 1411"/>
          <p:cNvSpPr txBox="1"/>
          <p:nvPr/>
        </p:nvSpPr>
        <p:spPr>
          <a:xfrm>
            <a:off x="4854575" y="30446663"/>
            <a:ext cx="196850" cy="123825"/>
          </a:xfrm>
          <a:prstGeom prst="rect">
            <a:avLst/>
          </a:prstGeom>
          <a:solidFill>
            <a:schemeClr val="bg1"/>
          </a:solidFill>
          <a:ln w="12700"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tr-TR"/>
          </a:p>
        </p:txBody>
      </p:sp>
      <p:pic>
        <p:nvPicPr>
          <p:cNvPr id="65" name="Picture 2" descr="https://admin.antalya.edu.tr/files/139/abu-logo-tr-yatay.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6278" y="245892"/>
            <a:ext cx="1569900" cy="3334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6" name="Tablo 65">
            <a:extLst>
              <a:ext uri="{FF2B5EF4-FFF2-40B4-BE49-F238E27FC236}">
                <a16:creationId xmlns:a16="http://schemas.microsoft.com/office/drawing/2014/main" id="{4E4BC37B-8B6C-4421-8472-B24C6619D2F1}"/>
              </a:ext>
            </a:extLst>
          </p:cNvPr>
          <p:cNvGraphicFramePr>
            <a:graphicFrameLocks noGrp="1"/>
          </p:cNvGraphicFramePr>
          <p:nvPr>
            <p:extLst>
              <p:ext uri="{D42A27DB-BD31-4B8C-83A1-F6EECF244321}">
                <p14:modId xmlns:p14="http://schemas.microsoft.com/office/powerpoint/2010/main" val="96839457"/>
              </p:ext>
            </p:extLst>
          </p:nvPr>
        </p:nvGraphicFramePr>
        <p:xfrm>
          <a:off x="1696178" y="1385082"/>
          <a:ext cx="5472441" cy="4007783"/>
        </p:xfrm>
        <a:graphic>
          <a:graphicData uri="http://schemas.openxmlformats.org/drawingml/2006/table">
            <a:tbl>
              <a:tblPr/>
              <a:tblGrid>
                <a:gridCol w="1140807">
                  <a:extLst>
                    <a:ext uri="{9D8B030D-6E8A-4147-A177-3AD203B41FA5}">
                      <a16:colId xmlns:a16="http://schemas.microsoft.com/office/drawing/2014/main" val="3918363564"/>
                    </a:ext>
                  </a:extLst>
                </a:gridCol>
                <a:gridCol w="1001700">
                  <a:extLst>
                    <a:ext uri="{9D8B030D-6E8A-4147-A177-3AD203B41FA5}">
                      <a16:colId xmlns:a16="http://schemas.microsoft.com/office/drawing/2014/main" val="1683979601"/>
                    </a:ext>
                  </a:extLst>
                </a:gridCol>
                <a:gridCol w="1109978">
                  <a:extLst>
                    <a:ext uri="{9D8B030D-6E8A-4147-A177-3AD203B41FA5}">
                      <a16:colId xmlns:a16="http://schemas.microsoft.com/office/drawing/2014/main" val="2592459544"/>
                    </a:ext>
                  </a:extLst>
                </a:gridCol>
                <a:gridCol w="1109978">
                  <a:extLst>
                    <a:ext uri="{9D8B030D-6E8A-4147-A177-3AD203B41FA5}">
                      <a16:colId xmlns:a16="http://schemas.microsoft.com/office/drawing/2014/main" val="3383282758"/>
                    </a:ext>
                  </a:extLst>
                </a:gridCol>
                <a:gridCol w="1109978">
                  <a:extLst>
                    <a:ext uri="{9D8B030D-6E8A-4147-A177-3AD203B41FA5}">
                      <a16:colId xmlns:a16="http://schemas.microsoft.com/office/drawing/2014/main" val="494559924"/>
                    </a:ext>
                  </a:extLst>
                </a:gridCol>
              </a:tblGrid>
              <a:tr h="964169">
                <a:tc>
                  <a:txBody>
                    <a:bodyPr/>
                    <a:lstStyle/>
                    <a:p>
                      <a:pPr algn="ctr" fontAlgn="ctr"/>
                      <a:r>
                        <a:rPr lang="tr-TR" sz="1200" b="1" i="0" u="none" strike="noStrike" dirty="0">
                          <a:solidFill>
                            <a:srgbClr val="000000"/>
                          </a:solidFill>
                          <a:effectLst/>
                          <a:latin typeface="Calibri" panose="020F0502020204030204" pitchFamily="34" charset="0"/>
                        </a:rPr>
                        <a:t>KAYNAK ADI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141312"/>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BİRİMİ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MEVCUT</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tr-TR" sz="1200" b="1" i="0" u="none" strike="noStrike" dirty="0">
                          <a:solidFill>
                            <a:srgbClr val="000000"/>
                          </a:solidFill>
                          <a:effectLst/>
                          <a:latin typeface="Calibri" panose="020F0502020204030204" pitchFamily="34" charset="0"/>
                        </a:rPr>
                        <a:t>İHTİYAÇ NEDENİ</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355102"/>
                  </a:ext>
                </a:extLst>
              </a:tr>
              <a:tr h="925874">
                <a:tc>
                  <a:txBody>
                    <a:bodyPr/>
                    <a:lstStyle/>
                    <a:p>
                      <a:pPr algn="ctr" fontAlgn="ctr"/>
                      <a:r>
                        <a:rPr lang="tr-TR" sz="1400" b="0" i="0" u="none" strike="noStrike" dirty="0" err="1" smtClean="0">
                          <a:solidFill>
                            <a:srgbClr val="000000"/>
                          </a:solidFill>
                          <a:effectLst/>
                          <a:latin typeface="Calibri" panose="020F0502020204030204" pitchFamily="34" charset="0"/>
                        </a:rPr>
                        <a:t>Uyumsoft</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563968908"/>
                  </a:ext>
                </a:extLst>
              </a:tr>
              <a:tr h="1191866">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smtClean="0">
                          <a:solidFill>
                            <a:srgbClr val="000000"/>
                          </a:solidFill>
                          <a:effectLst/>
                          <a:latin typeface="Calibri" panose="020F0502020204030204" pitchFamily="34" charset="0"/>
                        </a:rPr>
                        <a:t>Logo Bordro Plus</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15462751"/>
                  </a:ext>
                </a:extLst>
              </a:tr>
              <a:tr h="925874">
                <a:tc>
                  <a:txBody>
                    <a:bodyPr/>
                    <a:lstStyle/>
                    <a:p>
                      <a:pPr algn="ctr" fontAlgn="ctr"/>
                      <a:r>
                        <a:rPr lang="tr-TR" sz="1400" b="0" i="0" u="none" strike="noStrike" dirty="0">
                          <a:solidFill>
                            <a:srgbClr val="000000"/>
                          </a:solidFill>
                          <a:effectLst/>
                          <a:latin typeface="Calibri" panose="020F0502020204030204" pitchFamily="34" charset="0"/>
                        </a:rPr>
                        <a:t> </a:t>
                      </a:r>
                      <a:r>
                        <a:rPr lang="tr-TR" sz="1400" b="0" i="0" u="none" strike="noStrike" dirty="0" err="1" smtClean="0">
                          <a:solidFill>
                            <a:srgbClr val="000000"/>
                          </a:solidFill>
                          <a:effectLst/>
                          <a:latin typeface="Calibri" panose="020F0502020204030204" pitchFamily="34" charset="0"/>
                        </a:rPr>
                        <a:t>Datasoft</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141312"/>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141312"/>
                      </a:solidFill>
                      <a:prstDash val="solid"/>
                      <a:round/>
                      <a:headEnd type="none" w="med" len="med"/>
                      <a:tailEnd type="none" w="med" len="med"/>
                    </a:lnT>
                    <a:lnB w="6350" cap="flat" cmpd="sng" algn="ctr">
                      <a:solidFill>
                        <a:srgbClr val="141312"/>
                      </a:solidFill>
                      <a:prstDash val="solid"/>
                      <a:round/>
                      <a:headEnd type="none" w="med" len="med"/>
                      <a:tailEnd type="none" w="med" len="med"/>
                    </a:lnB>
                    <a:solidFill>
                      <a:srgbClr val="FFFFFF"/>
                    </a:solidFill>
                  </a:tcPr>
                </a:tc>
                <a:tc>
                  <a:txBody>
                    <a:bodyPr/>
                    <a:lstStyle/>
                    <a:p>
                      <a:pPr algn="ctr" fontAlgn="ctr"/>
                      <a:r>
                        <a:rPr lang="tr-TR" sz="1400" b="0" i="0" u="none" strike="noStrike" dirty="0">
                          <a:solidFill>
                            <a:srgbClr val="000000"/>
                          </a:solidFill>
                          <a:effectLst/>
                          <a:latin typeface="Calibri" panose="020F0502020204030204" pitchFamily="34" charset="0"/>
                        </a:rPr>
                        <a:t> </a:t>
                      </a: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tr-TR" sz="1400" b="0" i="0" u="none" strike="noStrike" dirty="0" smtClean="0">
                          <a:solidFill>
                            <a:srgbClr val="000000"/>
                          </a:solidFill>
                          <a:effectLst/>
                          <a:latin typeface="Calibri" panose="020F0502020204030204" pitchFamily="34" charset="0"/>
                        </a:rPr>
                        <a:t>1</a:t>
                      </a: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tr-TR" sz="1400" b="0" i="0" u="none" strike="noStrike" dirty="0">
                        <a:solidFill>
                          <a:srgbClr val="000000"/>
                        </a:solidFill>
                        <a:effectLst/>
                        <a:latin typeface="Calibri" panose="020F0502020204030204" pitchFamily="34" charset="0"/>
                      </a:endParaRPr>
                    </a:p>
                  </a:txBody>
                  <a:tcPr marL="2503" marR="2503" marT="25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782415262"/>
                  </a:ext>
                </a:extLst>
              </a:tr>
            </a:tbl>
          </a:graphicData>
        </a:graphic>
      </p:graphicFrame>
    </p:spTree>
    <p:extLst>
      <p:ext uri="{BB962C8B-B14F-4D97-AF65-F5344CB8AC3E}">
        <p14:creationId xmlns:p14="http://schemas.microsoft.com/office/powerpoint/2010/main" val="159016571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Özel 2">
      <a:dk1>
        <a:srgbClr val="8AD0D5"/>
      </a:dk1>
      <a:lt1>
        <a:sysClr val="window" lastClr="FFFFFF"/>
      </a:lt1>
      <a:dk2>
        <a:srgbClr val="1E5155"/>
      </a:dk2>
      <a:lt2>
        <a:srgbClr val="BFBFBF"/>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706</TotalTime>
  <Words>1442</Words>
  <Application>Microsoft Office PowerPoint</Application>
  <PresentationFormat>Ekran Gösterisi (4:3)</PresentationFormat>
  <Paragraphs>254</Paragraphs>
  <Slides>20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20</vt:i4>
      </vt:variant>
    </vt:vector>
  </HeadingPairs>
  <TitlesOfParts>
    <vt:vector size="27" baseType="lpstr">
      <vt:lpstr>Arial</vt:lpstr>
      <vt:lpstr>Calibri</vt:lpstr>
      <vt:lpstr>Calibri Light</vt:lpstr>
      <vt:lpstr>Tahoma</vt:lpstr>
      <vt:lpstr>Times New Roman</vt:lpstr>
      <vt:lpstr>Wingdings 3</vt:lpstr>
      <vt:lpstr>İyon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2019 YILI  YGG SUNUMU  MEZUNLAR OFİSİ ve KARİYER GELİŞTİRME KOORDİNATÖRLÜĞÜ SÜRECİ  30/12/2019</dc:title>
  <dc:creator>Ali Engin DORUM</dc:creator>
  <cp:lastModifiedBy>Sefa FURUNCU</cp:lastModifiedBy>
  <cp:revision>83</cp:revision>
  <dcterms:created xsi:type="dcterms:W3CDTF">2020-01-20T10:44:30Z</dcterms:created>
  <dcterms:modified xsi:type="dcterms:W3CDTF">2024-05-28T12:41:26Z</dcterms:modified>
</cp:coreProperties>
</file>