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56" r:id="rId2"/>
    <p:sldId id="288" r:id="rId3"/>
    <p:sldId id="374" r:id="rId4"/>
    <p:sldId id="347" r:id="rId5"/>
    <p:sldId id="346" r:id="rId6"/>
    <p:sldId id="320" r:id="rId7"/>
    <p:sldId id="367" r:id="rId8"/>
    <p:sldId id="372" r:id="rId9"/>
    <p:sldId id="363" r:id="rId10"/>
    <p:sldId id="364" r:id="rId11"/>
    <p:sldId id="285" r:id="rId12"/>
    <p:sldId id="353" r:id="rId13"/>
    <p:sldId id="358" r:id="rId14"/>
    <p:sldId id="352" r:id="rId15"/>
    <p:sldId id="357" r:id="rId16"/>
    <p:sldId id="370" r:id="rId17"/>
    <p:sldId id="361" r:id="rId18"/>
    <p:sldId id="362" r:id="rId19"/>
    <p:sldId id="278" r:id="rId20"/>
    <p:sldId id="373"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BEA70EB5-37B4-4FD2-923D-5284A583AEE6}">
          <p14:sldIdLst>
            <p14:sldId id="256"/>
          </p14:sldIdLst>
        </p14:section>
        <p14:section name="Başlıksız Bölüm" id="{29ED5E7A-0C58-4AF1-A401-2AB9E7D510F4}">
          <p14:sldIdLst>
            <p14:sldId id="288"/>
            <p14:sldId id="374"/>
            <p14:sldId id="347"/>
            <p14:sldId id="346"/>
            <p14:sldId id="320"/>
            <p14:sldId id="367"/>
            <p14:sldId id="372"/>
            <p14:sldId id="363"/>
            <p14:sldId id="364"/>
            <p14:sldId id="285"/>
            <p14:sldId id="353"/>
            <p14:sldId id="358"/>
            <p14:sldId id="352"/>
            <p14:sldId id="357"/>
            <p14:sldId id="370"/>
            <p14:sldId id="361"/>
            <p14:sldId id="362"/>
            <p14:sldId id="278"/>
            <p14:sldId id="37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i Engin DORUM" initials="AED" lastIdx="1" clrIdx="0">
    <p:extLst>
      <p:ext uri="{19B8F6BF-5375-455C-9EA6-DF929625EA0E}">
        <p15:presenceInfo xmlns:p15="http://schemas.microsoft.com/office/powerpoint/2012/main" userId="d7838842375f6d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0D0D"/>
    <a:srgbClr val="0F2303"/>
    <a:srgbClr val="001626"/>
    <a:srgbClr val="7AEE32"/>
    <a:srgbClr val="E626AF"/>
    <a:srgbClr val="1F0620"/>
    <a:srgbClr val="020424"/>
    <a:srgbClr val="D9D9D9"/>
    <a:srgbClr val="122204"/>
    <a:srgbClr val="1224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C4A0E0-5728-3060-DBC6-73089B61B9EC}" v="19" dt="2021-12-30T11:12:01.669"/>
    <p1510:client id="{5DACE587-96EF-BCC8-9D45-661E4D919997}" v="25" dt="2021-12-30T11:23:17.420"/>
    <p1510:client id="{FBBD671A-7482-21DB-78BB-48D5101602C6}" v="422" dt="2021-12-30T11:09:03.643"/>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46F890A9-2807-4EBB-B81D-B2AA78EC7F39}" styleName="Koyu Stil 2 - Vurgu 5/Vurgu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7AC3CCA-C797-4891-BE02-D94E43425B78}" styleName="Orta Stil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416" y="24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9FC953-42AA-4EE9-BF6A-0E981C5F3E5C}" type="datetimeFigureOut">
              <a:rPr lang="tr-TR" smtClean="0"/>
              <a:t>27.05.2024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8F1CBD-092F-46C9-A4DE-6EE6E628FC19}" type="slidenum">
              <a:rPr lang="tr-TR" smtClean="0"/>
              <a:t>‹#›</a:t>
            </a:fld>
            <a:endParaRPr lang="tr-TR"/>
          </a:p>
        </p:txBody>
      </p:sp>
    </p:spTree>
    <p:extLst>
      <p:ext uri="{BB962C8B-B14F-4D97-AF65-F5344CB8AC3E}">
        <p14:creationId xmlns:p14="http://schemas.microsoft.com/office/powerpoint/2010/main" val="1877612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68F1CBD-092F-46C9-A4DE-6EE6E628FC19}" type="slidenum">
              <a:rPr lang="tr-TR" smtClean="0"/>
              <a:t>7</a:t>
            </a:fld>
            <a:endParaRPr lang="tr-TR"/>
          </a:p>
        </p:txBody>
      </p:sp>
    </p:spTree>
    <p:extLst>
      <p:ext uri="{BB962C8B-B14F-4D97-AF65-F5344CB8AC3E}">
        <p14:creationId xmlns:p14="http://schemas.microsoft.com/office/powerpoint/2010/main" val="20332306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68F1CBD-092F-46C9-A4DE-6EE6E628FC19}" type="slidenum">
              <a:rPr lang="tr-TR" smtClean="0"/>
              <a:t>8</a:t>
            </a:fld>
            <a:endParaRPr lang="tr-TR"/>
          </a:p>
        </p:txBody>
      </p:sp>
    </p:spTree>
    <p:extLst>
      <p:ext uri="{BB962C8B-B14F-4D97-AF65-F5344CB8AC3E}">
        <p14:creationId xmlns:p14="http://schemas.microsoft.com/office/powerpoint/2010/main" val="886647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tr-TR"/>
              <a:t>Asıl başlık stili için tıklatın</a:t>
            </a:r>
            <a:endParaRPr lang="en-US"/>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a:p>
        </p:txBody>
      </p:sp>
      <p:sp>
        <p:nvSpPr>
          <p:cNvPr id="4" name="Date Placeholder 3"/>
          <p:cNvSpPr>
            <a:spLocks noGrp="1"/>
          </p:cNvSpPr>
          <p:nvPr>
            <p:ph type="dt" sz="half" idx="10"/>
          </p:nvPr>
        </p:nvSpPr>
        <p:spPr/>
        <p:txBody>
          <a:bodyPr/>
          <a:lstStyle/>
          <a:p>
            <a:fld id="{A7A42CFF-777B-4533-A440-4C456B6A9FEA}" type="datetime1">
              <a:rPr lang="tr-TR" smtClean="0"/>
              <a:t>27.05.2024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209844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tr-TR"/>
              <a:t>Asıl başlık stili için tıklatın</a:t>
            </a:r>
            <a:endParaRPr lang="en-US"/>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C07C83F0-FC27-43D2-9813-F060C2D9E7A0}" type="datetime1">
              <a:rPr lang="tr-TR" smtClean="0"/>
              <a:t>27.05.2024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44346277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tr-TR"/>
              <a:t>Asıl başlık stili için tıklatın</a:t>
            </a:r>
            <a:endParaRPr lang="en-US"/>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27.05.2024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52109280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tr-TR"/>
              <a:t>Asıl başlık stili için tıklatın</a:t>
            </a:r>
            <a:endParaRPr lang="en-US"/>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27.05.2024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a:t>”</a:t>
            </a:r>
          </a:p>
        </p:txBody>
      </p:sp>
    </p:spTree>
    <p:extLst>
      <p:ext uri="{BB962C8B-B14F-4D97-AF65-F5344CB8AC3E}">
        <p14:creationId xmlns:p14="http://schemas.microsoft.com/office/powerpoint/2010/main" val="42219107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27.05.2024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325578411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07C83F0-FC27-43D2-9813-F060C2D9E7A0}" type="datetime1">
              <a:rPr lang="tr-TR" smtClean="0"/>
              <a:t>27.05.2024</a:t>
            </a:fld>
            <a:endParaRPr lang="tr-TR"/>
          </a:p>
        </p:txBody>
      </p:sp>
      <p:sp>
        <p:nvSpPr>
          <p:cNvPr id="4"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05303407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07C83F0-FC27-43D2-9813-F060C2D9E7A0}" type="datetime1">
              <a:rPr lang="tr-TR" smtClean="0"/>
              <a:t>27.05.2024</a:t>
            </a:fld>
            <a:endParaRPr lang="tr-TR"/>
          </a:p>
        </p:txBody>
      </p:sp>
      <p:sp>
        <p:nvSpPr>
          <p:cNvPr id="4"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355942038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C07C83F0-FC27-43D2-9813-F060C2D9E7A0}" type="datetime1">
              <a:rPr lang="tr-TR" smtClean="0"/>
              <a:t>27.05.2024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36953334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tr-TR"/>
              <a:t>Asıl başlık stili için tıklatın</a:t>
            </a:r>
            <a:endParaRPr lang="en-US"/>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E2D2059A-8985-41A3-9F35-8DC13894A4E0}" type="datetime1">
              <a:rPr lang="tr-TR" smtClean="0"/>
              <a:t>27.05.2024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825482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3"/>
          <p:cNvSpPr>
            <a:spLocks noGrp="1"/>
          </p:cNvSpPr>
          <p:nvPr>
            <p:ph type="dt" sz="half" idx="10"/>
          </p:nvPr>
        </p:nvSpPr>
        <p:spPr/>
        <p:txBody>
          <a:bodyPr/>
          <a:lstStyle/>
          <a:p>
            <a:fld id="{DCF74D3F-D744-42F9-A266-110B14BD4158}" type="datetime1">
              <a:rPr lang="tr-TR" smtClean="0"/>
              <a:t>27.05.2024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238146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EC1C8BA-DCDD-4E80-B44D-BB4BDA6BC718}" type="datetime1">
              <a:rPr lang="tr-TR" smtClean="0"/>
              <a:t>27.05.2024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388505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D6427ED0-D0FE-4A09-AE62-4103EA8D2926}" type="datetime1">
              <a:rPr lang="tr-TR" smtClean="0"/>
              <a:t>27.05.2024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598338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0E782A1D-A539-4378-A6BA-1AA9F3084D39}" type="datetime1">
              <a:rPr lang="tr-TR" smtClean="0"/>
              <a:t>27.05.2024</a:t>
            </a:fld>
            <a:endParaRPr lang="tr-TR"/>
          </a:p>
        </p:txBody>
      </p:sp>
      <p:sp>
        <p:nvSpPr>
          <p:cNvPr id="8" name="Footer Placeholder 7"/>
          <p:cNvSpPr>
            <a:spLocks noGrp="1"/>
          </p:cNvSpPr>
          <p:nvPr>
            <p:ph type="ftr" sz="quarter" idx="11"/>
          </p:nvPr>
        </p:nvSpPr>
        <p:spPr/>
        <p:txBody>
          <a:bodyPr/>
          <a:lstStyle/>
          <a:p>
            <a:r>
              <a:rPr lang="tr-TR"/>
              <a:t>Kalite bir yaşam tarzıdır.</a:t>
            </a:r>
          </a:p>
        </p:txBody>
      </p:sp>
      <p:sp>
        <p:nvSpPr>
          <p:cNvPr id="9" name="Slide Number Placeholder 8"/>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98439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7" name="Date Placeholder 2"/>
          <p:cNvSpPr>
            <a:spLocks noGrp="1"/>
          </p:cNvSpPr>
          <p:nvPr>
            <p:ph type="dt" sz="half" idx="10"/>
          </p:nvPr>
        </p:nvSpPr>
        <p:spPr/>
        <p:txBody>
          <a:bodyPr/>
          <a:lstStyle/>
          <a:p>
            <a:fld id="{62192C6F-6FA5-45C8-ACE4-E5B3D13F24FA}" type="datetime1">
              <a:rPr lang="tr-TR" smtClean="0"/>
              <a:t>27.05.2024</a:t>
            </a:fld>
            <a:endParaRPr lang="tr-TR"/>
          </a:p>
        </p:txBody>
      </p:sp>
      <p:sp>
        <p:nvSpPr>
          <p:cNvPr id="5" name="Footer Placeholder 3"/>
          <p:cNvSpPr>
            <a:spLocks noGrp="1"/>
          </p:cNvSpPr>
          <p:nvPr>
            <p:ph type="ftr" sz="quarter" idx="11"/>
          </p:nvPr>
        </p:nvSpPr>
        <p:spPr/>
        <p:txBody>
          <a:bodyPr/>
          <a:lstStyle/>
          <a:p>
            <a:r>
              <a:rPr lang="tr-TR"/>
              <a:t>Kalite bir yaşam tarzıdır.</a:t>
            </a:r>
          </a:p>
        </p:txBody>
      </p:sp>
      <p:sp>
        <p:nvSpPr>
          <p:cNvPr id="6" name="Slide Number Placeholder 4"/>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276826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E20823A-34F6-4D9A-B72C-4420CCCD8E18}" type="datetime1">
              <a:rPr lang="tr-TR" smtClean="0"/>
              <a:t>27.05.2024</a:t>
            </a:fld>
            <a:endParaRPr lang="tr-TR"/>
          </a:p>
        </p:txBody>
      </p:sp>
      <p:sp>
        <p:nvSpPr>
          <p:cNvPr id="5" name="Footer Placeholder 2"/>
          <p:cNvSpPr>
            <a:spLocks noGrp="1"/>
          </p:cNvSpPr>
          <p:nvPr>
            <p:ph type="ftr" sz="quarter" idx="11"/>
          </p:nvPr>
        </p:nvSpPr>
        <p:spPr/>
        <p:txBody>
          <a:bodyPr/>
          <a:lstStyle/>
          <a:p>
            <a:r>
              <a:rPr lang="tr-TR"/>
              <a:t>Kalite bir yaşam tarzıdır.</a:t>
            </a:r>
          </a:p>
        </p:txBody>
      </p:sp>
      <p:sp>
        <p:nvSpPr>
          <p:cNvPr id="6" name="Slide Number Placeholder 3"/>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187242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tr-TR"/>
              <a:t>Asıl başlık stili için tıklatın</a:t>
            </a:r>
            <a:endParaRPr lang="en-US"/>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7" name="Date Placeholder 4"/>
          <p:cNvSpPr>
            <a:spLocks noGrp="1"/>
          </p:cNvSpPr>
          <p:nvPr>
            <p:ph type="dt" sz="half" idx="10"/>
          </p:nvPr>
        </p:nvSpPr>
        <p:spPr/>
        <p:txBody>
          <a:bodyPr/>
          <a:lstStyle/>
          <a:p>
            <a:fld id="{B46673C7-9167-4403-8666-44BE39765140}" type="datetime1">
              <a:rPr lang="tr-TR" smtClean="0"/>
              <a:t>27.05.2024</a:t>
            </a:fld>
            <a:endParaRPr lang="tr-TR"/>
          </a:p>
        </p:txBody>
      </p:sp>
      <p:sp>
        <p:nvSpPr>
          <p:cNvPr id="5" name="Footer Placeholder 5"/>
          <p:cNvSpPr>
            <a:spLocks noGrp="1"/>
          </p:cNvSpPr>
          <p:nvPr>
            <p:ph type="ftr" sz="quarter" idx="11"/>
          </p:nvPr>
        </p:nvSpPr>
        <p:spPr/>
        <p:txBody>
          <a:bodyPr/>
          <a:lstStyle/>
          <a:p>
            <a:r>
              <a:rPr lang="tr-TR"/>
              <a:t>Kalite bir yaşam tarzıdır.</a:t>
            </a:r>
          </a:p>
        </p:txBody>
      </p:sp>
      <p:sp>
        <p:nvSpPr>
          <p:cNvPr id="6"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601157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tr-TR"/>
              <a:t>Asıl başlık stili için tıklatın</a:t>
            </a:r>
            <a:endParaRPr lang="en-US"/>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12AA8A1-43D8-4974-AA28-F99EFBEC3B2D}" type="datetime1">
              <a:rPr lang="tr-TR" smtClean="0"/>
              <a:t>27.05.2024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102238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tr-TR"/>
              <a:t>Asıl başlık stili için tıklatın</a:t>
            </a:r>
            <a:endParaRPr lang="en-US"/>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07C83F0-FC27-43D2-9813-F060C2D9E7A0}" type="datetime1">
              <a:rPr lang="tr-TR" smtClean="0"/>
              <a:t>27.05.2024</a:t>
            </a:fld>
            <a:endParaRPr lang="tr-T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tr-TR"/>
              <a:t>Kalite bir yaşam tarzıdır.</a:t>
            </a: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439F893C-C32F-4835-A1E5-850973405C58}" type="slidenum">
              <a:rPr lang="tr-TR" smtClean="0"/>
              <a:t>‹#›</a:t>
            </a:fld>
            <a:endParaRPr lang="tr-TR"/>
          </a:p>
        </p:txBody>
      </p:sp>
    </p:spTree>
    <p:extLst>
      <p:ext uri="{BB962C8B-B14F-4D97-AF65-F5344CB8AC3E}">
        <p14:creationId xmlns:p14="http://schemas.microsoft.com/office/powerpoint/2010/main" val="1522700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hdr="0" ft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5.png"/><Relationship Id="rId4" Type="http://schemas.openxmlformats.org/officeDocument/2006/relationships/image" Target="../media/image4.emf"/></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vmlDrawing" Target="../drawings/vmlDrawing2.vml"/><Relationship Id="rId5" Type="http://schemas.openxmlformats.org/officeDocument/2006/relationships/image" Target="../media/image6.e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843808" y="5512332"/>
            <a:ext cx="3456384" cy="861774"/>
          </a:xfrm>
          <a:prstGeom prst="rect">
            <a:avLst/>
          </a:prstGeom>
          <a:noFill/>
        </p:spPr>
        <p:txBody>
          <a:bodyPr wrap="square" rtlCol="0">
            <a:spAutoFit/>
          </a:bodyPr>
          <a:lstStyle/>
          <a:p>
            <a:r>
              <a:rPr lang="tr-TR" sz="2200" b="1" dirty="0" smtClean="0">
                <a:solidFill>
                  <a:schemeClr val="accent5">
                    <a:lumMod val="50000"/>
                  </a:schemeClr>
                </a:solidFill>
              </a:rPr>
              <a:t>  KIZ YURDU MÜDÜRLÜĞÜ</a:t>
            </a:r>
            <a:endParaRPr lang="tr-TR" sz="2200" b="1" dirty="0">
              <a:solidFill>
                <a:schemeClr val="accent5">
                  <a:lumMod val="50000"/>
                </a:schemeClr>
              </a:solidFill>
            </a:endParaRPr>
          </a:p>
          <a:p>
            <a:r>
              <a:rPr lang="tr-TR" sz="2800" b="1" dirty="0">
                <a:solidFill>
                  <a:schemeClr val="accent5">
                    <a:lumMod val="50000"/>
                  </a:schemeClr>
                </a:solidFill>
              </a:rPr>
              <a:t>         </a:t>
            </a:r>
          </a:p>
        </p:txBody>
      </p:sp>
      <p:pic>
        <p:nvPicPr>
          <p:cNvPr id="102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19872" y="836712"/>
            <a:ext cx="2376264" cy="504746"/>
          </a:xfrm>
          <a:prstGeom prst="rect">
            <a:avLst/>
          </a:prstGeom>
          <a:noFill/>
          <a:extLst>
            <a:ext uri="{909E8E84-426E-40DD-AFC4-6F175D3DCCD1}">
              <a14:hiddenFill xmlns:a14="http://schemas.microsoft.com/office/drawing/2010/main">
                <a:solidFill>
                  <a:srgbClr val="FFFFFF"/>
                </a:solidFill>
              </a14:hiddenFill>
            </a:ext>
          </a:extLst>
        </p:spPr>
      </p:pic>
      <p:sp>
        <p:nvSpPr>
          <p:cNvPr id="45" name="Metin kutusu 44"/>
          <p:cNvSpPr txBox="1"/>
          <p:nvPr/>
        </p:nvSpPr>
        <p:spPr>
          <a:xfrm>
            <a:off x="330546" y="2410020"/>
            <a:ext cx="8554916" cy="1569660"/>
          </a:xfrm>
          <a:prstGeom prst="rect">
            <a:avLst/>
          </a:prstGeom>
          <a:solidFill>
            <a:schemeClr val="accent6">
              <a:lumMod val="20000"/>
              <a:lumOff val="80000"/>
            </a:schemeClr>
          </a:solidFill>
        </p:spPr>
        <p:txBody>
          <a:bodyPr wrap="square" lIns="91440" tIns="45720" rIns="91440" bIns="45720" rtlCol="0" anchor="t">
            <a:spAutoFit/>
          </a:bodyPr>
          <a:lstStyle/>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 </a:t>
            </a:r>
            <a:r>
              <a:rPr lang="tr-TR" sz="3200" b="1" spc="50" dirty="0" smtClean="0">
                <a:ln w="0"/>
                <a:solidFill>
                  <a:schemeClr val="tx2">
                    <a:lumMod val="50000"/>
                  </a:schemeClr>
                </a:solidFill>
                <a:effectLst>
                  <a:innerShdw blurRad="63500" dist="50800" dir="13500000">
                    <a:srgbClr val="000000">
                      <a:alpha val="50000"/>
                    </a:srgbClr>
                  </a:innerShdw>
                </a:effectLst>
                <a:latin typeface="Calibri"/>
                <a:ea typeface="+mj-ea"/>
                <a:cs typeface="Calibri"/>
              </a:rPr>
              <a:t>2023 </a:t>
            </a: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YILI </a:t>
            </a:r>
            <a:endParaRPr lang="en-US"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endParaRPr>
          </a:p>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YÖNETİMİN GÖZDEN GEÇİRME </a:t>
            </a:r>
            <a:r>
              <a:rPr lang="tr-TR" sz="3200" b="1" spc="50" dirty="0" smtClean="0">
                <a:ln w="0"/>
                <a:solidFill>
                  <a:schemeClr val="tx2">
                    <a:lumMod val="50000"/>
                  </a:schemeClr>
                </a:solidFill>
                <a:effectLst>
                  <a:innerShdw blurRad="63500" dist="50800" dir="13500000">
                    <a:srgbClr val="000000">
                      <a:alpha val="50000"/>
                    </a:srgbClr>
                  </a:innerShdw>
                </a:effectLst>
                <a:latin typeface="Calibri"/>
                <a:ea typeface="+mj-ea"/>
                <a:cs typeface="Calibri"/>
              </a:rPr>
              <a:t>SUNUMU</a:t>
            </a: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 </a:t>
            </a:r>
          </a:p>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(YGG) </a:t>
            </a:r>
            <a:endParaRPr lang="en-US" sz="3200" b="1" spc="50" dirty="0">
              <a:ln w="0"/>
              <a:solidFill>
                <a:schemeClr val="tx2">
                  <a:lumMod val="50000"/>
                </a:schemeClr>
              </a:solidFill>
              <a:effectLst>
                <a:innerShdw blurRad="63500" dist="50800" dir="13500000">
                  <a:srgbClr val="000000">
                    <a:alpha val="50000"/>
                  </a:srgbClr>
                </a:innerShdw>
              </a:effectLst>
              <a:ea typeface="+mj-ea"/>
              <a:cs typeface="Calibri" panose="020F0502020204030204"/>
            </a:endParaRPr>
          </a:p>
        </p:txBody>
      </p:sp>
    </p:spTree>
    <p:extLst>
      <p:ext uri="{BB962C8B-B14F-4D97-AF65-F5344CB8AC3E}">
        <p14:creationId xmlns:p14="http://schemas.microsoft.com/office/powerpoint/2010/main" val="1057669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1789470" y="157316"/>
            <a:ext cx="5869859" cy="1079575"/>
          </a:xfrm>
          <a:prstGeom prst="rect">
            <a:avLst/>
          </a:prstGeom>
        </p:spPr>
        <p:txBody>
          <a:bodyPr vert="horz" lIns="91440" tIns="45720" rIns="91440" bIns="45720" rtlCol="0" anchor="b">
            <a:noAutofit/>
          </a:bodyPr>
          <a:lstStyle/>
          <a:p>
            <a:pPr algn="ctr">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a:t>
            </a:r>
            <a:r>
              <a:rPr lang="tr-TR" sz="2800" b="1" dirty="0" smtClean="0">
                <a:solidFill>
                  <a:schemeClr val="accent6"/>
                </a:solidFill>
                <a:effectLst>
                  <a:outerShdw blurRad="38100" dist="38100" dir="2700000" algn="tl">
                    <a:srgbClr val="000000">
                      <a:alpha val="43137"/>
                    </a:srgbClr>
                  </a:outerShdw>
                </a:effectLst>
                <a:ea typeface="+mj-ea"/>
                <a:cs typeface="+mj-cs"/>
              </a:rPr>
              <a:t>ve </a:t>
            </a:r>
            <a:r>
              <a:rPr lang="en-US" sz="2800" b="1" dirty="0" smtClean="0">
                <a:solidFill>
                  <a:schemeClr val="accent6"/>
                </a:solidFill>
                <a:effectLst>
                  <a:outerShdw blurRad="38100" dist="38100" dir="2700000" algn="tl">
                    <a:srgbClr val="000000">
                      <a:alpha val="43137"/>
                    </a:srgbClr>
                  </a:outerShdw>
                </a:effectLst>
                <a:ea typeface="+mj-ea"/>
                <a:cs typeface="+mj-cs"/>
              </a:rPr>
              <a:t> </a:t>
            </a:r>
            <a:r>
              <a:rPr lang="en-US" sz="2800" b="1" dirty="0">
                <a:solidFill>
                  <a:schemeClr val="accent6"/>
                </a:solidFill>
                <a:effectLst>
                  <a:outerShdw blurRad="38100" dist="38100" dir="2700000" algn="tl">
                    <a:srgbClr val="000000">
                      <a:alpha val="43137"/>
                    </a:srgbClr>
                  </a:outerShdw>
                </a:effectLst>
                <a:ea typeface="+mj-ea"/>
                <a:cs typeface="+mj-cs"/>
              </a:rPr>
              <a:t>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(İŞ GÜCÜ-İNSAN KAYNAĞI)</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178" y="304675"/>
            <a:ext cx="1690292" cy="35903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0F23ED71-2D0A-4A91-BB06-5711D160085E}"/>
              </a:ext>
            </a:extLst>
          </p:cNvPr>
          <p:cNvGraphicFramePr>
            <a:graphicFrameLocks noGrp="1"/>
          </p:cNvGraphicFramePr>
          <p:nvPr>
            <p:extLst>
              <p:ext uri="{D42A27DB-BD31-4B8C-83A1-F6EECF244321}">
                <p14:modId xmlns:p14="http://schemas.microsoft.com/office/powerpoint/2010/main" val="3870311479"/>
              </p:ext>
            </p:extLst>
          </p:nvPr>
        </p:nvGraphicFramePr>
        <p:xfrm>
          <a:off x="526473" y="1384250"/>
          <a:ext cx="7910945" cy="1823293"/>
        </p:xfrm>
        <a:graphic>
          <a:graphicData uri="http://schemas.openxmlformats.org/drawingml/2006/table">
            <a:tbl>
              <a:tblPr/>
              <a:tblGrid>
                <a:gridCol w="1505144">
                  <a:extLst>
                    <a:ext uri="{9D8B030D-6E8A-4147-A177-3AD203B41FA5}">
                      <a16:colId xmlns:a16="http://schemas.microsoft.com/office/drawing/2014/main" val="3918363564"/>
                    </a:ext>
                  </a:extLst>
                </a:gridCol>
                <a:gridCol w="1592058">
                  <a:extLst>
                    <a:ext uri="{9D8B030D-6E8A-4147-A177-3AD203B41FA5}">
                      <a16:colId xmlns:a16="http://schemas.microsoft.com/office/drawing/2014/main" val="1683979601"/>
                    </a:ext>
                  </a:extLst>
                </a:gridCol>
                <a:gridCol w="1604581">
                  <a:extLst>
                    <a:ext uri="{9D8B030D-6E8A-4147-A177-3AD203B41FA5}">
                      <a16:colId xmlns:a16="http://schemas.microsoft.com/office/drawing/2014/main" val="2592459544"/>
                    </a:ext>
                  </a:extLst>
                </a:gridCol>
                <a:gridCol w="1604581">
                  <a:extLst>
                    <a:ext uri="{9D8B030D-6E8A-4147-A177-3AD203B41FA5}">
                      <a16:colId xmlns:a16="http://schemas.microsoft.com/office/drawing/2014/main" val="3383282758"/>
                    </a:ext>
                  </a:extLst>
                </a:gridCol>
                <a:gridCol w="1604581">
                  <a:extLst>
                    <a:ext uri="{9D8B030D-6E8A-4147-A177-3AD203B41FA5}">
                      <a16:colId xmlns:a16="http://schemas.microsoft.com/office/drawing/2014/main" val="494559924"/>
                    </a:ext>
                  </a:extLst>
                </a:gridCol>
              </a:tblGrid>
              <a:tr h="538127">
                <a:tc>
                  <a:txBody>
                    <a:bodyPr/>
                    <a:lstStyle/>
                    <a:p>
                      <a:pPr algn="ctr" fontAlgn="ctr"/>
                      <a:r>
                        <a:rPr lang="tr-TR" sz="1200" b="1" i="0" u="none" strike="noStrike" dirty="0">
                          <a:solidFill>
                            <a:srgbClr val="000000"/>
                          </a:solidFill>
                          <a:effectLst/>
                          <a:latin typeface="Calibri" panose="020F0502020204030204" pitchFamily="34" charset="0"/>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613855">
                <a:tc>
                  <a:txBody>
                    <a:bodyPr/>
                    <a:lstStyle/>
                    <a:p>
                      <a:pPr algn="ctr" fontAlgn="ctr"/>
                      <a:r>
                        <a:rPr lang="tr-TR" sz="1400" b="0" i="0" u="none" strike="noStrike" dirty="0" smtClean="0">
                          <a:solidFill>
                            <a:srgbClr val="000000"/>
                          </a:solidFill>
                          <a:effectLst/>
                          <a:latin typeface="Calibri" panose="020F0502020204030204" pitchFamily="34" charset="0"/>
                        </a:rPr>
                        <a:t>Mutfak</a:t>
                      </a:r>
                      <a:r>
                        <a:rPr lang="tr-TR" sz="1400" b="0" i="0" u="none" strike="noStrike" baseline="0" dirty="0" smtClean="0">
                          <a:solidFill>
                            <a:srgbClr val="000000"/>
                          </a:solidFill>
                          <a:effectLst/>
                          <a:latin typeface="Calibri" panose="020F0502020204030204" pitchFamily="34" charset="0"/>
                        </a:rPr>
                        <a:t> Servis Elemanı</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Kız</a:t>
                      </a:r>
                      <a:r>
                        <a:rPr lang="tr-TR" sz="1400" b="0" i="0" u="none" strike="noStrike" baseline="0" dirty="0" smtClean="0">
                          <a:solidFill>
                            <a:srgbClr val="000000"/>
                          </a:solidFill>
                          <a:effectLst/>
                          <a:latin typeface="Calibri" panose="020F0502020204030204" pitchFamily="34" charset="0"/>
                        </a:rPr>
                        <a:t> Yurdu Müdürlüğü</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4</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Personel izinlerini döndürebilmek için ihtiyaçtır.</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318525">
                <a:tc>
                  <a:txBody>
                    <a:bodyPr/>
                    <a:lstStyle/>
                    <a:p>
                      <a:pPr algn="ctr" fontAlgn="ctr"/>
                      <a:r>
                        <a:rPr lang="tr-TR" sz="1400" b="0" i="0" u="none" strike="noStrike" dirty="0" smtClean="0">
                          <a:solidFill>
                            <a:srgbClr val="000000"/>
                          </a:solidFill>
                          <a:effectLst/>
                          <a:latin typeface="Calibri" panose="020F0502020204030204" pitchFamily="34" charset="0"/>
                        </a:rPr>
                        <a:t>Çamaşırhane Personeli</a:t>
                      </a: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Kız</a:t>
                      </a:r>
                      <a:r>
                        <a:rPr lang="tr-TR" sz="1400" b="0" i="0" u="none" strike="noStrike" baseline="0" dirty="0" smtClean="0">
                          <a:solidFill>
                            <a:srgbClr val="000000"/>
                          </a:solidFill>
                          <a:effectLst/>
                          <a:latin typeface="Calibri" panose="020F0502020204030204" pitchFamily="34" charset="0"/>
                        </a:rPr>
                        <a:t> Yurdu Müdürlüğü</a:t>
                      </a:r>
                      <a:endParaRPr lang="tr-TR" sz="1400" b="0" i="0" u="none" strike="noStrike" dirty="0" smtClean="0">
                        <a:solidFill>
                          <a:srgbClr val="000000"/>
                        </a:solidFill>
                        <a:effectLst/>
                        <a:latin typeface="Calibri" panose="020F0502020204030204" pitchFamily="34" charset="0"/>
                      </a:endParaRPr>
                    </a:p>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1</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Kapasitenin</a:t>
                      </a:r>
                      <a:r>
                        <a:rPr lang="tr-TR" sz="1400" b="0" i="0" u="none" strike="noStrike" baseline="0" dirty="0" smtClean="0">
                          <a:solidFill>
                            <a:srgbClr val="000000"/>
                          </a:solidFill>
                          <a:effectLst/>
                          <a:latin typeface="Calibri" panose="020F0502020204030204" pitchFamily="34" charset="0"/>
                        </a:rPr>
                        <a:t> dolu olmasından dolayı ihtiyaçtır.</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bl>
          </a:graphicData>
        </a:graphic>
      </p:graphicFrame>
    </p:spTree>
    <p:extLst>
      <p:ext uri="{BB962C8B-B14F-4D97-AF65-F5344CB8AC3E}">
        <p14:creationId xmlns:p14="http://schemas.microsoft.com/office/powerpoint/2010/main" val="4493892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a:t>
            </a:r>
            <a:r>
              <a:rPr lang="tr-TR" sz="2800" b="1" dirty="0" smtClean="0">
                <a:solidFill>
                  <a:schemeClr val="accent6"/>
                </a:solidFill>
                <a:effectLst>
                  <a:outerShdw blurRad="38100" dist="38100" dir="2700000" algn="tl">
                    <a:srgbClr val="000000">
                      <a:alpha val="43137"/>
                    </a:srgbClr>
                  </a:outerShdw>
                </a:effectLst>
                <a:ea typeface="+mj-ea"/>
                <a:cs typeface="+mj-cs"/>
              </a:rPr>
              <a:t>ve AKSİYON </a:t>
            </a:r>
            <a:r>
              <a:rPr lang="tr-TR" sz="2800" b="1" dirty="0">
                <a:solidFill>
                  <a:schemeClr val="accent6"/>
                </a:solidFill>
                <a:effectLst>
                  <a:outerShdw blurRad="38100" dist="38100" dir="2700000" algn="tl">
                    <a:srgbClr val="000000">
                      <a:alpha val="43137"/>
                    </a:srgbClr>
                  </a:outerShdw>
                </a:effectLst>
                <a:ea typeface="+mj-ea"/>
                <a:cs typeface="+mj-cs"/>
              </a:rPr>
              <a:t>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7" name="Slayt Numarası Yer Tutucusu 6"/>
          <p:cNvSpPr>
            <a:spLocks noGrp="1"/>
          </p:cNvSpPr>
          <p:nvPr>
            <p:ph type="sldNum" sz="quarter" idx="12"/>
          </p:nvPr>
        </p:nvSpPr>
        <p:spPr/>
        <p:txBody>
          <a:bodyPr vert="horz" lIns="91440" tIns="45720" rIns="91440" bIns="45720" rtlCol="0" anchor="ctr">
            <a:normAutofit/>
          </a:bodyPr>
          <a:lstStyle/>
          <a:p>
            <a:pPr>
              <a:spcAft>
                <a:spcPts val="600"/>
              </a:spcAft>
            </a:pPr>
            <a:endParaRPr lang="en-US"/>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9"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Tablo 9"/>
          <p:cNvGraphicFramePr>
            <a:graphicFrameLocks noGrp="1"/>
          </p:cNvGraphicFramePr>
          <p:nvPr>
            <p:extLst>
              <p:ext uri="{D42A27DB-BD31-4B8C-83A1-F6EECF244321}">
                <p14:modId xmlns:p14="http://schemas.microsoft.com/office/powerpoint/2010/main" val="3780862307"/>
              </p:ext>
            </p:extLst>
          </p:nvPr>
        </p:nvGraphicFramePr>
        <p:xfrm>
          <a:off x="545122" y="1371668"/>
          <a:ext cx="8203223" cy="1463040"/>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3521804200"/>
                    </a:ext>
                  </a:extLst>
                </a:gridCol>
                <a:gridCol w="6374422">
                  <a:extLst>
                    <a:ext uri="{9D8B030D-6E8A-4147-A177-3AD203B41FA5}">
                      <a16:colId xmlns:a16="http://schemas.microsoft.com/office/drawing/2014/main" val="2784112581"/>
                    </a:ext>
                  </a:extLst>
                </a:gridCol>
              </a:tblGrid>
              <a:tr h="335987">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endParaRPr lang="tr-TR"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algn="l" fontAlgn="t"/>
                      <a:r>
                        <a:rPr lang="tr-TR" sz="1400" b="1" i="0" u="none" strike="noStrike" dirty="0">
                          <a:solidFill>
                            <a:srgbClr val="000000"/>
                          </a:solidFill>
                          <a:effectLst/>
                          <a:latin typeface="Calibri" panose="020F0502020204030204" pitchFamily="34" charset="0"/>
                        </a:rPr>
                        <a:t>Z3-Odalarda buzdolabı bulunmaması</a:t>
                      </a:r>
                    </a:p>
                  </a:txBody>
                  <a:tcPr marL="9525" marR="9525" marT="9525"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335987">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a:solidFill>
                            <a:srgbClr val="0C0D0D"/>
                          </a:solidFill>
                        </a:rPr>
                        <a:t>:</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400" b="1" dirty="0" smtClean="0">
                          <a:solidFill>
                            <a:srgbClr val="0C0D0D"/>
                          </a:solidFill>
                        </a:rPr>
                        <a:t>01.09.2024</a:t>
                      </a:r>
                      <a:endParaRPr lang="tr-TR" sz="1400" b="1" dirty="0">
                        <a:solidFill>
                          <a:srgbClr val="0C0D0D"/>
                        </a:solidFill>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335987">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pPr algn="l" fontAlgn="ctr"/>
                      <a:r>
                        <a:rPr lang="tr-TR" sz="1400" b="1" i="0" u="none" strike="noStrike" dirty="0">
                          <a:solidFill>
                            <a:srgbClr val="000000"/>
                          </a:solidFill>
                          <a:effectLst/>
                          <a:latin typeface="Calibri Light" panose="020F0302020204030204" pitchFamily="34" charset="0"/>
                        </a:rPr>
                        <a:t>Kız Yurdu Müdürlüğü</a:t>
                      </a:r>
                    </a:p>
                  </a:txBody>
                  <a:tcPr marL="9525" marR="9525" marT="9525" marB="0" anchor="ct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335987">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r>
                        <a:rPr lang="tr-TR" sz="1400" b="1" i="0" u="none" strike="noStrike" dirty="0">
                          <a:solidFill>
                            <a:srgbClr val="000000"/>
                          </a:solidFill>
                          <a:effectLst/>
                          <a:latin typeface="Calibri Light" panose="020F0302020204030204" pitchFamily="34" charset="0"/>
                        </a:rPr>
                        <a:t>2023-2024 yılı Kız Yurdu Bütçesinde yer verilerek onaya sunulacaktır.</a:t>
                      </a: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graphicFrame>
        <p:nvGraphicFramePr>
          <p:cNvPr id="16" name="Tablo 15"/>
          <p:cNvGraphicFramePr>
            <a:graphicFrameLocks noGrp="1"/>
          </p:cNvGraphicFramePr>
          <p:nvPr>
            <p:extLst>
              <p:ext uri="{D42A27DB-BD31-4B8C-83A1-F6EECF244321}">
                <p14:modId xmlns:p14="http://schemas.microsoft.com/office/powerpoint/2010/main" val="2019337225"/>
              </p:ext>
            </p:extLst>
          </p:nvPr>
        </p:nvGraphicFramePr>
        <p:xfrm>
          <a:off x="545122" y="3130882"/>
          <a:ext cx="8203223" cy="1604010"/>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3521804200"/>
                    </a:ext>
                  </a:extLst>
                </a:gridCol>
                <a:gridCol w="6374422">
                  <a:extLst>
                    <a:ext uri="{9D8B030D-6E8A-4147-A177-3AD203B41FA5}">
                      <a16:colId xmlns:a16="http://schemas.microsoft.com/office/drawing/2014/main" val="2784112581"/>
                    </a:ext>
                  </a:extLst>
                </a:gridCol>
              </a:tblGrid>
              <a:tr h="335987">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endParaRPr lang="tr-TR"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algn="l" fontAlgn="t"/>
                      <a:r>
                        <a:rPr lang="tr-TR" sz="1400" b="1" i="0" u="none" strike="noStrike" dirty="0">
                          <a:solidFill>
                            <a:srgbClr val="000000"/>
                          </a:solidFill>
                          <a:effectLst/>
                          <a:latin typeface="Calibri" panose="020F0502020204030204" pitchFamily="34" charset="0"/>
                        </a:rPr>
                        <a:t>T2-Aynı odada birkaç öğrencinin bir arada barınmasından dolayı oluşabilecek kişisel ve çevresel problemler</a:t>
                      </a:r>
                    </a:p>
                  </a:txBody>
                  <a:tcPr marL="9525" marR="9525" marT="9525"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335987">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a:solidFill>
                            <a:srgbClr val="0C0D0D"/>
                          </a:solidFill>
                        </a:rPr>
                        <a:t>:</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400" b="1" dirty="0" smtClean="0">
                          <a:solidFill>
                            <a:srgbClr val="001626"/>
                          </a:solidFill>
                        </a:rPr>
                        <a:t>01.09.2024</a:t>
                      </a:r>
                      <a:endParaRPr lang="tr-TR" sz="1400" b="1" dirty="0">
                        <a:solidFill>
                          <a:srgbClr val="001626"/>
                        </a:solidFill>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335987">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pPr algn="l" fontAlgn="ctr"/>
                      <a:r>
                        <a:rPr lang="tr-TR" sz="1400" b="1" i="0" u="none" strike="noStrike" dirty="0">
                          <a:solidFill>
                            <a:srgbClr val="000000"/>
                          </a:solidFill>
                          <a:effectLst/>
                          <a:latin typeface="Calibri Light" panose="020F0302020204030204" pitchFamily="34" charset="0"/>
                        </a:rPr>
                        <a:t>Kız Yurdu Müdürlüğü</a:t>
                      </a:r>
                    </a:p>
                  </a:txBody>
                  <a:tcPr marL="9525" marR="9525" marT="9525" marB="0" anchor="ct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335987">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r>
                        <a:rPr lang="tr-TR" sz="1400" b="1" i="0" u="none" strike="noStrike" dirty="0">
                          <a:solidFill>
                            <a:srgbClr val="000000"/>
                          </a:solidFill>
                          <a:effectLst/>
                          <a:latin typeface="Calibri Light" panose="020F0302020204030204" pitchFamily="34" charset="0"/>
                        </a:rPr>
                        <a:t>2024-2025 Eğitim-Öğretim yılında Kayıt </a:t>
                      </a:r>
                      <a:r>
                        <a:rPr lang="tr-TR" sz="1400" b="1" i="0" u="none" strike="noStrike" dirty="0" smtClean="0">
                          <a:solidFill>
                            <a:srgbClr val="000000"/>
                          </a:solidFill>
                          <a:effectLst/>
                          <a:latin typeface="Calibri Light" panose="020F0302020204030204" pitchFamily="34" charset="0"/>
                        </a:rPr>
                        <a:t>işlemleri</a:t>
                      </a:r>
                      <a:r>
                        <a:rPr lang="tr-TR" sz="1400" b="1" i="0" u="none" strike="noStrike" baseline="0" dirty="0" smtClean="0">
                          <a:solidFill>
                            <a:srgbClr val="000000"/>
                          </a:solidFill>
                          <a:effectLst/>
                          <a:latin typeface="Calibri Light" panose="020F0302020204030204" pitchFamily="34" charset="0"/>
                        </a:rPr>
                        <a:t> </a:t>
                      </a:r>
                      <a:r>
                        <a:rPr lang="tr-TR" sz="1400" b="1" i="0" u="none" strike="noStrike" dirty="0" smtClean="0">
                          <a:solidFill>
                            <a:srgbClr val="000000"/>
                          </a:solidFill>
                          <a:effectLst/>
                          <a:latin typeface="Calibri Light" panose="020F0302020204030204" pitchFamily="34" charset="0"/>
                        </a:rPr>
                        <a:t>esnasında </a:t>
                      </a:r>
                      <a:r>
                        <a:rPr lang="tr-TR" sz="1400" b="1" i="0" u="none" strike="noStrike" dirty="0">
                          <a:solidFill>
                            <a:srgbClr val="000000"/>
                          </a:solidFill>
                          <a:effectLst/>
                          <a:latin typeface="Calibri Light" panose="020F0302020204030204" pitchFamily="34" charset="0"/>
                        </a:rPr>
                        <a:t>mülakat ve detaylı sağlık raporları istenebilir.</a:t>
                      </a: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graphicFrame>
        <p:nvGraphicFramePr>
          <p:cNvPr id="17" name="Tablo 16"/>
          <p:cNvGraphicFramePr>
            <a:graphicFrameLocks noGrp="1"/>
          </p:cNvGraphicFramePr>
          <p:nvPr>
            <p:extLst>
              <p:ext uri="{D42A27DB-BD31-4B8C-83A1-F6EECF244321}">
                <p14:modId xmlns:p14="http://schemas.microsoft.com/office/powerpoint/2010/main" val="1670645095"/>
              </p:ext>
            </p:extLst>
          </p:nvPr>
        </p:nvGraphicFramePr>
        <p:xfrm>
          <a:off x="545122" y="4918363"/>
          <a:ext cx="8203223" cy="1463040"/>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3521804200"/>
                    </a:ext>
                  </a:extLst>
                </a:gridCol>
                <a:gridCol w="6374422">
                  <a:extLst>
                    <a:ext uri="{9D8B030D-6E8A-4147-A177-3AD203B41FA5}">
                      <a16:colId xmlns:a16="http://schemas.microsoft.com/office/drawing/2014/main" val="2784112581"/>
                    </a:ext>
                  </a:extLst>
                </a:gridCol>
              </a:tblGrid>
              <a:tr h="290742">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endParaRPr lang="tr-TR"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algn="l" fontAlgn="t"/>
                      <a:r>
                        <a:rPr lang="tr-TR" sz="1400" b="1" i="0" u="none" strike="noStrike" dirty="0">
                          <a:solidFill>
                            <a:srgbClr val="001626"/>
                          </a:solidFill>
                          <a:effectLst/>
                          <a:latin typeface="Calibri" panose="020F0502020204030204" pitchFamily="34" charset="0"/>
                        </a:rPr>
                        <a:t>T1-Toplu yaşamdan kaynaklı bulaşıcı hastalık riski</a:t>
                      </a:r>
                    </a:p>
                  </a:txBody>
                  <a:tcPr marL="9525" marR="9525" marT="9525"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335987">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a:solidFill>
                            <a:srgbClr val="0C0D0D"/>
                          </a:solidFill>
                        </a:rPr>
                        <a:t>:</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400" b="1" dirty="0" smtClean="0">
                          <a:solidFill>
                            <a:srgbClr val="001626"/>
                          </a:solidFill>
                        </a:rPr>
                        <a:t>01.09.2024</a:t>
                      </a:r>
                      <a:endParaRPr lang="tr-TR" sz="1400" b="1" dirty="0">
                        <a:solidFill>
                          <a:srgbClr val="001626"/>
                        </a:solidFill>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335987">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pPr algn="l" fontAlgn="ctr"/>
                      <a:r>
                        <a:rPr lang="tr-TR" sz="1400" b="1" i="0" u="none" strike="noStrike" dirty="0">
                          <a:solidFill>
                            <a:srgbClr val="000000"/>
                          </a:solidFill>
                          <a:effectLst/>
                          <a:latin typeface="Calibri Light" panose="020F0302020204030204" pitchFamily="34" charset="0"/>
                        </a:rPr>
                        <a:t>Kız Yurdu Müdürlüğü</a:t>
                      </a:r>
                    </a:p>
                  </a:txBody>
                  <a:tcPr marL="9525" marR="9525" marT="9525" marB="0" anchor="ct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335987">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r>
                        <a:rPr lang="tr-TR" sz="1100" b="1" i="0" u="none" strike="noStrike" dirty="0">
                          <a:solidFill>
                            <a:srgbClr val="000000"/>
                          </a:solidFill>
                          <a:effectLst/>
                          <a:latin typeface="Calibri Light" panose="020F0302020204030204" pitchFamily="34" charset="0"/>
                        </a:rPr>
                        <a:t> </a:t>
                      </a:r>
                      <a:r>
                        <a:rPr lang="tr-TR" sz="1400" b="1" i="0" u="none" strike="noStrike" dirty="0">
                          <a:solidFill>
                            <a:srgbClr val="000000"/>
                          </a:solidFill>
                          <a:effectLst/>
                          <a:latin typeface="Calibri Light" panose="020F0302020204030204" pitchFamily="34" charset="0"/>
                        </a:rPr>
                        <a:t>1 adet  öğrenci odası tedbir amaçlı ayrılacaktır.</a:t>
                      </a: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32387309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1986117" y="320820"/>
            <a:ext cx="5471363"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(ANKET ANALİZLERİ)</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sp>
        <p:nvSpPr>
          <p:cNvPr id="3" name="İçerik Yer Tutucusu 2"/>
          <p:cNvSpPr>
            <a:spLocks noGrp="1"/>
          </p:cNvSpPr>
          <p:nvPr>
            <p:ph idx="1"/>
          </p:nvPr>
        </p:nvSpPr>
        <p:spPr/>
        <p:txBody>
          <a:bodyPr/>
          <a:lstStyle/>
          <a:p>
            <a:endParaRPr lang="tr-TR" dirty="0" smtClean="0"/>
          </a:p>
          <a:p>
            <a:endParaRPr lang="tr-TR" dirty="0" smtClean="0">
              <a:solidFill>
                <a:srgbClr val="0C0D0D"/>
              </a:solidFill>
            </a:endParaRPr>
          </a:p>
          <a:p>
            <a:pPr marL="0" indent="0">
              <a:buNone/>
            </a:pPr>
            <a:endParaRPr lang="tr-TR" dirty="0" smtClean="0">
              <a:solidFill>
                <a:srgbClr val="0C0D0D"/>
              </a:solidFill>
            </a:endParaRPr>
          </a:p>
          <a:p>
            <a:pPr marL="0" indent="0">
              <a:buNone/>
            </a:pPr>
            <a:r>
              <a:rPr lang="tr-TR" dirty="0" smtClean="0">
                <a:solidFill>
                  <a:srgbClr val="0C0D0D"/>
                </a:solidFill>
              </a:rPr>
              <a:t> </a:t>
            </a:r>
            <a:r>
              <a:rPr lang="tr-TR" sz="1400" dirty="0" smtClean="0">
                <a:solidFill>
                  <a:srgbClr val="0C0D0D"/>
                </a:solidFill>
              </a:rPr>
              <a:t>2022-2023 Eğitim-Öğretim yılında Ülkemizde yaşanan deprem nedeni ile üniversitemizde  uzaktan eğitime geçilmiştir. Bu sebepten dolayı öğrenci memnuniyet anketi düzenlenememiştir.</a:t>
            </a:r>
          </a:p>
          <a:p>
            <a:pPr marL="0" indent="0">
              <a:buNone/>
            </a:pPr>
            <a:endParaRPr lang="tr-TR" sz="1400" dirty="0">
              <a:solidFill>
                <a:srgbClr val="0C0D0D"/>
              </a:solidFill>
            </a:endParaRPr>
          </a:p>
        </p:txBody>
      </p:sp>
    </p:spTree>
    <p:extLst>
      <p:ext uri="{BB962C8B-B14F-4D97-AF65-F5344CB8AC3E}">
        <p14:creationId xmlns:p14="http://schemas.microsoft.com/office/powerpoint/2010/main" val="1666700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823765" y="476672"/>
            <a:ext cx="7321964" cy="1384995"/>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(HAYATA GEÇİRİLEN ÖNERİLER ve AKSİYON ALINAN ŞİKAYETLER)</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9" name="Tablo 8">
            <a:extLst>
              <a:ext uri="{FF2B5EF4-FFF2-40B4-BE49-F238E27FC236}">
                <a16:creationId xmlns:a16="http://schemas.microsoft.com/office/drawing/2014/main" id="{400F1050-5732-4B60-86BA-E121C706FD69}"/>
              </a:ext>
            </a:extLst>
          </p:cNvPr>
          <p:cNvGraphicFramePr>
            <a:graphicFrameLocks noGrp="1"/>
          </p:cNvGraphicFramePr>
          <p:nvPr>
            <p:extLst>
              <p:ext uri="{D42A27DB-BD31-4B8C-83A1-F6EECF244321}">
                <p14:modId xmlns:p14="http://schemas.microsoft.com/office/powerpoint/2010/main" val="2792151204"/>
              </p:ext>
            </p:extLst>
          </p:nvPr>
        </p:nvGraphicFramePr>
        <p:xfrm>
          <a:off x="1437065" y="2638392"/>
          <a:ext cx="6317036" cy="3057308"/>
        </p:xfrm>
        <a:graphic>
          <a:graphicData uri="http://schemas.openxmlformats.org/drawingml/2006/table">
            <a:tbl>
              <a:tblPr/>
              <a:tblGrid>
                <a:gridCol w="2022222">
                  <a:extLst>
                    <a:ext uri="{9D8B030D-6E8A-4147-A177-3AD203B41FA5}">
                      <a16:colId xmlns:a16="http://schemas.microsoft.com/office/drawing/2014/main" val="3918363564"/>
                    </a:ext>
                  </a:extLst>
                </a:gridCol>
                <a:gridCol w="2138994">
                  <a:extLst>
                    <a:ext uri="{9D8B030D-6E8A-4147-A177-3AD203B41FA5}">
                      <a16:colId xmlns:a16="http://schemas.microsoft.com/office/drawing/2014/main" val="1683979601"/>
                    </a:ext>
                  </a:extLst>
                </a:gridCol>
                <a:gridCol w="2155820">
                  <a:extLst>
                    <a:ext uri="{9D8B030D-6E8A-4147-A177-3AD203B41FA5}">
                      <a16:colId xmlns:a16="http://schemas.microsoft.com/office/drawing/2014/main" val="2592459544"/>
                    </a:ext>
                  </a:extLst>
                </a:gridCol>
              </a:tblGrid>
              <a:tr h="1101437">
                <a:tc>
                  <a:txBody>
                    <a:bodyPr/>
                    <a:lstStyle/>
                    <a:p>
                      <a:pPr algn="ctr" fontAlgn="ctr"/>
                      <a:r>
                        <a:rPr lang="tr-TR" sz="1200" b="1" i="0" u="none" strike="noStrike" dirty="0">
                          <a:solidFill>
                            <a:srgbClr val="000000"/>
                          </a:solidFill>
                          <a:effectLst/>
                          <a:latin typeface="Calibri" panose="020F0502020204030204" pitchFamily="34" charset="0"/>
                        </a:rPr>
                        <a:t>KONUSU</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ÇÖZÜM</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SONUÇ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651957">
                <a:tc>
                  <a:txBody>
                    <a:bodyPr/>
                    <a:lstStyle/>
                    <a:p>
                      <a:pPr algn="ctr" fontAlgn="ctr"/>
                      <a:r>
                        <a:rPr lang="tr-TR" sz="1100" b="0" i="0" u="none" strike="noStrike" dirty="0" smtClean="0">
                          <a:solidFill>
                            <a:srgbClr val="000000"/>
                          </a:solidFill>
                          <a:effectLst/>
                          <a:latin typeface="Calibri" panose="020F0502020204030204" pitchFamily="34" charset="0"/>
                        </a:rPr>
                        <a:t>Hafta</a:t>
                      </a:r>
                      <a:r>
                        <a:rPr lang="tr-TR" sz="1100" b="0" i="0" u="none" strike="noStrike" baseline="0" dirty="0" smtClean="0">
                          <a:solidFill>
                            <a:srgbClr val="000000"/>
                          </a:solidFill>
                          <a:effectLst/>
                          <a:latin typeface="Calibri" panose="020F0502020204030204" pitchFamily="34" charset="0"/>
                        </a:rPr>
                        <a:t> sonu Kahvaltı saatleri</a:t>
                      </a:r>
                      <a:endParaRPr lang="tr-TR" sz="11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100" b="0" i="0" u="none" strike="noStrike" dirty="0" smtClean="0">
                          <a:solidFill>
                            <a:srgbClr val="000000"/>
                          </a:solidFill>
                          <a:effectLst/>
                          <a:latin typeface="Calibri" panose="020F0502020204030204" pitchFamily="34" charset="0"/>
                        </a:rPr>
                        <a:t>Hafta</a:t>
                      </a:r>
                      <a:r>
                        <a:rPr lang="tr-TR" sz="1100" b="0" i="0" u="none" strike="noStrike" baseline="0" dirty="0" smtClean="0">
                          <a:solidFill>
                            <a:srgbClr val="000000"/>
                          </a:solidFill>
                          <a:effectLst/>
                          <a:latin typeface="Calibri" panose="020F0502020204030204" pitchFamily="34" charset="0"/>
                        </a:rPr>
                        <a:t> sonu </a:t>
                      </a:r>
                      <a:r>
                        <a:rPr lang="tr-TR" sz="1100" b="0" i="0" u="none" strike="noStrike" dirty="0" smtClean="0">
                          <a:solidFill>
                            <a:srgbClr val="000000"/>
                          </a:solidFill>
                          <a:effectLst/>
                          <a:latin typeface="Calibri" panose="020F0502020204030204" pitchFamily="34" charset="0"/>
                        </a:rPr>
                        <a:t> kahvaltı saatlerinin 30 dakika</a:t>
                      </a:r>
                      <a:r>
                        <a:rPr lang="tr-TR" sz="1100" b="0" i="0" u="none" strike="noStrike" baseline="0" dirty="0" smtClean="0">
                          <a:solidFill>
                            <a:srgbClr val="000000"/>
                          </a:solidFill>
                          <a:effectLst/>
                          <a:latin typeface="Calibri" panose="020F0502020204030204" pitchFamily="34" charset="0"/>
                        </a:rPr>
                        <a:t> ileriye alınması.</a:t>
                      </a:r>
                      <a:endParaRPr lang="tr-TR" sz="1100" b="0" i="0" u="none" strike="noStrike" dirty="0" smtClean="0">
                        <a:solidFill>
                          <a:srgbClr val="000000"/>
                        </a:solidFill>
                        <a:effectLst/>
                        <a:latin typeface="Calibri" panose="020F0502020204030204" pitchFamily="34" charset="0"/>
                      </a:endParaRPr>
                    </a:p>
                    <a:p>
                      <a:pPr algn="ctr" fontAlgn="ctr"/>
                      <a:r>
                        <a:rPr lang="tr-TR" sz="11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smtClean="0">
                          <a:solidFill>
                            <a:srgbClr val="000000"/>
                          </a:solidFill>
                          <a:effectLst/>
                          <a:latin typeface="Calibri" panose="020F0502020204030204" pitchFamily="34" charset="0"/>
                        </a:rPr>
                        <a:t>Öğrencilerin  geri</a:t>
                      </a:r>
                      <a:r>
                        <a:rPr lang="tr-TR" sz="1100" b="0" i="0" u="none" strike="noStrike" baseline="0" dirty="0" smtClean="0">
                          <a:solidFill>
                            <a:srgbClr val="000000"/>
                          </a:solidFill>
                          <a:effectLst/>
                          <a:latin typeface="Calibri" panose="020F0502020204030204" pitchFamily="34" charset="0"/>
                        </a:rPr>
                        <a:t> dönüşlerindeki memnuniyeti</a:t>
                      </a:r>
                      <a:endParaRPr lang="tr-TR" sz="11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651957">
                <a:tc>
                  <a:txBody>
                    <a:bodyPr/>
                    <a:lstStyle/>
                    <a:p>
                      <a:pPr algn="ctr" fontAlgn="ctr"/>
                      <a:r>
                        <a:rPr lang="tr-TR" sz="1100" b="0" i="0" u="none" strike="noStrike" dirty="0">
                          <a:solidFill>
                            <a:srgbClr val="000000"/>
                          </a:solidFill>
                          <a:effectLst/>
                          <a:latin typeface="Calibri" panose="020F0502020204030204" pitchFamily="34" charset="0"/>
                        </a:rPr>
                        <a:t> </a:t>
                      </a:r>
                      <a:r>
                        <a:rPr lang="tr-TR" sz="1100" b="0" i="0" u="none" strike="noStrike" dirty="0" smtClean="0">
                          <a:solidFill>
                            <a:srgbClr val="000000"/>
                          </a:solidFill>
                          <a:effectLst/>
                          <a:latin typeface="Calibri" panose="020F0502020204030204" pitchFamily="34" charset="0"/>
                        </a:rPr>
                        <a:t>Et ve Tavuk Ürünlerinin çiğ Kalması</a:t>
                      </a:r>
                      <a:endParaRPr lang="tr-TR" sz="11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dirty="0" smtClean="0">
                          <a:solidFill>
                            <a:srgbClr val="000000"/>
                          </a:solidFill>
                          <a:effectLst/>
                          <a:latin typeface="Calibri" panose="020F0502020204030204" pitchFamily="34" charset="0"/>
                        </a:rPr>
                        <a:t>Yiyecek</a:t>
                      </a:r>
                      <a:r>
                        <a:rPr lang="tr-TR" sz="1100" b="0" i="0" u="none" strike="noStrike" baseline="0" dirty="0" smtClean="0">
                          <a:solidFill>
                            <a:srgbClr val="000000"/>
                          </a:solidFill>
                          <a:effectLst/>
                          <a:latin typeface="Calibri" panose="020F0502020204030204" pitchFamily="34" charset="0"/>
                        </a:rPr>
                        <a:t> içecek şefine </a:t>
                      </a:r>
                      <a:r>
                        <a:rPr lang="tr-TR" sz="1100" b="0" i="0" u="none" strike="noStrike" dirty="0" smtClean="0">
                          <a:solidFill>
                            <a:srgbClr val="000000"/>
                          </a:solidFill>
                          <a:effectLst/>
                          <a:latin typeface="Calibri" panose="020F0502020204030204" pitchFamily="34" charset="0"/>
                        </a:rPr>
                        <a:t> konunun iletilmesi </a:t>
                      </a:r>
                      <a:r>
                        <a:rPr lang="tr-TR" sz="11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smtClean="0">
                          <a:solidFill>
                            <a:srgbClr val="000000"/>
                          </a:solidFill>
                          <a:effectLst/>
                          <a:latin typeface="Calibri" panose="020F0502020204030204" pitchFamily="34" charset="0"/>
                        </a:rPr>
                        <a:t>Daha Özenli olup yemeklerin pişirilme süresinin arttırılması</a:t>
                      </a:r>
                      <a:endParaRPr lang="tr-TR" sz="11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651957">
                <a:tc>
                  <a:txBody>
                    <a:bodyPr/>
                    <a:lstStyle/>
                    <a:p>
                      <a:pPr algn="ctr" fontAlgn="ctr"/>
                      <a:r>
                        <a:rPr lang="tr-TR" sz="1100" b="0" i="0" u="none" strike="noStrike" dirty="0" smtClean="0">
                          <a:solidFill>
                            <a:srgbClr val="000000"/>
                          </a:solidFill>
                          <a:effectLst/>
                          <a:latin typeface="Calibri" panose="020F0502020204030204" pitchFamily="34" charset="0"/>
                        </a:rPr>
                        <a:t>Kat Temizliklerinin</a:t>
                      </a:r>
                      <a:r>
                        <a:rPr lang="tr-TR" sz="1100" b="0" i="0" u="none" strike="noStrike" baseline="0" dirty="0" smtClean="0">
                          <a:solidFill>
                            <a:srgbClr val="000000"/>
                          </a:solidFill>
                          <a:effectLst/>
                          <a:latin typeface="Calibri" panose="020F0502020204030204" pitchFamily="34" charset="0"/>
                        </a:rPr>
                        <a:t> eksik  yapılması</a:t>
                      </a:r>
                      <a:endParaRPr lang="tr-TR" sz="11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dirty="0" smtClean="0">
                          <a:solidFill>
                            <a:srgbClr val="000000"/>
                          </a:solidFill>
                          <a:effectLst/>
                          <a:latin typeface="Calibri" panose="020F0502020204030204" pitchFamily="34" charset="0"/>
                        </a:rPr>
                        <a:t>Kat personellerinde üniversite çalışan diğer 2 personel</a:t>
                      </a:r>
                      <a:r>
                        <a:rPr lang="tr-TR" sz="1100" b="0" i="0" u="none" strike="noStrike" baseline="0" dirty="0" smtClean="0">
                          <a:solidFill>
                            <a:srgbClr val="000000"/>
                          </a:solidFill>
                          <a:effectLst/>
                          <a:latin typeface="Calibri" panose="020F0502020204030204" pitchFamily="34" charset="0"/>
                        </a:rPr>
                        <a:t> </a:t>
                      </a:r>
                      <a:r>
                        <a:rPr lang="tr-TR" sz="1100" b="0" i="0" u="none" strike="noStrike" dirty="0" smtClean="0">
                          <a:solidFill>
                            <a:srgbClr val="000000"/>
                          </a:solidFill>
                          <a:effectLst/>
                          <a:latin typeface="Calibri" panose="020F0502020204030204" pitchFamily="34" charset="0"/>
                        </a:rPr>
                        <a:t>ile değişikliğe gidilmesi</a:t>
                      </a:r>
                      <a:r>
                        <a:rPr lang="tr-TR" sz="11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 </a:t>
                      </a:r>
                      <a:r>
                        <a:rPr lang="tr-TR" sz="1100" b="0" i="0" u="none" strike="noStrike" dirty="0" smtClean="0">
                          <a:solidFill>
                            <a:srgbClr val="000000"/>
                          </a:solidFill>
                          <a:effectLst/>
                          <a:latin typeface="Calibri" panose="020F0502020204030204" pitchFamily="34" charset="0"/>
                        </a:rPr>
                        <a:t>Aynı sorunlarla karşılaşılmamıştır. Olumlu sonuçlanmıştır.</a:t>
                      </a:r>
                      <a:endParaRPr lang="tr-TR" sz="11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bl>
          </a:graphicData>
        </a:graphic>
      </p:graphicFrame>
    </p:spTree>
    <p:extLst>
      <p:ext uri="{BB962C8B-B14F-4D97-AF65-F5344CB8AC3E}">
        <p14:creationId xmlns:p14="http://schemas.microsoft.com/office/powerpoint/2010/main" val="38059390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694291" y="481299"/>
            <a:ext cx="5976664" cy="648072"/>
          </a:xfrm>
          <a:prstGeom prst="rect">
            <a:avLst/>
          </a:prstGeom>
          <a:noFill/>
        </p:spPr>
        <p:txBody>
          <a:bodyPr vert="horz" lIns="91440" tIns="45720" rIns="91440" bIns="45720" rtlCol="0" anchor="ctr">
            <a:noAutofit/>
          </a:bodyPr>
          <a:lstStyle/>
          <a:p>
            <a:pPr algn="ctr">
              <a:lnSpc>
                <a:spcPct val="90000"/>
              </a:lnSpc>
              <a:spcBef>
                <a:spcPct val="0"/>
              </a:spcBef>
              <a:spcAft>
                <a:spcPts val="600"/>
              </a:spcAft>
            </a:pPr>
            <a:r>
              <a:rPr lang="en-US" sz="2800" b="1" kern="1200" dirty="0">
                <a:solidFill>
                  <a:schemeClr val="accent6"/>
                </a:solidFill>
                <a:effectLst>
                  <a:outerShdw blurRad="38100" dist="38100" dir="2700000" algn="tl">
                    <a:srgbClr val="000000">
                      <a:alpha val="43137"/>
                    </a:srgbClr>
                  </a:outerShdw>
                </a:effectLst>
                <a:ea typeface="+mj-ea"/>
                <a:cs typeface="+mj-cs"/>
              </a:rPr>
              <a:t>DÜZELTİCİ</a:t>
            </a:r>
            <a:r>
              <a:rPr lang="tr-TR" sz="2800" b="1" kern="1200" dirty="0">
                <a:solidFill>
                  <a:schemeClr val="accent6"/>
                </a:solidFill>
                <a:effectLst>
                  <a:outerShdw blurRad="38100" dist="38100" dir="2700000" algn="tl">
                    <a:srgbClr val="000000">
                      <a:alpha val="43137"/>
                    </a:srgbClr>
                  </a:outerShdw>
                </a:effectLst>
                <a:ea typeface="+mj-ea"/>
                <a:cs typeface="+mj-cs"/>
              </a:rPr>
              <a:t>-ÖNLEYİCİ</a:t>
            </a:r>
            <a:r>
              <a:rPr lang="en-US" sz="2800" b="1" kern="1200" dirty="0">
                <a:solidFill>
                  <a:schemeClr val="accent6"/>
                </a:solidFill>
                <a:effectLst>
                  <a:outerShdw blurRad="38100" dist="38100" dir="2700000" algn="tl">
                    <a:srgbClr val="000000">
                      <a:alpha val="43137"/>
                    </a:srgbClr>
                  </a:outerShdw>
                </a:effectLst>
                <a:ea typeface="+mj-ea"/>
                <a:cs typeface="+mj-cs"/>
              </a:rPr>
              <a:t> FAALİYETLER</a:t>
            </a: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44063"/>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o 6"/>
          <p:cNvGraphicFramePr>
            <a:graphicFrameLocks noGrp="1"/>
          </p:cNvGraphicFramePr>
          <p:nvPr>
            <p:extLst>
              <p:ext uri="{D42A27DB-BD31-4B8C-83A1-F6EECF244321}">
                <p14:modId xmlns:p14="http://schemas.microsoft.com/office/powerpoint/2010/main" val="1181063808"/>
              </p:ext>
            </p:extLst>
          </p:nvPr>
        </p:nvGraphicFramePr>
        <p:xfrm>
          <a:off x="470388" y="1885208"/>
          <a:ext cx="8203223" cy="1737360"/>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37525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a:solidFill>
                            <a:srgbClr val="0C0D0D"/>
                          </a:solidFill>
                        </a:rPr>
                        <a:t>Tanımı </a:t>
                      </a:r>
                      <a:r>
                        <a:rPr lang="tr-TR" baseline="0" dirty="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r>
                        <a:rPr lang="tr-TR" dirty="0" smtClean="0">
                          <a:solidFill>
                            <a:srgbClr val="0C0D0D"/>
                          </a:solidFill>
                        </a:rPr>
                        <a:t>8.2.3. Öğrencilerin ortak mutfağında meyve bıçağı görülmüştür.</a:t>
                      </a:r>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2463863686"/>
                  </a:ext>
                </a:extLst>
              </a:tr>
              <a:tr h="214428">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a:t>
                      </a:r>
                      <a:r>
                        <a:rPr lang="tr-TR" baseline="0" dirty="0">
                          <a:solidFill>
                            <a:srgbClr val="0C0D0D"/>
                          </a:solidFill>
                        </a:rPr>
                        <a:t> : ….</a:t>
                      </a:r>
                      <a:endParaRPr lang="tr-TR" dirty="0">
                        <a:solidFill>
                          <a:srgbClr val="0C0D0D"/>
                        </a:solidFill>
                      </a:endParaRPr>
                    </a:p>
                  </a:txBody>
                  <a:tcPr>
                    <a:solidFill>
                      <a:schemeClr val="accent6">
                        <a:lumMod val="20000"/>
                        <a:lumOff val="80000"/>
                      </a:schemeClr>
                    </a:solidFill>
                  </a:tcPr>
                </a:tc>
                <a:tc>
                  <a:txBody>
                    <a:bodyPr/>
                    <a:lstStyle/>
                    <a:p>
                      <a:r>
                        <a:rPr lang="tr-TR" dirty="0" smtClean="0">
                          <a:solidFill>
                            <a:srgbClr val="0C0D0D"/>
                          </a:solidFill>
                        </a:rPr>
                        <a:t>01.09.2024</a:t>
                      </a:r>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702495391"/>
                  </a:ext>
                </a:extLst>
              </a:tr>
              <a:tr h="214428">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r>
                        <a:rPr lang="tr-TR" dirty="0" smtClean="0">
                          <a:solidFill>
                            <a:srgbClr val="0C0D0D"/>
                          </a:solidFill>
                        </a:rPr>
                        <a:t>Konu ile alakalı gerekli önlemler ve tedbirler</a:t>
                      </a:r>
                      <a:r>
                        <a:rPr lang="tr-TR" baseline="0" dirty="0" smtClean="0">
                          <a:solidFill>
                            <a:srgbClr val="0C0D0D"/>
                          </a:solidFill>
                        </a:rPr>
                        <a:t> alınmıştır.</a:t>
                      </a:r>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2571400847"/>
                  </a:ext>
                </a:extLst>
              </a:tr>
              <a:tr h="214428">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r>
                        <a:rPr lang="tr-TR" dirty="0" smtClean="0">
                          <a:solidFill>
                            <a:srgbClr val="0C0D0D"/>
                          </a:solidFill>
                        </a:rPr>
                        <a:t>Sık sık</a:t>
                      </a:r>
                      <a:r>
                        <a:rPr lang="tr-TR" baseline="0" dirty="0" smtClean="0">
                          <a:solidFill>
                            <a:srgbClr val="0C0D0D"/>
                          </a:solidFill>
                        </a:rPr>
                        <a:t> ortak mutfak denetimleri yapılmaktadır.</a:t>
                      </a:r>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graphicFrame>
        <p:nvGraphicFramePr>
          <p:cNvPr id="6" name="Tablo 5">
            <a:extLst>
              <a:ext uri="{FF2B5EF4-FFF2-40B4-BE49-F238E27FC236}">
                <a16:creationId xmlns:a16="http://schemas.microsoft.com/office/drawing/2014/main" id="{358F49DB-67A9-4A30-AB61-0A5CA1A55F41}"/>
              </a:ext>
            </a:extLst>
          </p:cNvPr>
          <p:cNvGraphicFramePr>
            <a:graphicFrameLocks noGrp="1"/>
          </p:cNvGraphicFramePr>
          <p:nvPr>
            <p:extLst>
              <p:ext uri="{D42A27DB-BD31-4B8C-83A1-F6EECF244321}">
                <p14:modId xmlns:p14="http://schemas.microsoft.com/office/powerpoint/2010/main" val="29924666"/>
              </p:ext>
            </p:extLst>
          </p:nvPr>
        </p:nvGraphicFramePr>
        <p:xfrm>
          <a:off x="470388" y="3809999"/>
          <a:ext cx="8203223" cy="1737360"/>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318902">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a:solidFill>
                            <a:srgbClr val="0C0D0D"/>
                          </a:solidFill>
                        </a:rPr>
                        <a:t>Tanımı </a:t>
                      </a:r>
                      <a:r>
                        <a:rPr lang="tr-TR" baseline="0" dirty="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r>
                        <a:rPr lang="tr-TR" dirty="0" smtClean="0">
                          <a:solidFill>
                            <a:srgbClr val="0C0D0D"/>
                          </a:solidFill>
                        </a:rPr>
                        <a:t>7.2.Şikayet</a:t>
                      </a:r>
                      <a:r>
                        <a:rPr lang="tr-TR" baseline="0" dirty="0" smtClean="0">
                          <a:solidFill>
                            <a:srgbClr val="0C0D0D"/>
                          </a:solidFill>
                        </a:rPr>
                        <a:t> yönetim sistemine giriş yapılamamıştır ,ŞYS Eğitimi alınması gerekmektedir.</a:t>
                      </a:r>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2463863686"/>
                  </a:ext>
                </a:extLst>
              </a:tr>
              <a:tr h="318902">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a:t>
                      </a:r>
                      <a:r>
                        <a:rPr lang="tr-TR" baseline="0" dirty="0">
                          <a:solidFill>
                            <a:srgbClr val="0C0D0D"/>
                          </a:solidFill>
                        </a:rPr>
                        <a:t> : ….</a:t>
                      </a:r>
                      <a:endParaRPr lang="tr-TR" dirty="0">
                        <a:solidFill>
                          <a:srgbClr val="0C0D0D"/>
                        </a:solidFill>
                      </a:endParaRPr>
                    </a:p>
                  </a:txBody>
                  <a:tcPr>
                    <a:solidFill>
                      <a:schemeClr val="accent6">
                        <a:lumMod val="20000"/>
                        <a:lumOff val="80000"/>
                      </a:schemeClr>
                    </a:solidFill>
                  </a:tcPr>
                </a:tc>
                <a:tc>
                  <a:txBody>
                    <a:bodyPr/>
                    <a:lstStyle/>
                    <a:p>
                      <a:r>
                        <a:rPr lang="tr-TR" dirty="0" smtClean="0">
                          <a:solidFill>
                            <a:srgbClr val="0C0D0D"/>
                          </a:solidFill>
                        </a:rPr>
                        <a:t>01.09.2024</a:t>
                      </a:r>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702495391"/>
                  </a:ext>
                </a:extLst>
              </a:tr>
              <a:tr h="318902">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2571400847"/>
                  </a:ext>
                </a:extLst>
              </a:tr>
              <a:tr h="318902">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r>
                        <a:rPr lang="tr-TR" dirty="0" smtClean="0">
                          <a:solidFill>
                            <a:srgbClr val="0C0D0D"/>
                          </a:solidFill>
                        </a:rPr>
                        <a:t>Kalite biriminden ŞYS şifre</a:t>
                      </a:r>
                      <a:r>
                        <a:rPr lang="tr-TR" baseline="0" dirty="0" smtClean="0">
                          <a:solidFill>
                            <a:srgbClr val="0C0D0D"/>
                          </a:solidFill>
                        </a:rPr>
                        <a:t> talebinde bulunulmuştur.</a:t>
                      </a:r>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
        <p:nvSpPr>
          <p:cNvPr id="2" name="Metin kutusu 1">
            <a:extLst>
              <a:ext uri="{FF2B5EF4-FFF2-40B4-BE49-F238E27FC236}">
                <a16:creationId xmlns:a16="http://schemas.microsoft.com/office/drawing/2014/main" id="{86836AFB-9A07-49E9-9AEA-095FC62A66B5}"/>
              </a:ext>
            </a:extLst>
          </p:cNvPr>
          <p:cNvSpPr txBox="1"/>
          <p:nvPr/>
        </p:nvSpPr>
        <p:spPr>
          <a:xfrm>
            <a:off x="470387" y="5922787"/>
            <a:ext cx="6230560" cy="369332"/>
          </a:xfrm>
          <a:prstGeom prst="rect">
            <a:avLst/>
          </a:prstGeom>
          <a:noFill/>
        </p:spPr>
        <p:txBody>
          <a:bodyPr wrap="square" rtlCol="0">
            <a:spAutoFit/>
          </a:bodyPr>
          <a:lstStyle/>
          <a:p>
            <a:r>
              <a:rPr lang="tr-TR" dirty="0">
                <a:solidFill>
                  <a:srgbClr val="FF0000"/>
                </a:solidFill>
              </a:rPr>
              <a:t>NOT:DURUMA GÖRE ÇOĞALTILABİLİR!</a:t>
            </a:r>
          </a:p>
        </p:txBody>
      </p:sp>
    </p:spTree>
    <p:extLst>
      <p:ext uri="{BB962C8B-B14F-4D97-AF65-F5344CB8AC3E}">
        <p14:creationId xmlns:p14="http://schemas.microsoft.com/office/powerpoint/2010/main" val="10821655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1168388" y="628902"/>
            <a:ext cx="6927589"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İÇ DENETİM SONUCUNA DAYALI ÖZ DEĞERLENDİRME ve GÖRÜŞLERİNİZ</a:t>
            </a:r>
          </a:p>
        </p:txBody>
      </p:sp>
      <p:pic>
        <p:nvPicPr>
          <p:cNvPr id="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o 2"/>
          <p:cNvGraphicFramePr>
            <a:graphicFrameLocks noGrp="1"/>
          </p:cNvGraphicFramePr>
          <p:nvPr>
            <p:extLst>
              <p:ext uri="{D42A27DB-BD31-4B8C-83A1-F6EECF244321}">
                <p14:modId xmlns:p14="http://schemas.microsoft.com/office/powerpoint/2010/main" val="623245917"/>
              </p:ext>
            </p:extLst>
          </p:nvPr>
        </p:nvGraphicFramePr>
        <p:xfrm>
          <a:off x="443347" y="1583009"/>
          <a:ext cx="8298871" cy="5184087"/>
        </p:xfrm>
        <a:graphic>
          <a:graphicData uri="http://schemas.openxmlformats.org/drawingml/2006/table">
            <a:tbl>
              <a:tblPr>
                <a:tableStyleId>{5C22544A-7EE6-4342-B048-85BDC9FD1C3A}</a:tableStyleId>
              </a:tblPr>
              <a:tblGrid>
                <a:gridCol w="2726597">
                  <a:extLst>
                    <a:ext uri="{9D8B030D-6E8A-4147-A177-3AD203B41FA5}">
                      <a16:colId xmlns:a16="http://schemas.microsoft.com/office/drawing/2014/main" val="3834118902"/>
                    </a:ext>
                  </a:extLst>
                </a:gridCol>
                <a:gridCol w="886965">
                  <a:extLst>
                    <a:ext uri="{9D8B030D-6E8A-4147-A177-3AD203B41FA5}">
                      <a16:colId xmlns:a16="http://schemas.microsoft.com/office/drawing/2014/main" val="3139978528"/>
                    </a:ext>
                  </a:extLst>
                </a:gridCol>
                <a:gridCol w="714499">
                  <a:extLst>
                    <a:ext uri="{9D8B030D-6E8A-4147-A177-3AD203B41FA5}">
                      <a16:colId xmlns:a16="http://schemas.microsoft.com/office/drawing/2014/main" val="3902902806"/>
                    </a:ext>
                  </a:extLst>
                </a:gridCol>
                <a:gridCol w="899284">
                  <a:extLst>
                    <a:ext uri="{9D8B030D-6E8A-4147-A177-3AD203B41FA5}">
                      <a16:colId xmlns:a16="http://schemas.microsoft.com/office/drawing/2014/main" val="2235441982"/>
                    </a:ext>
                  </a:extLst>
                </a:gridCol>
                <a:gridCol w="722712">
                  <a:extLst>
                    <a:ext uri="{9D8B030D-6E8A-4147-A177-3AD203B41FA5}">
                      <a16:colId xmlns:a16="http://schemas.microsoft.com/office/drawing/2014/main" val="3497517018"/>
                    </a:ext>
                  </a:extLst>
                </a:gridCol>
                <a:gridCol w="673437">
                  <a:extLst>
                    <a:ext uri="{9D8B030D-6E8A-4147-A177-3AD203B41FA5}">
                      <a16:colId xmlns:a16="http://schemas.microsoft.com/office/drawing/2014/main" val="3179007921"/>
                    </a:ext>
                  </a:extLst>
                </a:gridCol>
                <a:gridCol w="328505">
                  <a:extLst>
                    <a:ext uri="{9D8B030D-6E8A-4147-A177-3AD203B41FA5}">
                      <a16:colId xmlns:a16="http://schemas.microsoft.com/office/drawing/2014/main" val="624749632"/>
                    </a:ext>
                  </a:extLst>
                </a:gridCol>
                <a:gridCol w="722712">
                  <a:extLst>
                    <a:ext uri="{9D8B030D-6E8A-4147-A177-3AD203B41FA5}">
                      <a16:colId xmlns:a16="http://schemas.microsoft.com/office/drawing/2014/main" val="3191687572"/>
                    </a:ext>
                  </a:extLst>
                </a:gridCol>
                <a:gridCol w="624160">
                  <a:extLst>
                    <a:ext uri="{9D8B030D-6E8A-4147-A177-3AD203B41FA5}">
                      <a16:colId xmlns:a16="http://schemas.microsoft.com/office/drawing/2014/main" val="4180108897"/>
                    </a:ext>
                  </a:extLst>
                </a:gridCol>
              </a:tblGrid>
              <a:tr h="188413">
                <a:tc gridSpan="9">
                  <a:txBody>
                    <a:bodyPr/>
                    <a:lstStyle/>
                    <a:p>
                      <a:pPr algn="l" fontAlgn="b"/>
                      <a:r>
                        <a:rPr lang="tr-TR" sz="1200" u="none" strike="noStrike" dirty="0">
                          <a:solidFill>
                            <a:schemeClr val="tx2"/>
                          </a:solidFill>
                          <a:effectLst/>
                        </a:rPr>
                        <a:t>           İÇ DENETİM RAPORU</a:t>
                      </a:r>
                      <a:endParaRPr lang="tr-TR" sz="1200" b="0" i="0" u="none" strike="noStrike" dirty="0">
                        <a:solidFill>
                          <a:schemeClr val="tx2"/>
                        </a:solidFill>
                        <a:effectLst/>
                        <a:latin typeface="Calibri" panose="020F0502020204030204" pitchFamily="34" charset="0"/>
                      </a:endParaRPr>
                    </a:p>
                  </a:txBody>
                  <a:tcPr marL="0" marR="0" marT="0"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215382826"/>
                  </a:ext>
                </a:extLst>
              </a:tr>
              <a:tr h="188413">
                <a:tc>
                  <a:txBody>
                    <a:bodyPr/>
                    <a:lstStyle/>
                    <a:p>
                      <a:pPr algn="ctr" fontAlgn="ctr"/>
                      <a:r>
                        <a:rPr lang="tr-TR" sz="1200" u="none" strike="noStrike" dirty="0">
                          <a:solidFill>
                            <a:schemeClr val="tx2"/>
                          </a:solidFill>
                          <a:effectLst/>
                        </a:rPr>
                        <a:t>TARİH</a:t>
                      </a:r>
                      <a:endParaRPr lang="tr-TR" sz="1200" b="1" i="0" u="none" strike="noStrike" dirty="0">
                        <a:solidFill>
                          <a:schemeClr val="tx2"/>
                        </a:solidFill>
                        <a:effectLst/>
                        <a:latin typeface="Tahoma" panose="020B0604030504040204" pitchFamily="34" charset="0"/>
                      </a:endParaRPr>
                    </a:p>
                  </a:txBody>
                  <a:tcPr marL="0" marR="0" marT="0" marB="0" anchor="ctr"/>
                </a:tc>
                <a:tc gridSpan="8">
                  <a:txBody>
                    <a:bodyPr/>
                    <a:lstStyle/>
                    <a:p>
                      <a:pPr algn="ctr" fontAlgn="ctr"/>
                      <a:r>
                        <a:rPr lang="tr-TR" sz="1200" u="none" strike="noStrike">
                          <a:solidFill>
                            <a:schemeClr val="tx2"/>
                          </a:solidFill>
                          <a:effectLst/>
                        </a:rPr>
                        <a:t>DENETİMDE KARŞILAŞILAN KİŞİLER VE GÖREVLERİ</a:t>
                      </a:r>
                      <a:endParaRPr lang="tr-TR" sz="1200" b="1" i="0" u="none" strike="noStrike">
                        <a:solidFill>
                          <a:schemeClr val="tx2"/>
                        </a:solidFill>
                        <a:effectLst/>
                        <a:latin typeface="Tahoma" panose="020B0604030504040204" pitchFamily="34" charset="0"/>
                      </a:endParaRPr>
                    </a:p>
                  </a:txBody>
                  <a:tcPr marL="0" marR="0" marT="0"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0510299"/>
                  </a:ext>
                </a:extLst>
              </a:tr>
              <a:tr h="798378">
                <a:tc>
                  <a:txBody>
                    <a:bodyPr/>
                    <a:lstStyle/>
                    <a:p>
                      <a:pPr algn="ctr" fontAlgn="ctr"/>
                      <a:r>
                        <a:rPr lang="tr-TR" sz="1200" u="none" strike="noStrike" dirty="0">
                          <a:solidFill>
                            <a:schemeClr val="tx2"/>
                          </a:solidFill>
                          <a:effectLst/>
                        </a:rPr>
                        <a:t>14.03.2024</a:t>
                      </a:r>
                      <a:endParaRPr lang="tr-TR" sz="1200" b="1" i="0" u="none" strike="noStrike" dirty="0">
                        <a:solidFill>
                          <a:schemeClr val="tx2"/>
                        </a:solidFill>
                        <a:effectLst/>
                        <a:latin typeface="Tahoma" panose="020B0604030504040204" pitchFamily="34" charset="0"/>
                      </a:endParaRPr>
                    </a:p>
                  </a:txBody>
                  <a:tcPr marL="0" marR="0" marT="0" marB="0" anchor="ctr"/>
                </a:tc>
                <a:tc gridSpan="8">
                  <a:txBody>
                    <a:bodyPr/>
                    <a:lstStyle/>
                    <a:p>
                      <a:pPr algn="l" fontAlgn="ctr"/>
                      <a:r>
                        <a:rPr lang="tr-TR" sz="1200" u="none" strike="noStrike">
                          <a:solidFill>
                            <a:schemeClr val="tx2"/>
                          </a:solidFill>
                          <a:effectLst/>
                        </a:rPr>
                        <a:t>RUKİYE ERŞAN - AYŞE KIVRAK</a:t>
                      </a:r>
                      <a:endParaRPr lang="tr-TR" sz="1200" b="0" i="0" u="none" strike="noStrike">
                        <a:solidFill>
                          <a:schemeClr val="tx2"/>
                        </a:solidFill>
                        <a:effectLst/>
                        <a:latin typeface="Tahoma" panose="020B0604030504040204" pitchFamily="34" charset="0"/>
                      </a:endParaRPr>
                    </a:p>
                  </a:txBody>
                  <a:tcPr marL="0" marR="0" marT="0"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658161308"/>
                  </a:ext>
                </a:extLst>
              </a:tr>
              <a:tr h="188413">
                <a:tc>
                  <a:txBody>
                    <a:bodyPr/>
                    <a:lstStyle/>
                    <a:p>
                      <a:pPr algn="l" fontAlgn="ctr"/>
                      <a:endParaRPr lang="tr-TR" sz="1200" b="1" i="0" u="none" strike="noStrike" dirty="0">
                        <a:solidFill>
                          <a:schemeClr val="tx2"/>
                        </a:solidFill>
                        <a:effectLst/>
                        <a:latin typeface="Tahoma" panose="020B0604030504040204" pitchFamily="34" charset="0"/>
                      </a:endParaRPr>
                    </a:p>
                  </a:txBody>
                  <a:tcPr marL="0" marR="0" marT="0" marB="0" anchor="ctr"/>
                </a:tc>
                <a:tc>
                  <a:txBody>
                    <a:bodyPr/>
                    <a:lstStyle/>
                    <a:p>
                      <a:pPr algn="ctr" fontAlgn="ctr"/>
                      <a:r>
                        <a:rPr lang="tr-TR" sz="1200" u="none" strike="noStrike">
                          <a:solidFill>
                            <a:schemeClr val="tx2"/>
                          </a:solidFill>
                          <a:effectLst/>
                        </a:rPr>
                        <a:t> </a:t>
                      </a:r>
                      <a:endParaRPr lang="tr-TR" sz="1200" b="0" i="0" u="none" strike="noStrike">
                        <a:solidFill>
                          <a:schemeClr val="tx2"/>
                        </a:solidFill>
                        <a:effectLst/>
                        <a:latin typeface="Tahoma" panose="020B0604030504040204" pitchFamily="34" charset="0"/>
                      </a:endParaRPr>
                    </a:p>
                  </a:txBody>
                  <a:tcPr marL="0" marR="0" marT="0" marB="0" anchor="ctr"/>
                </a:tc>
                <a:tc>
                  <a:txBody>
                    <a:bodyPr/>
                    <a:lstStyle/>
                    <a:p>
                      <a:pPr algn="l" fontAlgn="ctr"/>
                      <a:endParaRPr lang="tr-TR" sz="1200" b="1" i="0" u="none" strike="noStrike">
                        <a:solidFill>
                          <a:schemeClr val="tx2"/>
                        </a:solidFill>
                        <a:effectLst/>
                        <a:latin typeface="Tahoma" panose="020B0604030504040204" pitchFamily="34" charset="0"/>
                      </a:endParaRPr>
                    </a:p>
                  </a:txBody>
                  <a:tcPr marL="0" marR="0" marT="0" marB="0" anchor="ctr"/>
                </a:tc>
                <a:tc>
                  <a:txBody>
                    <a:bodyPr/>
                    <a:lstStyle/>
                    <a:p>
                      <a:pPr algn="l" fontAlgn="ctr"/>
                      <a:endParaRPr lang="tr-TR" sz="1200" b="1" i="0" u="none" strike="noStrike">
                        <a:solidFill>
                          <a:schemeClr val="tx2"/>
                        </a:solidFill>
                        <a:effectLst/>
                        <a:latin typeface="Tahoma" panose="020B0604030504040204" pitchFamily="34" charset="0"/>
                      </a:endParaRPr>
                    </a:p>
                  </a:txBody>
                  <a:tcPr marL="0" marR="0" marT="0" marB="0" anchor="ctr"/>
                </a:tc>
                <a:tc>
                  <a:txBody>
                    <a:bodyPr/>
                    <a:lstStyle/>
                    <a:p>
                      <a:pPr algn="l" fontAlgn="ctr"/>
                      <a:endParaRPr lang="tr-TR" sz="1200" b="1" i="0" u="none" strike="noStrike">
                        <a:solidFill>
                          <a:schemeClr val="tx2"/>
                        </a:solidFill>
                        <a:effectLst/>
                        <a:latin typeface="Tahoma" panose="020B0604030504040204" pitchFamily="34" charset="0"/>
                      </a:endParaRPr>
                    </a:p>
                  </a:txBody>
                  <a:tcPr marL="0" marR="0" marT="0" marB="0" anchor="ctr"/>
                </a:tc>
                <a:tc>
                  <a:txBody>
                    <a:bodyPr/>
                    <a:lstStyle/>
                    <a:p>
                      <a:pPr algn="l" fontAlgn="ctr"/>
                      <a:endParaRPr lang="tr-TR" sz="1200" b="1" i="0" u="none" strike="noStrike">
                        <a:solidFill>
                          <a:schemeClr val="tx2"/>
                        </a:solidFill>
                        <a:effectLst/>
                        <a:latin typeface="Tahoma" panose="020B0604030504040204" pitchFamily="34" charset="0"/>
                      </a:endParaRPr>
                    </a:p>
                  </a:txBody>
                  <a:tcPr marL="0" marR="0" marT="0" marB="0" anchor="ctr"/>
                </a:tc>
                <a:tc>
                  <a:txBody>
                    <a:bodyPr/>
                    <a:lstStyle/>
                    <a:p>
                      <a:pPr algn="l" fontAlgn="ctr"/>
                      <a:endParaRPr lang="tr-TR" sz="1200" b="1" i="0" u="none" strike="noStrike">
                        <a:solidFill>
                          <a:schemeClr val="tx2"/>
                        </a:solidFill>
                        <a:effectLst/>
                        <a:latin typeface="Tahoma" panose="020B0604030504040204" pitchFamily="34" charset="0"/>
                      </a:endParaRPr>
                    </a:p>
                  </a:txBody>
                  <a:tcPr marL="0" marR="0" marT="0" marB="0" anchor="ctr"/>
                </a:tc>
                <a:tc>
                  <a:txBody>
                    <a:bodyPr/>
                    <a:lstStyle/>
                    <a:p>
                      <a:pPr algn="l" fontAlgn="ctr"/>
                      <a:endParaRPr lang="tr-TR" sz="1200" b="1" i="0" u="none" strike="noStrike">
                        <a:solidFill>
                          <a:schemeClr val="tx2"/>
                        </a:solidFill>
                        <a:effectLst/>
                        <a:latin typeface="Tahoma" panose="020B0604030504040204" pitchFamily="34" charset="0"/>
                      </a:endParaRPr>
                    </a:p>
                  </a:txBody>
                  <a:tcPr marL="0" marR="0" marT="0" marB="0" anchor="ctr"/>
                </a:tc>
                <a:tc>
                  <a:txBody>
                    <a:bodyPr/>
                    <a:lstStyle/>
                    <a:p>
                      <a:pPr algn="l" fontAlgn="ctr"/>
                      <a:endParaRPr lang="tr-TR" sz="1200" b="1" i="0" u="none" strike="noStrike">
                        <a:solidFill>
                          <a:srgbClr val="000000"/>
                        </a:solidFill>
                        <a:effectLst/>
                        <a:latin typeface="Tahoma" panose="020B0604030504040204" pitchFamily="34" charset="0"/>
                      </a:endParaRPr>
                    </a:p>
                  </a:txBody>
                  <a:tcPr marL="0" marR="0" marT="0" marB="0" anchor="ctr"/>
                </a:tc>
                <a:extLst>
                  <a:ext uri="{0D108BD9-81ED-4DB2-BD59-A6C34878D82A}">
                    <a16:rowId xmlns:a16="http://schemas.microsoft.com/office/drawing/2014/main" val="456570642"/>
                  </a:ext>
                </a:extLst>
              </a:tr>
              <a:tr h="188413">
                <a:tc gridSpan="9">
                  <a:txBody>
                    <a:bodyPr/>
                    <a:lstStyle/>
                    <a:p>
                      <a:pPr algn="ctr" fontAlgn="ctr"/>
                      <a:r>
                        <a:rPr lang="tr-TR" sz="1200" u="none" strike="noStrike" dirty="0">
                          <a:solidFill>
                            <a:schemeClr val="tx2"/>
                          </a:solidFill>
                          <a:effectLst/>
                        </a:rPr>
                        <a:t>TESPİT EDİLEN UYGUNSUZLUKLAR LLLL</a:t>
                      </a:r>
                      <a:endParaRPr lang="tr-TR" sz="1200" b="1" i="0" u="none" strike="noStrike" dirty="0">
                        <a:solidFill>
                          <a:schemeClr val="tx2"/>
                        </a:solidFill>
                        <a:effectLst/>
                        <a:latin typeface="Tahoma" panose="020B0604030504040204" pitchFamily="34" charset="0"/>
                      </a:endParaRPr>
                    </a:p>
                  </a:txBody>
                  <a:tcPr marL="0" marR="0" marT="0"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588871239"/>
                  </a:ext>
                </a:extLst>
              </a:tr>
              <a:tr h="753399">
                <a:tc>
                  <a:txBody>
                    <a:bodyPr/>
                    <a:lstStyle/>
                    <a:p>
                      <a:pPr algn="l" fontAlgn="ctr"/>
                      <a:r>
                        <a:rPr lang="tr-TR" sz="1200" u="none" strike="noStrike" dirty="0">
                          <a:solidFill>
                            <a:schemeClr val="tx2"/>
                          </a:solidFill>
                          <a:effectLst/>
                        </a:rPr>
                        <a:t>MAJOR BULGU SAYISI</a:t>
                      </a:r>
                      <a:endParaRPr lang="tr-TR" sz="1200" b="1" i="0" u="none" strike="noStrike" dirty="0">
                        <a:solidFill>
                          <a:schemeClr val="tx2"/>
                        </a:solidFill>
                        <a:effectLst/>
                        <a:latin typeface="Tahoma" panose="020B0604030504040204" pitchFamily="34" charset="0"/>
                      </a:endParaRPr>
                    </a:p>
                  </a:txBody>
                  <a:tcPr marL="0" marR="0" marT="0" marB="0" anchor="ctr"/>
                </a:tc>
                <a:tc gridSpan="8">
                  <a:txBody>
                    <a:bodyPr/>
                    <a:lstStyle/>
                    <a:p>
                      <a:pPr algn="l" fontAlgn="ctr"/>
                      <a:r>
                        <a:rPr lang="tr-TR" sz="1200" u="none" strike="noStrike" dirty="0">
                          <a:solidFill>
                            <a:schemeClr val="tx2"/>
                          </a:solidFill>
                          <a:effectLst/>
                        </a:rPr>
                        <a:t>6.2.1. Performans Göstergeleri KYS de mevcut fakat ilgili yılda hedef ve gerçekleşenler girilmemiştir.</a:t>
                      </a:r>
                      <a:endParaRPr lang="tr-TR" sz="1200" b="1" i="0" u="none" strike="noStrike" dirty="0">
                        <a:solidFill>
                          <a:schemeClr val="tx2"/>
                        </a:solidFill>
                        <a:effectLst/>
                        <a:latin typeface="Tahoma" panose="020B0604030504040204" pitchFamily="34" charset="0"/>
                      </a:endParaRPr>
                    </a:p>
                  </a:txBody>
                  <a:tcPr marL="0" marR="0" marT="0"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498435622"/>
                  </a:ext>
                </a:extLst>
              </a:tr>
              <a:tr h="2878658">
                <a:tc>
                  <a:txBody>
                    <a:bodyPr/>
                    <a:lstStyle/>
                    <a:p>
                      <a:pPr algn="l" fontAlgn="ctr"/>
                      <a:r>
                        <a:rPr lang="tr-TR" sz="1200" u="none" strike="noStrike" dirty="0">
                          <a:solidFill>
                            <a:schemeClr val="tx2"/>
                          </a:solidFill>
                          <a:effectLst/>
                        </a:rPr>
                        <a:t>MİNÖR  BULGU SAYISI</a:t>
                      </a:r>
                      <a:endParaRPr lang="tr-TR" sz="1200" b="1" i="0" u="none" strike="noStrike" dirty="0">
                        <a:solidFill>
                          <a:schemeClr val="tx2"/>
                        </a:solidFill>
                        <a:effectLst/>
                        <a:latin typeface="Tahoma" panose="020B0604030504040204" pitchFamily="34" charset="0"/>
                      </a:endParaRPr>
                    </a:p>
                  </a:txBody>
                  <a:tcPr marL="0" marR="0" marT="0" marB="0" anchor="ctr"/>
                </a:tc>
                <a:tc gridSpan="8">
                  <a:txBody>
                    <a:bodyPr/>
                    <a:lstStyle/>
                    <a:p>
                      <a:pPr algn="l" fontAlgn="ctr"/>
                      <a:r>
                        <a:rPr lang="tr-TR" sz="1200" u="none" strike="noStrike" dirty="0">
                          <a:solidFill>
                            <a:schemeClr val="tx2"/>
                          </a:solidFill>
                          <a:effectLst/>
                        </a:rPr>
                        <a:t>4.1. SWOT Analizi gözden geçirilmeli, bazı konularda gerçekleşen faaliyetler var </a:t>
                      </a:r>
                      <a:r>
                        <a:rPr lang="tr-TR" sz="1200" u="none" strike="noStrike" dirty="0" smtClean="0">
                          <a:solidFill>
                            <a:schemeClr val="tx2"/>
                          </a:solidFill>
                          <a:effectLst/>
                        </a:rPr>
                        <a:t> </a:t>
                      </a:r>
                      <a:r>
                        <a:rPr lang="tr-TR" sz="1200" u="none" strike="noStrike" dirty="0" err="1" smtClean="0">
                          <a:solidFill>
                            <a:schemeClr val="tx2"/>
                          </a:solidFill>
                          <a:effectLst/>
                        </a:rPr>
                        <a:t>dokümante</a:t>
                      </a:r>
                      <a:r>
                        <a:rPr lang="tr-TR" sz="1200" u="none" strike="noStrike" dirty="0" smtClean="0">
                          <a:solidFill>
                            <a:schemeClr val="tx2"/>
                          </a:solidFill>
                          <a:effectLst/>
                        </a:rPr>
                        <a:t> </a:t>
                      </a:r>
                      <a:r>
                        <a:rPr lang="tr-TR" sz="1200" u="none" strike="noStrike" dirty="0">
                          <a:solidFill>
                            <a:schemeClr val="tx2"/>
                          </a:solidFill>
                          <a:effectLst/>
                        </a:rPr>
                        <a:t>edilmemiş,</a:t>
                      </a:r>
                      <a:br>
                        <a:rPr lang="tr-TR" sz="1200" u="none" strike="noStrike" dirty="0">
                          <a:solidFill>
                            <a:schemeClr val="tx2"/>
                          </a:solidFill>
                          <a:effectLst/>
                        </a:rPr>
                      </a:br>
                      <a:r>
                        <a:rPr lang="tr-TR" sz="1200" u="none" strike="noStrike" dirty="0">
                          <a:solidFill>
                            <a:schemeClr val="tx2"/>
                          </a:solidFill>
                          <a:effectLst/>
                        </a:rPr>
                        <a:t>4.2. Yapılan etkinlikler ve öğrencilerim memnuniyetinin ölçümlenmemiş olduğu görülmüştür.</a:t>
                      </a:r>
                      <a:br>
                        <a:rPr lang="tr-TR" sz="1200" u="none" strike="noStrike" dirty="0">
                          <a:solidFill>
                            <a:schemeClr val="tx2"/>
                          </a:solidFill>
                          <a:effectLst/>
                        </a:rPr>
                      </a:br>
                      <a:r>
                        <a:rPr lang="tr-TR" sz="1200" u="none" strike="noStrike" dirty="0">
                          <a:solidFill>
                            <a:schemeClr val="tx2"/>
                          </a:solidFill>
                          <a:effectLst/>
                        </a:rPr>
                        <a:t>8.2.3. Öğrencilerin ortak mutfağında meyve bıçağı </a:t>
                      </a:r>
                      <a:r>
                        <a:rPr lang="tr-TR" sz="1200" u="none" strike="noStrike" dirty="0" smtClean="0">
                          <a:solidFill>
                            <a:schemeClr val="tx2"/>
                          </a:solidFill>
                          <a:effectLst/>
                        </a:rPr>
                        <a:t>görülmüştür</a:t>
                      </a:r>
                      <a:r>
                        <a:rPr lang="tr-TR" sz="1200" u="none" strike="noStrike" dirty="0">
                          <a:solidFill>
                            <a:schemeClr val="tx2"/>
                          </a:solidFill>
                          <a:effectLst/>
                        </a:rPr>
                        <a:t>.</a:t>
                      </a:r>
                      <a:br>
                        <a:rPr lang="tr-TR" sz="1200" u="none" strike="noStrike" dirty="0">
                          <a:solidFill>
                            <a:schemeClr val="tx2"/>
                          </a:solidFill>
                          <a:effectLst/>
                        </a:rPr>
                      </a:br>
                      <a:r>
                        <a:rPr lang="tr-TR" sz="1200" u="none" strike="noStrike" dirty="0">
                          <a:solidFill>
                            <a:schemeClr val="tx2"/>
                          </a:solidFill>
                          <a:effectLst/>
                        </a:rPr>
                        <a:t>5.1.2. Etkinliklerin ve konaklayan öğrencilerin anketlerine rastlanmamıştır.</a:t>
                      </a:r>
                      <a:br>
                        <a:rPr lang="tr-TR" sz="1200" u="none" strike="noStrike" dirty="0">
                          <a:solidFill>
                            <a:schemeClr val="tx2"/>
                          </a:solidFill>
                          <a:effectLst/>
                        </a:rPr>
                      </a:br>
                      <a:r>
                        <a:rPr lang="tr-TR" sz="1200" u="none" strike="noStrike" dirty="0">
                          <a:solidFill>
                            <a:schemeClr val="tx2"/>
                          </a:solidFill>
                          <a:effectLst/>
                        </a:rPr>
                        <a:t>7.2. Şikayet Yönetim Sistemine Giriş Yapılamamıştır, ŞYS Eğitimi Alınması Gereklidir.</a:t>
                      </a:r>
                      <a:br>
                        <a:rPr lang="tr-TR" sz="1200" u="none" strike="noStrike" dirty="0">
                          <a:solidFill>
                            <a:schemeClr val="tx2"/>
                          </a:solidFill>
                          <a:effectLst/>
                        </a:rPr>
                      </a:br>
                      <a:r>
                        <a:rPr lang="tr-TR" sz="1200" u="none" strike="noStrike" dirty="0">
                          <a:solidFill>
                            <a:schemeClr val="tx2"/>
                          </a:solidFill>
                          <a:effectLst/>
                        </a:rPr>
                        <a:t>6.1.2.  Risk Analizinde Faaliyetlerin sorumluları görülemedi, </a:t>
                      </a:r>
                      <a:r>
                        <a:rPr lang="tr-TR" sz="1200" u="none" strike="noStrike" dirty="0" smtClean="0">
                          <a:solidFill>
                            <a:schemeClr val="tx2"/>
                          </a:solidFill>
                          <a:effectLst/>
                        </a:rPr>
                        <a:t> </a:t>
                      </a:r>
                      <a:r>
                        <a:rPr lang="tr-TR" sz="1200" u="none" strike="noStrike" dirty="0" err="1" smtClean="0">
                          <a:solidFill>
                            <a:schemeClr val="tx2"/>
                          </a:solidFill>
                          <a:effectLst/>
                        </a:rPr>
                        <a:t>terminlerin</a:t>
                      </a:r>
                      <a:r>
                        <a:rPr lang="tr-TR" sz="1200" u="none" strike="noStrike" dirty="0" smtClean="0">
                          <a:solidFill>
                            <a:schemeClr val="tx2"/>
                          </a:solidFill>
                          <a:effectLst/>
                        </a:rPr>
                        <a:t>  tarihlerinin </a:t>
                      </a:r>
                      <a:r>
                        <a:rPr lang="tr-TR" sz="1200" u="none" strike="noStrike" dirty="0">
                          <a:solidFill>
                            <a:schemeClr val="tx2"/>
                          </a:solidFill>
                          <a:effectLst/>
                        </a:rPr>
                        <a:t>geçtiği ve faaliyetlerin azaltıcı yönde olmadığı </a:t>
                      </a:r>
                      <a:r>
                        <a:rPr lang="tr-TR" sz="1200" u="none" strike="noStrike" dirty="0" smtClean="0">
                          <a:solidFill>
                            <a:schemeClr val="tx2"/>
                          </a:solidFill>
                          <a:effectLst/>
                        </a:rPr>
                        <a:t>görülmüştür</a:t>
                      </a:r>
                      <a:r>
                        <a:rPr lang="tr-TR" sz="1200" u="none" strike="noStrike" dirty="0">
                          <a:solidFill>
                            <a:schemeClr val="tx2"/>
                          </a:solidFill>
                          <a:effectLst/>
                        </a:rPr>
                        <a:t/>
                      </a:r>
                      <a:br>
                        <a:rPr lang="tr-TR" sz="1200" u="none" strike="noStrike" dirty="0">
                          <a:solidFill>
                            <a:schemeClr val="tx2"/>
                          </a:solidFill>
                          <a:effectLst/>
                        </a:rPr>
                      </a:br>
                      <a:endParaRPr lang="tr-TR" sz="1200" b="1" i="0" u="none" strike="noStrike" dirty="0">
                        <a:solidFill>
                          <a:schemeClr val="tx2"/>
                        </a:solidFill>
                        <a:effectLst/>
                        <a:latin typeface="Tahoma" panose="020B0604030504040204" pitchFamily="34" charset="0"/>
                      </a:endParaRPr>
                    </a:p>
                  </a:txBody>
                  <a:tcPr marL="0" marR="0" marT="0"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254060404"/>
                  </a:ext>
                </a:extLst>
              </a:tr>
            </a:tbl>
          </a:graphicData>
        </a:graphic>
      </p:graphicFrame>
    </p:spTree>
    <p:extLst>
      <p:ext uri="{BB962C8B-B14F-4D97-AF65-F5344CB8AC3E}">
        <p14:creationId xmlns:p14="http://schemas.microsoft.com/office/powerpoint/2010/main" val="13463543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1168388" y="628902"/>
            <a:ext cx="6927589"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İÇ DENETİM SONUCUNA DAYALI ÖZ DEĞERLENDİRME ve GÖRÜŞLERİNİZ</a:t>
            </a:r>
          </a:p>
        </p:txBody>
      </p:sp>
      <p:pic>
        <p:nvPicPr>
          <p:cNvPr id="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o 2"/>
          <p:cNvGraphicFramePr>
            <a:graphicFrameLocks noGrp="1"/>
          </p:cNvGraphicFramePr>
          <p:nvPr>
            <p:extLst>
              <p:ext uri="{D42A27DB-BD31-4B8C-83A1-F6EECF244321}">
                <p14:modId xmlns:p14="http://schemas.microsoft.com/office/powerpoint/2010/main" val="4143296343"/>
              </p:ext>
            </p:extLst>
          </p:nvPr>
        </p:nvGraphicFramePr>
        <p:xfrm>
          <a:off x="934553" y="1561858"/>
          <a:ext cx="7347832" cy="5198064"/>
        </p:xfrm>
        <a:graphic>
          <a:graphicData uri="http://schemas.openxmlformats.org/drawingml/2006/table">
            <a:tbl>
              <a:tblPr>
                <a:tableStyleId>{5C22544A-7EE6-4342-B048-85BDC9FD1C3A}</a:tableStyleId>
              </a:tblPr>
              <a:tblGrid>
                <a:gridCol w="2426137">
                  <a:extLst>
                    <a:ext uri="{9D8B030D-6E8A-4147-A177-3AD203B41FA5}">
                      <a16:colId xmlns:a16="http://schemas.microsoft.com/office/drawing/2014/main" val="3161077205"/>
                    </a:ext>
                  </a:extLst>
                </a:gridCol>
                <a:gridCol w="4921695">
                  <a:extLst>
                    <a:ext uri="{9D8B030D-6E8A-4147-A177-3AD203B41FA5}">
                      <a16:colId xmlns:a16="http://schemas.microsoft.com/office/drawing/2014/main" val="1450910211"/>
                    </a:ext>
                  </a:extLst>
                </a:gridCol>
              </a:tblGrid>
              <a:tr h="185011">
                <a:tc gridSpan="2">
                  <a:txBody>
                    <a:bodyPr/>
                    <a:lstStyle/>
                    <a:p>
                      <a:pPr algn="ctr" fontAlgn="ctr"/>
                      <a:r>
                        <a:rPr lang="tr-TR" sz="1200" u="none" strike="noStrike" dirty="0">
                          <a:solidFill>
                            <a:schemeClr val="tx2"/>
                          </a:solidFill>
                          <a:effectLst/>
                        </a:rPr>
                        <a:t>İYİLEŞTİRİLMESİ GEREKEN YÖNLER-GÖZLEMLER KKKK</a:t>
                      </a:r>
                      <a:endParaRPr lang="tr-TR" sz="1200" b="1" i="0" u="none" strike="noStrike" dirty="0">
                        <a:solidFill>
                          <a:schemeClr val="tx2"/>
                        </a:solidFill>
                        <a:effectLst/>
                        <a:latin typeface="Tahoma" panose="020B0604030504040204" pitchFamily="34" charset="0"/>
                      </a:endParaRPr>
                    </a:p>
                  </a:txBody>
                  <a:tcPr marL="6592" marR="6592" marT="6592" marB="0" anchor="ctr"/>
                </a:tc>
                <a:tc hMerge="1">
                  <a:txBody>
                    <a:bodyPr/>
                    <a:lstStyle/>
                    <a:p>
                      <a:endParaRPr lang="tr-TR"/>
                    </a:p>
                  </a:txBody>
                  <a:tcPr/>
                </a:tc>
                <a:extLst>
                  <a:ext uri="{0D108BD9-81ED-4DB2-BD59-A6C34878D82A}">
                    <a16:rowId xmlns:a16="http://schemas.microsoft.com/office/drawing/2014/main" val="2153959818"/>
                  </a:ext>
                </a:extLst>
              </a:tr>
              <a:tr h="209939">
                <a:tc>
                  <a:txBody>
                    <a:bodyPr/>
                    <a:lstStyle/>
                    <a:p>
                      <a:pPr algn="ctr" fontAlgn="ctr"/>
                      <a:r>
                        <a:rPr lang="tr-TR" sz="1200" u="none" strike="noStrike" dirty="0">
                          <a:solidFill>
                            <a:schemeClr val="tx2"/>
                          </a:solidFill>
                          <a:effectLst/>
                        </a:rPr>
                        <a:t>ISO 9001 Madde No</a:t>
                      </a:r>
                      <a:endParaRPr lang="tr-TR" sz="1200" b="1" i="0" u="none" strike="noStrike" dirty="0">
                        <a:solidFill>
                          <a:schemeClr val="tx2"/>
                        </a:solidFill>
                        <a:effectLst/>
                        <a:latin typeface="Tahoma" panose="020B0604030504040204" pitchFamily="34" charset="0"/>
                      </a:endParaRPr>
                    </a:p>
                  </a:txBody>
                  <a:tcPr marL="6592" marR="6592" marT="6592" marB="0" anchor="ctr"/>
                </a:tc>
                <a:tc>
                  <a:txBody>
                    <a:bodyPr/>
                    <a:lstStyle/>
                    <a:p>
                      <a:pPr algn="ctr" fontAlgn="ctr"/>
                      <a:r>
                        <a:rPr lang="tr-TR" sz="1200" u="none" strike="noStrike" dirty="0">
                          <a:solidFill>
                            <a:schemeClr val="tx2"/>
                          </a:solidFill>
                          <a:effectLst/>
                        </a:rPr>
                        <a:t>Gözlem Tanımı</a:t>
                      </a:r>
                      <a:endParaRPr lang="tr-TR" sz="1200" b="1" i="0" u="none" strike="noStrike" dirty="0">
                        <a:solidFill>
                          <a:schemeClr val="tx2"/>
                        </a:solidFill>
                        <a:effectLst/>
                        <a:latin typeface="Tahoma" panose="020B0604030504040204" pitchFamily="34" charset="0"/>
                      </a:endParaRPr>
                    </a:p>
                  </a:txBody>
                  <a:tcPr marL="6592" marR="6592" marT="6592" marB="0" anchor="ctr"/>
                </a:tc>
                <a:extLst>
                  <a:ext uri="{0D108BD9-81ED-4DB2-BD59-A6C34878D82A}">
                    <a16:rowId xmlns:a16="http://schemas.microsoft.com/office/drawing/2014/main" val="4005755349"/>
                  </a:ext>
                </a:extLst>
              </a:tr>
              <a:tr h="569835">
                <a:tc>
                  <a:txBody>
                    <a:bodyPr/>
                    <a:lstStyle/>
                    <a:p>
                      <a:pPr algn="ctr" fontAlgn="ctr"/>
                      <a:r>
                        <a:rPr lang="tr-TR" sz="1200" u="none" strike="noStrike" dirty="0">
                          <a:solidFill>
                            <a:schemeClr val="tx2"/>
                          </a:solidFill>
                          <a:effectLst/>
                        </a:rPr>
                        <a:t>4.1.</a:t>
                      </a:r>
                      <a:endParaRPr lang="tr-TR" sz="1200" b="1" i="0" u="none" strike="noStrike" dirty="0">
                        <a:solidFill>
                          <a:schemeClr val="tx2"/>
                        </a:solidFill>
                        <a:effectLst/>
                        <a:latin typeface="Arial" panose="020B0604020202020204" pitchFamily="34" charset="0"/>
                      </a:endParaRPr>
                    </a:p>
                  </a:txBody>
                  <a:tcPr marL="6592" marR="6592" marT="6592" marB="0" anchor="ctr"/>
                </a:tc>
                <a:tc>
                  <a:txBody>
                    <a:bodyPr/>
                    <a:lstStyle/>
                    <a:p>
                      <a:pPr algn="l" fontAlgn="ctr"/>
                      <a:r>
                        <a:rPr lang="tr-TR" sz="1200" u="none" strike="noStrike" dirty="0">
                          <a:solidFill>
                            <a:schemeClr val="tx2"/>
                          </a:solidFill>
                          <a:effectLst/>
                        </a:rPr>
                        <a:t>Fırsat Analizi Yapılmalı</a:t>
                      </a:r>
                      <a:endParaRPr lang="tr-TR" sz="1200" b="0" i="0" u="none" strike="noStrike" dirty="0">
                        <a:solidFill>
                          <a:schemeClr val="tx2"/>
                        </a:solidFill>
                        <a:effectLst/>
                        <a:latin typeface="Tahoma" panose="020B0604030504040204" pitchFamily="34" charset="0"/>
                      </a:endParaRPr>
                    </a:p>
                  </a:txBody>
                  <a:tcPr marL="6592" marR="6592" marT="6592" marB="0" anchor="ctr"/>
                </a:tc>
                <a:extLst>
                  <a:ext uri="{0D108BD9-81ED-4DB2-BD59-A6C34878D82A}">
                    <a16:rowId xmlns:a16="http://schemas.microsoft.com/office/drawing/2014/main" val="2796954026"/>
                  </a:ext>
                </a:extLst>
              </a:tr>
              <a:tr h="269922">
                <a:tc>
                  <a:txBody>
                    <a:bodyPr/>
                    <a:lstStyle/>
                    <a:p>
                      <a:pPr algn="ctr" fontAlgn="ctr"/>
                      <a:r>
                        <a:rPr lang="tr-TR" sz="1200" u="none" strike="noStrike" dirty="0">
                          <a:solidFill>
                            <a:schemeClr val="tx2"/>
                          </a:solidFill>
                          <a:effectLst/>
                        </a:rPr>
                        <a:t>4.2.</a:t>
                      </a:r>
                      <a:endParaRPr lang="tr-TR" sz="1200" b="1" i="0" u="none" strike="noStrike" dirty="0">
                        <a:solidFill>
                          <a:schemeClr val="tx2"/>
                        </a:solidFill>
                        <a:effectLst/>
                        <a:latin typeface="Arial" panose="020B0604020202020204" pitchFamily="34" charset="0"/>
                      </a:endParaRPr>
                    </a:p>
                  </a:txBody>
                  <a:tcPr marL="6592" marR="6592" marT="6592" marB="0" anchor="ctr"/>
                </a:tc>
                <a:tc>
                  <a:txBody>
                    <a:bodyPr/>
                    <a:lstStyle/>
                    <a:p>
                      <a:pPr algn="l" fontAlgn="ctr"/>
                      <a:r>
                        <a:rPr lang="tr-TR" sz="1200" u="none" strike="noStrike" dirty="0">
                          <a:solidFill>
                            <a:schemeClr val="tx2"/>
                          </a:solidFill>
                          <a:effectLst/>
                        </a:rPr>
                        <a:t>Paydaşlar Belirlenmiş hazırlayan kısmı eksik</a:t>
                      </a:r>
                      <a:endParaRPr lang="tr-TR" sz="1200" b="0" i="0" u="none" strike="noStrike" dirty="0">
                        <a:solidFill>
                          <a:schemeClr val="tx2"/>
                        </a:solidFill>
                        <a:effectLst/>
                        <a:latin typeface="Tahoma" panose="020B0604030504040204" pitchFamily="34" charset="0"/>
                      </a:endParaRPr>
                    </a:p>
                  </a:txBody>
                  <a:tcPr marL="6592" marR="6592" marT="6592" marB="0" anchor="ctr"/>
                </a:tc>
                <a:extLst>
                  <a:ext uri="{0D108BD9-81ED-4DB2-BD59-A6C34878D82A}">
                    <a16:rowId xmlns:a16="http://schemas.microsoft.com/office/drawing/2014/main" val="2361490521"/>
                  </a:ext>
                </a:extLst>
              </a:tr>
              <a:tr h="269922">
                <a:tc>
                  <a:txBody>
                    <a:bodyPr/>
                    <a:lstStyle/>
                    <a:p>
                      <a:pPr algn="ctr" fontAlgn="ctr"/>
                      <a:r>
                        <a:rPr lang="tr-TR" sz="1200" u="none" strike="noStrike" dirty="0">
                          <a:solidFill>
                            <a:schemeClr val="tx2"/>
                          </a:solidFill>
                          <a:effectLst/>
                        </a:rPr>
                        <a:t>4.4.</a:t>
                      </a:r>
                      <a:endParaRPr lang="tr-TR" sz="1200" b="1" i="0" u="none" strike="noStrike" dirty="0">
                        <a:solidFill>
                          <a:schemeClr val="tx2"/>
                        </a:solidFill>
                        <a:effectLst/>
                        <a:latin typeface="Tahoma" panose="020B0604030504040204" pitchFamily="34" charset="0"/>
                      </a:endParaRPr>
                    </a:p>
                  </a:txBody>
                  <a:tcPr marL="6592" marR="6592" marT="6592" marB="0" anchor="ctr"/>
                </a:tc>
                <a:tc>
                  <a:txBody>
                    <a:bodyPr/>
                    <a:lstStyle/>
                    <a:p>
                      <a:pPr algn="l" fontAlgn="ctr"/>
                      <a:r>
                        <a:rPr lang="tr-TR" sz="1200" u="none" strike="noStrike" dirty="0">
                          <a:solidFill>
                            <a:schemeClr val="tx2"/>
                          </a:solidFill>
                          <a:effectLst/>
                        </a:rPr>
                        <a:t>Kaynaklara EBYS Eklenmeli</a:t>
                      </a:r>
                      <a:endParaRPr lang="tr-TR" sz="1200" b="0" i="0" u="none" strike="noStrike" dirty="0">
                        <a:solidFill>
                          <a:schemeClr val="tx2"/>
                        </a:solidFill>
                        <a:effectLst/>
                        <a:latin typeface="Tahoma" panose="020B0604030504040204" pitchFamily="34" charset="0"/>
                      </a:endParaRPr>
                    </a:p>
                  </a:txBody>
                  <a:tcPr marL="6592" marR="6592" marT="6592" marB="0" anchor="ctr"/>
                </a:tc>
                <a:extLst>
                  <a:ext uri="{0D108BD9-81ED-4DB2-BD59-A6C34878D82A}">
                    <a16:rowId xmlns:a16="http://schemas.microsoft.com/office/drawing/2014/main" val="666521584"/>
                  </a:ext>
                </a:extLst>
              </a:tr>
              <a:tr h="269922">
                <a:tc>
                  <a:txBody>
                    <a:bodyPr/>
                    <a:lstStyle/>
                    <a:p>
                      <a:pPr algn="ctr" fontAlgn="ctr"/>
                      <a:r>
                        <a:rPr lang="tr-TR" sz="1200" u="none" strike="noStrike">
                          <a:solidFill>
                            <a:schemeClr val="tx2"/>
                          </a:solidFill>
                          <a:effectLst/>
                        </a:rPr>
                        <a:t>4.4.</a:t>
                      </a:r>
                      <a:endParaRPr lang="tr-TR" sz="1200" b="1" i="0" u="none" strike="noStrike">
                        <a:solidFill>
                          <a:schemeClr val="tx2"/>
                        </a:solidFill>
                        <a:effectLst/>
                        <a:latin typeface="Tahoma" panose="020B0604030504040204" pitchFamily="34" charset="0"/>
                      </a:endParaRPr>
                    </a:p>
                  </a:txBody>
                  <a:tcPr marL="6592" marR="6592" marT="6592" marB="0" anchor="ctr"/>
                </a:tc>
                <a:tc>
                  <a:txBody>
                    <a:bodyPr/>
                    <a:lstStyle/>
                    <a:p>
                      <a:pPr algn="l" fontAlgn="ctr"/>
                      <a:r>
                        <a:rPr lang="tr-TR" sz="1200" u="none" strike="noStrike" dirty="0">
                          <a:solidFill>
                            <a:schemeClr val="tx2"/>
                          </a:solidFill>
                          <a:effectLst/>
                        </a:rPr>
                        <a:t>Kaplumbağa Şeması girdi ve </a:t>
                      </a:r>
                      <a:r>
                        <a:rPr lang="tr-TR" sz="1200" u="none" strike="noStrike" dirty="0" smtClean="0">
                          <a:solidFill>
                            <a:schemeClr val="tx2"/>
                          </a:solidFill>
                          <a:effectLst/>
                        </a:rPr>
                        <a:t>çıktılar kontrol </a:t>
                      </a:r>
                      <a:r>
                        <a:rPr lang="tr-TR" sz="1200" u="none" strike="noStrike" dirty="0">
                          <a:solidFill>
                            <a:schemeClr val="tx2"/>
                          </a:solidFill>
                          <a:effectLst/>
                        </a:rPr>
                        <a:t>Edilmeli ve eşitlenmeli</a:t>
                      </a:r>
                      <a:endParaRPr lang="tr-TR" sz="1200" b="0" i="0" u="none" strike="noStrike" dirty="0">
                        <a:solidFill>
                          <a:schemeClr val="tx2"/>
                        </a:solidFill>
                        <a:effectLst/>
                        <a:latin typeface="Tahoma" panose="020B0604030504040204" pitchFamily="34" charset="0"/>
                      </a:endParaRPr>
                    </a:p>
                  </a:txBody>
                  <a:tcPr marL="6592" marR="6592" marT="6592" marB="0" anchor="ctr"/>
                </a:tc>
                <a:extLst>
                  <a:ext uri="{0D108BD9-81ED-4DB2-BD59-A6C34878D82A}">
                    <a16:rowId xmlns:a16="http://schemas.microsoft.com/office/drawing/2014/main" val="1105935166"/>
                  </a:ext>
                </a:extLst>
              </a:tr>
              <a:tr h="269922">
                <a:tc>
                  <a:txBody>
                    <a:bodyPr/>
                    <a:lstStyle/>
                    <a:p>
                      <a:pPr algn="ctr" fontAlgn="ctr"/>
                      <a:r>
                        <a:rPr lang="tr-TR" sz="1200" u="none" strike="noStrike">
                          <a:solidFill>
                            <a:schemeClr val="tx2"/>
                          </a:solidFill>
                          <a:effectLst/>
                        </a:rPr>
                        <a:t>5.3. </a:t>
                      </a:r>
                      <a:endParaRPr lang="tr-TR" sz="1200" b="1" i="0" u="none" strike="noStrike">
                        <a:solidFill>
                          <a:schemeClr val="tx2"/>
                        </a:solidFill>
                        <a:effectLst/>
                        <a:latin typeface="Arial" panose="020B0604020202020204" pitchFamily="34" charset="0"/>
                      </a:endParaRPr>
                    </a:p>
                  </a:txBody>
                  <a:tcPr marL="6592" marR="6592" marT="6592" marB="0" anchor="ctr"/>
                </a:tc>
                <a:tc>
                  <a:txBody>
                    <a:bodyPr/>
                    <a:lstStyle/>
                    <a:p>
                      <a:pPr algn="l" fontAlgn="ctr"/>
                      <a:r>
                        <a:rPr lang="tr-TR" sz="1200" u="none" strike="noStrike" dirty="0">
                          <a:solidFill>
                            <a:schemeClr val="tx2"/>
                          </a:solidFill>
                          <a:effectLst/>
                        </a:rPr>
                        <a:t>Görev Tanımlarında Yayın Tarihi Görülememiştir.</a:t>
                      </a:r>
                      <a:endParaRPr lang="tr-TR" sz="1200" b="0" i="0" u="none" strike="noStrike" dirty="0">
                        <a:solidFill>
                          <a:schemeClr val="tx2"/>
                        </a:solidFill>
                        <a:effectLst/>
                        <a:latin typeface="Tahoma" panose="020B0604030504040204" pitchFamily="34" charset="0"/>
                      </a:endParaRPr>
                    </a:p>
                  </a:txBody>
                  <a:tcPr marL="6592" marR="6592" marT="6592" marB="0" anchor="ctr"/>
                </a:tc>
                <a:extLst>
                  <a:ext uri="{0D108BD9-81ED-4DB2-BD59-A6C34878D82A}">
                    <a16:rowId xmlns:a16="http://schemas.microsoft.com/office/drawing/2014/main" val="2622665983"/>
                  </a:ext>
                </a:extLst>
              </a:tr>
              <a:tr h="269922">
                <a:tc>
                  <a:txBody>
                    <a:bodyPr/>
                    <a:lstStyle/>
                    <a:p>
                      <a:pPr algn="ctr" fontAlgn="ctr"/>
                      <a:r>
                        <a:rPr lang="tr-TR" sz="1200" u="none" strike="noStrike">
                          <a:solidFill>
                            <a:schemeClr val="tx2"/>
                          </a:solidFill>
                          <a:effectLst/>
                        </a:rPr>
                        <a:t>6.1.</a:t>
                      </a:r>
                      <a:endParaRPr lang="tr-TR" sz="1200" b="1" i="0" u="none" strike="noStrike">
                        <a:solidFill>
                          <a:schemeClr val="tx2"/>
                        </a:solidFill>
                        <a:effectLst/>
                        <a:latin typeface="Arial" panose="020B0604020202020204" pitchFamily="34" charset="0"/>
                      </a:endParaRPr>
                    </a:p>
                  </a:txBody>
                  <a:tcPr marL="6592" marR="6592" marT="6592" marB="0" anchor="ctr"/>
                </a:tc>
                <a:tc>
                  <a:txBody>
                    <a:bodyPr/>
                    <a:lstStyle/>
                    <a:p>
                      <a:pPr algn="l" fontAlgn="ctr"/>
                      <a:r>
                        <a:rPr lang="tr-TR" sz="1200" u="none" strike="noStrike" dirty="0">
                          <a:solidFill>
                            <a:schemeClr val="tx2"/>
                          </a:solidFill>
                          <a:effectLst/>
                        </a:rPr>
                        <a:t>Kalite Faaliyet Planı Yoktur</a:t>
                      </a:r>
                      <a:endParaRPr lang="tr-TR" sz="1200" b="0" i="0" u="none" strike="noStrike" dirty="0">
                        <a:solidFill>
                          <a:schemeClr val="tx2"/>
                        </a:solidFill>
                        <a:effectLst/>
                        <a:latin typeface="Tahoma" panose="020B0604030504040204" pitchFamily="34" charset="0"/>
                      </a:endParaRPr>
                    </a:p>
                  </a:txBody>
                  <a:tcPr marL="6592" marR="6592" marT="6592" marB="0" anchor="ctr"/>
                </a:tc>
                <a:extLst>
                  <a:ext uri="{0D108BD9-81ED-4DB2-BD59-A6C34878D82A}">
                    <a16:rowId xmlns:a16="http://schemas.microsoft.com/office/drawing/2014/main" val="3109390323"/>
                  </a:ext>
                </a:extLst>
              </a:tr>
              <a:tr h="363585">
                <a:tc>
                  <a:txBody>
                    <a:bodyPr/>
                    <a:lstStyle/>
                    <a:p>
                      <a:pPr algn="ctr" fontAlgn="ctr"/>
                      <a:r>
                        <a:rPr lang="tr-TR" sz="1200" u="none" strike="noStrike">
                          <a:solidFill>
                            <a:schemeClr val="tx2"/>
                          </a:solidFill>
                          <a:effectLst/>
                        </a:rPr>
                        <a:t>6.3.</a:t>
                      </a:r>
                      <a:endParaRPr lang="tr-TR" sz="1200" b="1" i="0" u="none" strike="noStrike">
                        <a:solidFill>
                          <a:schemeClr val="tx2"/>
                        </a:solidFill>
                        <a:effectLst/>
                        <a:latin typeface="Arial" panose="020B0604020202020204" pitchFamily="34" charset="0"/>
                      </a:endParaRPr>
                    </a:p>
                  </a:txBody>
                  <a:tcPr marL="6592" marR="6592" marT="6592" marB="0" anchor="ctr"/>
                </a:tc>
                <a:tc>
                  <a:txBody>
                    <a:bodyPr/>
                    <a:lstStyle/>
                    <a:p>
                      <a:pPr algn="l" fontAlgn="ctr"/>
                      <a:r>
                        <a:rPr lang="tr-TR" sz="1200" u="none" strike="noStrike" dirty="0">
                          <a:solidFill>
                            <a:schemeClr val="tx2"/>
                          </a:solidFill>
                          <a:effectLst/>
                        </a:rPr>
                        <a:t>Kaplumbağa Şeması Gözden Geçirilmeli ve GSB ve EBYS gibi güncellemeler yapılmalı</a:t>
                      </a:r>
                      <a:endParaRPr lang="tr-TR" sz="1200" b="0" i="0" u="none" strike="noStrike" dirty="0">
                        <a:solidFill>
                          <a:schemeClr val="tx2"/>
                        </a:solidFill>
                        <a:effectLst/>
                        <a:latin typeface="Tahoma" panose="020B0604030504040204" pitchFamily="34" charset="0"/>
                      </a:endParaRPr>
                    </a:p>
                  </a:txBody>
                  <a:tcPr marL="6592" marR="6592" marT="6592" marB="0" anchor="ctr"/>
                </a:tc>
                <a:extLst>
                  <a:ext uri="{0D108BD9-81ED-4DB2-BD59-A6C34878D82A}">
                    <a16:rowId xmlns:a16="http://schemas.microsoft.com/office/drawing/2014/main" val="3855253589"/>
                  </a:ext>
                </a:extLst>
              </a:tr>
              <a:tr h="269922">
                <a:tc>
                  <a:txBody>
                    <a:bodyPr/>
                    <a:lstStyle/>
                    <a:p>
                      <a:pPr algn="ctr" fontAlgn="ctr"/>
                      <a:r>
                        <a:rPr lang="tr-TR" sz="1200" u="none" strike="noStrike" dirty="0">
                          <a:solidFill>
                            <a:schemeClr val="tx2"/>
                          </a:solidFill>
                          <a:effectLst/>
                        </a:rPr>
                        <a:t>7.1.4.</a:t>
                      </a:r>
                      <a:endParaRPr lang="tr-TR" sz="1200" b="1" i="0" u="none" strike="noStrike" dirty="0">
                        <a:solidFill>
                          <a:schemeClr val="tx2"/>
                        </a:solidFill>
                        <a:effectLst/>
                        <a:latin typeface="Arial" panose="020B0604020202020204" pitchFamily="34" charset="0"/>
                      </a:endParaRPr>
                    </a:p>
                  </a:txBody>
                  <a:tcPr marL="6592" marR="6592" marT="6592" marB="0" anchor="ctr"/>
                </a:tc>
                <a:tc>
                  <a:txBody>
                    <a:bodyPr/>
                    <a:lstStyle/>
                    <a:p>
                      <a:pPr algn="l" fontAlgn="ctr"/>
                      <a:r>
                        <a:rPr lang="tr-TR" sz="1200" u="none" strike="noStrike" dirty="0">
                          <a:solidFill>
                            <a:schemeClr val="tx2"/>
                          </a:solidFill>
                          <a:effectLst/>
                        </a:rPr>
                        <a:t>Giriş Sağ Taraftaki </a:t>
                      </a:r>
                      <a:r>
                        <a:rPr lang="tr-TR" sz="1200" u="none" strike="noStrike" dirty="0" smtClean="0">
                          <a:solidFill>
                            <a:schemeClr val="tx2"/>
                          </a:solidFill>
                          <a:effectLst/>
                        </a:rPr>
                        <a:t>Asansörün </a:t>
                      </a:r>
                      <a:r>
                        <a:rPr lang="tr-TR" sz="1200" u="none" strike="noStrike" dirty="0">
                          <a:solidFill>
                            <a:schemeClr val="tx2"/>
                          </a:solidFill>
                          <a:effectLst/>
                        </a:rPr>
                        <a:t>telefonunun bozuk olduğu fark edilmiştir.</a:t>
                      </a:r>
                      <a:endParaRPr lang="tr-TR" sz="1200" b="0" i="0" u="none" strike="noStrike" dirty="0">
                        <a:solidFill>
                          <a:schemeClr val="tx2"/>
                        </a:solidFill>
                        <a:effectLst/>
                        <a:latin typeface="Tahoma" panose="020B0604030504040204" pitchFamily="34" charset="0"/>
                      </a:endParaRPr>
                    </a:p>
                  </a:txBody>
                  <a:tcPr marL="6592" marR="6592" marT="6592" marB="0" anchor="ctr"/>
                </a:tc>
                <a:extLst>
                  <a:ext uri="{0D108BD9-81ED-4DB2-BD59-A6C34878D82A}">
                    <a16:rowId xmlns:a16="http://schemas.microsoft.com/office/drawing/2014/main" val="2950491157"/>
                  </a:ext>
                </a:extLst>
              </a:tr>
              <a:tr h="269922">
                <a:tc>
                  <a:txBody>
                    <a:bodyPr/>
                    <a:lstStyle/>
                    <a:p>
                      <a:pPr algn="ctr" fontAlgn="ctr"/>
                      <a:r>
                        <a:rPr lang="tr-TR" sz="1200" u="none" strike="noStrike">
                          <a:solidFill>
                            <a:schemeClr val="tx2"/>
                          </a:solidFill>
                          <a:effectLst/>
                        </a:rPr>
                        <a:t>7.3.</a:t>
                      </a:r>
                      <a:endParaRPr lang="tr-TR" sz="1200" b="1" i="0" u="none" strike="noStrike">
                        <a:solidFill>
                          <a:schemeClr val="tx2"/>
                        </a:solidFill>
                        <a:effectLst/>
                        <a:latin typeface="Arial" panose="020B0604020202020204" pitchFamily="34" charset="0"/>
                      </a:endParaRPr>
                    </a:p>
                  </a:txBody>
                  <a:tcPr marL="6592" marR="6592" marT="6592" marB="0" anchor="ctr"/>
                </a:tc>
                <a:tc>
                  <a:txBody>
                    <a:bodyPr/>
                    <a:lstStyle/>
                    <a:p>
                      <a:pPr algn="l" fontAlgn="ctr"/>
                      <a:r>
                        <a:rPr lang="tr-TR" sz="1200" u="none" strike="noStrike" dirty="0" smtClean="0">
                          <a:solidFill>
                            <a:schemeClr val="tx2"/>
                          </a:solidFill>
                          <a:effectLst/>
                        </a:rPr>
                        <a:t>Kalite </a:t>
                      </a:r>
                      <a:r>
                        <a:rPr lang="tr-TR" sz="1200" u="none" strike="noStrike" dirty="0">
                          <a:solidFill>
                            <a:schemeClr val="tx2"/>
                          </a:solidFill>
                          <a:effectLst/>
                        </a:rPr>
                        <a:t>Hedeflerinin farkındalığı personel tarafından bilinmemektedir.</a:t>
                      </a:r>
                      <a:endParaRPr lang="tr-TR" sz="1200" b="0" i="0" u="none" strike="noStrike" dirty="0">
                        <a:solidFill>
                          <a:schemeClr val="tx2"/>
                        </a:solidFill>
                        <a:effectLst/>
                        <a:latin typeface="Tahoma" panose="020B0604030504040204" pitchFamily="34" charset="0"/>
                      </a:endParaRPr>
                    </a:p>
                  </a:txBody>
                  <a:tcPr marL="6592" marR="6592" marT="6592" marB="0" anchor="ctr"/>
                </a:tc>
                <a:extLst>
                  <a:ext uri="{0D108BD9-81ED-4DB2-BD59-A6C34878D82A}">
                    <a16:rowId xmlns:a16="http://schemas.microsoft.com/office/drawing/2014/main" val="4125098686"/>
                  </a:ext>
                </a:extLst>
              </a:tr>
              <a:tr h="269922">
                <a:tc>
                  <a:txBody>
                    <a:bodyPr/>
                    <a:lstStyle/>
                    <a:p>
                      <a:pPr algn="ctr" fontAlgn="ctr"/>
                      <a:r>
                        <a:rPr lang="tr-TR" sz="1200" u="none" strike="noStrike">
                          <a:solidFill>
                            <a:schemeClr val="tx2"/>
                          </a:solidFill>
                          <a:effectLst/>
                        </a:rPr>
                        <a:t>7.5.3.1.</a:t>
                      </a:r>
                      <a:endParaRPr lang="tr-TR" sz="1200" b="1" i="0" u="none" strike="noStrike">
                        <a:solidFill>
                          <a:schemeClr val="tx2"/>
                        </a:solidFill>
                        <a:effectLst/>
                        <a:latin typeface="Arial" panose="020B0604020202020204" pitchFamily="34" charset="0"/>
                      </a:endParaRPr>
                    </a:p>
                  </a:txBody>
                  <a:tcPr marL="6592" marR="6592" marT="6592" marB="0" anchor="ctr"/>
                </a:tc>
                <a:tc>
                  <a:txBody>
                    <a:bodyPr/>
                    <a:lstStyle/>
                    <a:p>
                      <a:pPr algn="l" fontAlgn="ctr"/>
                      <a:r>
                        <a:rPr lang="tr-TR" sz="1200" u="none" strike="noStrike" dirty="0">
                          <a:solidFill>
                            <a:schemeClr val="tx2"/>
                          </a:solidFill>
                          <a:effectLst/>
                        </a:rPr>
                        <a:t>Başvuru Formunun web sayfasına yüklenmediği görülmüştür</a:t>
                      </a:r>
                      <a:endParaRPr lang="tr-TR" sz="1200" b="0" i="0" u="none" strike="noStrike" dirty="0">
                        <a:solidFill>
                          <a:schemeClr val="tx2"/>
                        </a:solidFill>
                        <a:effectLst/>
                        <a:latin typeface="Tahoma" panose="020B0604030504040204" pitchFamily="34" charset="0"/>
                      </a:endParaRPr>
                    </a:p>
                  </a:txBody>
                  <a:tcPr marL="6592" marR="6592" marT="6592" marB="0" anchor="ctr"/>
                </a:tc>
                <a:extLst>
                  <a:ext uri="{0D108BD9-81ED-4DB2-BD59-A6C34878D82A}">
                    <a16:rowId xmlns:a16="http://schemas.microsoft.com/office/drawing/2014/main" val="2319132163"/>
                  </a:ext>
                </a:extLst>
              </a:tr>
              <a:tr h="269922">
                <a:tc>
                  <a:txBody>
                    <a:bodyPr/>
                    <a:lstStyle/>
                    <a:p>
                      <a:pPr algn="ctr" fontAlgn="ctr"/>
                      <a:r>
                        <a:rPr lang="tr-TR" sz="1200" u="none" strike="noStrike">
                          <a:solidFill>
                            <a:schemeClr val="tx2"/>
                          </a:solidFill>
                          <a:effectLst/>
                        </a:rPr>
                        <a:t>7.5.3.2.</a:t>
                      </a:r>
                      <a:endParaRPr lang="tr-TR" sz="1200" b="1" i="0" u="none" strike="noStrike">
                        <a:solidFill>
                          <a:schemeClr val="tx2"/>
                        </a:solidFill>
                        <a:effectLst/>
                        <a:latin typeface="Arial" panose="020B0604020202020204" pitchFamily="34" charset="0"/>
                      </a:endParaRPr>
                    </a:p>
                  </a:txBody>
                  <a:tcPr marL="6592" marR="6592" marT="6592" marB="0" anchor="ctr"/>
                </a:tc>
                <a:tc>
                  <a:txBody>
                    <a:bodyPr/>
                    <a:lstStyle/>
                    <a:p>
                      <a:pPr algn="l" fontAlgn="ctr"/>
                      <a:r>
                        <a:rPr lang="tr-TR" sz="1200" u="none" strike="noStrike" dirty="0">
                          <a:solidFill>
                            <a:schemeClr val="tx2"/>
                          </a:solidFill>
                          <a:effectLst/>
                        </a:rPr>
                        <a:t>GSB Yönetmeliği Dış Kaynaklı Doküman Listesine Eklenmelidir.</a:t>
                      </a:r>
                      <a:endParaRPr lang="tr-TR" sz="1200" b="0" i="0" u="none" strike="noStrike" dirty="0">
                        <a:solidFill>
                          <a:schemeClr val="tx2"/>
                        </a:solidFill>
                        <a:effectLst/>
                        <a:latin typeface="Tahoma" panose="020B0604030504040204" pitchFamily="34" charset="0"/>
                      </a:endParaRPr>
                    </a:p>
                  </a:txBody>
                  <a:tcPr marL="6592" marR="6592" marT="6592" marB="0" anchor="ctr"/>
                </a:tc>
                <a:extLst>
                  <a:ext uri="{0D108BD9-81ED-4DB2-BD59-A6C34878D82A}">
                    <a16:rowId xmlns:a16="http://schemas.microsoft.com/office/drawing/2014/main" val="2242292973"/>
                  </a:ext>
                </a:extLst>
              </a:tr>
              <a:tr h="269922">
                <a:tc>
                  <a:txBody>
                    <a:bodyPr/>
                    <a:lstStyle/>
                    <a:p>
                      <a:pPr algn="ctr" fontAlgn="ctr"/>
                      <a:r>
                        <a:rPr lang="tr-TR" sz="1200" u="none" strike="noStrike">
                          <a:solidFill>
                            <a:schemeClr val="tx2"/>
                          </a:solidFill>
                          <a:effectLst/>
                        </a:rPr>
                        <a:t>8.1.</a:t>
                      </a:r>
                      <a:endParaRPr lang="tr-TR" sz="1200" b="1" i="0" u="none" strike="noStrike">
                        <a:solidFill>
                          <a:schemeClr val="tx2"/>
                        </a:solidFill>
                        <a:effectLst/>
                        <a:latin typeface="Arial" panose="020B0604020202020204" pitchFamily="34" charset="0"/>
                      </a:endParaRPr>
                    </a:p>
                  </a:txBody>
                  <a:tcPr marL="6592" marR="6592" marT="6592" marB="0" anchor="ctr"/>
                </a:tc>
                <a:tc>
                  <a:txBody>
                    <a:bodyPr/>
                    <a:lstStyle/>
                    <a:p>
                      <a:pPr algn="l" fontAlgn="ctr"/>
                      <a:r>
                        <a:rPr lang="tr-TR" sz="1200" u="none" strike="noStrike" dirty="0">
                          <a:solidFill>
                            <a:schemeClr val="tx2"/>
                          </a:solidFill>
                          <a:effectLst/>
                        </a:rPr>
                        <a:t>Herhangi bir planlama görülmemiştir.</a:t>
                      </a:r>
                      <a:endParaRPr lang="tr-TR" sz="1200" b="0" i="0" u="none" strike="noStrike" dirty="0">
                        <a:solidFill>
                          <a:schemeClr val="tx2"/>
                        </a:solidFill>
                        <a:effectLst/>
                        <a:latin typeface="Tahoma" panose="020B0604030504040204" pitchFamily="34" charset="0"/>
                      </a:endParaRPr>
                    </a:p>
                  </a:txBody>
                  <a:tcPr marL="6592" marR="6592" marT="6592" marB="0" anchor="ctr"/>
                </a:tc>
                <a:extLst>
                  <a:ext uri="{0D108BD9-81ED-4DB2-BD59-A6C34878D82A}">
                    <a16:rowId xmlns:a16="http://schemas.microsoft.com/office/drawing/2014/main" val="3895017432"/>
                  </a:ext>
                </a:extLst>
              </a:tr>
              <a:tr h="288917">
                <a:tc>
                  <a:txBody>
                    <a:bodyPr/>
                    <a:lstStyle/>
                    <a:p>
                      <a:pPr algn="ctr" fontAlgn="ctr"/>
                      <a:r>
                        <a:rPr lang="tr-TR" sz="1200" u="none" strike="noStrike">
                          <a:solidFill>
                            <a:schemeClr val="tx2"/>
                          </a:solidFill>
                          <a:effectLst/>
                        </a:rPr>
                        <a:t> </a:t>
                      </a:r>
                      <a:endParaRPr lang="tr-TR" sz="1200" b="1" i="0" u="none" strike="noStrike">
                        <a:solidFill>
                          <a:schemeClr val="tx2"/>
                        </a:solidFill>
                        <a:effectLst/>
                        <a:latin typeface="Tahoma" panose="020B0604030504040204" pitchFamily="34" charset="0"/>
                      </a:endParaRPr>
                    </a:p>
                  </a:txBody>
                  <a:tcPr marL="6592" marR="6592" marT="6592" marB="0" anchor="ctr"/>
                </a:tc>
                <a:tc>
                  <a:txBody>
                    <a:bodyPr/>
                    <a:lstStyle/>
                    <a:p>
                      <a:pPr algn="l" fontAlgn="ctr"/>
                      <a:r>
                        <a:rPr lang="tr-TR" sz="1200" u="none" strike="noStrike" dirty="0">
                          <a:solidFill>
                            <a:schemeClr val="tx2"/>
                          </a:solidFill>
                          <a:effectLst/>
                        </a:rPr>
                        <a:t> </a:t>
                      </a:r>
                      <a:endParaRPr lang="tr-TR" sz="1200" b="0" i="0" u="none" strike="noStrike" dirty="0">
                        <a:solidFill>
                          <a:schemeClr val="tx2"/>
                        </a:solidFill>
                        <a:effectLst/>
                        <a:latin typeface="Tahoma" panose="020B0604030504040204" pitchFamily="34" charset="0"/>
                      </a:endParaRPr>
                    </a:p>
                  </a:txBody>
                  <a:tcPr marL="6592" marR="6592" marT="6592" marB="0" anchor="ctr"/>
                </a:tc>
                <a:extLst>
                  <a:ext uri="{0D108BD9-81ED-4DB2-BD59-A6C34878D82A}">
                    <a16:rowId xmlns:a16="http://schemas.microsoft.com/office/drawing/2014/main" val="1679706506"/>
                  </a:ext>
                </a:extLst>
              </a:tr>
              <a:tr h="185011">
                <a:tc gridSpan="2">
                  <a:txBody>
                    <a:bodyPr/>
                    <a:lstStyle/>
                    <a:p>
                      <a:pPr algn="ctr" fontAlgn="ctr"/>
                      <a:r>
                        <a:rPr lang="tr-TR" sz="1200" u="none" strike="noStrike" dirty="0">
                          <a:solidFill>
                            <a:schemeClr val="tx2"/>
                          </a:solidFill>
                          <a:effectLst/>
                        </a:rPr>
                        <a:t>KUVVETLİ YÖNLER JJJJ</a:t>
                      </a:r>
                      <a:endParaRPr lang="tr-TR" sz="1200" b="1" i="0" u="none" strike="noStrike" dirty="0">
                        <a:solidFill>
                          <a:schemeClr val="tx2"/>
                        </a:solidFill>
                        <a:effectLst/>
                        <a:latin typeface="Tahoma" panose="020B0604030504040204" pitchFamily="34" charset="0"/>
                      </a:endParaRPr>
                    </a:p>
                  </a:txBody>
                  <a:tcPr marL="6592" marR="6592" marT="6592" marB="0" anchor="ctr"/>
                </a:tc>
                <a:tc hMerge="1">
                  <a:txBody>
                    <a:bodyPr/>
                    <a:lstStyle/>
                    <a:p>
                      <a:endParaRPr lang="tr-TR"/>
                    </a:p>
                  </a:txBody>
                  <a:tcPr/>
                </a:tc>
                <a:extLst>
                  <a:ext uri="{0D108BD9-81ED-4DB2-BD59-A6C34878D82A}">
                    <a16:rowId xmlns:a16="http://schemas.microsoft.com/office/drawing/2014/main" val="357372358"/>
                  </a:ext>
                </a:extLst>
              </a:tr>
              <a:tr h="185011">
                <a:tc>
                  <a:txBody>
                    <a:bodyPr/>
                    <a:lstStyle/>
                    <a:p>
                      <a:pPr algn="ctr" fontAlgn="ctr"/>
                      <a:r>
                        <a:rPr lang="tr-TR" sz="1200" u="none" strike="noStrike">
                          <a:solidFill>
                            <a:schemeClr val="tx2"/>
                          </a:solidFill>
                          <a:effectLst/>
                        </a:rPr>
                        <a:t>Madde No</a:t>
                      </a:r>
                      <a:endParaRPr lang="tr-TR" sz="1200" b="1" i="0" u="none" strike="noStrike">
                        <a:solidFill>
                          <a:schemeClr val="tx2"/>
                        </a:solidFill>
                        <a:effectLst/>
                        <a:latin typeface="Tahoma" panose="020B0604030504040204" pitchFamily="34" charset="0"/>
                      </a:endParaRPr>
                    </a:p>
                  </a:txBody>
                  <a:tcPr marL="6592" marR="6592" marT="6592" marB="0" anchor="ctr"/>
                </a:tc>
                <a:tc>
                  <a:txBody>
                    <a:bodyPr/>
                    <a:lstStyle/>
                    <a:p>
                      <a:pPr algn="ctr" fontAlgn="ctr"/>
                      <a:r>
                        <a:rPr lang="tr-TR" sz="1200" u="none" strike="noStrike" dirty="0">
                          <a:solidFill>
                            <a:schemeClr val="tx2"/>
                          </a:solidFill>
                          <a:effectLst/>
                        </a:rPr>
                        <a:t>Gözlem Tanımı</a:t>
                      </a:r>
                      <a:endParaRPr lang="tr-TR" sz="1200" b="1" i="0" u="none" strike="noStrike" dirty="0">
                        <a:solidFill>
                          <a:schemeClr val="tx2"/>
                        </a:solidFill>
                        <a:effectLst/>
                        <a:latin typeface="Tahoma" panose="020B0604030504040204" pitchFamily="34" charset="0"/>
                      </a:endParaRPr>
                    </a:p>
                  </a:txBody>
                  <a:tcPr marL="6592" marR="6592" marT="6592" marB="0" anchor="ctr"/>
                </a:tc>
                <a:extLst>
                  <a:ext uri="{0D108BD9-81ED-4DB2-BD59-A6C34878D82A}">
                    <a16:rowId xmlns:a16="http://schemas.microsoft.com/office/drawing/2014/main" val="3841519170"/>
                  </a:ext>
                </a:extLst>
              </a:tr>
              <a:tr h="185011">
                <a:tc>
                  <a:txBody>
                    <a:bodyPr/>
                    <a:lstStyle/>
                    <a:p>
                      <a:pPr algn="ctr" fontAlgn="ctr"/>
                      <a:r>
                        <a:rPr lang="tr-TR" sz="1200" u="none" strike="noStrike">
                          <a:solidFill>
                            <a:schemeClr val="tx2"/>
                          </a:solidFill>
                          <a:effectLst/>
                        </a:rPr>
                        <a:t> </a:t>
                      </a:r>
                      <a:endParaRPr lang="tr-TR" sz="1200" b="1" i="0" u="none" strike="noStrike">
                        <a:solidFill>
                          <a:schemeClr val="tx2"/>
                        </a:solidFill>
                        <a:effectLst/>
                        <a:latin typeface="Arial" panose="020B0604020202020204" pitchFamily="34" charset="0"/>
                      </a:endParaRPr>
                    </a:p>
                  </a:txBody>
                  <a:tcPr marL="6592" marR="6592" marT="6592" marB="0" anchor="ctr"/>
                </a:tc>
                <a:tc>
                  <a:txBody>
                    <a:bodyPr/>
                    <a:lstStyle/>
                    <a:p>
                      <a:pPr algn="l" fontAlgn="ctr"/>
                      <a:r>
                        <a:rPr lang="tr-TR" sz="1200" u="none" strike="noStrike" dirty="0" smtClean="0">
                          <a:solidFill>
                            <a:schemeClr val="tx2"/>
                          </a:solidFill>
                          <a:effectLst/>
                        </a:rPr>
                        <a:t>Paydaşlara </a:t>
                      </a:r>
                      <a:r>
                        <a:rPr lang="tr-TR" sz="1200" u="none" strike="noStrike" dirty="0">
                          <a:solidFill>
                            <a:schemeClr val="tx2"/>
                          </a:solidFill>
                          <a:effectLst/>
                        </a:rPr>
                        <a:t>önem veren bir birim olması</a:t>
                      </a:r>
                      <a:endParaRPr lang="tr-TR" sz="1200" b="0" i="0" u="none" strike="noStrike" dirty="0">
                        <a:solidFill>
                          <a:schemeClr val="tx2"/>
                        </a:solidFill>
                        <a:effectLst/>
                        <a:latin typeface="Tahoma" panose="020B0604030504040204" pitchFamily="34" charset="0"/>
                      </a:endParaRPr>
                    </a:p>
                  </a:txBody>
                  <a:tcPr marL="6592" marR="6592" marT="6592" marB="0" anchor="ctr"/>
                </a:tc>
                <a:extLst>
                  <a:ext uri="{0D108BD9-81ED-4DB2-BD59-A6C34878D82A}">
                    <a16:rowId xmlns:a16="http://schemas.microsoft.com/office/drawing/2014/main" val="1690980935"/>
                  </a:ext>
                </a:extLst>
              </a:tr>
              <a:tr h="299913">
                <a:tc>
                  <a:txBody>
                    <a:bodyPr/>
                    <a:lstStyle/>
                    <a:p>
                      <a:pPr algn="ctr" fontAlgn="ctr"/>
                      <a:r>
                        <a:rPr lang="tr-TR" sz="1200" u="none" strike="noStrike">
                          <a:solidFill>
                            <a:schemeClr val="tx2"/>
                          </a:solidFill>
                          <a:effectLst/>
                        </a:rPr>
                        <a:t> </a:t>
                      </a:r>
                      <a:endParaRPr lang="tr-TR" sz="1200" b="1" i="0" u="none" strike="noStrike">
                        <a:solidFill>
                          <a:schemeClr val="tx2"/>
                        </a:solidFill>
                        <a:effectLst/>
                        <a:latin typeface="Arial" panose="020B0604020202020204" pitchFamily="34" charset="0"/>
                      </a:endParaRPr>
                    </a:p>
                  </a:txBody>
                  <a:tcPr marL="6592" marR="6592" marT="6592" marB="0" anchor="ctr"/>
                </a:tc>
                <a:tc>
                  <a:txBody>
                    <a:bodyPr/>
                    <a:lstStyle/>
                    <a:p>
                      <a:pPr algn="l" fontAlgn="ctr"/>
                      <a:r>
                        <a:rPr lang="tr-TR" sz="1200" u="none" strike="noStrike" dirty="0">
                          <a:solidFill>
                            <a:schemeClr val="tx2"/>
                          </a:solidFill>
                          <a:effectLst/>
                        </a:rPr>
                        <a:t> </a:t>
                      </a:r>
                      <a:endParaRPr lang="tr-TR" sz="1200" b="0" i="0" u="none" strike="noStrike" dirty="0">
                        <a:solidFill>
                          <a:schemeClr val="tx2"/>
                        </a:solidFill>
                        <a:effectLst/>
                        <a:latin typeface="Tahoma" panose="020B0604030504040204" pitchFamily="34" charset="0"/>
                      </a:endParaRPr>
                    </a:p>
                  </a:txBody>
                  <a:tcPr marL="6592" marR="6592" marT="6592" marB="0" anchor="ctr"/>
                </a:tc>
                <a:extLst>
                  <a:ext uri="{0D108BD9-81ED-4DB2-BD59-A6C34878D82A}">
                    <a16:rowId xmlns:a16="http://schemas.microsoft.com/office/drawing/2014/main" val="3452192607"/>
                  </a:ext>
                </a:extLst>
              </a:tr>
            </a:tbl>
          </a:graphicData>
        </a:graphic>
      </p:graphicFrame>
    </p:spTree>
    <p:extLst>
      <p:ext uri="{BB962C8B-B14F-4D97-AF65-F5344CB8AC3E}">
        <p14:creationId xmlns:p14="http://schemas.microsoft.com/office/powerpoint/2010/main" val="3046784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513451"/>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TOPLUMSAL KATKI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4" name="İçerik Yer Tutucusu 3"/>
          <p:cNvSpPr>
            <a:spLocks noGrp="1"/>
          </p:cNvSpPr>
          <p:nvPr>
            <p:ph idx="1"/>
          </p:nvPr>
        </p:nvSpPr>
        <p:spPr/>
        <p:txBody>
          <a:bodyPr/>
          <a:lstStyle/>
          <a:p>
            <a:endParaRPr lang="tr-TR" dirty="0" smtClean="0"/>
          </a:p>
          <a:p>
            <a:endParaRPr lang="tr-TR" sz="1800" dirty="0" smtClean="0">
              <a:solidFill>
                <a:srgbClr val="0F2303"/>
              </a:solidFill>
            </a:endParaRPr>
          </a:p>
          <a:p>
            <a:r>
              <a:rPr lang="tr-TR" sz="1800" dirty="0" smtClean="0">
                <a:solidFill>
                  <a:srgbClr val="0F2303"/>
                </a:solidFill>
              </a:rPr>
              <a:t> </a:t>
            </a:r>
            <a:r>
              <a:rPr lang="tr-TR" sz="1400" dirty="0" smtClean="0">
                <a:solidFill>
                  <a:srgbClr val="0F2303"/>
                </a:solidFill>
              </a:rPr>
              <a:t>2022-2023 Eğitim-Öğretim yılında ülkemizde yaşanan 6 Şubat Kahramanmaraş depreminden dolayı  Üniversite yönetimi alınan karar doğrultusunda eğitime bir dönem ara  vermiştir. Depremzedeler için kampüsümüzde bulunan kız yurdu 10.02.2023 tarihinde 300 kişilik misafir için  </a:t>
            </a:r>
            <a:r>
              <a:rPr lang="tr-TR" sz="1400" dirty="0" smtClean="0">
                <a:solidFill>
                  <a:srgbClr val="0F2303"/>
                </a:solidFill>
              </a:rPr>
              <a:t>ivedilikle  </a:t>
            </a:r>
            <a:r>
              <a:rPr lang="tr-TR" sz="1400" dirty="0" smtClean="0">
                <a:solidFill>
                  <a:srgbClr val="0F2303"/>
                </a:solidFill>
              </a:rPr>
              <a:t>konaklamaya hazır hale getirilmiştir. Konakladıkları 5 aylık süreçte  depremzedelere barınma , beslenme,  giyim, kişisel  bakım ,sağlık , eğitim, özel kurslar ve iş imkanları alanında birçok konuda destek sağlanmıştır.</a:t>
            </a:r>
            <a:endParaRPr lang="tr-TR" sz="1400" dirty="0">
              <a:solidFill>
                <a:srgbClr val="0F2303"/>
              </a:solidFill>
            </a:endParaRPr>
          </a:p>
        </p:txBody>
      </p:sp>
    </p:spTree>
    <p:extLst>
      <p:ext uri="{BB962C8B-B14F-4D97-AF65-F5344CB8AC3E}">
        <p14:creationId xmlns:p14="http://schemas.microsoft.com/office/powerpoint/2010/main" val="25442529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517785"/>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KURUMSALLAŞMA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8003" y="310487"/>
            <a:ext cx="1951851" cy="414596"/>
          </a:xfrm>
          <a:prstGeom prst="rect">
            <a:avLst/>
          </a:prstGeom>
          <a:noFill/>
          <a:extLst>
            <a:ext uri="{909E8E84-426E-40DD-AFC4-6F175D3DCCD1}">
              <a14:hiddenFill xmlns:a14="http://schemas.microsoft.com/office/drawing/2010/main">
                <a:solidFill>
                  <a:srgbClr val="FFFFFF"/>
                </a:solidFill>
              </a14:hiddenFill>
            </a:ext>
          </a:extLst>
        </p:spPr>
      </p:pic>
      <p:sp>
        <p:nvSpPr>
          <p:cNvPr id="3" name="İçerik Yer Tutucusu 2"/>
          <p:cNvSpPr>
            <a:spLocks noGrp="1"/>
          </p:cNvSpPr>
          <p:nvPr>
            <p:ph idx="1"/>
          </p:nvPr>
        </p:nvSpPr>
        <p:spPr/>
        <p:txBody>
          <a:bodyPr>
            <a:normAutofit/>
          </a:bodyPr>
          <a:lstStyle/>
          <a:p>
            <a:endParaRPr lang="tr-TR" dirty="0" smtClean="0"/>
          </a:p>
          <a:p>
            <a:pPr marL="0" indent="0">
              <a:buNone/>
            </a:pPr>
            <a:r>
              <a:rPr lang="tr-TR" sz="1400" dirty="0">
                <a:solidFill>
                  <a:srgbClr val="0F2303"/>
                </a:solidFill>
              </a:rPr>
              <a:t> </a:t>
            </a:r>
            <a:r>
              <a:rPr lang="tr-TR" sz="1400" dirty="0" smtClean="0">
                <a:solidFill>
                  <a:srgbClr val="0F2303"/>
                </a:solidFill>
              </a:rPr>
              <a:t>      </a:t>
            </a:r>
            <a:r>
              <a:rPr lang="tr-TR" sz="1400" dirty="0" smtClean="0">
                <a:solidFill>
                  <a:srgbClr val="0F2303"/>
                </a:solidFill>
              </a:rPr>
              <a:t>  *</a:t>
            </a:r>
            <a:r>
              <a:rPr lang="tr-TR" sz="1400" dirty="0" smtClean="0">
                <a:solidFill>
                  <a:srgbClr val="0F2303"/>
                </a:solidFill>
              </a:rPr>
              <a:t>Üniversite web sayfasına kız yurdu başvuru formu yüklenmiştir.</a:t>
            </a:r>
          </a:p>
          <a:p>
            <a:r>
              <a:rPr lang="tr-TR" sz="1400" dirty="0" smtClean="0">
                <a:solidFill>
                  <a:srgbClr val="0F2303"/>
                </a:solidFill>
              </a:rPr>
              <a:t>*Yurt binası içerisine yönlendirme ve bilgilendirme tabelaları asılmıştır.</a:t>
            </a:r>
          </a:p>
          <a:p>
            <a:r>
              <a:rPr lang="tr-TR" sz="1400" dirty="0" smtClean="0">
                <a:solidFill>
                  <a:srgbClr val="0F2303"/>
                </a:solidFill>
              </a:rPr>
              <a:t>*Özel barınma yurdu olarak çalışmalarımızı Gençlik Spor İl Müdürlüğü ile yürütmekteyiz.</a:t>
            </a:r>
          </a:p>
          <a:p>
            <a:r>
              <a:rPr lang="tr-TR" sz="1400" dirty="0" smtClean="0">
                <a:solidFill>
                  <a:srgbClr val="0F2303"/>
                </a:solidFill>
              </a:rPr>
              <a:t>*İl emniyet Müdürlüğü ile EGM sistemi üzerinden öğrencilerin güvenlik girdi-çıktıları eş zamanlı yapılmaktadır.</a:t>
            </a:r>
            <a:endParaRPr lang="tr-TR" sz="1400" dirty="0">
              <a:solidFill>
                <a:srgbClr val="0F2303"/>
              </a:solidFill>
            </a:endParaRPr>
          </a:p>
          <a:p>
            <a:pPr marL="0" indent="0">
              <a:buNone/>
            </a:pPr>
            <a:endParaRPr lang="tr-TR" sz="1400" dirty="0" smtClean="0"/>
          </a:p>
          <a:p>
            <a:pPr marL="0" indent="0">
              <a:buNone/>
            </a:pPr>
            <a:endParaRPr lang="tr-TR" dirty="0"/>
          </a:p>
        </p:txBody>
      </p:sp>
    </p:spTree>
    <p:extLst>
      <p:ext uri="{BB962C8B-B14F-4D97-AF65-F5344CB8AC3E}">
        <p14:creationId xmlns:p14="http://schemas.microsoft.com/office/powerpoint/2010/main" val="17841544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742309" y="464778"/>
            <a:ext cx="5659381" cy="805280"/>
          </a:xfrm>
          <a:prstGeom prst="rect">
            <a:avLst/>
          </a:prstGeom>
          <a:noFill/>
        </p:spPr>
        <p:txBody>
          <a:bodyPr vert="horz" lIns="91440" tIns="45720" rIns="91440" bIns="45720" rtlCol="0" anchor="ctr">
            <a:normAutofit/>
          </a:bodyPr>
          <a:lstStyle/>
          <a:p>
            <a:pPr algn="ctr">
              <a:lnSpc>
                <a:spcPct val="90000"/>
              </a:lnSpc>
              <a:spcBef>
                <a:spcPct val="0"/>
              </a:spcBef>
              <a:spcAft>
                <a:spcPts val="600"/>
              </a:spcAft>
            </a:pPr>
            <a:r>
              <a:rPr lang="tr-TR" sz="2400" b="1" kern="1200" dirty="0">
                <a:solidFill>
                  <a:schemeClr val="accent6"/>
                </a:solidFill>
                <a:effectLst>
                  <a:outerShdw blurRad="38100" dist="38100" dir="2700000" algn="tl">
                    <a:srgbClr val="000000">
                      <a:alpha val="43137"/>
                    </a:srgbClr>
                  </a:outerShdw>
                </a:effectLst>
                <a:ea typeface="+mj-ea"/>
                <a:cs typeface="+mj-cs"/>
              </a:rPr>
              <a:t>SÜREKLİ İYİLEŞTİRME ÖNERİLERİ</a:t>
            </a:r>
            <a:endParaRPr lang="en-US" sz="2400" b="1" kern="1200"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87"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411204"/>
            <a:ext cx="1477697" cy="313880"/>
          </a:xfrm>
          <a:prstGeom prst="rect">
            <a:avLst/>
          </a:prstGeom>
          <a:noFill/>
          <a:extLst>
            <a:ext uri="{909E8E84-426E-40DD-AFC4-6F175D3DCCD1}">
              <a14:hiddenFill xmlns:a14="http://schemas.microsoft.com/office/drawing/2010/main">
                <a:solidFill>
                  <a:srgbClr val="FFFFFF"/>
                </a:solidFill>
              </a14:hiddenFill>
            </a:ext>
          </a:extLst>
        </p:spPr>
      </p:pic>
      <p:sp>
        <p:nvSpPr>
          <p:cNvPr id="3" name="İçerik Yer Tutucusu 2"/>
          <p:cNvSpPr>
            <a:spLocks noGrp="1"/>
          </p:cNvSpPr>
          <p:nvPr>
            <p:ph idx="1"/>
          </p:nvPr>
        </p:nvSpPr>
        <p:spPr/>
        <p:txBody>
          <a:bodyPr/>
          <a:lstStyle/>
          <a:p>
            <a:endParaRPr lang="tr-TR" dirty="0" smtClean="0"/>
          </a:p>
          <a:p>
            <a:pPr marL="0" indent="0" algn="just">
              <a:buNone/>
            </a:pPr>
            <a:r>
              <a:rPr lang="tr-TR" sz="1600" dirty="0" smtClean="0">
                <a:solidFill>
                  <a:srgbClr val="0F2303"/>
                </a:solidFill>
              </a:rPr>
              <a:t>      </a:t>
            </a:r>
          </a:p>
          <a:p>
            <a:pPr marL="0" indent="0" algn="just">
              <a:buNone/>
            </a:pPr>
            <a:r>
              <a:rPr lang="tr-TR" sz="1600" dirty="0" smtClean="0">
                <a:solidFill>
                  <a:srgbClr val="0F2303"/>
                </a:solidFill>
              </a:rPr>
              <a:t>       </a:t>
            </a:r>
            <a:r>
              <a:rPr lang="tr-TR" sz="1400" dirty="0" smtClean="0">
                <a:solidFill>
                  <a:srgbClr val="0F2303"/>
                </a:solidFill>
              </a:rPr>
              <a:t>*Öğrenci Bilgi Sistemi için yazılım kurulması.</a:t>
            </a:r>
          </a:p>
          <a:p>
            <a:pPr algn="just"/>
            <a:r>
              <a:rPr lang="tr-TR" sz="1400" dirty="0" smtClean="0">
                <a:solidFill>
                  <a:srgbClr val="0F2303"/>
                </a:solidFill>
              </a:rPr>
              <a:t>*Öğrenci odalarındaki buzdolabı ihtiyacının giderilmesi.</a:t>
            </a:r>
          </a:p>
          <a:p>
            <a:pPr algn="just"/>
            <a:r>
              <a:rPr lang="tr-TR" sz="1400" dirty="0" smtClean="0">
                <a:solidFill>
                  <a:srgbClr val="0F2303"/>
                </a:solidFill>
              </a:rPr>
              <a:t>*Mutfak ve çamaşırhane alanında personel yetersizliğinin giderilmesi.</a:t>
            </a:r>
          </a:p>
          <a:p>
            <a:pPr algn="just"/>
            <a:r>
              <a:rPr lang="tr-TR" sz="1400" dirty="0" smtClean="0">
                <a:solidFill>
                  <a:srgbClr val="0F2303"/>
                </a:solidFill>
              </a:rPr>
              <a:t>*Öğrenci giriş-çıkış kontrolünü gidermek adına parmak okuma </a:t>
            </a:r>
            <a:r>
              <a:rPr lang="tr-TR" sz="1400" dirty="0" smtClean="0">
                <a:solidFill>
                  <a:srgbClr val="0F2303"/>
                </a:solidFill>
              </a:rPr>
              <a:t>sisteminin kurulması</a:t>
            </a:r>
            <a:r>
              <a:rPr lang="tr-TR" sz="1400" dirty="0" smtClean="0">
                <a:solidFill>
                  <a:srgbClr val="0F2303"/>
                </a:solidFill>
              </a:rPr>
              <a:t> </a:t>
            </a:r>
            <a:r>
              <a:rPr lang="tr-TR" sz="1400" dirty="0" smtClean="0">
                <a:solidFill>
                  <a:srgbClr val="0F2303"/>
                </a:solidFill>
              </a:rPr>
              <a:t>gerekmektedir.</a:t>
            </a:r>
          </a:p>
        </p:txBody>
      </p:sp>
    </p:spTree>
    <p:extLst>
      <p:ext uri="{BB962C8B-B14F-4D97-AF65-F5344CB8AC3E}">
        <p14:creationId xmlns:p14="http://schemas.microsoft.com/office/powerpoint/2010/main" val="2340244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241579" y="649467"/>
            <a:ext cx="5040560"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MİSYON-VİZYON-POLİTİKA</a:t>
            </a:r>
          </a:p>
        </p:txBody>
      </p:sp>
      <p:pic>
        <p:nvPicPr>
          <p:cNvPr id="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2372" y="450628"/>
            <a:ext cx="1872208" cy="397679"/>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p:cNvSpPr/>
          <p:nvPr/>
        </p:nvSpPr>
        <p:spPr>
          <a:xfrm>
            <a:off x="490637" y="1291399"/>
            <a:ext cx="4189482" cy="369332"/>
          </a:xfrm>
          <a:prstGeom prst="rect">
            <a:avLst/>
          </a:prstGeom>
        </p:spPr>
        <p:txBody>
          <a:bodyPr wrap="square" lIns="91440" tIns="45720" rIns="91440" bIns="45720" anchor="t">
            <a:spAutoFit/>
          </a:bodyPr>
          <a:lstStyle/>
          <a:p>
            <a:r>
              <a:rPr lang="tr-TR" b="1" dirty="0">
                <a:solidFill>
                  <a:srgbClr val="000000"/>
                </a:solidFill>
                <a:latin typeface="Calibri"/>
                <a:ea typeface="Times New Roman" panose="02020603050405020304" pitchFamily="18" charset="0"/>
                <a:cs typeface="Calibri"/>
              </a:rPr>
              <a:t>  </a:t>
            </a:r>
            <a:endParaRPr lang="tr-TR" b="1" dirty="0"/>
          </a:p>
        </p:txBody>
      </p:sp>
      <p:sp>
        <p:nvSpPr>
          <p:cNvPr id="7" name="Dikdörtgen 6"/>
          <p:cNvSpPr/>
          <p:nvPr/>
        </p:nvSpPr>
        <p:spPr>
          <a:xfrm>
            <a:off x="490637" y="4208984"/>
            <a:ext cx="8352928" cy="1738938"/>
          </a:xfrm>
          <a:prstGeom prst="rect">
            <a:avLst/>
          </a:prstGeom>
        </p:spPr>
        <p:txBody>
          <a:bodyPr wrap="square">
            <a:spAutoFit/>
          </a:bodyPr>
          <a:lstStyle/>
          <a:p>
            <a:pPr fontAlgn="base">
              <a:lnSpc>
                <a:spcPct val="150000"/>
              </a:lnSpc>
              <a:spcAft>
                <a:spcPts val="0"/>
              </a:spcAft>
            </a:pPr>
            <a:r>
              <a:rPr lang="tr-TR" b="1" dirty="0">
                <a:solidFill>
                  <a:srgbClr val="001626"/>
                </a:solidFill>
                <a:latin typeface="Calibri" panose="020F0502020204030204" pitchFamily="34" charset="0"/>
                <a:ea typeface="Times New Roman" panose="02020603050405020304" pitchFamily="18" charset="0"/>
              </a:rPr>
              <a:t>BİRİMİN </a:t>
            </a:r>
            <a:r>
              <a:rPr lang="tr-TR" b="1" dirty="0" smtClean="0">
                <a:solidFill>
                  <a:srgbClr val="001626"/>
                </a:solidFill>
                <a:latin typeface="Calibri" panose="020F0502020204030204" pitchFamily="34" charset="0"/>
                <a:ea typeface="Times New Roman" panose="02020603050405020304" pitchFamily="18" charset="0"/>
              </a:rPr>
              <a:t>VİZYONU</a:t>
            </a:r>
          </a:p>
          <a:p>
            <a:r>
              <a:rPr lang="tr-TR" sz="1600" spc="10" dirty="0" smtClean="0">
                <a:solidFill>
                  <a:srgbClr val="0F2303"/>
                </a:solidFill>
              </a:rPr>
              <a:t>Öğrencilerimizi bir müşteriden ziyade bir misafir olarak ağırlamak ve onların tüm ihtiyaçlarını </a:t>
            </a:r>
          </a:p>
          <a:p>
            <a:r>
              <a:rPr lang="tr-TR" sz="1600" spc="10" dirty="0" smtClean="0">
                <a:solidFill>
                  <a:srgbClr val="0F2303"/>
                </a:solidFill>
              </a:rPr>
              <a:t>karşılayarak yüksek kaliteli ve kendini geliştirebilen hizmet sunmakla birlikte özgüveni yüksek, geleceğe güvenle bakan, sosyal sorumluluk bilinci ile yarınlarımızı inşa edecek olan gençlerimize hayatlarının bu en önemli kesitinde ev sahipliği yapmak  ve saygınlığı olan örnek bir öğrenci yurdu olmaktır.</a:t>
            </a:r>
            <a:endParaRPr lang="tr-TR" sz="1600" spc="10" dirty="0">
              <a:solidFill>
                <a:srgbClr val="0F2303"/>
              </a:solidFill>
            </a:endParaRPr>
          </a:p>
        </p:txBody>
      </p:sp>
      <p:sp>
        <p:nvSpPr>
          <p:cNvPr id="8" name="Dikdörtgen 7"/>
          <p:cNvSpPr/>
          <p:nvPr/>
        </p:nvSpPr>
        <p:spPr>
          <a:xfrm>
            <a:off x="503655" y="1882922"/>
            <a:ext cx="8352928" cy="1107996"/>
          </a:xfrm>
          <a:prstGeom prst="rect">
            <a:avLst/>
          </a:prstGeom>
        </p:spPr>
        <p:txBody>
          <a:bodyPr wrap="square">
            <a:spAutoFit/>
          </a:bodyPr>
          <a:lstStyle/>
          <a:p>
            <a:pPr fontAlgn="base">
              <a:spcAft>
                <a:spcPts val="0"/>
              </a:spcAft>
            </a:pPr>
            <a:r>
              <a:rPr lang="tr-TR" b="1" dirty="0">
                <a:solidFill>
                  <a:srgbClr val="0F2303"/>
                </a:solidFill>
                <a:latin typeface="Calibri" panose="020F0502020204030204" pitchFamily="34" charset="0"/>
                <a:ea typeface="Times New Roman" panose="02020603050405020304" pitchFamily="18" charset="0"/>
              </a:rPr>
              <a:t>BİRİMİN MİSYONU</a:t>
            </a:r>
          </a:p>
          <a:p>
            <a:pPr fontAlgn="base"/>
            <a:r>
              <a:rPr lang="tr-TR" sz="1600" dirty="0" smtClean="0">
                <a:solidFill>
                  <a:srgbClr val="0F2303"/>
                </a:solidFill>
                <a:cs typeface="Times New Roman" panose="02020603050405020304" pitchFamily="18" charset="0"/>
              </a:rPr>
              <a:t>Özel </a:t>
            </a:r>
            <a:r>
              <a:rPr lang="tr-TR" sz="1600" dirty="0">
                <a:solidFill>
                  <a:srgbClr val="0F2303"/>
                </a:solidFill>
                <a:cs typeface="Times New Roman" panose="02020603050405020304" pitchFamily="18" charset="0"/>
              </a:rPr>
              <a:t>Antalya Bilim Üniversitesi Yükseköğrenim Kız Öğrenci Yurdu olarak; Öğrencilerimize </a:t>
            </a:r>
            <a:r>
              <a:rPr lang="tr-TR" sz="1600" dirty="0" smtClean="0">
                <a:solidFill>
                  <a:srgbClr val="0F2303"/>
                </a:solidFill>
                <a:cs typeface="Times New Roman" panose="02020603050405020304" pitchFamily="18" charset="0"/>
              </a:rPr>
              <a:t>vermiş olduğumuz </a:t>
            </a:r>
            <a:r>
              <a:rPr lang="tr-TR" sz="1600" dirty="0">
                <a:solidFill>
                  <a:srgbClr val="0F2303"/>
                </a:solidFill>
                <a:cs typeface="Times New Roman" panose="02020603050405020304" pitchFamily="18" charset="0"/>
              </a:rPr>
              <a:t>hizmetleri taahhüt edildiği şekilde eksiksiz 7/24 karşılayarak, güvenli ve huzurlu ortam temin etmek günümüz yaşamına uygun, çağdaş ve kaliteli bir yaşam alanları sunmak</a:t>
            </a:r>
            <a:r>
              <a:rPr lang="tr-TR" sz="1600" dirty="0" smtClean="0">
                <a:solidFill>
                  <a:srgbClr val="0F2303"/>
                </a:solidFill>
                <a:cs typeface="Times New Roman" panose="02020603050405020304" pitchFamily="18" charset="0"/>
              </a:rPr>
              <a:t>.</a:t>
            </a:r>
            <a:endParaRPr lang="tr-TR" sz="1600" dirty="0">
              <a:solidFill>
                <a:srgbClr val="0F2303"/>
              </a:solidFill>
              <a:cs typeface="Times New Roman" panose="02020603050405020304" pitchFamily="18" charset="0"/>
            </a:endParaRPr>
          </a:p>
        </p:txBody>
      </p:sp>
    </p:spTree>
    <p:extLst>
      <p:ext uri="{BB962C8B-B14F-4D97-AF65-F5344CB8AC3E}">
        <p14:creationId xmlns:p14="http://schemas.microsoft.com/office/powerpoint/2010/main" val="19388223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smtClean="0"/>
          </a:p>
          <a:p>
            <a:endParaRPr lang="tr-TR" dirty="0" smtClean="0">
              <a:solidFill>
                <a:srgbClr val="0F2303"/>
              </a:solidFill>
            </a:endParaRPr>
          </a:p>
          <a:p>
            <a:pPr marL="0" indent="0">
              <a:buNone/>
            </a:pPr>
            <a:r>
              <a:rPr lang="tr-TR" dirty="0" smtClean="0">
                <a:solidFill>
                  <a:srgbClr val="0F2303"/>
                </a:solidFill>
              </a:rPr>
              <a:t>         </a:t>
            </a:r>
            <a:r>
              <a:rPr lang="tr-TR" sz="2800" dirty="0" smtClean="0">
                <a:solidFill>
                  <a:srgbClr val="0F2303"/>
                </a:solidFill>
              </a:rPr>
              <a:t> BİZİ DİNLEDİĞİNİZ İÇİN TEŞEKKÜR EDERİZ.</a:t>
            </a:r>
            <a:endParaRPr lang="tr-TR" sz="2800" dirty="0">
              <a:solidFill>
                <a:srgbClr val="0F2303"/>
              </a:solidFill>
            </a:endParaRPr>
          </a:p>
        </p:txBody>
      </p:sp>
      <p:sp>
        <p:nvSpPr>
          <p:cNvPr id="4" name="Slayt Numarası Yer Tutucusu 3"/>
          <p:cNvSpPr>
            <a:spLocks noGrp="1"/>
          </p:cNvSpPr>
          <p:nvPr>
            <p:ph type="sldNum" sz="quarter" idx="12"/>
          </p:nvPr>
        </p:nvSpPr>
        <p:spPr/>
        <p:txBody>
          <a:bodyPr/>
          <a:lstStyle/>
          <a:p>
            <a:fld id="{439F893C-C32F-4835-A1E5-850973405C58}" type="slidenum">
              <a:rPr lang="tr-TR" smtClean="0"/>
              <a:t>20</a:t>
            </a:fld>
            <a:endParaRPr lang="tr-TR"/>
          </a:p>
        </p:txBody>
      </p:sp>
    </p:spTree>
    <p:extLst>
      <p:ext uri="{BB962C8B-B14F-4D97-AF65-F5344CB8AC3E}">
        <p14:creationId xmlns:p14="http://schemas.microsoft.com/office/powerpoint/2010/main" val="4246833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39F893C-C32F-4835-A1E5-850973405C58}" type="slidenum">
              <a:rPr lang="tr-TR" smtClean="0"/>
              <a:t>3</a:t>
            </a:fld>
            <a:endParaRPr lang="tr-TR"/>
          </a:p>
        </p:txBody>
      </p:sp>
      <p:graphicFrame>
        <p:nvGraphicFramePr>
          <p:cNvPr id="5" name="İçerik Yer Tutucusu 4"/>
          <p:cNvGraphicFramePr>
            <a:graphicFrameLocks noGrp="1" noChangeAspect="1"/>
          </p:cNvGraphicFramePr>
          <p:nvPr>
            <p:ph idx="1"/>
            <p:extLst>
              <p:ext uri="{D42A27DB-BD31-4B8C-83A1-F6EECF244321}">
                <p14:modId xmlns:p14="http://schemas.microsoft.com/office/powerpoint/2010/main" val="3092901656"/>
              </p:ext>
            </p:extLst>
          </p:nvPr>
        </p:nvGraphicFramePr>
        <p:xfrm>
          <a:off x="1149728" y="1960851"/>
          <a:ext cx="7055380" cy="4342967"/>
        </p:xfrm>
        <a:graphic>
          <a:graphicData uri="http://schemas.openxmlformats.org/presentationml/2006/ole">
            <mc:AlternateContent xmlns:mc="http://schemas.openxmlformats.org/markup-compatibility/2006">
              <mc:Choice xmlns:v="urn:schemas-microsoft-com:vml" Requires="v">
                <p:oleObj spid="_x0000_s2054" name="Çalışma Sayfası" r:id="rId3" imgW="9153544" imgH="6629623" progId="Excel.Sheet.12">
                  <p:embed/>
                </p:oleObj>
              </mc:Choice>
              <mc:Fallback>
                <p:oleObj name="Çalışma Sayfası" r:id="rId3" imgW="9153544" imgH="6629623" progId="Excel.Sheet.12">
                  <p:embed/>
                  <p:pic>
                    <p:nvPicPr>
                      <p:cNvPr id="2" name="Nesne 1"/>
                      <p:cNvPicPr/>
                      <p:nvPr/>
                    </p:nvPicPr>
                    <p:blipFill>
                      <a:blip r:embed="rId4"/>
                      <a:stretch>
                        <a:fillRect/>
                      </a:stretch>
                    </p:blipFill>
                    <p:spPr>
                      <a:xfrm>
                        <a:off x="1149728" y="1960851"/>
                        <a:ext cx="7055380" cy="4342967"/>
                      </a:xfrm>
                      <a:prstGeom prst="rect">
                        <a:avLst/>
                      </a:prstGeom>
                    </p:spPr>
                  </p:pic>
                </p:oleObj>
              </mc:Fallback>
            </mc:AlternateContent>
          </a:graphicData>
        </a:graphic>
      </p:graphicFrame>
      <p:pic>
        <p:nvPicPr>
          <p:cNvPr id="6" name="Picture 2" descr="https://admin.antalya.edu.tr/files/139/abu-logo-tr-yatay.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46364" y="295736"/>
            <a:ext cx="1925781" cy="605625"/>
          </a:xfrm>
          <a:prstGeom prst="rect">
            <a:avLst/>
          </a:prstGeom>
          <a:noFill/>
          <a:extLst>
            <a:ext uri="{909E8E84-426E-40DD-AFC4-6F175D3DCCD1}">
              <a14:hiddenFill xmlns:a14="http://schemas.microsoft.com/office/drawing/2010/main">
                <a:solidFill>
                  <a:srgbClr val="FFFFFF"/>
                </a:solidFill>
              </a14:hiddenFill>
            </a:ext>
          </a:extLst>
        </p:spPr>
      </p:pic>
      <p:sp>
        <p:nvSpPr>
          <p:cNvPr id="7" name="Metin kutusu 6"/>
          <p:cNvSpPr txBox="1"/>
          <p:nvPr/>
        </p:nvSpPr>
        <p:spPr>
          <a:xfrm>
            <a:off x="2475536" y="801813"/>
            <a:ext cx="4403764"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SWOT (GZFT) ANALİZİ</a:t>
            </a:r>
            <a:endParaRPr lang="tr-TR" sz="2800" b="1" dirty="0">
              <a:solidFill>
                <a:schemeClr val="accent6"/>
              </a:solidFill>
              <a:effectLst>
                <a:outerShdw blurRad="38100" dist="38100" dir="2700000" algn="tl">
                  <a:srgbClr val="000000">
                    <a:alpha val="43137"/>
                  </a:srgbClr>
                </a:outerShdw>
              </a:effectLst>
              <a:cs typeface="Calibri"/>
            </a:endParaRPr>
          </a:p>
        </p:txBody>
      </p:sp>
    </p:spTree>
    <p:extLst>
      <p:ext uri="{BB962C8B-B14F-4D97-AF65-F5344CB8AC3E}">
        <p14:creationId xmlns:p14="http://schemas.microsoft.com/office/powerpoint/2010/main" val="722883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533747" y="537546"/>
            <a:ext cx="4403764"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SWOT (GZFT) ANALİZİ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6" name="Picture 2" descr="https://admin.antalya.edu.tr/files/139/abu-logo-tr-yatay.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3" y="417147"/>
            <a:ext cx="2088232" cy="4435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Nesne 1"/>
          <p:cNvGraphicFramePr>
            <a:graphicFrameLocks noChangeAspect="1"/>
          </p:cNvGraphicFramePr>
          <p:nvPr>
            <p:extLst>
              <p:ext uri="{D42A27DB-BD31-4B8C-83A1-F6EECF244321}">
                <p14:modId xmlns:p14="http://schemas.microsoft.com/office/powerpoint/2010/main" val="1512884432"/>
              </p:ext>
            </p:extLst>
          </p:nvPr>
        </p:nvGraphicFramePr>
        <p:xfrm>
          <a:off x="387350" y="1336675"/>
          <a:ext cx="8313738" cy="2536825"/>
        </p:xfrm>
        <a:graphic>
          <a:graphicData uri="http://schemas.openxmlformats.org/presentationml/2006/ole">
            <mc:AlternateContent xmlns:mc="http://schemas.openxmlformats.org/markup-compatibility/2006">
              <mc:Choice xmlns:v="urn:schemas-microsoft-com:vml" Requires="v">
                <p:oleObj spid="_x0000_s1062" name="Çalışma Sayfası" r:id="rId4" imgW="9153544" imgH="3419410" progId="Excel.Sheet.12">
                  <p:embed/>
                </p:oleObj>
              </mc:Choice>
              <mc:Fallback>
                <p:oleObj name="Çalışma Sayfası" r:id="rId4" imgW="9153544" imgH="3419410" progId="Excel.Sheet.12">
                  <p:embed/>
                  <p:pic>
                    <p:nvPicPr>
                      <p:cNvPr id="0" name=""/>
                      <p:cNvPicPr/>
                      <p:nvPr/>
                    </p:nvPicPr>
                    <p:blipFill>
                      <a:blip r:embed="rId5"/>
                      <a:stretch>
                        <a:fillRect/>
                      </a:stretch>
                    </p:blipFill>
                    <p:spPr>
                      <a:xfrm>
                        <a:off x="387350" y="1336675"/>
                        <a:ext cx="8313738" cy="2536825"/>
                      </a:xfrm>
                      <a:prstGeom prst="rect">
                        <a:avLst/>
                      </a:prstGeom>
                    </p:spPr>
                  </p:pic>
                </p:oleObj>
              </mc:Fallback>
            </mc:AlternateContent>
          </a:graphicData>
        </a:graphic>
      </p:graphicFrame>
    </p:spTree>
    <p:extLst>
      <p:ext uri="{BB962C8B-B14F-4D97-AF65-F5344CB8AC3E}">
        <p14:creationId xmlns:p14="http://schemas.microsoft.com/office/powerpoint/2010/main" val="23889845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76429" y="423861"/>
            <a:ext cx="5076628"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BEKLENTİLERİ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8"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o 2"/>
          <p:cNvGraphicFramePr>
            <a:graphicFrameLocks noGrp="1"/>
          </p:cNvGraphicFramePr>
          <p:nvPr>
            <p:extLst>
              <p:ext uri="{D42A27DB-BD31-4B8C-83A1-F6EECF244321}">
                <p14:modId xmlns:p14="http://schemas.microsoft.com/office/powerpoint/2010/main" val="3957024996"/>
              </p:ext>
            </p:extLst>
          </p:nvPr>
        </p:nvGraphicFramePr>
        <p:xfrm>
          <a:off x="1205345" y="1149928"/>
          <a:ext cx="6677891" cy="5527903"/>
        </p:xfrm>
        <a:graphic>
          <a:graphicData uri="http://schemas.openxmlformats.org/drawingml/2006/table">
            <a:tbl>
              <a:tblPr/>
              <a:tblGrid>
                <a:gridCol w="2134172">
                  <a:extLst>
                    <a:ext uri="{9D8B030D-6E8A-4147-A177-3AD203B41FA5}">
                      <a16:colId xmlns:a16="http://schemas.microsoft.com/office/drawing/2014/main" val="2792012327"/>
                    </a:ext>
                  </a:extLst>
                </a:gridCol>
                <a:gridCol w="2180067">
                  <a:extLst>
                    <a:ext uri="{9D8B030D-6E8A-4147-A177-3AD203B41FA5}">
                      <a16:colId xmlns:a16="http://schemas.microsoft.com/office/drawing/2014/main" val="34894842"/>
                    </a:ext>
                  </a:extLst>
                </a:gridCol>
                <a:gridCol w="2363652">
                  <a:extLst>
                    <a:ext uri="{9D8B030D-6E8A-4147-A177-3AD203B41FA5}">
                      <a16:colId xmlns:a16="http://schemas.microsoft.com/office/drawing/2014/main" val="3348933819"/>
                    </a:ext>
                  </a:extLst>
                </a:gridCol>
              </a:tblGrid>
              <a:tr h="116857">
                <a:tc>
                  <a:txBody>
                    <a:bodyPr/>
                    <a:lstStyle/>
                    <a:p>
                      <a:pPr algn="ctr" fontAlgn="ctr"/>
                      <a:r>
                        <a:rPr lang="tr-TR" sz="1100" b="1" i="0" u="none" strike="noStrike">
                          <a:solidFill>
                            <a:srgbClr val="000000"/>
                          </a:solidFill>
                          <a:effectLst/>
                          <a:latin typeface="Calibri" panose="020F0502020204030204" pitchFamily="34" charset="0"/>
                        </a:rPr>
                        <a:t>PAYDAŞ ADI</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100" b="1" i="0" u="none" strike="noStrike">
                          <a:solidFill>
                            <a:srgbClr val="000000"/>
                          </a:solidFill>
                          <a:effectLst/>
                          <a:latin typeface="Calibri" panose="020F0502020204030204" pitchFamily="34" charset="0"/>
                        </a:rPr>
                        <a:t>PAYDAŞ NEDENİ</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100" b="1" i="0" u="none" strike="noStrike">
                          <a:solidFill>
                            <a:srgbClr val="000000"/>
                          </a:solidFill>
                          <a:effectLst/>
                          <a:latin typeface="Calibri" panose="020F0502020204030204" pitchFamily="34" charset="0"/>
                        </a:rPr>
                        <a:t>PAYDAŞ BEKLENTİSİ</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0319633"/>
                  </a:ext>
                </a:extLst>
              </a:tr>
              <a:tr h="425504">
                <a:tc>
                  <a:txBody>
                    <a:bodyPr/>
                    <a:lstStyle/>
                    <a:p>
                      <a:pPr algn="ctr" fontAlgn="ctr"/>
                      <a:r>
                        <a:rPr lang="tr-TR" sz="1100" b="0" i="0" u="none" strike="noStrike" dirty="0">
                          <a:solidFill>
                            <a:srgbClr val="000000"/>
                          </a:solidFill>
                          <a:effectLst/>
                          <a:latin typeface="Calibri" panose="020F0502020204030204" pitchFamily="34" charset="0"/>
                        </a:rPr>
                        <a:t>GSB</a:t>
                      </a:r>
                    </a:p>
                  </a:txBody>
                  <a:tcPr marL="4231" marR="4231" marT="4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Bağlı Olunan Bakanlık-Denetim</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Yurt Mevzuat İşleyiş Hususunda Destek</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62625236"/>
                  </a:ext>
                </a:extLst>
              </a:tr>
              <a:tr h="425504">
                <a:tc>
                  <a:txBody>
                    <a:bodyPr/>
                    <a:lstStyle/>
                    <a:p>
                      <a:pPr algn="ctr" fontAlgn="ctr"/>
                      <a:r>
                        <a:rPr lang="tr-TR" sz="1100" b="0" i="0" u="none" strike="noStrike" dirty="0">
                          <a:solidFill>
                            <a:srgbClr val="000000"/>
                          </a:solidFill>
                          <a:effectLst/>
                          <a:latin typeface="Calibri" panose="020F0502020204030204" pitchFamily="34" charset="0"/>
                        </a:rPr>
                        <a:t>Antalya İl Emniyet Müdürlüğü</a:t>
                      </a:r>
                    </a:p>
                  </a:txBody>
                  <a:tcPr marL="4231" marR="4231" marT="4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KBS - Öğrenci Kimlik Girişi</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Güvenlik Destek</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58107022"/>
                  </a:ext>
                </a:extLst>
              </a:tr>
              <a:tr h="425504">
                <a:tc>
                  <a:txBody>
                    <a:bodyPr/>
                    <a:lstStyle/>
                    <a:p>
                      <a:pPr algn="ctr" fontAlgn="ctr"/>
                      <a:r>
                        <a:rPr lang="tr-TR" sz="1100" b="0" i="0" u="none" strike="noStrike" dirty="0">
                          <a:solidFill>
                            <a:srgbClr val="000000"/>
                          </a:solidFill>
                          <a:effectLst/>
                          <a:latin typeface="Calibri" panose="020F0502020204030204" pitchFamily="34" charset="0"/>
                        </a:rPr>
                        <a:t>Rektörlük</a:t>
                      </a:r>
                    </a:p>
                  </a:txBody>
                  <a:tcPr marL="4231" marR="4231" marT="4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Üst Amir</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Yurt İşleyiş-Destek</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26539181"/>
                  </a:ext>
                </a:extLst>
              </a:tr>
              <a:tr h="425504">
                <a:tc>
                  <a:txBody>
                    <a:bodyPr/>
                    <a:lstStyle/>
                    <a:p>
                      <a:pPr algn="ctr" fontAlgn="ctr"/>
                      <a:r>
                        <a:rPr lang="tr-TR" sz="1100" b="0" i="0" u="none" strike="noStrike" dirty="0">
                          <a:solidFill>
                            <a:srgbClr val="000000"/>
                          </a:solidFill>
                          <a:effectLst/>
                          <a:latin typeface="Calibri" panose="020F0502020204030204" pitchFamily="34" charset="0"/>
                        </a:rPr>
                        <a:t>Genel Sekreterlik</a:t>
                      </a:r>
                    </a:p>
                  </a:txBody>
                  <a:tcPr marL="4231" marR="4231" marT="4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Üst Amir ve Kurucu Temsilci</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Yurt İşleyiş-Destek</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54248323"/>
                  </a:ext>
                </a:extLst>
              </a:tr>
              <a:tr h="512194">
                <a:tc>
                  <a:txBody>
                    <a:bodyPr/>
                    <a:lstStyle/>
                    <a:p>
                      <a:pPr algn="ctr" fontAlgn="ctr"/>
                      <a:r>
                        <a:rPr lang="tr-TR" sz="1100" b="0" i="0" u="none" strike="noStrike">
                          <a:solidFill>
                            <a:srgbClr val="000000"/>
                          </a:solidFill>
                          <a:effectLst/>
                          <a:latin typeface="Calibri" panose="020F0502020204030204" pitchFamily="34" charset="0"/>
                        </a:rPr>
                        <a:t>İdari ve Destek Hizmetleri Birimi</a:t>
                      </a:r>
                    </a:p>
                  </a:txBody>
                  <a:tcPr marL="4231" marR="4231" marT="4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Yurdun İşleyişi Ve İhtiyaçları-Tedarik</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Yemek-İkram-Güvenlik-Peyzaj-Kargo-Taşıma-Temizlik-Teknik Hizmet Alımı-Etkili İletişim-Uyumlu Çalışma</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68534700"/>
                  </a:ext>
                </a:extLst>
              </a:tr>
              <a:tr h="481128">
                <a:tc>
                  <a:txBody>
                    <a:bodyPr/>
                    <a:lstStyle/>
                    <a:p>
                      <a:pPr algn="ctr" fontAlgn="ctr"/>
                      <a:r>
                        <a:rPr lang="tr-TR" sz="1100" b="0" i="0" u="none" strike="noStrike">
                          <a:solidFill>
                            <a:srgbClr val="000000"/>
                          </a:solidFill>
                          <a:effectLst/>
                          <a:latin typeface="Calibri" panose="020F0502020204030204" pitchFamily="34" charset="0"/>
                        </a:rPr>
                        <a:t>Öğrenciler</a:t>
                      </a:r>
                    </a:p>
                  </a:txBody>
                  <a:tcPr marL="4231" marR="4231" marT="4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Yurtta Kalan Öğrenci-Yurt Kayıt Ve Ücret</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Yemek-İkram-Güvenlik-Peyzaj-Ulaşım-Temizlik-Kargo-Taşıma-Teknik Hizmet Alımı-Sıcak Su-TV-İnternet-Kantin</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61983916"/>
                  </a:ext>
                </a:extLst>
              </a:tr>
              <a:tr h="425504">
                <a:tc>
                  <a:txBody>
                    <a:bodyPr/>
                    <a:lstStyle/>
                    <a:p>
                      <a:pPr algn="ctr" fontAlgn="ctr"/>
                      <a:r>
                        <a:rPr lang="tr-TR" sz="1100" b="0" i="0" u="none" strike="noStrike">
                          <a:solidFill>
                            <a:srgbClr val="000000"/>
                          </a:solidFill>
                          <a:effectLst/>
                          <a:latin typeface="Calibri" panose="020F0502020204030204" pitchFamily="34" charset="0"/>
                        </a:rPr>
                        <a:t>YÖK</a:t>
                      </a:r>
                    </a:p>
                  </a:txBody>
                  <a:tcPr marL="4231" marR="4231" marT="4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 Mevzuat - Sorumluluk</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Hatasız Denetim Süreci- Kurum İçi İyileştirme</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52078151"/>
                  </a:ext>
                </a:extLst>
              </a:tr>
              <a:tr h="425504">
                <a:tc>
                  <a:txBody>
                    <a:bodyPr/>
                    <a:lstStyle/>
                    <a:p>
                      <a:pPr algn="ctr" fontAlgn="ctr"/>
                      <a:r>
                        <a:rPr lang="tr-TR" sz="1100" b="0" i="0" u="none" strike="noStrike">
                          <a:solidFill>
                            <a:srgbClr val="000000"/>
                          </a:solidFill>
                          <a:effectLst/>
                          <a:latin typeface="Calibri" panose="020F0502020204030204" pitchFamily="34" charset="0"/>
                        </a:rPr>
                        <a:t>SKS</a:t>
                      </a:r>
                    </a:p>
                  </a:txBody>
                  <a:tcPr marL="4231" marR="4231" marT="4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Bağlı Olunan Birim</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Yurt Mevzuat İşleyiş Hususunda Destek</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34299409"/>
                  </a:ext>
                </a:extLst>
              </a:tr>
              <a:tr h="425504">
                <a:tc>
                  <a:txBody>
                    <a:bodyPr/>
                    <a:lstStyle/>
                    <a:p>
                      <a:pPr algn="ctr" fontAlgn="ctr"/>
                      <a:r>
                        <a:rPr lang="tr-TR" sz="1100" b="0" i="0" u="none" strike="noStrike">
                          <a:solidFill>
                            <a:srgbClr val="000000"/>
                          </a:solidFill>
                          <a:effectLst/>
                          <a:latin typeface="Calibri" panose="020F0502020204030204" pitchFamily="34" charset="0"/>
                        </a:rPr>
                        <a:t>YÖKAK</a:t>
                      </a:r>
                    </a:p>
                  </a:txBody>
                  <a:tcPr marL="4231" marR="4231" marT="4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Mevzuat-İşleyiş-Denetim</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Kalite Sürecine Uygun Beklentilerin Karşılanması</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53338144"/>
                  </a:ext>
                </a:extLst>
              </a:tr>
              <a:tr h="425504">
                <a:tc>
                  <a:txBody>
                    <a:bodyPr/>
                    <a:lstStyle/>
                    <a:p>
                      <a:pPr algn="ctr" fontAlgn="ctr"/>
                      <a:r>
                        <a:rPr lang="tr-TR" sz="1100" b="0" i="0" u="none" strike="noStrike">
                          <a:solidFill>
                            <a:srgbClr val="000000"/>
                          </a:solidFill>
                          <a:effectLst/>
                          <a:latin typeface="Calibri" panose="020F0502020204030204" pitchFamily="34" charset="0"/>
                        </a:rPr>
                        <a:t>İSO-9001 Kalite</a:t>
                      </a:r>
                    </a:p>
                  </a:txBody>
                  <a:tcPr marL="4231" marR="4231" marT="4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Mevzuat-İşleyiş-Denetim</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Kalite Sürecine Uygun Beklentilerin Karşılanması</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05307714"/>
                  </a:ext>
                </a:extLst>
              </a:tr>
              <a:tr h="449704">
                <a:tc>
                  <a:txBody>
                    <a:bodyPr/>
                    <a:lstStyle/>
                    <a:p>
                      <a:pPr algn="ctr" fontAlgn="ctr"/>
                      <a:r>
                        <a:rPr lang="tr-TR" sz="1100" b="0" i="0" u="none" strike="noStrike">
                          <a:solidFill>
                            <a:srgbClr val="000000"/>
                          </a:solidFill>
                          <a:effectLst/>
                          <a:latin typeface="Calibri" panose="020F0502020204030204" pitchFamily="34" charset="0"/>
                        </a:rPr>
                        <a:t>Gençlik ve Spor İl Müdürlüğü Antalya Gençlik Merkezi</a:t>
                      </a:r>
                    </a:p>
                  </a:txBody>
                  <a:tcPr marL="4231" marR="4231" marT="4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Yurt Etkinlik Planlaması</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smtClean="0">
                          <a:solidFill>
                            <a:srgbClr val="000000"/>
                          </a:solidFill>
                          <a:effectLst/>
                          <a:latin typeface="Calibri" panose="020F0502020204030204" pitchFamily="34" charset="0"/>
                        </a:rPr>
                        <a:t>Etkinliklerde </a:t>
                      </a:r>
                      <a:r>
                        <a:rPr lang="tr-TR" sz="1100" b="0" i="0" u="none" strike="noStrike" dirty="0">
                          <a:solidFill>
                            <a:srgbClr val="000000"/>
                          </a:solidFill>
                          <a:effectLst/>
                          <a:latin typeface="Calibri" panose="020F0502020204030204" pitchFamily="34" charset="0"/>
                        </a:rPr>
                        <a:t>Araç </a:t>
                      </a:r>
                      <a:r>
                        <a:rPr lang="tr-TR" sz="1100" b="0" i="0" u="none" strike="noStrike" dirty="0" smtClean="0">
                          <a:solidFill>
                            <a:srgbClr val="000000"/>
                          </a:solidFill>
                          <a:effectLst/>
                          <a:latin typeface="Calibri" panose="020F0502020204030204" pitchFamily="34" charset="0"/>
                        </a:rPr>
                        <a:t> talebi, Organizasyon </a:t>
                      </a:r>
                      <a:r>
                        <a:rPr lang="tr-TR" sz="1100" b="0" i="0" u="none" strike="noStrike" dirty="0">
                          <a:solidFill>
                            <a:srgbClr val="000000"/>
                          </a:solidFill>
                          <a:effectLst/>
                          <a:latin typeface="Calibri" panose="020F0502020204030204" pitchFamily="34" charset="0"/>
                        </a:rPr>
                        <a:t>Desteği</a:t>
                      </a:r>
                      <a:r>
                        <a:rPr lang="tr-TR" sz="1100" b="0" i="0" u="none" strike="noStrike" dirty="0" smtClean="0">
                          <a:solidFill>
                            <a:srgbClr val="000000"/>
                          </a:solidFill>
                          <a:effectLst/>
                          <a:latin typeface="Calibri" panose="020F0502020204030204" pitchFamily="34" charset="0"/>
                        </a:rPr>
                        <a:t>, Müzikli </a:t>
                      </a:r>
                      <a:r>
                        <a:rPr lang="tr-TR" sz="1100" b="0" i="0" u="none" strike="noStrike" dirty="0">
                          <a:solidFill>
                            <a:srgbClr val="000000"/>
                          </a:solidFill>
                          <a:effectLst/>
                          <a:latin typeface="Calibri" panose="020F0502020204030204" pitchFamily="34" charset="0"/>
                        </a:rPr>
                        <a:t>etkinliklerde araç ve gereç temini</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47667081"/>
                  </a:ext>
                </a:extLst>
              </a:tr>
              <a:tr h="425504">
                <a:tc>
                  <a:txBody>
                    <a:bodyPr/>
                    <a:lstStyle/>
                    <a:p>
                      <a:pPr algn="ctr" fontAlgn="ctr"/>
                      <a:r>
                        <a:rPr lang="tr-TR" sz="1100" b="0" i="0" u="none" strike="noStrike">
                          <a:solidFill>
                            <a:srgbClr val="000000"/>
                          </a:solidFill>
                          <a:effectLst/>
                          <a:latin typeface="Calibri" panose="020F0502020204030204" pitchFamily="34" charset="0"/>
                        </a:rPr>
                        <a:t>Üniversite İdari Birimleri</a:t>
                      </a:r>
                    </a:p>
                  </a:txBody>
                  <a:tcPr marL="4231" marR="4231" marT="4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İşleyiş- İhtiyaçları-Tedarik</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Yurt İşleyiş-Destek</a:t>
                      </a:r>
                    </a:p>
                  </a:txBody>
                  <a:tcPr marL="4231" marR="4231" marT="4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41294583"/>
                  </a:ext>
                </a:extLst>
              </a:tr>
            </a:tbl>
          </a:graphicData>
        </a:graphic>
      </p:graphicFrame>
    </p:spTree>
    <p:extLst>
      <p:ext uri="{BB962C8B-B14F-4D97-AF65-F5344CB8AC3E}">
        <p14:creationId xmlns:p14="http://schemas.microsoft.com/office/powerpoint/2010/main" val="4598362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471160" y="761596"/>
            <a:ext cx="8201679" cy="588640"/>
          </a:xfrm>
          <a:prstGeom prst="rect">
            <a:avLst/>
          </a:prstGeom>
        </p:spPr>
        <p:txBody>
          <a:bodyPr vert="horz" lIns="91440" tIns="45720" rIns="91440" bIns="45720" rtlCol="0" anchor="b">
            <a:noAutofit/>
          </a:bodyPr>
          <a:lstStyle/>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a:t>
            </a:r>
            <a:r>
              <a:rPr lang="tr-TR" sz="2800" b="1" dirty="0" smtClean="0">
                <a:solidFill>
                  <a:schemeClr val="accent6"/>
                </a:solidFill>
                <a:effectLst>
                  <a:outerShdw blurRad="38100" dist="38100" dir="2700000" algn="tl">
                    <a:srgbClr val="000000">
                      <a:alpha val="43137"/>
                    </a:srgbClr>
                  </a:outerShdw>
                </a:effectLst>
                <a:ea typeface="+mj-ea"/>
                <a:cs typeface="+mj-cs"/>
              </a:rPr>
              <a:t>ve </a:t>
            </a:r>
            <a:r>
              <a:rPr lang="en-US" sz="2800" b="1" dirty="0" smtClean="0">
                <a:solidFill>
                  <a:schemeClr val="accent6"/>
                </a:solidFill>
                <a:effectLst>
                  <a:outerShdw blurRad="38100" dist="38100" dir="2700000" algn="tl">
                    <a:srgbClr val="000000">
                      <a:alpha val="43137"/>
                    </a:srgbClr>
                  </a:outerShdw>
                </a:effectLst>
                <a:ea typeface="+mj-ea"/>
                <a:cs typeface="+mj-cs"/>
              </a:rPr>
              <a:t> </a:t>
            </a:r>
            <a:r>
              <a:rPr lang="en-US" sz="2800" b="1" dirty="0">
                <a:solidFill>
                  <a:schemeClr val="accent6"/>
                </a:solidFill>
                <a:effectLst>
                  <a:outerShdw blurRad="38100" dist="38100" dir="2700000" algn="tl">
                    <a:srgbClr val="000000">
                      <a:alpha val="43137"/>
                    </a:srgbClr>
                  </a:outerShdw>
                </a:effectLst>
                <a:ea typeface="+mj-ea"/>
                <a:cs typeface="+mj-cs"/>
              </a:rPr>
              <a:t>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(FİZİKİ, MALZEME, TEÇHİZAT, EKİPMAN vb.)</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21819"/>
            <a:ext cx="1607689" cy="4289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8304B644-425E-4186-B593-E25613CE91FE}"/>
              </a:ext>
            </a:extLst>
          </p:cNvPr>
          <p:cNvGraphicFramePr>
            <a:graphicFrameLocks noGrp="1"/>
          </p:cNvGraphicFramePr>
          <p:nvPr>
            <p:extLst>
              <p:ext uri="{D42A27DB-BD31-4B8C-83A1-F6EECF244321}">
                <p14:modId xmlns:p14="http://schemas.microsoft.com/office/powerpoint/2010/main" val="4101581808"/>
              </p:ext>
            </p:extLst>
          </p:nvPr>
        </p:nvGraphicFramePr>
        <p:xfrm>
          <a:off x="484909" y="1385161"/>
          <a:ext cx="8188035" cy="5195747"/>
        </p:xfrm>
        <a:graphic>
          <a:graphicData uri="http://schemas.openxmlformats.org/drawingml/2006/table">
            <a:tbl>
              <a:tblPr/>
              <a:tblGrid>
                <a:gridCol w="1546815">
                  <a:extLst>
                    <a:ext uri="{9D8B030D-6E8A-4147-A177-3AD203B41FA5}">
                      <a16:colId xmlns:a16="http://schemas.microsoft.com/office/drawing/2014/main" val="3918363564"/>
                    </a:ext>
                  </a:extLst>
                </a:gridCol>
                <a:gridCol w="1418058">
                  <a:extLst>
                    <a:ext uri="{9D8B030D-6E8A-4147-A177-3AD203B41FA5}">
                      <a16:colId xmlns:a16="http://schemas.microsoft.com/office/drawing/2014/main" val="1683979601"/>
                    </a:ext>
                  </a:extLst>
                </a:gridCol>
                <a:gridCol w="1896060">
                  <a:extLst>
                    <a:ext uri="{9D8B030D-6E8A-4147-A177-3AD203B41FA5}">
                      <a16:colId xmlns:a16="http://schemas.microsoft.com/office/drawing/2014/main" val="2592459544"/>
                    </a:ext>
                  </a:extLst>
                </a:gridCol>
                <a:gridCol w="1663551">
                  <a:extLst>
                    <a:ext uri="{9D8B030D-6E8A-4147-A177-3AD203B41FA5}">
                      <a16:colId xmlns:a16="http://schemas.microsoft.com/office/drawing/2014/main" val="3383282758"/>
                    </a:ext>
                  </a:extLst>
                </a:gridCol>
                <a:gridCol w="1663551">
                  <a:extLst>
                    <a:ext uri="{9D8B030D-6E8A-4147-A177-3AD203B41FA5}">
                      <a16:colId xmlns:a16="http://schemas.microsoft.com/office/drawing/2014/main" val="494559924"/>
                    </a:ext>
                  </a:extLst>
                </a:gridCol>
              </a:tblGrid>
              <a:tr h="544950">
                <a:tc>
                  <a:txBody>
                    <a:bodyPr/>
                    <a:lstStyle/>
                    <a:p>
                      <a:pPr algn="ctr" fontAlgn="ctr"/>
                      <a:r>
                        <a:rPr lang="tr-TR" sz="1200" b="1" i="0" u="none" strike="noStrike" dirty="0">
                          <a:solidFill>
                            <a:srgbClr val="000000"/>
                          </a:solidFill>
                          <a:effectLst/>
                          <a:latin typeface="Calibri" panose="020F0502020204030204" pitchFamily="34" charset="0"/>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1106045">
                <a:tc>
                  <a:txBody>
                    <a:bodyPr/>
                    <a:lstStyle/>
                    <a:p>
                      <a:pPr algn="ctr" fontAlgn="ctr"/>
                      <a:r>
                        <a:rPr lang="tr-TR" sz="1400" b="0" i="0" u="none" strike="noStrike" dirty="0" smtClean="0">
                          <a:solidFill>
                            <a:srgbClr val="000000"/>
                          </a:solidFill>
                          <a:effectLst/>
                          <a:latin typeface="Calibri" panose="020F0502020204030204" pitchFamily="34" charset="0"/>
                        </a:rPr>
                        <a:t>Endüstriyel</a:t>
                      </a:r>
                      <a:r>
                        <a:rPr lang="tr-TR" sz="1400" b="0" i="0" u="none" strike="noStrike" baseline="0" dirty="0" smtClean="0">
                          <a:solidFill>
                            <a:srgbClr val="000000"/>
                          </a:solidFill>
                          <a:effectLst/>
                          <a:latin typeface="Calibri" panose="020F0502020204030204" pitchFamily="34" charset="0"/>
                        </a:rPr>
                        <a:t> Fırın</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Kız Yurdu Müdürlüğü</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 Adet</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Kahvaltı menülerinin yurtta hazırlanmasından dolayı ihtiyaç duyulmaktadır.</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1326737">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Endüstriyel Tost Makinası</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Kız Yurdu Müdürlüğü</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 Adet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Kahvaltı menülerinin yurtta hazırlanmasından dolayı ihtiyaç duyulmaktadır.</a:t>
                      </a:r>
                    </a:p>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885354">
                <a:tc>
                  <a:txBody>
                    <a:bodyPr/>
                    <a:lstStyle/>
                    <a:p>
                      <a:pPr algn="ctr" fontAlgn="ctr"/>
                      <a:r>
                        <a:rPr lang="tr-TR" sz="1400" b="0" i="0" u="none" strike="noStrike" dirty="0" smtClean="0">
                          <a:solidFill>
                            <a:srgbClr val="000000"/>
                          </a:solidFill>
                          <a:effectLst/>
                          <a:latin typeface="Calibri" panose="020F0502020204030204" pitchFamily="34" charset="0"/>
                        </a:rPr>
                        <a:t>Yatakhane</a:t>
                      </a:r>
                      <a:r>
                        <a:rPr lang="tr-TR" sz="1400" b="0" i="0" u="none" strike="noStrike" baseline="0" dirty="0" smtClean="0">
                          <a:solidFill>
                            <a:srgbClr val="000000"/>
                          </a:solidFill>
                          <a:effectLst/>
                          <a:latin typeface="Calibri" panose="020F0502020204030204" pitchFamily="34" charset="0"/>
                        </a:rPr>
                        <a:t> Ranzası</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Kız Yurdu Müdürlüğü</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229</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4</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 adet öğrenci odasında 3 adet baza bulunduğu için odayı Ranzalı</a:t>
                      </a:r>
                      <a:r>
                        <a:rPr lang="tr-TR" sz="1400" b="0" i="0" u="none" strike="noStrike" baseline="0" dirty="0" smtClean="0">
                          <a:solidFill>
                            <a:srgbClr val="000000"/>
                          </a:solidFill>
                          <a:effectLst/>
                          <a:latin typeface="Calibri" panose="020F0502020204030204" pitchFamily="34" charset="0"/>
                        </a:rPr>
                        <a:t> hale getirmek.</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r h="667998">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Mutfak</a:t>
                      </a:r>
                      <a:r>
                        <a:rPr lang="tr-TR" sz="1400" b="0" i="0" u="none" strike="noStrike" baseline="0" dirty="0" smtClean="0">
                          <a:solidFill>
                            <a:srgbClr val="000000"/>
                          </a:solidFill>
                          <a:effectLst/>
                          <a:latin typeface="Calibri" panose="020F0502020204030204" pitchFamily="34" charset="0"/>
                        </a:rPr>
                        <a:t> Soğuk Hava Rafları</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Kız Yurdu Müdürlüğü</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Gıdaların muhafazası için</a:t>
                      </a:r>
                      <a:r>
                        <a:rPr lang="tr-TR" sz="1400" b="0" i="0" u="none" strike="noStrike" baseline="0" dirty="0" smtClean="0">
                          <a:solidFill>
                            <a:srgbClr val="000000"/>
                          </a:solidFill>
                          <a:effectLst/>
                          <a:latin typeface="Calibri" panose="020F0502020204030204" pitchFamily="34" charset="0"/>
                        </a:rPr>
                        <a:t> ihtiyaç duyulmaktadır.</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82409110"/>
                  </a:ext>
                </a:extLst>
              </a:tr>
              <a:tr h="664663">
                <a:tc>
                  <a:txBody>
                    <a:bodyPr/>
                    <a:lstStyle/>
                    <a:p>
                      <a:pPr algn="ctr" fontAlgn="ctr"/>
                      <a:r>
                        <a:rPr lang="tr-TR" sz="1400" b="0" i="0" u="none" strike="noStrike" dirty="0" smtClean="0">
                          <a:solidFill>
                            <a:srgbClr val="000000"/>
                          </a:solidFill>
                          <a:effectLst/>
                          <a:latin typeface="Calibri" panose="020F0502020204030204" pitchFamily="34" charset="0"/>
                        </a:rPr>
                        <a:t>Mini</a:t>
                      </a:r>
                      <a:r>
                        <a:rPr lang="tr-TR" sz="1400" b="0" i="0" u="none" strike="noStrike" baseline="0" dirty="0" smtClean="0">
                          <a:solidFill>
                            <a:srgbClr val="000000"/>
                          </a:solidFill>
                          <a:effectLst/>
                          <a:latin typeface="Calibri" panose="020F0502020204030204" pitchFamily="34" charset="0"/>
                        </a:rPr>
                        <a:t> Buzdolabı</a:t>
                      </a: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Kız Yurdu Müdürlüğü</a:t>
                      </a: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87</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Öğrencilerin alternatif</a:t>
                      </a:r>
                      <a:r>
                        <a:rPr lang="tr-TR" sz="1400" b="0" i="0" u="none" strike="noStrike" baseline="0" dirty="0" smtClean="0">
                          <a:solidFill>
                            <a:srgbClr val="000000"/>
                          </a:solidFill>
                          <a:effectLst/>
                          <a:latin typeface="Calibri" panose="020F0502020204030204" pitchFamily="34" charset="0"/>
                        </a:rPr>
                        <a:t> yemek ihtiyaçlarının muhafazası.</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59061239"/>
                  </a:ext>
                </a:extLst>
              </a:tr>
            </a:tbl>
          </a:graphicData>
        </a:graphic>
      </p:graphicFrame>
    </p:spTree>
    <p:extLst>
      <p:ext uri="{BB962C8B-B14F-4D97-AF65-F5344CB8AC3E}">
        <p14:creationId xmlns:p14="http://schemas.microsoft.com/office/powerpoint/2010/main" val="3238947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471160" y="761596"/>
            <a:ext cx="8201679" cy="588640"/>
          </a:xfrm>
          <a:prstGeom prst="rect">
            <a:avLst/>
          </a:prstGeom>
        </p:spPr>
        <p:txBody>
          <a:bodyPr vert="horz" lIns="91440" tIns="45720" rIns="91440" bIns="45720" rtlCol="0" anchor="b">
            <a:noAutofit/>
          </a:bodyPr>
          <a:lstStyle/>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a:t>
            </a:r>
            <a:r>
              <a:rPr lang="tr-TR" sz="2800" b="1" dirty="0" smtClean="0">
                <a:solidFill>
                  <a:schemeClr val="accent6"/>
                </a:solidFill>
                <a:effectLst>
                  <a:outerShdw blurRad="38100" dist="38100" dir="2700000" algn="tl">
                    <a:srgbClr val="000000">
                      <a:alpha val="43137"/>
                    </a:srgbClr>
                  </a:outerShdw>
                </a:effectLst>
                <a:ea typeface="+mj-ea"/>
                <a:cs typeface="+mj-cs"/>
              </a:rPr>
              <a:t>ve </a:t>
            </a:r>
            <a:r>
              <a:rPr lang="en-US" sz="2800" b="1" dirty="0" smtClean="0">
                <a:solidFill>
                  <a:schemeClr val="accent6"/>
                </a:solidFill>
                <a:effectLst>
                  <a:outerShdw blurRad="38100" dist="38100" dir="2700000" algn="tl">
                    <a:srgbClr val="000000">
                      <a:alpha val="43137"/>
                    </a:srgbClr>
                  </a:outerShdw>
                </a:effectLst>
                <a:ea typeface="+mj-ea"/>
                <a:cs typeface="+mj-cs"/>
              </a:rPr>
              <a:t> </a:t>
            </a:r>
            <a:r>
              <a:rPr lang="en-US" sz="2800" b="1" dirty="0">
                <a:solidFill>
                  <a:schemeClr val="accent6"/>
                </a:solidFill>
                <a:effectLst>
                  <a:outerShdw blurRad="38100" dist="38100" dir="2700000" algn="tl">
                    <a:srgbClr val="000000">
                      <a:alpha val="43137"/>
                    </a:srgbClr>
                  </a:outerShdw>
                </a:effectLst>
                <a:ea typeface="+mj-ea"/>
                <a:cs typeface="+mj-cs"/>
              </a:rPr>
              <a:t>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(FİZİKİ, MALZEME, TEÇHİZAT, EKİPMAN vb.)</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21819"/>
            <a:ext cx="1607689" cy="4289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8304B644-425E-4186-B593-E25613CE91FE}"/>
              </a:ext>
            </a:extLst>
          </p:cNvPr>
          <p:cNvGraphicFramePr>
            <a:graphicFrameLocks noGrp="1"/>
          </p:cNvGraphicFramePr>
          <p:nvPr>
            <p:extLst>
              <p:ext uri="{D42A27DB-BD31-4B8C-83A1-F6EECF244321}">
                <p14:modId xmlns:p14="http://schemas.microsoft.com/office/powerpoint/2010/main" val="4245811535"/>
              </p:ext>
            </p:extLst>
          </p:nvPr>
        </p:nvGraphicFramePr>
        <p:xfrm>
          <a:off x="471160" y="1793148"/>
          <a:ext cx="8201783" cy="3928780"/>
        </p:xfrm>
        <a:graphic>
          <a:graphicData uri="http://schemas.openxmlformats.org/drawingml/2006/table">
            <a:tbl>
              <a:tblPr/>
              <a:tblGrid>
                <a:gridCol w="1560479">
                  <a:extLst>
                    <a:ext uri="{9D8B030D-6E8A-4147-A177-3AD203B41FA5}">
                      <a16:colId xmlns:a16="http://schemas.microsoft.com/office/drawing/2014/main" val="3918363564"/>
                    </a:ext>
                  </a:extLst>
                </a:gridCol>
                <a:gridCol w="1418076">
                  <a:extLst>
                    <a:ext uri="{9D8B030D-6E8A-4147-A177-3AD203B41FA5}">
                      <a16:colId xmlns:a16="http://schemas.microsoft.com/office/drawing/2014/main" val="1683979601"/>
                    </a:ext>
                  </a:extLst>
                </a:gridCol>
                <a:gridCol w="1896084">
                  <a:extLst>
                    <a:ext uri="{9D8B030D-6E8A-4147-A177-3AD203B41FA5}">
                      <a16:colId xmlns:a16="http://schemas.microsoft.com/office/drawing/2014/main" val="2592459544"/>
                    </a:ext>
                  </a:extLst>
                </a:gridCol>
                <a:gridCol w="1663572">
                  <a:extLst>
                    <a:ext uri="{9D8B030D-6E8A-4147-A177-3AD203B41FA5}">
                      <a16:colId xmlns:a16="http://schemas.microsoft.com/office/drawing/2014/main" val="3383282758"/>
                    </a:ext>
                  </a:extLst>
                </a:gridCol>
                <a:gridCol w="1663572">
                  <a:extLst>
                    <a:ext uri="{9D8B030D-6E8A-4147-A177-3AD203B41FA5}">
                      <a16:colId xmlns:a16="http://schemas.microsoft.com/office/drawing/2014/main" val="494559924"/>
                    </a:ext>
                  </a:extLst>
                </a:gridCol>
              </a:tblGrid>
              <a:tr h="190537">
                <a:tc>
                  <a:txBody>
                    <a:bodyPr/>
                    <a:lstStyle/>
                    <a:p>
                      <a:pPr algn="ctr" fontAlgn="ctr"/>
                      <a:r>
                        <a:rPr lang="tr-TR" sz="1200" b="1" i="0" u="none" strike="noStrike" dirty="0">
                          <a:solidFill>
                            <a:srgbClr val="000000"/>
                          </a:solidFill>
                          <a:effectLst/>
                          <a:latin typeface="Calibri" panose="020F0502020204030204" pitchFamily="34" charset="0"/>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879738">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Nevresim</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Kız Yurdu Müdürlüğü</a:t>
                      </a:r>
                    </a:p>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120</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150</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Mevcut kalacak</a:t>
                      </a:r>
                      <a:r>
                        <a:rPr lang="tr-TR" sz="1400" b="0" i="0" u="none" strike="noStrike" baseline="0" dirty="0" smtClean="0">
                          <a:solidFill>
                            <a:srgbClr val="000000"/>
                          </a:solidFill>
                          <a:effectLst/>
                          <a:latin typeface="Calibri" panose="020F0502020204030204" pitchFamily="34" charset="0"/>
                        </a:rPr>
                        <a:t> öğrenci sayısına eşitlemek amacı ile ihtiyaçtır.</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1099029">
                <a:tc>
                  <a:txBody>
                    <a:bodyPr/>
                    <a:lstStyle/>
                    <a:p>
                      <a:pPr algn="ctr" fontAlgn="ctr"/>
                      <a:r>
                        <a:rPr lang="tr-TR" sz="1400" b="0" i="0" u="none" strike="noStrike" dirty="0" smtClean="0">
                          <a:solidFill>
                            <a:srgbClr val="000000"/>
                          </a:solidFill>
                          <a:effectLst/>
                          <a:latin typeface="Calibri" panose="020F0502020204030204" pitchFamily="34" charset="0"/>
                        </a:rPr>
                        <a:t>Yastık</a:t>
                      </a: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Kılıfı</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Kız Yurdu Müdürlüğü</a:t>
                      </a:r>
                    </a:p>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120</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150</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Mevcut kalacak</a:t>
                      </a:r>
                      <a:r>
                        <a:rPr lang="tr-TR" sz="1400" b="0" i="0" u="none" strike="noStrike" baseline="0" dirty="0" smtClean="0">
                          <a:solidFill>
                            <a:srgbClr val="000000"/>
                          </a:solidFill>
                          <a:effectLst/>
                          <a:latin typeface="Calibri" panose="020F0502020204030204" pitchFamily="34" charset="0"/>
                        </a:rPr>
                        <a:t> öğrenci sayısına eşitlemek amacı ile ihtiyaçtır.</a:t>
                      </a:r>
                      <a:endParaRPr lang="tr-TR" sz="1400" b="0" i="0" u="none" strike="noStrike" dirty="0" smtClean="0">
                        <a:solidFill>
                          <a:srgbClr val="000000"/>
                        </a:solidFill>
                        <a:effectLst/>
                        <a:latin typeface="Calibri" panose="020F0502020204030204" pitchFamily="34" charset="0"/>
                      </a:endParaRPr>
                    </a:p>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879738">
                <a:tc>
                  <a:txBody>
                    <a:bodyPr/>
                    <a:lstStyle/>
                    <a:p>
                      <a:pPr algn="ctr" fontAlgn="ctr"/>
                      <a:r>
                        <a:rPr lang="tr-TR" sz="1400" b="0" i="0" u="none" strike="noStrike" dirty="0" smtClean="0">
                          <a:solidFill>
                            <a:srgbClr val="000000"/>
                          </a:solidFill>
                          <a:effectLst/>
                          <a:latin typeface="Calibri" panose="020F0502020204030204" pitchFamily="34" charset="0"/>
                        </a:rPr>
                        <a:t>Sanayi</a:t>
                      </a:r>
                      <a:r>
                        <a:rPr lang="tr-TR" sz="1400" b="0" i="0" u="none" strike="noStrike" baseline="0" dirty="0" smtClean="0">
                          <a:solidFill>
                            <a:srgbClr val="000000"/>
                          </a:solidFill>
                          <a:effectLst/>
                          <a:latin typeface="Calibri" panose="020F0502020204030204" pitchFamily="34" charset="0"/>
                        </a:rPr>
                        <a:t> Tipi Kurutma makinası</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Kız Yurdu Müdürlüğü</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2</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Kapasitenin</a:t>
                      </a:r>
                      <a:r>
                        <a:rPr lang="tr-TR" sz="1400" b="0" i="0" u="none" strike="noStrike" baseline="0" dirty="0" smtClean="0">
                          <a:solidFill>
                            <a:srgbClr val="000000"/>
                          </a:solidFill>
                          <a:effectLst/>
                          <a:latin typeface="Calibri" panose="020F0502020204030204" pitchFamily="34" charset="0"/>
                        </a:rPr>
                        <a:t> dolu olmasından dolayı mevcut makinaların yetersizliği.</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291738"/>
                  </a:ext>
                </a:extLst>
              </a:tr>
              <a:tr h="879738">
                <a:tc>
                  <a:txBody>
                    <a:bodyPr/>
                    <a:lstStyle/>
                    <a:p>
                      <a:pPr algn="ctr" fontAlgn="ctr"/>
                      <a:r>
                        <a:rPr lang="tr-TR" sz="1400" b="0" i="0" u="none" strike="noStrike" dirty="0" smtClean="0">
                          <a:solidFill>
                            <a:srgbClr val="000000"/>
                          </a:solidFill>
                          <a:effectLst/>
                          <a:latin typeface="Calibri" panose="020F0502020204030204" pitchFamily="34" charset="0"/>
                        </a:rPr>
                        <a:t>Sanayi Tipi Çamaşır Makinası</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Kız Yurdu Müdürlüğü</a:t>
                      </a:r>
                    </a:p>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2</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Kapasitenin</a:t>
                      </a:r>
                      <a:r>
                        <a:rPr lang="tr-TR" sz="1400" b="0" i="0" u="none" strike="noStrike" baseline="0" dirty="0" smtClean="0">
                          <a:solidFill>
                            <a:srgbClr val="000000"/>
                          </a:solidFill>
                          <a:effectLst/>
                          <a:latin typeface="Calibri" panose="020F0502020204030204" pitchFamily="34" charset="0"/>
                        </a:rPr>
                        <a:t> dolu olmasından dolayı mevcut makinaların yetersizliği</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59061239"/>
                  </a:ext>
                </a:extLst>
              </a:tr>
            </a:tbl>
          </a:graphicData>
        </a:graphic>
      </p:graphicFrame>
    </p:spTree>
    <p:extLst>
      <p:ext uri="{BB962C8B-B14F-4D97-AF65-F5344CB8AC3E}">
        <p14:creationId xmlns:p14="http://schemas.microsoft.com/office/powerpoint/2010/main" val="10820217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471160" y="761596"/>
            <a:ext cx="8201679" cy="588640"/>
          </a:xfrm>
          <a:prstGeom prst="rect">
            <a:avLst/>
          </a:prstGeom>
        </p:spPr>
        <p:txBody>
          <a:bodyPr vert="horz" lIns="91440" tIns="45720" rIns="91440" bIns="45720" rtlCol="0" anchor="b">
            <a:noAutofit/>
          </a:bodyPr>
          <a:lstStyle/>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a:t>
            </a:r>
            <a:r>
              <a:rPr lang="tr-TR" sz="2800" b="1" dirty="0" smtClean="0">
                <a:solidFill>
                  <a:schemeClr val="accent6"/>
                </a:solidFill>
                <a:effectLst>
                  <a:outerShdw blurRad="38100" dist="38100" dir="2700000" algn="tl">
                    <a:srgbClr val="000000">
                      <a:alpha val="43137"/>
                    </a:srgbClr>
                  </a:outerShdw>
                </a:effectLst>
                <a:ea typeface="+mj-ea"/>
                <a:cs typeface="+mj-cs"/>
              </a:rPr>
              <a:t>ve </a:t>
            </a:r>
            <a:r>
              <a:rPr lang="en-US" sz="2800" b="1" dirty="0" smtClean="0">
                <a:solidFill>
                  <a:schemeClr val="accent6"/>
                </a:solidFill>
                <a:effectLst>
                  <a:outerShdw blurRad="38100" dist="38100" dir="2700000" algn="tl">
                    <a:srgbClr val="000000">
                      <a:alpha val="43137"/>
                    </a:srgbClr>
                  </a:outerShdw>
                </a:effectLst>
                <a:ea typeface="+mj-ea"/>
                <a:cs typeface="+mj-cs"/>
              </a:rPr>
              <a:t> </a:t>
            </a:r>
            <a:r>
              <a:rPr lang="en-US" sz="2800" b="1" dirty="0">
                <a:solidFill>
                  <a:schemeClr val="accent6"/>
                </a:solidFill>
                <a:effectLst>
                  <a:outerShdw blurRad="38100" dist="38100" dir="2700000" algn="tl">
                    <a:srgbClr val="000000">
                      <a:alpha val="43137"/>
                    </a:srgbClr>
                  </a:outerShdw>
                </a:effectLst>
                <a:ea typeface="+mj-ea"/>
                <a:cs typeface="+mj-cs"/>
              </a:rPr>
              <a:t>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(FİZİKİ, MALZEME, TEÇHİZAT, EKİPMAN vb.)</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21819"/>
            <a:ext cx="1607689" cy="4289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8304B644-425E-4186-B593-E25613CE91FE}"/>
              </a:ext>
            </a:extLst>
          </p:cNvPr>
          <p:cNvGraphicFramePr>
            <a:graphicFrameLocks noGrp="1"/>
          </p:cNvGraphicFramePr>
          <p:nvPr>
            <p:extLst>
              <p:ext uri="{D42A27DB-BD31-4B8C-83A1-F6EECF244321}">
                <p14:modId xmlns:p14="http://schemas.microsoft.com/office/powerpoint/2010/main" val="3176960745"/>
              </p:ext>
            </p:extLst>
          </p:nvPr>
        </p:nvGraphicFramePr>
        <p:xfrm>
          <a:off x="471160" y="1417520"/>
          <a:ext cx="8201783" cy="3040069"/>
        </p:xfrm>
        <a:graphic>
          <a:graphicData uri="http://schemas.openxmlformats.org/drawingml/2006/table">
            <a:tbl>
              <a:tblPr/>
              <a:tblGrid>
                <a:gridCol w="1560479">
                  <a:extLst>
                    <a:ext uri="{9D8B030D-6E8A-4147-A177-3AD203B41FA5}">
                      <a16:colId xmlns:a16="http://schemas.microsoft.com/office/drawing/2014/main" val="3918363564"/>
                    </a:ext>
                  </a:extLst>
                </a:gridCol>
                <a:gridCol w="1418076">
                  <a:extLst>
                    <a:ext uri="{9D8B030D-6E8A-4147-A177-3AD203B41FA5}">
                      <a16:colId xmlns:a16="http://schemas.microsoft.com/office/drawing/2014/main" val="1683979601"/>
                    </a:ext>
                  </a:extLst>
                </a:gridCol>
                <a:gridCol w="1896084">
                  <a:extLst>
                    <a:ext uri="{9D8B030D-6E8A-4147-A177-3AD203B41FA5}">
                      <a16:colId xmlns:a16="http://schemas.microsoft.com/office/drawing/2014/main" val="2592459544"/>
                    </a:ext>
                  </a:extLst>
                </a:gridCol>
                <a:gridCol w="1663572">
                  <a:extLst>
                    <a:ext uri="{9D8B030D-6E8A-4147-A177-3AD203B41FA5}">
                      <a16:colId xmlns:a16="http://schemas.microsoft.com/office/drawing/2014/main" val="3383282758"/>
                    </a:ext>
                  </a:extLst>
                </a:gridCol>
                <a:gridCol w="1663572">
                  <a:extLst>
                    <a:ext uri="{9D8B030D-6E8A-4147-A177-3AD203B41FA5}">
                      <a16:colId xmlns:a16="http://schemas.microsoft.com/office/drawing/2014/main" val="494559924"/>
                    </a:ext>
                  </a:extLst>
                </a:gridCol>
              </a:tblGrid>
              <a:tr h="258880">
                <a:tc>
                  <a:txBody>
                    <a:bodyPr/>
                    <a:lstStyle/>
                    <a:p>
                      <a:pPr algn="ctr" fontAlgn="ctr"/>
                      <a:r>
                        <a:rPr lang="tr-TR" sz="1200" b="1" i="0" u="none" strike="noStrike" dirty="0">
                          <a:solidFill>
                            <a:srgbClr val="000000"/>
                          </a:solidFill>
                          <a:effectLst/>
                          <a:latin typeface="Calibri" panose="020F0502020204030204" pitchFamily="34" charset="0"/>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793933">
                <a:tc>
                  <a:txBody>
                    <a:bodyPr/>
                    <a:lstStyle/>
                    <a:p>
                      <a:pPr algn="ctr" fontAlgn="ctr"/>
                      <a:r>
                        <a:rPr lang="tr-TR" sz="1400" b="0" i="0" u="none" strike="noStrike" dirty="0" smtClean="0">
                          <a:solidFill>
                            <a:srgbClr val="000000"/>
                          </a:solidFill>
                          <a:effectLst/>
                          <a:latin typeface="Calibri" panose="020F0502020204030204" pitchFamily="34" charset="0"/>
                        </a:rPr>
                        <a:t>Kaşık</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Kız Yurdu Müdürlüğü</a:t>
                      </a:r>
                    </a:p>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Kız Yurdu Müdürlüğü</a:t>
                      </a:r>
                    </a:p>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158</a:t>
                      </a: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50</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Mevcut öğrenci sayısından az miktarda olduğu için.</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648882">
                <a:tc>
                  <a:txBody>
                    <a:bodyPr/>
                    <a:lstStyle/>
                    <a:p>
                      <a:pPr algn="ctr" fontAlgn="ctr"/>
                      <a:r>
                        <a:rPr lang="tr-TR" sz="1400" b="0" i="0" u="none" strike="noStrike" dirty="0" smtClean="0">
                          <a:solidFill>
                            <a:srgbClr val="000000"/>
                          </a:solidFill>
                          <a:effectLst/>
                          <a:latin typeface="Calibri" panose="020F0502020204030204" pitchFamily="34" charset="0"/>
                        </a:rPr>
                        <a:t>Bıçak</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Kız Yurdu Müdürlüğü</a:t>
                      </a:r>
                    </a:p>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57</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200</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Mevcut öğrenci sayısından az miktarda olduğu için.</a:t>
                      </a:r>
                    </a:p>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519409">
                <a:tc>
                  <a:txBody>
                    <a:bodyPr/>
                    <a:lstStyle/>
                    <a:p>
                      <a:pPr algn="ctr" fontAlgn="ctr"/>
                      <a:r>
                        <a:rPr lang="tr-TR" sz="1400" b="0" i="0" u="none" strike="noStrike" dirty="0" smtClean="0">
                          <a:solidFill>
                            <a:srgbClr val="000000"/>
                          </a:solidFill>
                          <a:effectLst/>
                          <a:latin typeface="Calibri" panose="020F0502020204030204" pitchFamily="34" charset="0"/>
                        </a:rPr>
                        <a:t>Çatal</a:t>
                      </a: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Kız Yurdu Müdürlüğü</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147</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133</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Mevcut öğrenci sayısından az miktarda olduğu için.</a:t>
                      </a:r>
                    </a:p>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291738"/>
                  </a:ext>
                </a:extLst>
              </a:tr>
            </a:tbl>
          </a:graphicData>
        </a:graphic>
      </p:graphicFrame>
    </p:spTree>
    <p:extLst>
      <p:ext uri="{BB962C8B-B14F-4D97-AF65-F5344CB8AC3E}">
        <p14:creationId xmlns:p14="http://schemas.microsoft.com/office/powerpoint/2010/main" val="27934397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1570007" y="344252"/>
            <a:ext cx="5901761" cy="922105"/>
          </a:xfrm>
          <a:prstGeom prst="rect">
            <a:avLst/>
          </a:prstGeom>
        </p:spPr>
        <p:txBody>
          <a:bodyPr vert="horz" lIns="91440" tIns="45720" rIns="91440" bIns="45720" rtlCol="0" anchor="b">
            <a:noAutofit/>
          </a:bodyPr>
          <a:lstStyle/>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a:t>
            </a:r>
            <a:r>
              <a:rPr lang="tr-TR" sz="2800" b="1" dirty="0" smtClean="0">
                <a:solidFill>
                  <a:schemeClr val="accent6"/>
                </a:solidFill>
                <a:effectLst>
                  <a:outerShdw blurRad="38100" dist="38100" dir="2700000" algn="tl">
                    <a:srgbClr val="000000">
                      <a:alpha val="43137"/>
                    </a:srgbClr>
                  </a:outerShdw>
                </a:effectLst>
                <a:ea typeface="+mj-ea"/>
                <a:cs typeface="+mj-cs"/>
              </a:rPr>
              <a:t>ve </a:t>
            </a:r>
            <a:r>
              <a:rPr lang="en-US" sz="2800" b="1" dirty="0" smtClean="0">
                <a:solidFill>
                  <a:schemeClr val="accent6"/>
                </a:solidFill>
                <a:effectLst>
                  <a:outerShdw blurRad="38100" dist="38100" dir="2700000" algn="tl">
                    <a:srgbClr val="000000">
                      <a:alpha val="43137"/>
                    </a:srgbClr>
                  </a:outerShdw>
                </a:effectLst>
                <a:ea typeface="+mj-ea"/>
                <a:cs typeface="+mj-cs"/>
              </a:rPr>
              <a:t> </a:t>
            </a:r>
            <a:r>
              <a:rPr lang="en-US" sz="2800" b="1" dirty="0">
                <a:solidFill>
                  <a:schemeClr val="accent6"/>
                </a:solidFill>
                <a:effectLst>
                  <a:outerShdw blurRad="38100" dist="38100" dir="2700000" algn="tl">
                    <a:srgbClr val="000000">
                      <a:alpha val="43137"/>
                    </a:srgbClr>
                  </a:outerShdw>
                </a:effectLst>
                <a:ea typeface="+mj-ea"/>
                <a:cs typeface="+mj-cs"/>
              </a:rPr>
              <a:t>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(TEKNOLOJİK, YAZILIM, DONANIM vb.)</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6278" y="245892"/>
            <a:ext cx="1569900" cy="3334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4E4BC37B-8B6C-4421-8472-B24C6619D2F1}"/>
              </a:ext>
            </a:extLst>
          </p:cNvPr>
          <p:cNvGraphicFramePr>
            <a:graphicFrameLocks noGrp="1"/>
          </p:cNvGraphicFramePr>
          <p:nvPr>
            <p:extLst>
              <p:ext uri="{D42A27DB-BD31-4B8C-83A1-F6EECF244321}">
                <p14:modId xmlns:p14="http://schemas.microsoft.com/office/powerpoint/2010/main" val="630338827"/>
              </p:ext>
            </p:extLst>
          </p:nvPr>
        </p:nvGraphicFramePr>
        <p:xfrm>
          <a:off x="484909" y="1266357"/>
          <a:ext cx="7800111" cy="2164991"/>
        </p:xfrm>
        <a:graphic>
          <a:graphicData uri="http://schemas.openxmlformats.org/drawingml/2006/table">
            <a:tbl>
              <a:tblPr/>
              <a:tblGrid>
                <a:gridCol w="1484056">
                  <a:extLst>
                    <a:ext uri="{9D8B030D-6E8A-4147-A177-3AD203B41FA5}">
                      <a16:colId xmlns:a16="http://schemas.microsoft.com/office/drawing/2014/main" val="3918363564"/>
                    </a:ext>
                  </a:extLst>
                </a:gridCol>
                <a:gridCol w="1569752">
                  <a:extLst>
                    <a:ext uri="{9D8B030D-6E8A-4147-A177-3AD203B41FA5}">
                      <a16:colId xmlns:a16="http://schemas.microsoft.com/office/drawing/2014/main" val="1683979601"/>
                    </a:ext>
                  </a:extLst>
                </a:gridCol>
                <a:gridCol w="1582101">
                  <a:extLst>
                    <a:ext uri="{9D8B030D-6E8A-4147-A177-3AD203B41FA5}">
                      <a16:colId xmlns:a16="http://schemas.microsoft.com/office/drawing/2014/main" val="2592459544"/>
                    </a:ext>
                  </a:extLst>
                </a:gridCol>
                <a:gridCol w="1582101">
                  <a:extLst>
                    <a:ext uri="{9D8B030D-6E8A-4147-A177-3AD203B41FA5}">
                      <a16:colId xmlns:a16="http://schemas.microsoft.com/office/drawing/2014/main" val="3383282758"/>
                    </a:ext>
                  </a:extLst>
                </a:gridCol>
                <a:gridCol w="1582101">
                  <a:extLst>
                    <a:ext uri="{9D8B030D-6E8A-4147-A177-3AD203B41FA5}">
                      <a16:colId xmlns:a16="http://schemas.microsoft.com/office/drawing/2014/main" val="494559924"/>
                    </a:ext>
                  </a:extLst>
                </a:gridCol>
              </a:tblGrid>
              <a:tr h="489988">
                <a:tc>
                  <a:txBody>
                    <a:bodyPr/>
                    <a:lstStyle/>
                    <a:p>
                      <a:pPr algn="ctr" fontAlgn="ctr"/>
                      <a:r>
                        <a:rPr lang="tr-TR" sz="1200" b="1" i="0" u="none" strike="noStrike" dirty="0">
                          <a:solidFill>
                            <a:srgbClr val="000000"/>
                          </a:solidFill>
                          <a:effectLst/>
                          <a:latin typeface="Calibri" panose="020F0502020204030204" pitchFamily="34" charset="0"/>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1032420">
                <a:tc>
                  <a:txBody>
                    <a:bodyPr/>
                    <a:lstStyle/>
                    <a:p>
                      <a:pPr algn="ctr" fontAlgn="ctr"/>
                      <a:r>
                        <a:rPr lang="tr-TR" sz="1400" b="0" i="0" u="none" strike="noStrike" dirty="0" smtClean="0">
                          <a:solidFill>
                            <a:srgbClr val="000000"/>
                          </a:solidFill>
                          <a:effectLst/>
                          <a:latin typeface="Calibri" panose="020F0502020204030204" pitchFamily="34" charset="0"/>
                        </a:rPr>
                        <a:t>Bilgisayar</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Kız Yurdu Müdürlüğü</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2</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Kullanımda olan 1 adet bilgisayarın sık</a:t>
                      </a:r>
                      <a:r>
                        <a:rPr lang="tr-TR" sz="1400" b="0" i="0" u="none" strike="noStrike" baseline="0" dirty="0" smtClean="0">
                          <a:solidFill>
                            <a:srgbClr val="000000"/>
                          </a:solidFill>
                          <a:effectLst/>
                          <a:latin typeface="Calibri" panose="020F0502020204030204" pitchFamily="34" charset="0"/>
                        </a:rPr>
                        <a:t> sık arızalanması </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290031">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Yazılım</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Kız Yurdu Müdürlüğü</a:t>
                      </a:r>
                    </a:p>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Yurtta</a:t>
                      </a:r>
                      <a:r>
                        <a:rPr lang="tr-TR" sz="1400" b="0" i="0" u="none" strike="noStrike" baseline="0" dirty="0" smtClean="0">
                          <a:solidFill>
                            <a:srgbClr val="000000"/>
                          </a:solidFill>
                          <a:effectLst/>
                          <a:latin typeface="Calibri" panose="020F0502020204030204" pitchFamily="34" charset="0"/>
                        </a:rPr>
                        <a:t> kalan öğrencilerin bilgi sisteminden takibi</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bl>
          </a:graphicData>
        </a:graphic>
      </p:graphicFrame>
    </p:spTree>
    <p:extLst>
      <p:ext uri="{BB962C8B-B14F-4D97-AF65-F5344CB8AC3E}">
        <p14:creationId xmlns:p14="http://schemas.microsoft.com/office/powerpoint/2010/main" val="159016571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Özel 2">
      <a:dk1>
        <a:srgbClr val="8AD0D5"/>
      </a:dk1>
      <a:lt1>
        <a:sysClr val="window" lastClr="FFFFFF"/>
      </a:lt1>
      <a:dk2>
        <a:srgbClr val="1E5155"/>
      </a:dk2>
      <a:lt2>
        <a:srgbClr val="BFBFBF"/>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1054</TotalTime>
  <Words>1219</Words>
  <Application>Microsoft Office PowerPoint</Application>
  <PresentationFormat>Ekran Gösterisi (4:3)</PresentationFormat>
  <Paragraphs>309</Paragraphs>
  <Slides>20</Slides>
  <Notes>2</Notes>
  <HiddenSlides>0</HiddenSlides>
  <MMClips>0</MMClips>
  <ScaleCrop>false</ScaleCrop>
  <HeadingPairs>
    <vt:vector size="8" baseType="variant">
      <vt:variant>
        <vt:lpstr>Kullanılan Yazı Tipleri</vt:lpstr>
      </vt:variant>
      <vt:variant>
        <vt:i4>6</vt:i4>
      </vt:variant>
      <vt:variant>
        <vt:lpstr>Tema</vt:lpstr>
      </vt:variant>
      <vt:variant>
        <vt:i4>1</vt:i4>
      </vt:variant>
      <vt:variant>
        <vt:lpstr>Eklenmiş OLE Hizmet Programları</vt:lpstr>
      </vt:variant>
      <vt:variant>
        <vt:i4>1</vt:i4>
      </vt:variant>
      <vt:variant>
        <vt:lpstr>Slayt Başlıkları</vt:lpstr>
      </vt:variant>
      <vt:variant>
        <vt:i4>20</vt:i4>
      </vt:variant>
    </vt:vector>
  </HeadingPairs>
  <TitlesOfParts>
    <vt:vector size="28" baseType="lpstr">
      <vt:lpstr>Arial</vt:lpstr>
      <vt:lpstr>Calibri</vt:lpstr>
      <vt:lpstr>Calibri Light</vt:lpstr>
      <vt:lpstr>Tahoma</vt:lpstr>
      <vt:lpstr>Times New Roman</vt:lpstr>
      <vt:lpstr>Wingdings 3</vt:lpstr>
      <vt:lpstr>İyon</vt:lpstr>
      <vt:lpstr>Microsoft Excel Çalışma Sayfası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2019 YILI  YGG SUNUMU  MEZUNLAR OFİSİ ve KARİYER GELİŞTİRME KOORDİNATÖRLÜĞÜ SÜRECİ  30/12/2019</dc:title>
  <dc:creator>Ali Engin DORUM</dc:creator>
  <cp:lastModifiedBy>Ayşe KIVRAK</cp:lastModifiedBy>
  <cp:revision>105</cp:revision>
  <dcterms:created xsi:type="dcterms:W3CDTF">2020-01-20T10:44:30Z</dcterms:created>
  <dcterms:modified xsi:type="dcterms:W3CDTF">2024-05-27T12:43:30Z</dcterms:modified>
</cp:coreProperties>
</file>