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88" r:id="rId3"/>
    <p:sldId id="347" r:id="rId4"/>
    <p:sldId id="346" r:id="rId5"/>
    <p:sldId id="320" r:id="rId6"/>
    <p:sldId id="363" r:id="rId7"/>
    <p:sldId id="364" r:id="rId8"/>
    <p:sldId id="285" r:id="rId9"/>
    <p:sldId id="353" r:id="rId10"/>
    <p:sldId id="365" r:id="rId11"/>
    <p:sldId id="352" r:id="rId12"/>
    <p:sldId id="357" r:id="rId13"/>
    <p:sldId id="366" r:id="rId14"/>
    <p:sldId id="359" r:id="rId15"/>
    <p:sldId id="362" r:id="rId16"/>
    <p:sldId id="278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BEA70EB5-37B4-4FD2-923D-5284A583AEE6}">
          <p14:sldIdLst>
            <p14:sldId id="256"/>
          </p14:sldIdLst>
        </p14:section>
        <p14:section name="Başlıksız Bölüm" id="{29ED5E7A-0C58-4AF1-A401-2AB9E7D510F4}">
          <p14:sldIdLst>
            <p14:sldId id="288"/>
            <p14:sldId id="347"/>
            <p14:sldId id="346"/>
            <p14:sldId id="320"/>
            <p14:sldId id="363"/>
            <p14:sldId id="364"/>
            <p14:sldId id="285"/>
            <p14:sldId id="353"/>
            <p14:sldId id="365"/>
            <p14:sldId id="352"/>
            <p14:sldId id="357"/>
            <p14:sldId id="366"/>
            <p14:sldId id="359"/>
            <p14:sldId id="362"/>
            <p14:sldId id="2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i Engin DORUM" initials="AED" lastIdx="1" clrIdx="0">
    <p:extLst>
      <p:ext uri="{19B8F6BF-5375-455C-9EA6-DF929625EA0E}">
        <p15:presenceInfo xmlns:p15="http://schemas.microsoft.com/office/powerpoint/2012/main" userId="d7838842375f6d7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0D0D"/>
    <a:srgbClr val="0F2303"/>
    <a:srgbClr val="001626"/>
    <a:srgbClr val="7AEE32"/>
    <a:srgbClr val="E626AF"/>
    <a:srgbClr val="1F0620"/>
    <a:srgbClr val="020424"/>
    <a:srgbClr val="D9D9D9"/>
    <a:srgbClr val="122204"/>
    <a:srgbClr val="1224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C4A0E0-5728-3060-DBC6-73089B61B9EC}" v="19" dt="2021-12-30T11:12:01.669"/>
    <p1510:client id="{5DACE587-96EF-BCC8-9D45-661E4D919997}" v="25" dt="2021-12-30T11:23:17.420"/>
    <p1510:client id="{FBBD671A-7482-21DB-78BB-48D5101602C6}" v="422" dt="2021-12-30T11:09:03.6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Koyu Stil 2 - Vurgu 5/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Orta Sti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Açık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8FB837D-C827-4EFA-A057-4D05807E0F7C}" styleName="Tema Uygulanmış Stil 1 - Vurgu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-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iuchqfsx011\everyone\_Kalite%20Y&#246;netim%20Sistemi\Birim%20Anketleri\ANKET%20ANAL&#304;ZLER\&#304;dari%20Birimler\Muhasebe%20M&#252;d&#252;rl&#252;&#287;&#252;\2023\2023%20-%20Muhasebe%20Anket%20Analiz%20Formu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Aiuchqfsx011\everyone\_Kalite%20Y&#246;netim%20Sistemi\Birim%20Anketleri\ANKET%20ANAL&#304;ZLER\&#304;dari%20Birimler\Muhasebe%20M&#252;d&#252;rl&#252;&#287;&#252;\2023\2023%20-%20Muhasebe%20Anket%20Analiz%20Formu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Aiuchqfsx011\everyone\_Kalite%20Y&#246;netim%20Sistemi\Birim%20Anketleri\ANKET%20ANAL&#304;ZLER\&#304;dari%20Birimler\Muhasebe%20M&#252;d&#252;rl&#252;&#287;&#252;\2023\2023%20-%20Muhasebe%20Anket%20Analiz%20Formu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Aiuchqfsx011\everyone\_Kalite%20Y&#246;netim%20Sistemi\Birim%20Anketleri\ANKET%20ANAL&#304;ZLER\&#304;dari%20Birimler\Muhasebe%20M&#252;d&#252;rl&#252;&#287;&#252;\2023\2023%20-%20Muhasebe%20Anket%20Analiz%20Formu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0C0D0D"/>
                </a:solidFill>
                <a:latin typeface="+mn-lt"/>
                <a:ea typeface="+mn-ea"/>
                <a:cs typeface="+mn-cs"/>
              </a:defRPr>
            </a:pPr>
            <a:r>
              <a:rPr lang="tr-TR" sz="1800" b="0" i="0" baseline="0">
                <a:solidFill>
                  <a:srgbClr val="0C0D0D"/>
                </a:solidFill>
                <a:effectLst/>
              </a:rPr>
              <a:t>MUHASEBE MÜDÜRLÜĞÜ </a:t>
            </a:r>
            <a:r>
              <a:rPr lang="en-US" sz="1800" b="0" i="0" baseline="0">
                <a:solidFill>
                  <a:srgbClr val="0C0D0D"/>
                </a:solidFill>
                <a:effectLst/>
              </a:rPr>
              <a:t>MEMNUNİYET </a:t>
            </a:r>
            <a:endParaRPr lang="tr-TR">
              <a:solidFill>
                <a:srgbClr val="0C0D0D"/>
              </a:solidFill>
              <a:effectLst/>
            </a:endParaRPr>
          </a:p>
          <a:p>
            <a:pPr>
              <a:defRPr>
                <a:solidFill>
                  <a:srgbClr val="0C0D0D"/>
                </a:solidFill>
              </a:defRPr>
            </a:pPr>
            <a:r>
              <a:rPr lang="en-US" sz="1800" b="0" i="0" baseline="0">
                <a:solidFill>
                  <a:srgbClr val="0C0D0D"/>
                </a:solidFill>
                <a:effectLst/>
              </a:rPr>
              <a:t>ANKET ANALİZ FORMU - </a:t>
            </a:r>
            <a:r>
              <a:rPr lang="tr-TR" sz="1800" b="0" i="0" baseline="0">
                <a:solidFill>
                  <a:srgbClr val="0C0D0D"/>
                </a:solidFill>
                <a:effectLst/>
              </a:rPr>
              <a:t>GENEL</a:t>
            </a:r>
            <a:endParaRPr lang="tr-TR">
              <a:solidFill>
                <a:srgbClr val="0C0D0D"/>
              </a:solidFill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0C0D0D"/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C0D0D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TÜMÜ!$F$104:$M$104</c:f>
              <c:strCache>
                <c:ptCount val="8"/>
                <c:pt idx="0">
                  <c:v>1 - Muhasebe Müdürlüğü çalışanlarına kolay erişim sağlarım</c:v>
                </c:pt>
                <c:pt idx="1">
                  <c:v>2 - Yöneltilen soru/sorun ve taleplere karşı üslup ve yaklaşımlarından memnunum</c:v>
                </c:pt>
                <c:pt idx="2">
                  <c:v>3 - Acil durumlar için hızlı ve doğru çözümler üretir/bilgilendirir.</c:v>
                </c:pt>
                <c:pt idx="3">
                  <c:v>4 - Genel bilgilendirmeleri zamanında ve anlaşılır bir biçimde yapar</c:v>
                </c:pt>
                <c:pt idx="4">
                  <c:v>5 - Faturalar eksiksiz ve zamanında düzenlenir.</c:v>
                </c:pt>
                <c:pt idx="5">
                  <c:v>6 - Kişi ve firmalar ile mutabakatlar zamanında yapılır.</c:v>
                </c:pt>
                <c:pt idx="6">
                  <c:v>7 - Genel olarak Muhasebe Müdürlüğü faaliyetlerinden memnunum.</c:v>
                </c:pt>
                <c:pt idx="7">
                  <c:v>GENEL ORTALAMA</c:v>
                </c:pt>
              </c:strCache>
            </c:strRef>
          </c:cat>
          <c:val>
            <c:numRef>
              <c:f>TÜMÜ!$F$105:$M$105</c:f>
              <c:numCache>
                <c:formatCode>0.00%</c:formatCode>
                <c:ptCount val="8"/>
                <c:pt idx="0">
                  <c:v>0.79427083333333337</c:v>
                </c:pt>
                <c:pt idx="1">
                  <c:v>0.82258064516129037</c:v>
                </c:pt>
                <c:pt idx="2">
                  <c:v>0.793010752688172</c:v>
                </c:pt>
                <c:pt idx="3">
                  <c:v>0.79521276595744683</c:v>
                </c:pt>
                <c:pt idx="4">
                  <c:v>0.84593023255813948</c:v>
                </c:pt>
                <c:pt idx="5">
                  <c:v>0.81730769230769229</c:v>
                </c:pt>
                <c:pt idx="6">
                  <c:v>0.78989361702127658</c:v>
                </c:pt>
                <c:pt idx="7" formatCode="0%">
                  <c:v>0.79975704567541295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11-49C1-BAD0-E9BC2B75F1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4971984"/>
        <c:axId val="614975728"/>
      </c:barChart>
      <c:catAx>
        <c:axId val="61497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C0D0D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614975728"/>
        <c:crosses val="autoZero"/>
        <c:auto val="1"/>
        <c:lblAlgn val="ctr"/>
        <c:lblOffset val="100"/>
        <c:noMultiLvlLbl val="0"/>
      </c:catAx>
      <c:valAx>
        <c:axId val="614975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C0D0D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614971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0C0D0D"/>
                </a:solidFill>
                <a:latin typeface="+mn-lt"/>
                <a:ea typeface="+mn-ea"/>
                <a:cs typeface="+mn-cs"/>
              </a:defRPr>
            </a:pPr>
            <a:r>
              <a:rPr lang="tr-TR" sz="1200" b="0" i="0" baseline="0" dirty="0">
                <a:solidFill>
                  <a:srgbClr val="0C0D0D"/>
                </a:solidFill>
                <a:effectLst/>
              </a:rPr>
              <a:t>MUHASEBE MÜDÜRLÜĞÜ </a:t>
            </a:r>
            <a:r>
              <a:rPr lang="en-US" sz="1200" b="0" i="0" baseline="0" dirty="0">
                <a:solidFill>
                  <a:srgbClr val="0C0D0D"/>
                </a:solidFill>
                <a:effectLst/>
              </a:rPr>
              <a:t>MEMNUNİYET </a:t>
            </a:r>
            <a:endParaRPr lang="tr-TR" sz="1200" dirty="0">
              <a:solidFill>
                <a:srgbClr val="0C0D0D"/>
              </a:solidFill>
              <a:effectLst/>
            </a:endParaRPr>
          </a:p>
          <a:p>
            <a:pPr>
              <a:defRPr>
                <a:solidFill>
                  <a:srgbClr val="0C0D0D"/>
                </a:solidFill>
              </a:defRPr>
            </a:pPr>
            <a:r>
              <a:rPr lang="en-US" sz="1200" b="0" i="0" baseline="0" dirty="0">
                <a:solidFill>
                  <a:srgbClr val="0C0D0D"/>
                </a:solidFill>
                <a:effectLst/>
              </a:rPr>
              <a:t>ANKET ANALİZ FORMU - </a:t>
            </a:r>
            <a:r>
              <a:rPr lang="tr-TR" sz="1200" b="0" i="0" baseline="0" dirty="0">
                <a:solidFill>
                  <a:srgbClr val="0C0D0D"/>
                </a:solidFill>
                <a:effectLst/>
              </a:rPr>
              <a:t>ÖĞRENCİ</a:t>
            </a:r>
            <a:endParaRPr lang="tr-TR" sz="1200" dirty="0">
              <a:solidFill>
                <a:srgbClr val="0C0D0D"/>
              </a:solidFill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0C0D0D"/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C0D0D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ÖĞRENCİ!$F$49:$M$49</c:f>
              <c:strCache>
                <c:ptCount val="8"/>
                <c:pt idx="0">
                  <c:v>1 - Muhasebe Müdürlüğü çalışanlarına kolay erişim sağlarım</c:v>
                </c:pt>
                <c:pt idx="1">
                  <c:v>2 - Yöneltilen soru/sorun ve taleplere karşı üslup ve yaklaşımlarından memnunum</c:v>
                </c:pt>
                <c:pt idx="2">
                  <c:v>3 - Acil durumlar için hızlı ve doğru çözümler üretir/bilgilendirir.</c:v>
                </c:pt>
                <c:pt idx="3">
                  <c:v>4 - Genel bilgilendirmeleri zamanında ve anlaşılır bir biçimde yapar</c:v>
                </c:pt>
                <c:pt idx="4">
                  <c:v>5 - Faturalar eksiksiz ve zamanında düzenlenir.</c:v>
                </c:pt>
                <c:pt idx="5">
                  <c:v>6 - Kişi ve firmalar ile mutabakatlar zamanında yapılır.</c:v>
                </c:pt>
                <c:pt idx="6">
                  <c:v>7 - Genel olarak Muhasebe Müdürlüğü faaliyetlerinden memnunum.</c:v>
                </c:pt>
                <c:pt idx="7">
                  <c:v>GENEL ORTALAMA</c:v>
                </c:pt>
              </c:strCache>
            </c:strRef>
          </c:cat>
          <c:val>
            <c:numRef>
              <c:f>ÖĞRENCİ!$F$50:$M$50</c:f>
              <c:numCache>
                <c:formatCode>0.00%</c:formatCode>
                <c:ptCount val="8"/>
                <c:pt idx="0">
                  <c:v>0.67045454545454541</c:v>
                </c:pt>
                <c:pt idx="1">
                  <c:v>0.74404761904761907</c:v>
                </c:pt>
                <c:pt idx="2">
                  <c:v>0.71341463414634143</c:v>
                </c:pt>
                <c:pt idx="3">
                  <c:v>0.70833333333333337</c:v>
                </c:pt>
                <c:pt idx="4">
                  <c:v>0.78658536585365857</c:v>
                </c:pt>
                <c:pt idx="5">
                  <c:v>0.72972972972972971</c:v>
                </c:pt>
                <c:pt idx="6">
                  <c:v>0.7142857142857143</c:v>
                </c:pt>
                <c:pt idx="7" formatCode="0%">
                  <c:v>0.71367724867724858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C3-456E-8F0B-548E6290E0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4971984"/>
        <c:axId val="614975728"/>
      </c:barChart>
      <c:catAx>
        <c:axId val="61497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C0D0D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614975728"/>
        <c:crosses val="autoZero"/>
        <c:auto val="1"/>
        <c:lblAlgn val="ctr"/>
        <c:lblOffset val="100"/>
        <c:noMultiLvlLbl val="0"/>
      </c:catAx>
      <c:valAx>
        <c:axId val="614975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614971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0C0D0D"/>
                </a:solidFill>
                <a:latin typeface="+mn-lt"/>
                <a:ea typeface="+mn-ea"/>
                <a:cs typeface="+mn-cs"/>
              </a:defRPr>
            </a:pPr>
            <a:r>
              <a:rPr lang="tr-TR" sz="1200" b="0" i="0" baseline="0" dirty="0">
                <a:solidFill>
                  <a:srgbClr val="0C0D0D"/>
                </a:solidFill>
                <a:effectLst/>
              </a:rPr>
              <a:t>MUHASEBE MÜDÜRLÜĞÜ </a:t>
            </a:r>
            <a:r>
              <a:rPr lang="en-US" sz="1200" b="0" i="0" baseline="0" dirty="0">
                <a:solidFill>
                  <a:srgbClr val="0C0D0D"/>
                </a:solidFill>
                <a:effectLst/>
              </a:rPr>
              <a:t>MEMNUNİYET </a:t>
            </a:r>
            <a:endParaRPr lang="tr-TR" sz="1200" dirty="0">
              <a:solidFill>
                <a:srgbClr val="0C0D0D"/>
              </a:solidFill>
              <a:effectLst/>
            </a:endParaRPr>
          </a:p>
          <a:p>
            <a:pPr>
              <a:defRPr>
                <a:solidFill>
                  <a:srgbClr val="0C0D0D"/>
                </a:solidFill>
              </a:defRPr>
            </a:pPr>
            <a:r>
              <a:rPr lang="en-US" sz="1200" b="0" i="0" baseline="0" dirty="0">
                <a:solidFill>
                  <a:srgbClr val="0C0D0D"/>
                </a:solidFill>
                <a:effectLst/>
              </a:rPr>
              <a:t>ANKET ANALİZ FORMU - </a:t>
            </a:r>
            <a:r>
              <a:rPr lang="tr-TR" sz="1200" b="0" i="0" baseline="0" dirty="0">
                <a:solidFill>
                  <a:srgbClr val="0C0D0D"/>
                </a:solidFill>
                <a:effectLst/>
              </a:rPr>
              <a:t>AKADEMİ</a:t>
            </a:r>
            <a:endParaRPr lang="tr-TR" sz="1200" dirty="0">
              <a:solidFill>
                <a:srgbClr val="0C0D0D"/>
              </a:solidFill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0C0D0D"/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C0D0D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AKADEMİ!$F$30:$M$30</c:f>
              <c:strCache>
                <c:ptCount val="8"/>
                <c:pt idx="0">
                  <c:v>1 - Muhasebe Müdürlüğü çalışanlarına kolay erişim sağlarım</c:v>
                </c:pt>
                <c:pt idx="1">
                  <c:v>2 - Yöneltilen soru/sorun ve taleplere karşı üslup ve yaklaşımlarından memnunum</c:v>
                </c:pt>
                <c:pt idx="2">
                  <c:v>3 - Acil durumlar için hızlı ve doğru çözümler üretir/bilgilendirir.</c:v>
                </c:pt>
                <c:pt idx="3">
                  <c:v>4 - Genel bilgilendirmeleri zamanında ve anlaşılır bir biçimde yapar</c:v>
                </c:pt>
                <c:pt idx="4">
                  <c:v>5 - Faturalar eksiksiz ve zamanında düzenlenir.</c:v>
                </c:pt>
                <c:pt idx="5">
                  <c:v>6 - Kişi ve firmalar ile mutabakatlar zamanında yapılır.</c:v>
                </c:pt>
                <c:pt idx="6">
                  <c:v>7 - Genel olarak Muhasebe Müdürlüğü faaliyetlerinden memnunum.</c:v>
                </c:pt>
                <c:pt idx="7">
                  <c:v>GENEL ORTALAMA</c:v>
                </c:pt>
              </c:strCache>
            </c:strRef>
          </c:cat>
          <c:val>
            <c:numRef>
              <c:f>AKADEMİ!$F$31:$M$31</c:f>
              <c:numCache>
                <c:formatCode>0.00%</c:formatCode>
                <c:ptCount val="8"/>
                <c:pt idx="0">
                  <c:v>0.93478260869565222</c:v>
                </c:pt>
                <c:pt idx="1">
                  <c:v>0.92045454545454541</c:v>
                </c:pt>
                <c:pt idx="2">
                  <c:v>0.90217391304347827</c:v>
                </c:pt>
                <c:pt idx="3">
                  <c:v>0.90217391304347827</c:v>
                </c:pt>
                <c:pt idx="4">
                  <c:v>0.93181818181818177</c:v>
                </c:pt>
                <c:pt idx="5">
                  <c:v>0.90789473684210531</c:v>
                </c:pt>
                <c:pt idx="6">
                  <c:v>0.89130434782608692</c:v>
                </c:pt>
                <c:pt idx="7" formatCode="0%">
                  <c:v>0.90600198412698418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10-4FCF-B4E2-793EC4C193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4971984"/>
        <c:axId val="614975728"/>
      </c:barChart>
      <c:catAx>
        <c:axId val="61497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C0D0D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614975728"/>
        <c:crosses val="autoZero"/>
        <c:auto val="1"/>
        <c:lblAlgn val="ctr"/>
        <c:lblOffset val="100"/>
        <c:noMultiLvlLbl val="0"/>
      </c:catAx>
      <c:valAx>
        <c:axId val="614975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C0D0D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614971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0C0D0D"/>
                </a:solidFill>
                <a:latin typeface="+mn-lt"/>
                <a:ea typeface="+mn-ea"/>
                <a:cs typeface="+mn-cs"/>
              </a:defRPr>
            </a:pPr>
            <a:r>
              <a:rPr lang="tr-TR" sz="1200" b="0" i="0" baseline="0" dirty="0">
                <a:solidFill>
                  <a:srgbClr val="0C0D0D"/>
                </a:solidFill>
                <a:effectLst/>
              </a:rPr>
              <a:t>MUHASEBE MÜDÜRLÜĞÜ </a:t>
            </a:r>
            <a:r>
              <a:rPr lang="en-US" sz="1200" b="0" i="0" baseline="0" dirty="0">
                <a:solidFill>
                  <a:srgbClr val="0C0D0D"/>
                </a:solidFill>
                <a:effectLst/>
              </a:rPr>
              <a:t>MEMNUNİYET </a:t>
            </a:r>
            <a:endParaRPr lang="tr-TR" sz="1200" dirty="0">
              <a:solidFill>
                <a:srgbClr val="0C0D0D"/>
              </a:solidFill>
              <a:effectLst/>
            </a:endParaRPr>
          </a:p>
          <a:p>
            <a:pPr>
              <a:defRPr>
                <a:solidFill>
                  <a:srgbClr val="0C0D0D"/>
                </a:solidFill>
              </a:defRPr>
            </a:pPr>
            <a:r>
              <a:rPr lang="en-US" sz="1200" b="0" i="0" baseline="0" dirty="0">
                <a:solidFill>
                  <a:srgbClr val="0C0D0D"/>
                </a:solidFill>
                <a:effectLst/>
              </a:rPr>
              <a:t>ANKET ANALİZ FORMU - </a:t>
            </a:r>
            <a:r>
              <a:rPr lang="tr-TR" sz="1200" b="0" i="0" baseline="0" dirty="0">
                <a:solidFill>
                  <a:srgbClr val="0C0D0D"/>
                </a:solidFill>
                <a:effectLst/>
              </a:rPr>
              <a:t>İDARİ</a:t>
            </a:r>
            <a:endParaRPr lang="tr-TR" sz="1200" dirty="0">
              <a:solidFill>
                <a:srgbClr val="0C0D0D"/>
              </a:solidFill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0C0D0D"/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>
        <c:manualLayout>
          <c:layoutTarget val="inner"/>
          <c:xMode val="edge"/>
          <c:yMode val="edge"/>
          <c:x val="0.13608619574727074"/>
          <c:y val="0.16305890627209363"/>
          <c:w val="0.84217467381794664"/>
          <c:h val="0.4135054192206149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C0D0D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İDARİ!$F$33:$M$33</c:f>
              <c:strCache>
                <c:ptCount val="8"/>
                <c:pt idx="0">
                  <c:v>1 - Muhasebe Müdürlüğü çalışanlarına kolay erişim sağlarım</c:v>
                </c:pt>
                <c:pt idx="1">
                  <c:v>2 - Yöneltilen soru/sorun ve taleplere karşı üslup ve yaklaşımlarından memnunum</c:v>
                </c:pt>
                <c:pt idx="2">
                  <c:v>3 - Acil durumlar için hızlı ve doğru çözümler üretir/bilgilendirir.</c:v>
                </c:pt>
                <c:pt idx="3">
                  <c:v>4 - Genel bilgilendirmeleri zamanında ve anlaşılır bir biçimde yapar</c:v>
                </c:pt>
                <c:pt idx="4">
                  <c:v>5 - Faturalar eksiksiz ve zamanında düzenlenir.</c:v>
                </c:pt>
                <c:pt idx="5">
                  <c:v>6 - Kişi ve firmalar ile mutabakatlar zamanında yapılır.</c:v>
                </c:pt>
                <c:pt idx="6">
                  <c:v>7 - Genel olarak Muhasebe Müdürlüğü faaliyetlerinden memnunum.</c:v>
                </c:pt>
                <c:pt idx="7">
                  <c:v>GENEL ORTALAMA</c:v>
                </c:pt>
              </c:strCache>
            </c:strRef>
          </c:cat>
          <c:val>
            <c:numRef>
              <c:f>İDARİ!$F$34:$M$34</c:f>
              <c:numCache>
                <c:formatCode>0.00%</c:formatCode>
                <c:ptCount val="8"/>
                <c:pt idx="0">
                  <c:v>0.87068965517241381</c:v>
                </c:pt>
                <c:pt idx="1">
                  <c:v>0.86206896551724133</c:v>
                </c:pt>
                <c:pt idx="2">
                  <c:v>0.81896551724137934</c:v>
                </c:pt>
                <c:pt idx="3">
                  <c:v>0.83620689655172409</c:v>
                </c:pt>
                <c:pt idx="4">
                  <c:v>0.86956521739130432</c:v>
                </c:pt>
                <c:pt idx="5">
                  <c:v>0.88636363636363635</c:v>
                </c:pt>
                <c:pt idx="6">
                  <c:v>0.81896551724137934</c:v>
                </c:pt>
                <c:pt idx="7" formatCode="0%">
                  <c:v>0.84540229885057472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18-416C-A508-908566D17A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4971984"/>
        <c:axId val="614975728"/>
      </c:barChart>
      <c:catAx>
        <c:axId val="61497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C0D0D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614975728"/>
        <c:crosses val="autoZero"/>
        <c:auto val="1"/>
        <c:lblAlgn val="ctr"/>
        <c:lblOffset val="100"/>
        <c:noMultiLvlLbl val="0"/>
      </c:catAx>
      <c:valAx>
        <c:axId val="614975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C0D0D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614971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BB33AB-95D0-4717-BDF4-E43CC0F3C2AB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8044AC2-6714-4990-A06E-5C0CCACFB7F6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tr-TR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Birimin Misyonu</a:t>
          </a:r>
          <a:endParaRPr lang="tr-TR" sz="2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FC8CE2-DEE6-4B50-829D-5ECCF3D81E67}" type="parTrans" cxnId="{D22D5BF1-1412-408A-B1D3-B606467E568B}">
      <dgm:prSet/>
      <dgm:spPr/>
      <dgm:t>
        <a:bodyPr/>
        <a:lstStyle/>
        <a:p>
          <a:endParaRPr lang="tr-TR"/>
        </a:p>
      </dgm:t>
    </dgm:pt>
    <dgm:pt modelId="{748C16A6-53BF-490D-A0EE-81D14991000B}" type="sibTrans" cxnId="{D22D5BF1-1412-408A-B1D3-B606467E568B}">
      <dgm:prSet/>
      <dgm:spPr/>
      <dgm:t>
        <a:bodyPr/>
        <a:lstStyle/>
        <a:p>
          <a:endParaRPr lang="tr-TR"/>
        </a:p>
      </dgm:t>
    </dgm:pt>
    <dgm:pt modelId="{90DF9BF9-3575-4027-A9A2-AE509842E8BF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tr-TR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Birimin Vizyonu</a:t>
          </a:r>
          <a:endParaRPr lang="tr-TR" sz="2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DC7FA1-9E9E-43E7-812E-2AAE52BDA1E5}" type="parTrans" cxnId="{4A40BB6B-96BB-48B9-97B1-E0FC4711347B}">
      <dgm:prSet/>
      <dgm:spPr/>
      <dgm:t>
        <a:bodyPr/>
        <a:lstStyle/>
        <a:p>
          <a:endParaRPr lang="tr-TR"/>
        </a:p>
      </dgm:t>
    </dgm:pt>
    <dgm:pt modelId="{861C524E-1B46-4545-AAF7-8C0C6E305534}" type="sibTrans" cxnId="{4A40BB6B-96BB-48B9-97B1-E0FC4711347B}">
      <dgm:prSet/>
      <dgm:spPr/>
      <dgm:t>
        <a:bodyPr/>
        <a:lstStyle/>
        <a:p>
          <a:endParaRPr lang="tr-TR"/>
        </a:p>
      </dgm:t>
    </dgm:pt>
    <dgm:pt modelId="{ABFA9D6E-2E37-4CAF-976C-E64FB811B246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tr-TR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Birimin Çalışma Politikası</a:t>
          </a:r>
          <a:endParaRPr lang="tr-TR" sz="2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FA07DA-31ED-42CC-B0B1-B1AD7E591A83}" type="parTrans" cxnId="{A94F8738-E2C8-4569-981B-F7D50C3CEFFB}">
      <dgm:prSet/>
      <dgm:spPr/>
      <dgm:t>
        <a:bodyPr/>
        <a:lstStyle/>
        <a:p>
          <a:endParaRPr lang="tr-TR"/>
        </a:p>
      </dgm:t>
    </dgm:pt>
    <dgm:pt modelId="{83456B5F-DD29-416D-9A38-399F079C39EC}" type="sibTrans" cxnId="{A94F8738-E2C8-4569-981B-F7D50C3CEFFB}">
      <dgm:prSet/>
      <dgm:spPr/>
      <dgm:t>
        <a:bodyPr/>
        <a:lstStyle/>
        <a:p>
          <a:endParaRPr lang="tr-TR"/>
        </a:p>
      </dgm:t>
    </dgm:pt>
    <dgm:pt modelId="{7862B0BD-9560-4346-9393-CB50CA9AC8EF}">
      <dgm:prSet phldrT="[Text]" custT="1"/>
      <dgm:spPr/>
      <dgm:t>
        <a:bodyPr/>
        <a:lstStyle/>
        <a:p>
          <a:r>
            <a:rPr lang="tr-TR" sz="1800" b="1" i="1" dirty="0" smtClean="0">
              <a:solidFill>
                <a:srgbClr val="0C0D0D"/>
              </a:solidFill>
            </a:rPr>
            <a:t>Meslek etiğinden ve sosyal sorumluluğundan ödün vermeden kendini sürekli yenileyen ve teknolojiye uyum sağlayan yapısıyla muhasebe hizmetinin en etkin bir şekilde verilmesine çaba gösterir.</a:t>
          </a:r>
          <a:endParaRPr lang="tr-TR" sz="1800" dirty="0">
            <a:solidFill>
              <a:srgbClr val="0C0D0D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0D3A0D-1658-4EDE-B5B0-84942043DC76}" type="sibTrans" cxnId="{A2CEBFE8-6004-450C-9F92-55C5B746EAEE}">
      <dgm:prSet/>
      <dgm:spPr/>
      <dgm:t>
        <a:bodyPr/>
        <a:lstStyle/>
        <a:p>
          <a:endParaRPr lang="tr-TR"/>
        </a:p>
      </dgm:t>
    </dgm:pt>
    <dgm:pt modelId="{9B006CCC-7570-4E8C-96B0-8BF723160353}" type="parTrans" cxnId="{A2CEBFE8-6004-450C-9F92-55C5B746EAEE}">
      <dgm:prSet/>
      <dgm:spPr/>
      <dgm:t>
        <a:bodyPr/>
        <a:lstStyle/>
        <a:p>
          <a:endParaRPr lang="tr-TR"/>
        </a:p>
      </dgm:t>
    </dgm:pt>
    <dgm:pt modelId="{33D1FB3E-CA0C-4FE1-BD8B-9ADA3A893075}">
      <dgm:prSet phldrT="[Text]" custT="1"/>
      <dgm:spPr>
        <a:solidFill>
          <a:srgbClr val="F0A22E">
            <a:alpha val="90000"/>
            <a:tint val="40000"/>
            <a:hueOff val="0"/>
            <a:satOff val="0"/>
            <a:lumOff val="0"/>
            <a:alphaOff val="0"/>
          </a:srgbClr>
        </a:solidFill>
        <a:ln w="15875" cap="rnd" cmpd="sng" algn="ctr">
          <a:solidFill>
            <a:srgbClr val="F0A22E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b="1" i="1" kern="1200" dirty="0" smtClean="0">
              <a:solidFill>
                <a:srgbClr val="0C0D0D"/>
              </a:solidFill>
            </a:rPr>
            <a:t>Üniversitemizin stratejik hedeflerine ulaşmasında yardımcı olacak muhasebe hizmetlerini karşılarken yasal mevzuata uygun, hesap verilebilir ve saydam olarak karar alıcılara ve paydaşlarına bilgi sağlamak.</a:t>
          </a:r>
          <a:endParaRPr lang="tr-TR" sz="1600" kern="1200" dirty="0">
            <a:solidFill>
              <a:srgbClr val="0C0D0D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F00DC726-57E8-4796-8812-68035742F548}" type="sibTrans" cxnId="{F349B533-B0C6-426D-8D1B-EF3A8BAD9759}">
      <dgm:prSet/>
      <dgm:spPr/>
      <dgm:t>
        <a:bodyPr/>
        <a:lstStyle/>
        <a:p>
          <a:endParaRPr lang="tr-TR"/>
        </a:p>
      </dgm:t>
    </dgm:pt>
    <dgm:pt modelId="{3B5F02F8-9FD7-42D9-B2B6-EF5FF5F52C87}" type="parTrans" cxnId="{F349B533-B0C6-426D-8D1B-EF3A8BAD9759}">
      <dgm:prSet/>
      <dgm:spPr/>
      <dgm:t>
        <a:bodyPr/>
        <a:lstStyle/>
        <a:p>
          <a:endParaRPr lang="tr-TR"/>
        </a:p>
      </dgm:t>
    </dgm:pt>
    <dgm:pt modelId="{C3766F48-E1B0-4EA7-AF04-8397CAAD1FAC}">
      <dgm:prSet custT="1"/>
      <dgm:spPr>
        <a:solidFill>
          <a:srgbClr val="F0A22E">
            <a:alpha val="90000"/>
            <a:tint val="40000"/>
            <a:hueOff val="0"/>
            <a:satOff val="0"/>
            <a:lumOff val="0"/>
            <a:alphaOff val="0"/>
          </a:srgbClr>
        </a:solidFill>
        <a:ln w="15875" cap="rnd" cmpd="sng" algn="ctr">
          <a:solidFill>
            <a:srgbClr val="F0A22E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b="1" i="1" kern="1200" dirty="0" smtClean="0">
              <a:solidFill>
                <a:srgbClr val="0C0D0D"/>
              </a:solidFill>
            </a:rPr>
            <a:t>Kanun ve ilgili mevzuatlar ile kendisine verilmiş olan görev ve sorumluluklar çerçevesinde üniversitenin bölümden beklentilerini eksiksiz, doğru ve zamanında; tarafsızlık ve güvenilirlik ilkelerine bağlı kalarak karşılamayı amaçlar.</a:t>
          </a:r>
          <a:endParaRPr lang="tr-TR" sz="1600" kern="1200" dirty="0">
            <a:solidFill>
              <a:srgbClr val="0C0D0D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5D61B9D4-3766-4CF5-9659-7A56DE7E4D99}" type="sibTrans" cxnId="{23ED1656-9338-48FF-B284-A0CE44745F68}">
      <dgm:prSet/>
      <dgm:spPr/>
      <dgm:t>
        <a:bodyPr/>
        <a:lstStyle/>
        <a:p>
          <a:endParaRPr lang="tr-TR"/>
        </a:p>
      </dgm:t>
    </dgm:pt>
    <dgm:pt modelId="{FBF4CB92-0065-43EB-987F-07C3A28ADFB6}" type="parTrans" cxnId="{23ED1656-9338-48FF-B284-A0CE44745F68}">
      <dgm:prSet/>
      <dgm:spPr/>
      <dgm:t>
        <a:bodyPr/>
        <a:lstStyle/>
        <a:p>
          <a:endParaRPr lang="tr-TR"/>
        </a:p>
      </dgm:t>
    </dgm:pt>
    <dgm:pt modelId="{4A83D1D9-DC31-4F97-A68A-79D8FA16BE50}" type="pres">
      <dgm:prSet presAssocID="{D6BB33AB-95D0-4717-BDF4-E43CC0F3C2A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D2F3E6F7-522F-4A3A-808A-C5ED5EEEF97D}" type="pres">
      <dgm:prSet presAssocID="{48044AC2-6714-4990-A06E-5C0CCACFB7F6}" presName="linNode" presStyleCnt="0"/>
      <dgm:spPr/>
    </dgm:pt>
    <dgm:pt modelId="{895778C7-62FB-4368-8185-B39376CD2D93}" type="pres">
      <dgm:prSet presAssocID="{48044AC2-6714-4990-A06E-5C0CCACFB7F6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8B90CE8-A0EF-43ED-8742-B2B24DE580AB}" type="pres">
      <dgm:prSet presAssocID="{48044AC2-6714-4990-A06E-5C0CCACFB7F6}" presName="childShp" presStyleLbl="bgAccFollowNode1" presStyleIdx="0" presStyleCnt="3">
        <dgm:presLayoutVars>
          <dgm:bulletEnabled val="1"/>
        </dgm:presLayoutVars>
      </dgm:prSet>
      <dgm:spPr>
        <a:xfrm>
          <a:off x="4507288" y="0"/>
          <a:ext cx="6760932" cy="1294712"/>
        </a:xfrm>
        <a:prstGeom prst="rightArrow">
          <a:avLst>
            <a:gd name="adj1" fmla="val 75000"/>
            <a:gd name="adj2" fmla="val 50000"/>
          </a:avLst>
        </a:prstGeom>
      </dgm:spPr>
      <dgm:t>
        <a:bodyPr/>
        <a:lstStyle/>
        <a:p>
          <a:endParaRPr lang="tr-TR"/>
        </a:p>
      </dgm:t>
    </dgm:pt>
    <dgm:pt modelId="{C5CD649E-6854-4C0E-985C-A85D54BB579D}" type="pres">
      <dgm:prSet presAssocID="{748C16A6-53BF-490D-A0EE-81D14991000B}" presName="spacing" presStyleCnt="0"/>
      <dgm:spPr/>
    </dgm:pt>
    <dgm:pt modelId="{A84D25B8-0C8D-47FD-92C6-FD850873E12D}" type="pres">
      <dgm:prSet presAssocID="{90DF9BF9-3575-4027-A9A2-AE509842E8BF}" presName="linNode" presStyleCnt="0"/>
      <dgm:spPr/>
    </dgm:pt>
    <dgm:pt modelId="{F3C9560A-6CA6-4F98-8BF9-61CA0ED0A256}" type="pres">
      <dgm:prSet presAssocID="{90DF9BF9-3575-4027-A9A2-AE509842E8BF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B6C28D6-ADE1-4BE8-A098-5D37873A1FBF}" type="pres">
      <dgm:prSet presAssocID="{90DF9BF9-3575-4027-A9A2-AE509842E8BF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C6F763D-8DBD-4FA4-A13D-159573EBEA93}" type="pres">
      <dgm:prSet presAssocID="{861C524E-1B46-4545-AAF7-8C0C6E305534}" presName="spacing" presStyleCnt="0"/>
      <dgm:spPr/>
    </dgm:pt>
    <dgm:pt modelId="{D187971D-BFF1-46C4-8A81-8EE3D90C0BE6}" type="pres">
      <dgm:prSet presAssocID="{ABFA9D6E-2E37-4CAF-976C-E64FB811B246}" presName="linNode" presStyleCnt="0"/>
      <dgm:spPr/>
    </dgm:pt>
    <dgm:pt modelId="{AAED4C34-41FD-4697-A664-F774F1AC45E2}" type="pres">
      <dgm:prSet presAssocID="{ABFA9D6E-2E37-4CAF-976C-E64FB811B246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9BB3A4D-7279-42D9-BC33-9F687E06A827}" type="pres">
      <dgm:prSet presAssocID="{ABFA9D6E-2E37-4CAF-976C-E64FB811B246}" presName="childShp" presStyleLbl="bgAccFollowNode1" presStyleIdx="2" presStyleCnt="3">
        <dgm:presLayoutVars>
          <dgm:bulletEnabled val="1"/>
        </dgm:presLayoutVars>
      </dgm:prSet>
      <dgm:spPr>
        <a:xfrm>
          <a:off x="4507288" y="2848367"/>
          <a:ext cx="6760932" cy="1294712"/>
        </a:xfrm>
        <a:prstGeom prst="rightArrow">
          <a:avLst>
            <a:gd name="adj1" fmla="val 75000"/>
            <a:gd name="adj2" fmla="val 50000"/>
          </a:avLst>
        </a:prstGeom>
      </dgm:spPr>
      <dgm:t>
        <a:bodyPr/>
        <a:lstStyle/>
        <a:p>
          <a:endParaRPr lang="tr-TR"/>
        </a:p>
      </dgm:t>
    </dgm:pt>
  </dgm:ptLst>
  <dgm:cxnLst>
    <dgm:cxn modelId="{30B16FC9-07C4-4684-B8CF-FA03EAEF6930}" type="presOf" srcId="{C3766F48-E1B0-4EA7-AF04-8397CAAD1FAC}" destId="{89BB3A4D-7279-42D9-BC33-9F687E06A827}" srcOrd="0" destOrd="0" presId="urn:microsoft.com/office/officeart/2005/8/layout/vList6"/>
    <dgm:cxn modelId="{6E1E40CA-C101-4C05-936B-284478251D1C}" type="presOf" srcId="{ABFA9D6E-2E37-4CAF-976C-E64FB811B246}" destId="{AAED4C34-41FD-4697-A664-F774F1AC45E2}" srcOrd="0" destOrd="0" presId="urn:microsoft.com/office/officeart/2005/8/layout/vList6"/>
    <dgm:cxn modelId="{8878B925-573D-4232-971D-DB573E24A924}" type="presOf" srcId="{D6BB33AB-95D0-4717-BDF4-E43CC0F3C2AB}" destId="{4A83D1D9-DC31-4F97-A68A-79D8FA16BE50}" srcOrd="0" destOrd="0" presId="urn:microsoft.com/office/officeart/2005/8/layout/vList6"/>
    <dgm:cxn modelId="{F349B533-B0C6-426D-8D1B-EF3A8BAD9759}" srcId="{48044AC2-6714-4990-A06E-5C0CCACFB7F6}" destId="{33D1FB3E-CA0C-4FE1-BD8B-9ADA3A893075}" srcOrd="0" destOrd="0" parTransId="{3B5F02F8-9FD7-42D9-B2B6-EF5FF5F52C87}" sibTransId="{F00DC726-57E8-4796-8812-68035742F548}"/>
    <dgm:cxn modelId="{D22D5BF1-1412-408A-B1D3-B606467E568B}" srcId="{D6BB33AB-95D0-4717-BDF4-E43CC0F3C2AB}" destId="{48044AC2-6714-4990-A06E-5C0CCACFB7F6}" srcOrd="0" destOrd="0" parTransId="{56FC8CE2-DEE6-4B50-829D-5ECCF3D81E67}" sibTransId="{748C16A6-53BF-490D-A0EE-81D14991000B}"/>
    <dgm:cxn modelId="{18D47B55-E26E-4C83-99A1-188715099154}" type="presOf" srcId="{33D1FB3E-CA0C-4FE1-BD8B-9ADA3A893075}" destId="{C8B90CE8-A0EF-43ED-8742-B2B24DE580AB}" srcOrd="0" destOrd="0" presId="urn:microsoft.com/office/officeart/2005/8/layout/vList6"/>
    <dgm:cxn modelId="{23ED1656-9338-48FF-B284-A0CE44745F68}" srcId="{ABFA9D6E-2E37-4CAF-976C-E64FB811B246}" destId="{C3766F48-E1B0-4EA7-AF04-8397CAAD1FAC}" srcOrd="0" destOrd="0" parTransId="{FBF4CB92-0065-43EB-987F-07C3A28ADFB6}" sibTransId="{5D61B9D4-3766-4CF5-9659-7A56DE7E4D99}"/>
    <dgm:cxn modelId="{A2CEBFE8-6004-450C-9F92-55C5B746EAEE}" srcId="{90DF9BF9-3575-4027-A9A2-AE509842E8BF}" destId="{7862B0BD-9560-4346-9393-CB50CA9AC8EF}" srcOrd="0" destOrd="0" parTransId="{9B006CCC-7570-4E8C-96B0-8BF723160353}" sibTransId="{A30D3A0D-1658-4EDE-B5B0-84942043DC76}"/>
    <dgm:cxn modelId="{868250B3-C94B-4093-BE25-261BB4C5C28F}" type="presOf" srcId="{90DF9BF9-3575-4027-A9A2-AE509842E8BF}" destId="{F3C9560A-6CA6-4F98-8BF9-61CA0ED0A256}" srcOrd="0" destOrd="0" presId="urn:microsoft.com/office/officeart/2005/8/layout/vList6"/>
    <dgm:cxn modelId="{5195DBDD-EBE0-4EB6-9B99-B0A0CFB8EED9}" type="presOf" srcId="{48044AC2-6714-4990-A06E-5C0CCACFB7F6}" destId="{895778C7-62FB-4368-8185-B39376CD2D93}" srcOrd="0" destOrd="0" presId="urn:microsoft.com/office/officeart/2005/8/layout/vList6"/>
    <dgm:cxn modelId="{A94F8738-E2C8-4569-981B-F7D50C3CEFFB}" srcId="{D6BB33AB-95D0-4717-BDF4-E43CC0F3C2AB}" destId="{ABFA9D6E-2E37-4CAF-976C-E64FB811B246}" srcOrd="2" destOrd="0" parTransId="{DEFA07DA-31ED-42CC-B0B1-B1AD7E591A83}" sibTransId="{83456B5F-DD29-416D-9A38-399F079C39EC}"/>
    <dgm:cxn modelId="{CB726981-BE5D-40B4-A3BC-6DEF8B8B2930}" type="presOf" srcId="{7862B0BD-9560-4346-9393-CB50CA9AC8EF}" destId="{AB6C28D6-ADE1-4BE8-A098-5D37873A1FBF}" srcOrd="0" destOrd="0" presId="urn:microsoft.com/office/officeart/2005/8/layout/vList6"/>
    <dgm:cxn modelId="{4A40BB6B-96BB-48B9-97B1-E0FC4711347B}" srcId="{D6BB33AB-95D0-4717-BDF4-E43CC0F3C2AB}" destId="{90DF9BF9-3575-4027-A9A2-AE509842E8BF}" srcOrd="1" destOrd="0" parTransId="{2FDC7FA1-9E9E-43E7-812E-2AAE52BDA1E5}" sibTransId="{861C524E-1B46-4545-AAF7-8C0C6E305534}"/>
    <dgm:cxn modelId="{47EDA1F3-5234-4452-BE17-C4FCA9FE5025}" type="presParOf" srcId="{4A83D1D9-DC31-4F97-A68A-79D8FA16BE50}" destId="{D2F3E6F7-522F-4A3A-808A-C5ED5EEEF97D}" srcOrd="0" destOrd="0" presId="urn:microsoft.com/office/officeart/2005/8/layout/vList6"/>
    <dgm:cxn modelId="{D4AB5680-E184-4136-AD6F-9C5A20C13897}" type="presParOf" srcId="{D2F3E6F7-522F-4A3A-808A-C5ED5EEEF97D}" destId="{895778C7-62FB-4368-8185-B39376CD2D93}" srcOrd="0" destOrd="0" presId="urn:microsoft.com/office/officeart/2005/8/layout/vList6"/>
    <dgm:cxn modelId="{B6D36653-9A3F-4E35-9C69-2218892089DB}" type="presParOf" srcId="{D2F3E6F7-522F-4A3A-808A-C5ED5EEEF97D}" destId="{C8B90CE8-A0EF-43ED-8742-B2B24DE580AB}" srcOrd="1" destOrd="0" presId="urn:microsoft.com/office/officeart/2005/8/layout/vList6"/>
    <dgm:cxn modelId="{6917FA30-7F5E-40C1-9D1C-7376AB5648EE}" type="presParOf" srcId="{4A83D1D9-DC31-4F97-A68A-79D8FA16BE50}" destId="{C5CD649E-6854-4C0E-985C-A85D54BB579D}" srcOrd="1" destOrd="0" presId="urn:microsoft.com/office/officeart/2005/8/layout/vList6"/>
    <dgm:cxn modelId="{4C5BCCDB-C9CE-4390-BFBA-62F3E5D61040}" type="presParOf" srcId="{4A83D1D9-DC31-4F97-A68A-79D8FA16BE50}" destId="{A84D25B8-0C8D-47FD-92C6-FD850873E12D}" srcOrd="2" destOrd="0" presId="urn:microsoft.com/office/officeart/2005/8/layout/vList6"/>
    <dgm:cxn modelId="{8FE2D842-0C0B-49FD-B361-49DC735E6C3E}" type="presParOf" srcId="{A84D25B8-0C8D-47FD-92C6-FD850873E12D}" destId="{F3C9560A-6CA6-4F98-8BF9-61CA0ED0A256}" srcOrd="0" destOrd="0" presId="urn:microsoft.com/office/officeart/2005/8/layout/vList6"/>
    <dgm:cxn modelId="{1548F7BD-3953-4F0E-B18D-3EF6A7E3F96D}" type="presParOf" srcId="{A84D25B8-0C8D-47FD-92C6-FD850873E12D}" destId="{AB6C28D6-ADE1-4BE8-A098-5D37873A1FBF}" srcOrd="1" destOrd="0" presId="urn:microsoft.com/office/officeart/2005/8/layout/vList6"/>
    <dgm:cxn modelId="{ACE7A03F-4A22-4A89-ADEB-3A22B6AE79F4}" type="presParOf" srcId="{4A83D1D9-DC31-4F97-A68A-79D8FA16BE50}" destId="{8C6F763D-8DBD-4FA4-A13D-159573EBEA93}" srcOrd="3" destOrd="0" presId="urn:microsoft.com/office/officeart/2005/8/layout/vList6"/>
    <dgm:cxn modelId="{42FDCB71-5BF9-4103-B57B-2F1BF1137514}" type="presParOf" srcId="{4A83D1D9-DC31-4F97-A68A-79D8FA16BE50}" destId="{D187971D-BFF1-46C4-8A81-8EE3D90C0BE6}" srcOrd="4" destOrd="0" presId="urn:microsoft.com/office/officeart/2005/8/layout/vList6"/>
    <dgm:cxn modelId="{0F2B7D2F-FCBF-446D-89AD-96BC22D577A9}" type="presParOf" srcId="{D187971D-BFF1-46C4-8A81-8EE3D90C0BE6}" destId="{AAED4C34-41FD-4697-A664-F774F1AC45E2}" srcOrd="0" destOrd="0" presId="urn:microsoft.com/office/officeart/2005/8/layout/vList6"/>
    <dgm:cxn modelId="{B5CD7FB0-2CE7-42E6-9470-8EA69F8D3365}" type="presParOf" srcId="{D187971D-BFF1-46C4-8A81-8EE3D90C0BE6}" destId="{89BB3A4D-7279-42D9-BC33-9F687E06A82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B90CE8-A0EF-43ED-8742-B2B24DE580AB}">
      <dsp:nvSpPr>
        <dsp:cNvPr id="0" name=""/>
        <dsp:cNvSpPr/>
      </dsp:nvSpPr>
      <dsp:spPr>
        <a:xfrm>
          <a:off x="3318286" y="0"/>
          <a:ext cx="4977430" cy="1719560"/>
        </a:xfrm>
        <a:prstGeom prst="rightArrow">
          <a:avLst>
            <a:gd name="adj1" fmla="val 75000"/>
            <a:gd name="adj2" fmla="val 50000"/>
          </a:avLst>
        </a:prstGeom>
        <a:solidFill>
          <a:srgbClr val="F0A22E">
            <a:alpha val="90000"/>
            <a:tint val="40000"/>
            <a:hueOff val="0"/>
            <a:satOff val="0"/>
            <a:lumOff val="0"/>
            <a:alphaOff val="0"/>
          </a:srgbClr>
        </a:solidFill>
        <a:ln w="15875" cap="rnd" cmpd="sng" algn="ctr">
          <a:solidFill>
            <a:srgbClr val="F0A22E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b="1" i="1" kern="1200" dirty="0" smtClean="0">
              <a:solidFill>
                <a:srgbClr val="0C0D0D"/>
              </a:solidFill>
            </a:rPr>
            <a:t>Üniversitemizin stratejik hedeflerine ulaşmasında yardımcı olacak muhasebe hizmetlerini karşılarken yasal mevzuata uygun, hesap verilebilir ve saydam olarak karar alıcılara ve paydaşlarına bilgi sağlamak.</a:t>
          </a:r>
          <a:endParaRPr lang="tr-TR" sz="1600" kern="1200" dirty="0">
            <a:solidFill>
              <a:srgbClr val="0C0D0D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3318286" y="214945"/>
        <a:ext cx="4332595" cy="1289670"/>
      </dsp:txXfrm>
    </dsp:sp>
    <dsp:sp modelId="{895778C7-62FB-4368-8185-B39376CD2D93}">
      <dsp:nvSpPr>
        <dsp:cNvPr id="0" name=""/>
        <dsp:cNvSpPr/>
      </dsp:nvSpPr>
      <dsp:spPr>
        <a:xfrm>
          <a:off x="0" y="0"/>
          <a:ext cx="3318286" cy="1719560"/>
        </a:xfrm>
        <a:prstGeom prst="roundRect">
          <a:avLst/>
        </a:prstGeom>
        <a:solidFill>
          <a:schemeClr val="accent5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Birimin Misyonu</a:t>
          </a:r>
          <a:endParaRPr lang="tr-TR" sz="2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3942" y="83942"/>
        <a:ext cx="3150402" cy="1551676"/>
      </dsp:txXfrm>
    </dsp:sp>
    <dsp:sp modelId="{AB6C28D6-ADE1-4BE8-A098-5D37873A1FBF}">
      <dsp:nvSpPr>
        <dsp:cNvPr id="0" name=""/>
        <dsp:cNvSpPr/>
      </dsp:nvSpPr>
      <dsp:spPr>
        <a:xfrm>
          <a:off x="3318286" y="1891516"/>
          <a:ext cx="4977430" cy="171956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b="1" i="1" kern="1200" dirty="0" smtClean="0">
              <a:solidFill>
                <a:srgbClr val="0C0D0D"/>
              </a:solidFill>
            </a:rPr>
            <a:t>Meslek etiğinden ve sosyal sorumluluğundan ödün vermeden kendini sürekli yenileyen ve teknolojiye uyum sağlayan yapısıyla muhasebe hizmetinin en etkin bir şekilde verilmesine çaba gösterir.</a:t>
          </a:r>
          <a:endParaRPr lang="tr-TR" sz="1800" kern="1200" dirty="0">
            <a:solidFill>
              <a:srgbClr val="0C0D0D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18286" y="2106461"/>
        <a:ext cx="4332595" cy="1289670"/>
      </dsp:txXfrm>
    </dsp:sp>
    <dsp:sp modelId="{F3C9560A-6CA6-4F98-8BF9-61CA0ED0A256}">
      <dsp:nvSpPr>
        <dsp:cNvPr id="0" name=""/>
        <dsp:cNvSpPr/>
      </dsp:nvSpPr>
      <dsp:spPr>
        <a:xfrm>
          <a:off x="0" y="1891516"/>
          <a:ext cx="3318286" cy="1719560"/>
        </a:xfrm>
        <a:prstGeom prst="roundRect">
          <a:avLst/>
        </a:prstGeom>
        <a:solidFill>
          <a:schemeClr val="accent5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Birimin Vizyonu</a:t>
          </a:r>
          <a:endParaRPr lang="tr-TR" sz="2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3942" y="1975458"/>
        <a:ext cx="3150402" cy="1551676"/>
      </dsp:txXfrm>
    </dsp:sp>
    <dsp:sp modelId="{89BB3A4D-7279-42D9-BC33-9F687E06A827}">
      <dsp:nvSpPr>
        <dsp:cNvPr id="0" name=""/>
        <dsp:cNvSpPr/>
      </dsp:nvSpPr>
      <dsp:spPr>
        <a:xfrm>
          <a:off x="3318286" y="3783033"/>
          <a:ext cx="4977430" cy="1719560"/>
        </a:xfrm>
        <a:prstGeom prst="rightArrow">
          <a:avLst>
            <a:gd name="adj1" fmla="val 75000"/>
            <a:gd name="adj2" fmla="val 50000"/>
          </a:avLst>
        </a:prstGeom>
        <a:solidFill>
          <a:srgbClr val="F0A22E">
            <a:alpha val="90000"/>
            <a:tint val="40000"/>
            <a:hueOff val="0"/>
            <a:satOff val="0"/>
            <a:lumOff val="0"/>
            <a:alphaOff val="0"/>
          </a:srgbClr>
        </a:solidFill>
        <a:ln w="15875" cap="rnd" cmpd="sng" algn="ctr">
          <a:solidFill>
            <a:srgbClr val="F0A22E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b="1" i="1" kern="1200" dirty="0" smtClean="0">
              <a:solidFill>
                <a:srgbClr val="0C0D0D"/>
              </a:solidFill>
            </a:rPr>
            <a:t>Kanun ve ilgili mevzuatlar ile kendisine verilmiş olan görev ve sorumluluklar çerçevesinde üniversitenin bölümden beklentilerini eksiksiz, doğru ve zamanında; tarafsızlık ve güvenilirlik ilkelerine bağlı kalarak karşılamayı amaçlar.</a:t>
          </a:r>
          <a:endParaRPr lang="tr-TR" sz="1600" kern="1200" dirty="0">
            <a:solidFill>
              <a:srgbClr val="0C0D0D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3318286" y="3997978"/>
        <a:ext cx="4332595" cy="1289670"/>
      </dsp:txXfrm>
    </dsp:sp>
    <dsp:sp modelId="{AAED4C34-41FD-4697-A664-F774F1AC45E2}">
      <dsp:nvSpPr>
        <dsp:cNvPr id="0" name=""/>
        <dsp:cNvSpPr/>
      </dsp:nvSpPr>
      <dsp:spPr>
        <a:xfrm>
          <a:off x="0" y="3783033"/>
          <a:ext cx="3318286" cy="1719560"/>
        </a:xfrm>
        <a:prstGeom prst="roundRect">
          <a:avLst/>
        </a:prstGeom>
        <a:solidFill>
          <a:schemeClr val="accent5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Birimin Çalışma Politikası</a:t>
          </a:r>
          <a:endParaRPr lang="tr-TR" sz="2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3942" y="3866975"/>
        <a:ext cx="3150402" cy="15516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FC953-42AA-4EE9-BF6A-0E981C5F3E5C}" type="datetimeFigureOut">
              <a:rPr lang="tr-TR" smtClean="0"/>
              <a:t>29.05.2024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8F1CBD-092F-46C9-A4DE-6EE6E628FC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7612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42CFF-777B-4533-A440-4C456B6A9FEA}" type="datetime1">
              <a:rPr lang="tr-TR" smtClean="0"/>
              <a:t>29.05.2024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9844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29.05.2024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346277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29.05.2024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109280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29.05.2024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191077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29.05.2024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578411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29.05.2024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3034078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29.05.2024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420382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29.05.2024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9533345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059A-8985-41A3-9F35-8DC13894A4E0}" type="datetime1">
              <a:rPr lang="tr-TR" smtClean="0"/>
              <a:t>29.05.2024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548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4D3F-D744-42F9-A266-110B14BD4158}" type="datetime1">
              <a:rPr lang="tr-TR" smtClean="0"/>
              <a:t>29.05.2024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8146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C8BA-DCDD-4E80-B44D-BB4BDA6BC718}" type="datetime1">
              <a:rPr lang="tr-TR" smtClean="0"/>
              <a:t>29.05.2024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8505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27ED0-D0FE-4A09-AE62-4103EA8D2926}" type="datetime1">
              <a:rPr lang="tr-TR" smtClean="0"/>
              <a:t>29.05.2024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8338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2A1D-A539-4378-A6BA-1AA9F3084D39}" type="datetime1">
              <a:rPr lang="tr-TR" smtClean="0"/>
              <a:t>29.05.2024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439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2C6F-6FA5-45C8-ACE4-E5B3D13F24FA}" type="datetime1">
              <a:rPr lang="tr-TR" smtClean="0"/>
              <a:t>29.05.2024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6826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0823A-34F6-4D9A-B72C-4420CCCD8E18}" type="datetime1">
              <a:rPr lang="tr-TR" smtClean="0"/>
              <a:t>29.05.2024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7242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673C7-9167-4403-8666-44BE39765140}" type="datetime1">
              <a:rPr lang="tr-TR" smtClean="0"/>
              <a:t>29.05.2024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1157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A8A1-43D8-4974-AA28-F99EFBEC3B2D}" type="datetime1">
              <a:rPr lang="tr-TR" smtClean="0"/>
              <a:t>29.05.2024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2238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07C83F0-FC27-43D2-9813-F060C2D9E7A0}" type="datetime1">
              <a:rPr lang="tr-TR" smtClean="0"/>
              <a:t>29.05.2024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2700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hdr="0" ftr="0" dt="0"/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2843808" y="5512332"/>
            <a:ext cx="34563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>
                <a:solidFill>
                  <a:schemeClr val="accent5">
                    <a:lumMod val="50000"/>
                  </a:schemeClr>
                </a:solidFill>
              </a:rPr>
              <a:t>MUHASEBE MÜDÜRLÜĞÜ</a:t>
            </a:r>
          </a:p>
        </p:txBody>
      </p:sp>
      <p:pic>
        <p:nvPicPr>
          <p:cNvPr id="102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836712"/>
            <a:ext cx="2376264" cy="504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Metin kutusu 44"/>
          <p:cNvSpPr txBox="1"/>
          <p:nvPr/>
        </p:nvSpPr>
        <p:spPr>
          <a:xfrm>
            <a:off x="330546" y="2410020"/>
            <a:ext cx="8554916" cy="1077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 defTabSz="457207">
              <a:spcBef>
                <a:spcPct val="0"/>
              </a:spcBef>
            </a:pPr>
            <a:r>
              <a:rPr lang="tr-TR" sz="3200" b="1" spc="50" dirty="0">
                <a:ln w="0"/>
                <a:solidFill>
                  <a:schemeClr val="tx2">
                    <a:lumMod val="5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ea typeface="+mj-ea"/>
                <a:cs typeface="Calibri"/>
              </a:rPr>
              <a:t>2023 </a:t>
            </a:r>
            <a:r>
              <a:rPr lang="tr-TR" sz="3200" b="1" spc="50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ea typeface="+mj-ea"/>
                <a:cs typeface="Calibri"/>
              </a:rPr>
              <a:t>YILI</a:t>
            </a:r>
          </a:p>
          <a:p>
            <a:pPr algn="ctr" defTabSz="457207">
              <a:spcBef>
                <a:spcPct val="0"/>
              </a:spcBef>
            </a:pPr>
            <a:r>
              <a:rPr lang="tr-TR" sz="3200" b="1" spc="50" dirty="0">
                <a:ln w="0"/>
                <a:solidFill>
                  <a:schemeClr val="tx2">
                    <a:lumMod val="5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ea typeface="+mj-ea"/>
                <a:cs typeface="Calibri"/>
              </a:rPr>
              <a:t>Yönetimin Gözden Geçirme (YGG) </a:t>
            </a:r>
            <a:r>
              <a:rPr lang="tr-TR" sz="3200" b="1" spc="50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ea typeface="+mj-ea"/>
                <a:cs typeface="Calibri"/>
              </a:rPr>
              <a:t>Toplantısı</a:t>
            </a:r>
            <a:endParaRPr lang="tr-TR" sz="3200" b="1" spc="50" dirty="0">
              <a:ln w="0"/>
              <a:solidFill>
                <a:schemeClr val="tx2">
                  <a:lumMod val="5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ea typeface="+mj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7669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Metin kutusu 4">
            <a:extLst>
              <a:ext uri="{FF2B5EF4-FFF2-40B4-BE49-F238E27FC236}">
                <a16:creationId xmlns:a16="http://schemas.microsoft.com/office/drawing/2014/main" id="{0983FF85-6A31-41EA-A11A-D71214CBEB4E}"/>
              </a:ext>
            </a:extLst>
          </p:cNvPr>
          <p:cNvSpPr txBox="1"/>
          <p:nvPr/>
        </p:nvSpPr>
        <p:spPr>
          <a:xfrm>
            <a:off x="1986117" y="320820"/>
            <a:ext cx="547136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PAYDAŞ GERİBİLDİRİMLERİ</a:t>
            </a:r>
          </a:p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(ANKET ANALİZLERİ)</a:t>
            </a:r>
            <a:endParaRPr lang="en-US" sz="2800" dirty="0">
              <a:solidFill>
                <a:schemeClr val="accent6"/>
              </a:solidFill>
              <a:cs typeface="Calibri" panose="020F0502020204030204"/>
            </a:endParaRPr>
          </a:p>
        </p:txBody>
      </p:sp>
      <p:pic>
        <p:nvPicPr>
          <p:cNvPr id="4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Grafik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3957940"/>
              </p:ext>
            </p:extLst>
          </p:nvPr>
        </p:nvGraphicFramePr>
        <p:xfrm>
          <a:off x="443393" y="1606418"/>
          <a:ext cx="3378799" cy="22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fik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924749"/>
              </p:ext>
            </p:extLst>
          </p:nvPr>
        </p:nvGraphicFramePr>
        <p:xfrm>
          <a:off x="5198909" y="1468648"/>
          <a:ext cx="3140419" cy="2455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Grafik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3458434"/>
              </p:ext>
            </p:extLst>
          </p:nvPr>
        </p:nvGraphicFramePr>
        <p:xfrm>
          <a:off x="2367208" y="3924473"/>
          <a:ext cx="3795848" cy="27049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266734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694291" y="481299"/>
            <a:ext cx="5976664" cy="64807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kern="12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DÜZELTİCİ</a:t>
            </a:r>
            <a:r>
              <a:rPr lang="tr-TR" sz="2800" b="1" kern="12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-ÖNLEYİCİ</a:t>
            </a:r>
            <a:r>
              <a:rPr lang="en-US" sz="2800" b="1" kern="12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FAALİYETLER</a:t>
            </a:r>
          </a:p>
        </p:txBody>
      </p:sp>
      <p:pic>
        <p:nvPicPr>
          <p:cNvPr id="4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44063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ikdörtgen 2"/>
          <p:cNvSpPr/>
          <p:nvPr/>
        </p:nvSpPr>
        <p:spPr>
          <a:xfrm>
            <a:off x="1444752" y="1942974"/>
            <a:ext cx="71780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endParaRPr lang="tr-TR" dirty="0">
              <a:solidFill>
                <a:srgbClr val="0C0D0D"/>
              </a:solidFill>
            </a:endParaRP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0C0D0D"/>
                </a:solidFill>
                <a:latin typeface="Tahoma" panose="020B0604030504040204" pitchFamily="34" charset="0"/>
              </a:rPr>
              <a:t>DH-FR-0024 </a:t>
            </a:r>
            <a:r>
              <a:rPr lang="tr-TR" dirty="0" err="1">
                <a:solidFill>
                  <a:srgbClr val="0C0D0D"/>
                </a:solidFill>
                <a:latin typeface="Tahoma" panose="020B0604030504040204" pitchFamily="34" charset="0"/>
              </a:rPr>
              <a:t>nolu</a:t>
            </a:r>
            <a:r>
              <a:rPr lang="tr-TR" dirty="0">
                <a:solidFill>
                  <a:srgbClr val="0C0D0D"/>
                </a:solidFill>
                <a:latin typeface="Tahoma" panose="020B0604030504040204" pitchFamily="34" charset="0"/>
              </a:rPr>
              <a:t> Girdi Kontrol Formu 									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0C0D0D"/>
                </a:solidFill>
                <a:latin typeface="Tahoma" panose="020B0604030504040204" pitchFamily="34" charset="0"/>
              </a:rPr>
              <a:t>Diğer kampüse Muhasebe personeli gerekliliği</a:t>
            </a:r>
            <a:r>
              <a:rPr lang="tr-TR" dirty="0">
                <a:latin typeface="Tahoma" panose="020B0604030504040204" pitchFamily="34" charset="0"/>
              </a:rPr>
              <a:t>									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endParaRPr lang="tr-TR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165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Metin kutusu 4">
            <a:extLst>
              <a:ext uri="{FF2B5EF4-FFF2-40B4-BE49-F238E27FC236}">
                <a16:creationId xmlns:a16="http://schemas.microsoft.com/office/drawing/2014/main" id="{0983FF85-6A31-41EA-A11A-D71214CBEB4E}"/>
              </a:ext>
            </a:extLst>
          </p:cNvPr>
          <p:cNvSpPr txBox="1"/>
          <p:nvPr/>
        </p:nvSpPr>
        <p:spPr>
          <a:xfrm>
            <a:off x="1168388" y="628902"/>
            <a:ext cx="6927589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İÇ DENETİM SONUCUNA DAYALI ÖZ DEĞERLENDİRME ve GÖRÜŞLERİNİZ</a:t>
            </a:r>
          </a:p>
        </p:txBody>
      </p:sp>
      <p:pic>
        <p:nvPicPr>
          <p:cNvPr id="5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11" y="1735240"/>
            <a:ext cx="4820731" cy="4180928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1464" y="1735239"/>
            <a:ext cx="3410593" cy="1657185"/>
          </a:xfrm>
          <a:prstGeom prst="rect">
            <a:avLst/>
          </a:prstGeom>
        </p:spPr>
      </p:pic>
      <p:sp>
        <p:nvSpPr>
          <p:cNvPr id="7" name="Metin kutusu 5"/>
          <p:cNvSpPr txBox="1"/>
          <p:nvPr/>
        </p:nvSpPr>
        <p:spPr>
          <a:xfrm>
            <a:off x="6011404" y="3755330"/>
            <a:ext cx="2653127" cy="646331"/>
          </a:xfrm>
          <a:prstGeom prst="rect">
            <a:avLst/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KYS İç Denetim Başarı Puanı  %</a:t>
            </a:r>
            <a:r>
              <a:rPr lang="tr-TR" b="1" kern="0" dirty="0" smtClean="0">
                <a:solidFill>
                  <a:prstClr val="black"/>
                </a:solidFill>
                <a:latin typeface="Calibri"/>
              </a:rPr>
              <a:t>100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D6606740-5A4B-1840-B422-4575E4AA1D2B}"/>
              </a:ext>
            </a:extLst>
          </p:cNvPr>
          <p:cNvSpPr txBox="1"/>
          <p:nvPr/>
        </p:nvSpPr>
        <p:spPr>
          <a:xfrm>
            <a:off x="5685684" y="4764567"/>
            <a:ext cx="31657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R" b="1" dirty="0" smtClean="0">
                <a:solidFill>
                  <a:srgbClr val="1F0620"/>
                </a:solidFill>
              </a:rPr>
              <a:t>İç denet</a:t>
            </a:r>
            <a:r>
              <a:rPr lang="en-US" b="1" dirty="0" smtClean="0">
                <a:solidFill>
                  <a:srgbClr val="1F0620"/>
                </a:solidFill>
              </a:rPr>
              <a:t>ç</a:t>
            </a:r>
            <a:r>
              <a:rPr lang="en-TR" b="1" dirty="0" smtClean="0">
                <a:solidFill>
                  <a:srgbClr val="1F0620"/>
                </a:solidFill>
              </a:rPr>
              <a:t>i</a:t>
            </a:r>
            <a:r>
              <a:rPr lang="en-US" b="1" dirty="0" err="1" smtClean="0">
                <a:solidFill>
                  <a:srgbClr val="1F0620"/>
                </a:solidFill>
              </a:rPr>
              <a:t>lerin</a:t>
            </a:r>
            <a:r>
              <a:rPr lang="en-US" b="1" dirty="0" smtClean="0">
                <a:solidFill>
                  <a:srgbClr val="1F0620"/>
                </a:solidFill>
              </a:rPr>
              <a:t> </a:t>
            </a:r>
            <a:r>
              <a:rPr lang="en-US" b="1" dirty="0" err="1" smtClean="0">
                <a:solidFill>
                  <a:srgbClr val="1F0620"/>
                </a:solidFill>
              </a:rPr>
              <a:t>değerlendirmeleri</a:t>
            </a:r>
            <a:r>
              <a:rPr lang="en-US" b="1" dirty="0" smtClean="0">
                <a:solidFill>
                  <a:srgbClr val="1F0620"/>
                </a:solidFill>
              </a:rPr>
              <a:t> </a:t>
            </a:r>
            <a:r>
              <a:rPr lang="en-US" b="1" dirty="0" err="1" smtClean="0">
                <a:solidFill>
                  <a:srgbClr val="1F0620"/>
                </a:solidFill>
              </a:rPr>
              <a:t>doğrultusunda</a:t>
            </a:r>
            <a:r>
              <a:rPr lang="en-US" b="1" dirty="0" smtClean="0">
                <a:solidFill>
                  <a:srgbClr val="1F0620"/>
                </a:solidFill>
              </a:rPr>
              <a:t> </a:t>
            </a:r>
            <a:r>
              <a:rPr lang="en-US" b="1" dirty="0" err="1" smtClean="0">
                <a:solidFill>
                  <a:srgbClr val="1F0620"/>
                </a:solidFill>
              </a:rPr>
              <a:t>kalite</a:t>
            </a:r>
            <a:r>
              <a:rPr lang="en-US" b="1" dirty="0" smtClean="0">
                <a:solidFill>
                  <a:srgbClr val="1F0620"/>
                </a:solidFill>
              </a:rPr>
              <a:t> </a:t>
            </a:r>
            <a:r>
              <a:rPr lang="en-US" b="1" dirty="0" err="1" smtClean="0">
                <a:solidFill>
                  <a:srgbClr val="1F0620"/>
                </a:solidFill>
              </a:rPr>
              <a:t>sürecine</a:t>
            </a:r>
            <a:r>
              <a:rPr lang="en-US" b="1" dirty="0" smtClean="0">
                <a:solidFill>
                  <a:srgbClr val="1F0620"/>
                </a:solidFill>
              </a:rPr>
              <a:t> </a:t>
            </a:r>
            <a:r>
              <a:rPr lang="en-US" b="1" dirty="0" err="1" smtClean="0">
                <a:solidFill>
                  <a:srgbClr val="1F0620"/>
                </a:solidFill>
              </a:rPr>
              <a:t>ilişkin</a:t>
            </a:r>
            <a:r>
              <a:rPr lang="tr-TR" b="1" dirty="0">
                <a:solidFill>
                  <a:srgbClr val="1F0620"/>
                </a:solidFill>
              </a:rPr>
              <a:t> </a:t>
            </a:r>
            <a:r>
              <a:rPr lang="en-US" b="1" dirty="0" err="1" smtClean="0">
                <a:solidFill>
                  <a:srgbClr val="1F0620"/>
                </a:solidFill>
              </a:rPr>
              <a:t>iyileştirmeler</a:t>
            </a:r>
            <a:r>
              <a:rPr lang="en-TR" b="1" dirty="0" smtClean="0">
                <a:solidFill>
                  <a:srgbClr val="1F0620"/>
                </a:solidFill>
              </a:rPr>
              <a:t> </a:t>
            </a:r>
            <a:r>
              <a:rPr lang="en-TR" b="1" dirty="0">
                <a:solidFill>
                  <a:srgbClr val="1F0620"/>
                </a:solidFill>
              </a:rPr>
              <a:t>ve düzenlemeler planlanmıştır.</a:t>
            </a:r>
          </a:p>
        </p:txBody>
      </p:sp>
    </p:spTree>
    <p:extLst>
      <p:ext uri="{BB962C8B-B14F-4D97-AF65-F5344CB8AC3E}">
        <p14:creationId xmlns:p14="http://schemas.microsoft.com/office/powerpoint/2010/main" val="1346354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Metin kutusu 4">
            <a:extLst>
              <a:ext uri="{FF2B5EF4-FFF2-40B4-BE49-F238E27FC236}">
                <a16:creationId xmlns:a16="http://schemas.microsoft.com/office/drawing/2014/main" id="{0983FF85-6A31-41EA-A11A-D71214CBEB4E}"/>
              </a:ext>
            </a:extLst>
          </p:cNvPr>
          <p:cNvSpPr txBox="1"/>
          <p:nvPr/>
        </p:nvSpPr>
        <p:spPr>
          <a:xfrm>
            <a:off x="1168388" y="628902"/>
            <a:ext cx="6927589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rgbClr val="0C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İÇ DENETİM SONUCUNA DAYALI ÖZ DEĞERLENDİRME ve GÖRÜŞLERİNİZ</a:t>
            </a:r>
          </a:p>
        </p:txBody>
      </p:sp>
      <p:pic>
        <p:nvPicPr>
          <p:cNvPr id="5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lt Başlık 2"/>
          <p:cNvSpPr txBox="1">
            <a:spLocks/>
          </p:cNvSpPr>
          <p:nvPr/>
        </p:nvSpPr>
        <p:spPr>
          <a:xfrm>
            <a:off x="1099835" y="2622583"/>
            <a:ext cx="7349222" cy="198599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>
                <a:solidFill>
                  <a:srgbClr val="0C0D0D"/>
                </a:solidFill>
              </a:rPr>
              <a:t>2024 Yılı için iç denetçi eğitimi açılması ve personelimizin eğitim alması</a:t>
            </a:r>
          </a:p>
          <a:p>
            <a:endParaRPr lang="tr-TR" dirty="0">
              <a:solidFill>
                <a:srgbClr val="0C0D0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216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1352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7" name="Metin kutusu 1353"/>
          <p:cNvSpPr txBox="1"/>
          <p:nvPr/>
        </p:nvSpPr>
        <p:spPr>
          <a:xfrm>
            <a:off x="2484438" y="2939415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8" name="Metin kutusu 1354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9" name="Metin kutusu 1355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0" name="Metin kutusu 1356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1" name="Metin kutusu 1357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2" name="Metin kutusu 1358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3" name="Metin kutusu 1359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4" name="Metin kutusu 1360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5" name="Metin kutusu 1361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6" name="Metin kutusu 1362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7" name="Metin kutusu 1363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8" name="Metin kutusu 1364"/>
          <p:cNvSpPr txBox="1"/>
          <p:nvPr/>
        </p:nvSpPr>
        <p:spPr>
          <a:xfrm>
            <a:off x="2489200" y="29224288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9" name="Metin kutusu 1365"/>
          <p:cNvSpPr txBox="1"/>
          <p:nvPr/>
        </p:nvSpPr>
        <p:spPr>
          <a:xfrm>
            <a:off x="2484438" y="29378275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0" name="Metin kutusu 1367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1" name="Metin kutusu 1368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2" name="Metin kutusu 1369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3" name="Metin kutusu 1370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4" name="Metin kutusu 1371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5" name="Metin kutusu 1372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6" name="Metin kutusu 1373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7" name="Metin kutusu 1374"/>
          <p:cNvSpPr txBox="1"/>
          <p:nvPr/>
        </p:nvSpPr>
        <p:spPr>
          <a:xfrm>
            <a:off x="2484438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8" name="Metin kutusu 1375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9" name="Metin kutusu 1376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0" name="Metin kutusu 1377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1" name="Metin kutusu 1378"/>
          <p:cNvSpPr txBox="1"/>
          <p:nvPr/>
        </p:nvSpPr>
        <p:spPr>
          <a:xfrm>
            <a:off x="3887788" y="29587825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>
              <a:solidFill>
                <a:srgbClr val="FF0000"/>
              </a:solidFill>
            </a:endParaRPr>
          </a:p>
        </p:txBody>
      </p:sp>
      <p:sp>
        <p:nvSpPr>
          <p:cNvPr id="32" name="Metin kutusu 1379"/>
          <p:cNvSpPr txBox="1"/>
          <p:nvPr/>
        </p:nvSpPr>
        <p:spPr>
          <a:xfrm>
            <a:off x="4859338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3" name="Metin kutusu 1380"/>
          <p:cNvSpPr txBox="1"/>
          <p:nvPr/>
        </p:nvSpPr>
        <p:spPr>
          <a:xfrm>
            <a:off x="4854575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4" name="Metin kutusu 1381"/>
          <p:cNvSpPr txBox="1"/>
          <p:nvPr/>
        </p:nvSpPr>
        <p:spPr>
          <a:xfrm>
            <a:off x="4854575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5" name="Metin kutusu 1382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6" name="Metin kutusu 1383"/>
          <p:cNvSpPr txBox="1"/>
          <p:nvPr/>
        </p:nvSpPr>
        <p:spPr>
          <a:xfrm>
            <a:off x="2484438" y="3028473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7" name="Metin kutusu 1384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8" name="Metin kutusu 1385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9" name="Metin kutusu 1386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0" name="Metin kutusu 1387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1" name="Metin kutusu 1388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2" name="Metin kutusu 1389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3" name="Metin kutusu 1390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4" name="Metin kutusu 1391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5" name="Metin kutusu 1392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6" name="Metin kutusu 1393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7" name="Metin kutusu 1394"/>
          <p:cNvSpPr txBox="1"/>
          <p:nvPr/>
        </p:nvSpPr>
        <p:spPr>
          <a:xfrm>
            <a:off x="2489200" y="30114875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8" name="Metin kutusu 1395"/>
          <p:cNvSpPr txBox="1"/>
          <p:nvPr/>
        </p:nvSpPr>
        <p:spPr>
          <a:xfrm>
            <a:off x="2484438" y="30270450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9" name="Metin kutusu 1396"/>
          <p:cNvSpPr txBox="1"/>
          <p:nvPr/>
        </p:nvSpPr>
        <p:spPr>
          <a:xfrm>
            <a:off x="2484438" y="30446663"/>
            <a:ext cx="204787" cy="16033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0" name="Metin kutusu 1397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1" name="Metin kutusu 1398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2" name="Metin kutusu 1399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3" name="Metin kutusu 1400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4" name="Metin kutusu 1401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5" name="Metin kutusu 1402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6" name="Metin kutusu 1403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7" name="Metin kutusu 1404"/>
          <p:cNvSpPr txBox="1"/>
          <p:nvPr/>
        </p:nvSpPr>
        <p:spPr>
          <a:xfrm>
            <a:off x="2484438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8" name="Metin kutusu 1405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9" name="Metin kutusu 1406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0" name="Metin kutusu 1407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1" name="Metin kutusu 1408"/>
          <p:cNvSpPr txBox="1"/>
          <p:nvPr/>
        </p:nvSpPr>
        <p:spPr>
          <a:xfrm>
            <a:off x="3887788" y="304800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2" name="Metin kutusu 1409"/>
          <p:cNvSpPr txBox="1"/>
          <p:nvPr/>
        </p:nvSpPr>
        <p:spPr>
          <a:xfrm>
            <a:off x="4859338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3" name="Metin kutusu 1410"/>
          <p:cNvSpPr txBox="1"/>
          <p:nvPr/>
        </p:nvSpPr>
        <p:spPr>
          <a:xfrm>
            <a:off x="4854575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4" name="Metin kutusu 1411"/>
          <p:cNvSpPr txBox="1"/>
          <p:nvPr/>
        </p:nvSpPr>
        <p:spPr>
          <a:xfrm>
            <a:off x="4854575" y="30446663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8" name="Metin kutusu 4">
            <a:extLst>
              <a:ext uri="{FF2B5EF4-FFF2-40B4-BE49-F238E27FC236}">
                <a16:creationId xmlns:a16="http://schemas.microsoft.com/office/drawing/2014/main" id="{7EC18F83-204B-487E-AFD6-153344F04A42}"/>
              </a:ext>
            </a:extLst>
          </p:cNvPr>
          <p:cNvSpPr txBox="1"/>
          <p:nvPr/>
        </p:nvSpPr>
        <p:spPr>
          <a:xfrm>
            <a:off x="2046263" y="471888"/>
            <a:ext cx="5616624" cy="99339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defPPr>
              <a:defRPr lang="tr-TR"/>
            </a:defPPr>
            <a:lvl1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100" b="1">
                <a:solidFill>
                  <a:srgbClr val="9DB5C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z="2700" dirty="0">
                <a:solidFill>
                  <a:schemeClr val="accent6"/>
                </a:solidFill>
                <a:latin typeface="+mn-lt"/>
              </a:rPr>
              <a:t>FARKLI VE İYİ UYGULAMA ÖRNEKLERİ</a:t>
            </a:r>
          </a:p>
          <a:p>
            <a:r>
              <a:rPr lang="tr-TR" sz="2700" dirty="0">
                <a:solidFill>
                  <a:schemeClr val="tx2"/>
                </a:solidFill>
                <a:latin typeface="+mn-lt"/>
              </a:rPr>
              <a:t>ARAŞTIRMA-GELİŞTİRME ALANINDA</a:t>
            </a:r>
            <a:endParaRPr lang="en-US" sz="2700" dirty="0">
              <a:solidFill>
                <a:schemeClr val="accent6"/>
              </a:solidFill>
              <a:latin typeface="+mn-lt"/>
            </a:endParaRPr>
          </a:p>
        </p:txBody>
      </p:sp>
      <p:pic>
        <p:nvPicPr>
          <p:cNvPr id="6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991" y="332656"/>
            <a:ext cx="1847488" cy="392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673" y="1984178"/>
            <a:ext cx="7200000" cy="396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2332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1352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7" name="Metin kutusu 1353"/>
          <p:cNvSpPr txBox="1"/>
          <p:nvPr/>
        </p:nvSpPr>
        <p:spPr>
          <a:xfrm>
            <a:off x="2484438" y="2939415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8" name="Metin kutusu 1354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9" name="Metin kutusu 1355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0" name="Metin kutusu 1356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1" name="Metin kutusu 1357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2" name="Metin kutusu 1358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3" name="Metin kutusu 1359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4" name="Metin kutusu 1360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5" name="Metin kutusu 1361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6" name="Metin kutusu 1362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7" name="Metin kutusu 1363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8" name="Metin kutusu 1364"/>
          <p:cNvSpPr txBox="1"/>
          <p:nvPr/>
        </p:nvSpPr>
        <p:spPr>
          <a:xfrm>
            <a:off x="2489200" y="29224288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9" name="Metin kutusu 1365"/>
          <p:cNvSpPr txBox="1"/>
          <p:nvPr/>
        </p:nvSpPr>
        <p:spPr>
          <a:xfrm>
            <a:off x="2484438" y="29378275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0" name="Metin kutusu 1367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1" name="Metin kutusu 1368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2" name="Metin kutusu 1369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3" name="Metin kutusu 1370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4" name="Metin kutusu 1371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5" name="Metin kutusu 1372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6" name="Metin kutusu 1373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7" name="Metin kutusu 1374"/>
          <p:cNvSpPr txBox="1"/>
          <p:nvPr/>
        </p:nvSpPr>
        <p:spPr>
          <a:xfrm>
            <a:off x="2484438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8" name="Metin kutusu 1375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9" name="Metin kutusu 1376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0" name="Metin kutusu 1377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1" name="Metin kutusu 1378"/>
          <p:cNvSpPr txBox="1"/>
          <p:nvPr/>
        </p:nvSpPr>
        <p:spPr>
          <a:xfrm>
            <a:off x="3887788" y="29587825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>
              <a:solidFill>
                <a:srgbClr val="FF0000"/>
              </a:solidFill>
            </a:endParaRPr>
          </a:p>
        </p:txBody>
      </p:sp>
      <p:sp>
        <p:nvSpPr>
          <p:cNvPr id="32" name="Metin kutusu 1379"/>
          <p:cNvSpPr txBox="1"/>
          <p:nvPr/>
        </p:nvSpPr>
        <p:spPr>
          <a:xfrm>
            <a:off x="4859338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3" name="Metin kutusu 1380"/>
          <p:cNvSpPr txBox="1"/>
          <p:nvPr/>
        </p:nvSpPr>
        <p:spPr>
          <a:xfrm>
            <a:off x="4854575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4" name="Metin kutusu 1381"/>
          <p:cNvSpPr txBox="1"/>
          <p:nvPr/>
        </p:nvSpPr>
        <p:spPr>
          <a:xfrm>
            <a:off x="4854575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5" name="Metin kutusu 1382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6" name="Metin kutusu 1383"/>
          <p:cNvSpPr txBox="1"/>
          <p:nvPr/>
        </p:nvSpPr>
        <p:spPr>
          <a:xfrm>
            <a:off x="2484438" y="3028473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7" name="Metin kutusu 1384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8" name="Metin kutusu 1385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9" name="Metin kutusu 1386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0" name="Metin kutusu 1387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1" name="Metin kutusu 1388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2" name="Metin kutusu 1389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3" name="Metin kutusu 1390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4" name="Metin kutusu 1391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5" name="Metin kutusu 1392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6" name="Metin kutusu 1393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7" name="Metin kutusu 1394"/>
          <p:cNvSpPr txBox="1"/>
          <p:nvPr/>
        </p:nvSpPr>
        <p:spPr>
          <a:xfrm>
            <a:off x="2489200" y="30114875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8" name="Metin kutusu 1395"/>
          <p:cNvSpPr txBox="1"/>
          <p:nvPr/>
        </p:nvSpPr>
        <p:spPr>
          <a:xfrm>
            <a:off x="2484438" y="30270450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9" name="Metin kutusu 1396"/>
          <p:cNvSpPr txBox="1"/>
          <p:nvPr/>
        </p:nvSpPr>
        <p:spPr>
          <a:xfrm>
            <a:off x="2484438" y="30446663"/>
            <a:ext cx="204787" cy="16033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0" name="Metin kutusu 1397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1" name="Metin kutusu 1398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2" name="Metin kutusu 1399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3" name="Metin kutusu 1400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4" name="Metin kutusu 1401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5" name="Metin kutusu 1402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6" name="Metin kutusu 1403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7" name="Metin kutusu 1404"/>
          <p:cNvSpPr txBox="1"/>
          <p:nvPr/>
        </p:nvSpPr>
        <p:spPr>
          <a:xfrm>
            <a:off x="2484438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8" name="Metin kutusu 1405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9" name="Metin kutusu 1406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0" name="Metin kutusu 1407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1" name="Metin kutusu 1408"/>
          <p:cNvSpPr txBox="1"/>
          <p:nvPr/>
        </p:nvSpPr>
        <p:spPr>
          <a:xfrm>
            <a:off x="3887788" y="304800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2" name="Metin kutusu 1409"/>
          <p:cNvSpPr txBox="1"/>
          <p:nvPr/>
        </p:nvSpPr>
        <p:spPr>
          <a:xfrm>
            <a:off x="4859338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3" name="Metin kutusu 1410"/>
          <p:cNvSpPr txBox="1"/>
          <p:nvPr/>
        </p:nvSpPr>
        <p:spPr>
          <a:xfrm>
            <a:off x="4854575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4" name="Metin kutusu 1411"/>
          <p:cNvSpPr txBox="1"/>
          <p:nvPr/>
        </p:nvSpPr>
        <p:spPr>
          <a:xfrm>
            <a:off x="4854575" y="30446663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8" name="Metin kutusu 4">
            <a:extLst>
              <a:ext uri="{FF2B5EF4-FFF2-40B4-BE49-F238E27FC236}">
                <a16:creationId xmlns:a16="http://schemas.microsoft.com/office/drawing/2014/main" id="{7EC18F83-204B-487E-AFD6-153344F04A42}"/>
              </a:ext>
            </a:extLst>
          </p:cNvPr>
          <p:cNvSpPr txBox="1"/>
          <p:nvPr/>
        </p:nvSpPr>
        <p:spPr>
          <a:xfrm>
            <a:off x="2046263" y="517785"/>
            <a:ext cx="5616624" cy="99339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defPPr>
              <a:defRPr lang="tr-TR"/>
            </a:defPPr>
            <a:lvl1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100" b="1">
                <a:solidFill>
                  <a:srgbClr val="9DB5C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z="2700" dirty="0">
                <a:solidFill>
                  <a:schemeClr val="accent6"/>
                </a:solidFill>
                <a:latin typeface="+mn-lt"/>
              </a:rPr>
              <a:t>FARKLI VE İYİ UYGULAMA ÖRNEKLERİ</a:t>
            </a:r>
          </a:p>
          <a:p>
            <a:r>
              <a:rPr lang="tr-TR" sz="2700" dirty="0">
                <a:solidFill>
                  <a:schemeClr val="tx2"/>
                </a:solidFill>
                <a:latin typeface="+mn-lt"/>
              </a:rPr>
              <a:t>KURUMSALLAŞMA ALANINDA</a:t>
            </a:r>
            <a:endParaRPr lang="en-US" sz="2700" dirty="0">
              <a:solidFill>
                <a:schemeClr val="accent6"/>
              </a:solidFill>
              <a:latin typeface="+mn-lt"/>
            </a:endParaRPr>
          </a:p>
        </p:txBody>
      </p:sp>
      <p:pic>
        <p:nvPicPr>
          <p:cNvPr id="6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003" y="310487"/>
            <a:ext cx="1951851" cy="414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Metin kutusu 1"/>
          <p:cNvSpPr txBox="1"/>
          <p:nvPr/>
        </p:nvSpPr>
        <p:spPr>
          <a:xfrm>
            <a:off x="1563624" y="2441448"/>
            <a:ext cx="5879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0C0D0D"/>
                </a:solidFill>
              </a:rPr>
              <a:t>Demirbaş Yönergesi - 24.04.2024 - ÜY-YÖ-0104</a:t>
            </a:r>
          </a:p>
        </p:txBody>
      </p:sp>
    </p:spTree>
    <p:extLst>
      <p:ext uri="{BB962C8B-B14F-4D97-AF65-F5344CB8AC3E}">
        <p14:creationId xmlns:p14="http://schemas.microsoft.com/office/powerpoint/2010/main" val="1784154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742309" y="464778"/>
            <a:ext cx="5659381" cy="80528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400" b="1" kern="12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SÜREKLİ İYİLEŞTİRME ÖNERİLERİ</a:t>
            </a:r>
            <a:endParaRPr lang="en-US" sz="2400" b="1" kern="12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6" name="Metin kutusu 1352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7" name="Metin kutusu 1353"/>
          <p:cNvSpPr txBox="1"/>
          <p:nvPr/>
        </p:nvSpPr>
        <p:spPr>
          <a:xfrm>
            <a:off x="2484438" y="2939415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8" name="Metin kutusu 1354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9" name="Metin kutusu 1355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0" name="Metin kutusu 1356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1" name="Metin kutusu 1357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2" name="Metin kutusu 1358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3" name="Metin kutusu 1359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4" name="Metin kutusu 1360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5" name="Metin kutusu 1361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6" name="Metin kutusu 1362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7" name="Metin kutusu 1363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8" name="Metin kutusu 1364"/>
          <p:cNvSpPr txBox="1"/>
          <p:nvPr/>
        </p:nvSpPr>
        <p:spPr>
          <a:xfrm>
            <a:off x="2489200" y="29224288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9" name="Metin kutusu 1365"/>
          <p:cNvSpPr txBox="1"/>
          <p:nvPr/>
        </p:nvSpPr>
        <p:spPr>
          <a:xfrm>
            <a:off x="2484438" y="29378275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0" name="Metin kutusu 1367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1" name="Metin kutusu 1368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2" name="Metin kutusu 1369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3" name="Metin kutusu 1370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4" name="Metin kutusu 1371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5" name="Metin kutusu 1372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6" name="Metin kutusu 1373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7" name="Metin kutusu 1374"/>
          <p:cNvSpPr txBox="1"/>
          <p:nvPr/>
        </p:nvSpPr>
        <p:spPr>
          <a:xfrm>
            <a:off x="2484438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8" name="Metin kutusu 1375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9" name="Metin kutusu 1376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0" name="Metin kutusu 1377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1" name="Metin kutusu 1378"/>
          <p:cNvSpPr txBox="1"/>
          <p:nvPr/>
        </p:nvSpPr>
        <p:spPr>
          <a:xfrm>
            <a:off x="3887788" y="29587825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>
              <a:solidFill>
                <a:srgbClr val="FF0000"/>
              </a:solidFill>
            </a:endParaRPr>
          </a:p>
        </p:txBody>
      </p:sp>
      <p:sp>
        <p:nvSpPr>
          <p:cNvPr id="32" name="Metin kutusu 1379"/>
          <p:cNvSpPr txBox="1"/>
          <p:nvPr/>
        </p:nvSpPr>
        <p:spPr>
          <a:xfrm>
            <a:off x="4859338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3" name="Metin kutusu 1380"/>
          <p:cNvSpPr txBox="1"/>
          <p:nvPr/>
        </p:nvSpPr>
        <p:spPr>
          <a:xfrm>
            <a:off x="4854575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4" name="Metin kutusu 1381"/>
          <p:cNvSpPr txBox="1"/>
          <p:nvPr/>
        </p:nvSpPr>
        <p:spPr>
          <a:xfrm>
            <a:off x="4854575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5" name="Metin kutusu 1382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6" name="Metin kutusu 1383"/>
          <p:cNvSpPr txBox="1"/>
          <p:nvPr/>
        </p:nvSpPr>
        <p:spPr>
          <a:xfrm>
            <a:off x="2484438" y="3028473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7" name="Metin kutusu 1384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8" name="Metin kutusu 1385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9" name="Metin kutusu 1386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0" name="Metin kutusu 1387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1" name="Metin kutusu 1388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2" name="Metin kutusu 1389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3" name="Metin kutusu 1390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4" name="Metin kutusu 1391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5" name="Metin kutusu 1392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6" name="Metin kutusu 1393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7" name="Metin kutusu 1394"/>
          <p:cNvSpPr txBox="1"/>
          <p:nvPr/>
        </p:nvSpPr>
        <p:spPr>
          <a:xfrm>
            <a:off x="2489200" y="30114875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8" name="Metin kutusu 1395"/>
          <p:cNvSpPr txBox="1"/>
          <p:nvPr/>
        </p:nvSpPr>
        <p:spPr>
          <a:xfrm>
            <a:off x="2484438" y="30270450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9" name="Metin kutusu 1396"/>
          <p:cNvSpPr txBox="1"/>
          <p:nvPr/>
        </p:nvSpPr>
        <p:spPr>
          <a:xfrm>
            <a:off x="2484438" y="30446663"/>
            <a:ext cx="204787" cy="16033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0" name="Metin kutusu 1397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1" name="Metin kutusu 1398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2" name="Metin kutusu 1399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3" name="Metin kutusu 1400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4" name="Metin kutusu 1401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5" name="Metin kutusu 1402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6" name="Metin kutusu 1403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7" name="Metin kutusu 1404"/>
          <p:cNvSpPr txBox="1"/>
          <p:nvPr/>
        </p:nvSpPr>
        <p:spPr>
          <a:xfrm>
            <a:off x="2484438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8" name="Metin kutusu 1405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9" name="Metin kutusu 1406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0" name="Metin kutusu 1407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1" name="Metin kutusu 1408"/>
          <p:cNvSpPr txBox="1"/>
          <p:nvPr/>
        </p:nvSpPr>
        <p:spPr>
          <a:xfrm>
            <a:off x="3887788" y="304800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2" name="Metin kutusu 1409"/>
          <p:cNvSpPr txBox="1"/>
          <p:nvPr/>
        </p:nvSpPr>
        <p:spPr>
          <a:xfrm>
            <a:off x="4859338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3" name="Metin kutusu 1410"/>
          <p:cNvSpPr txBox="1"/>
          <p:nvPr/>
        </p:nvSpPr>
        <p:spPr>
          <a:xfrm>
            <a:off x="4854575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4" name="Metin kutusu 1411"/>
          <p:cNvSpPr txBox="1"/>
          <p:nvPr/>
        </p:nvSpPr>
        <p:spPr>
          <a:xfrm>
            <a:off x="4854575" y="30446663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pic>
        <p:nvPicPr>
          <p:cNvPr id="87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991" y="411204"/>
            <a:ext cx="1477697" cy="31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TextBox 4">
            <a:extLst>
              <a:ext uri="{FF2B5EF4-FFF2-40B4-BE49-F238E27FC236}">
                <a16:creationId xmlns:a16="http://schemas.microsoft.com/office/drawing/2014/main" id="{5D49F21F-6463-4A49-B0A0-FDE5105D9003}"/>
              </a:ext>
            </a:extLst>
          </p:cNvPr>
          <p:cNvSpPr txBox="1"/>
          <p:nvPr/>
        </p:nvSpPr>
        <p:spPr>
          <a:xfrm>
            <a:off x="438819" y="2037686"/>
            <a:ext cx="8092534" cy="470898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r>
              <a:rPr lang="tr-TR" sz="2000" dirty="0" smtClean="0">
                <a:solidFill>
                  <a:srgbClr val="0C0D0D"/>
                </a:solidFill>
                <a:ea typeface="+mn-lt"/>
                <a:cs typeface="+mn-lt"/>
              </a:rPr>
              <a:t>İlave depo </a:t>
            </a:r>
            <a:r>
              <a:rPr lang="tr-TR" sz="2000" dirty="0" smtClean="0">
                <a:solidFill>
                  <a:srgbClr val="0C0D0D"/>
                </a:solidFill>
                <a:ea typeface="+mn-lt"/>
                <a:cs typeface="+mn-lt"/>
              </a:rPr>
              <a:t>alanının sağlanması ile yaratılacak depolama ile özellikle raf ömrü uzun ürünler için maliyetlerin düşürülmesi</a:t>
            </a:r>
          </a:p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r>
              <a:rPr lang="tr-TR" sz="2000" dirty="0" smtClean="0">
                <a:solidFill>
                  <a:srgbClr val="0C0D0D"/>
                </a:solidFill>
                <a:ea typeface="+mn-lt"/>
                <a:cs typeface="+mn-lt"/>
              </a:rPr>
              <a:t>Alınması gündemde olan yeni ERP programı ile İK, Muhasebe, Finans, </a:t>
            </a:r>
            <a:r>
              <a:rPr lang="tr-TR" sz="2000" dirty="0" err="1" smtClean="0">
                <a:solidFill>
                  <a:srgbClr val="0C0D0D"/>
                </a:solidFill>
                <a:ea typeface="+mn-lt"/>
                <a:cs typeface="+mn-lt"/>
              </a:rPr>
              <a:t>Satınalma</a:t>
            </a:r>
            <a:r>
              <a:rPr lang="tr-TR" sz="2000" dirty="0" smtClean="0">
                <a:solidFill>
                  <a:srgbClr val="0C0D0D"/>
                </a:solidFill>
                <a:ea typeface="+mn-lt"/>
                <a:cs typeface="+mn-lt"/>
              </a:rPr>
              <a:t> ve kısmen Destek Hizmetleri birimlerinin entegre olması</a:t>
            </a:r>
          </a:p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r>
              <a:rPr lang="tr-TR" sz="2000" dirty="0" smtClean="0">
                <a:solidFill>
                  <a:srgbClr val="0C0D0D"/>
                </a:solidFill>
                <a:ea typeface="+mn-lt"/>
                <a:cs typeface="+mn-lt"/>
              </a:rPr>
              <a:t>Genel Sekreterlik önderliğinde birimler arası periyodik toplantıların düzenlenmesi ve fikir alışverişinde bulunulması</a:t>
            </a:r>
          </a:p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r>
              <a:rPr lang="tr-TR" sz="2000" dirty="0" smtClean="0">
                <a:solidFill>
                  <a:srgbClr val="0C0D0D"/>
                </a:solidFill>
                <a:ea typeface="+mn-lt"/>
                <a:cs typeface="+mn-lt"/>
              </a:rPr>
              <a:t>Burs kararlarının zamanında sonuçlandırılması</a:t>
            </a:r>
          </a:p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r>
              <a:rPr lang="tr-TR" sz="2000" dirty="0" smtClean="0">
                <a:solidFill>
                  <a:srgbClr val="0C0D0D"/>
                </a:solidFill>
                <a:ea typeface="+mn-lt"/>
                <a:cs typeface="+mn-lt"/>
              </a:rPr>
              <a:t>Öğrenci durum değişikliklerinin kayıt dondurma süresi bitiminde yapılması ve </a:t>
            </a:r>
            <a:r>
              <a:rPr lang="tr-TR" sz="2000" smtClean="0">
                <a:solidFill>
                  <a:srgbClr val="0C0D0D"/>
                </a:solidFill>
                <a:ea typeface="+mn-lt"/>
                <a:cs typeface="+mn-lt"/>
              </a:rPr>
              <a:t>birimimize bildirilmesi</a:t>
            </a:r>
            <a:endParaRPr lang="tr-TR" sz="2000" dirty="0" smtClean="0">
              <a:solidFill>
                <a:srgbClr val="0C0D0D"/>
              </a:solidFill>
              <a:ea typeface="+mn-lt"/>
              <a:cs typeface="+mn-lt"/>
            </a:endParaRPr>
          </a:p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endParaRPr lang="en-US" sz="2000" dirty="0">
              <a:solidFill>
                <a:srgbClr val="0C0D0D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0244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2241579" y="649467"/>
            <a:ext cx="504056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MİSYON-VİZYON-POLİTİKA</a:t>
            </a:r>
          </a:p>
        </p:txBody>
      </p:sp>
      <p:pic>
        <p:nvPicPr>
          <p:cNvPr id="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372" y="450628"/>
            <a:ext cx="1872208" cy="39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ikdörtgen 2"/>
          <p:cNvSpPr/>
          <p:nvPr/>
        </p:nvSpPr>
        <p:spPr>
          <a:xfrm>
            <a:off x="490637" y="1291399"/>
            <a:ext cx="4189482" cy="36933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tr-TR" b="1" dirty="0">
                <a:solidFill>
                  <a:srgbClr val="00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  </a:t>
            </a:r>
            <a:endParaRPr lang="tr-TR" b="1" dirty="0"/>
          </a:p>
        </p:txBody>
      </p:sp>
      <p:graphicFrame>
        <p:nvGraphicFramePr>
          <p:cNvPr id="9" name="Diagram 9">
            <a:extLst>
              <a:ext uri="{FF2B5EF4-FFF2-40B4-BE49-F238E27FC236}">
                <a16:creationId xmlns:a16="http://schemas.microsoft.com/office/drawing/2014/main" id="{59F175AB-1E35-5F37-7B3B-6211C69D8F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0897607"/>
              </p:ext>
            </p:extLst>
          </p:nvPr>
        </p:nvGraphicFramePr>
        <p:xfrm>
          <a:off x="202372" y="1183926"/>
          <a:ext cx="8295717" cy="5502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38822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2533747" y="537546"/>
            <a:ext cx="4403764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SWOT (GZFT) ANALİZİ</a:t>
            </a:r>
            <a:endParaRPr lang="tr-TR" sz="2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/>
            </a:endParaRPr>
          </a:p>
        </p:txBody>
      </p:sp>
      <p:pic>
        <p:nvPicPr>
          <p:cNvPr id="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17147"/>
            <a:ext cx="2088232" cy="443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448497"/>
              </p:ext>
            </p:extLst>
          </p:nvPr>
        </p:nvGraphicFramePr>
        <p:xfrm>
          <a:off x="518998" y="1060766"/>
          <a:ext cx="8433262" cy="5552676"/>
        </p:xfrm>
        <a:graphic>
          <a:graphicData uri="http://schemas.openxmlformats.org/drawingml/2006/table">
            <a:tbl>
              <a:tblPr/>
              <a:tblGrid>
                <a:gridCol w="2436599">
                  <a:extLst>
                    <a:ext uri="{9D8B030D-6E8A-4147-A177-3AD203B41FA5}">
                      <a16:colId xmlns:a16="http://schemas.microsoft.com/office/drawing/2014/main" val="671322048"/>
                    </a:ext>
                  </a:extLst>
                </a:gridCol>
                <a:gridCol w="2378239">
                  <a:extLst>
                    <a:ext uri="{9D8B030D-6E8A-4147-A177-3AD203B41FA5}">
                      <a16:colId xmlns:a16="http://schemas.microsoft.com/office/drawing/2014/main" val="3397506409"/>
                    </a:ext>
                  </a:extLst>
                </a:gridCol>
                <a:gridCol w="1809212">
                  <a:extLst>
                    <a:ext uri="{9D8B030D-6E8A-4147-A177-3AD203B41FA5}">
                      <a16:colId xmlns:a16="http://schemas.microsoft.com/office/drawing/2014/main" val="3876128450"/>
                    </a:ext>
                  </a:extLst>
                </a:gridCol>
                <a:gridCol w="1809212">
                  <a:extLst>
                    <a:ext uri="{9D8B030D-6E8A-4147-A177-3AD203B41FA5}">
                      <a16:colId xmlns:a16="http://schemas.microsoft.com/office/drawing/2014/main" val="54291378"/>
                    </a:ext>
                  </a:extLst>
                </a:gridCol>
              </a:tblGrid>
              <a:tr h="14003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GÜÇLÜ YÖNLER</a:t>
                      </a:r>
                    </a:p>
                  </a:txBody>
                  <a:tcPr marL="5523" marR="5523" marT="55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ZAYIF  YÖNLER</a:t>
                      </a:r>
                    </a:p>
                  </a:txBody>
                  <a:tcPr marL="5523" marR="5523" marT="55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FIRSATLAR</a:t>
                      </a:r>
                    </a:p>
                  </a:txBody>
                  <a:tcPr marL="5523" marR="5523" marT="55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TEHDİTLER</a:t>
                      </a:r>
                    </a:p>
                  </a:txBody>
                  <a:tcPr marL="5523" marR="5523" marT="55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043634"/>
                  </a:ext>
                </a:extLst>
              </a:tr>
              <a:tr h="906906"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G1-Eğitimli, dinamik personelin bulunması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Z1-Öğrenci sayının gün geçtikçe artması, üniversitenin faaliyet alanlarının genişlemesi sonucu iş yoğunluğu artarken nitelikli insan gücünün stabil kalması nedeniyle, kritik birimlerde uzmanlık gerektiren alanlarda yeterli sayıda çalışanın bulunmaması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F1-Personelin kurum içi ve kurum dışı eğitim alabilme imkanının bulunması (Kurum Eğitimleri, Yüksek Lisans, vs.)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T1- Müdürlüğümüzde kullanılan muhasebe programının olası yeni program değişikliği sebebiyle iş akışlarında oluşabilecek aksamalar.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77378"/>
                  </a:ext>
                </a:extLst>
              </a:tr>
              <a:tr h="680180"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G2-Teknolojik yazılımların kullanılması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Z2-Öğrenci Burslarının sürekli değişmesi ile planlama zorluğu ve iş yükünün artması Burs Komisyonun karar alma sürecinin uzaması sebebiyle öğrenci ve veliler ile sıkıntı yaşanması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F2-Organize Sanayi Bölgesine yakın olunması sebebiyle lojistik maliyetinde azalış, hızlı sevkiyat.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915075"/>
                  </a:ext>
                </a:extLst>
              </a:tr>
              <a:tr h="566817"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G3-Öğrenci ve veliler ile birebir, yüzyüze etkin iletişim kurulması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Z3-Üniversitenin kapasite artışı nedeniyle mevcut deponun yetersiz kalması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F-3 Üniversitenin ürün </a:t>
                      </a:r>
                      <a:r>
                        <a:rPr lang="tr-T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tedariğinde</a:t>
                      </a:r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uyguladığı vadenin kısa olması </a:t>
                      </a:r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sebebiyle</a:t>
                      </a:r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tr-T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iskonto</a:t>
                      </a:r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ve tercih edilen olması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1071792"/>
                  </a:ext>
                </a:extLst>
              </a:tr>
              <a:tr h="453453"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G4-Mesleki yeterlilik belgesine sahip personelin bulunması (SMMM)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Z4-Merkez kampüs dışındaki yerleşkelerde özellikle </a:t>
                      </a:r>
                      <a:r>
                        <a:rPr lang="tr-T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Markantalya</a:t>
                      </a:r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Yerleşkesinde daimi muhasebe personelinin bulunmaması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115074"/>
                  </a:ext>
                </a:extLst>
              </a:tr>
              <a:tr h="227486"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G5-Diğer birim ve kurumlarla ilişkilerin güçlü olması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9155459"/>
                  </a:ext>
                </a:extLst>
              </a:tr>
              <a:tr h="227486"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G6-Kurum hafızası açısından personelin eski ve tecrübeli olması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731505"/>
                  </a:ext>
                </a:extLst>
              </a:tr>
              <a:tr h="453453"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G7-Muhasebe Personelinin üniversite dışından gerekli veri tabanlarına uzak bağlantı ve web tabanı ile erişebilir olması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010597"/>
                  </a:ext>
                </a:extLst>
              </a:tr>
              <a:tr h="227486">
                <a:tc>
                  <a:txBody>
                    <a:bodyPr/>
                    <a:lstStyle/>
                    <a:p>
                      <a:pPr marL="0" algn="l" defTabSz="457200" rtl="0" eaLnBrk="1" fontAlgn="t" latinLnBrk="0" hangingPunct="1"/>
                      <a:r>
                        <a:rPr lang="tr-T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G8 -Ayrı bir arşiv ve depolama alanının bulunması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306183"/>
                  </a:ext>
                </a:extLst>
              </a:tr>
              <a:tr h="340089"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G9-Üniversitenin geniş fiziki imkanları ve yeşil alanlarının fazla olması sebebiyle çalışanlara pozitif etkisi.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0503704"/>
                  </a:ext>
                </a:extLst>
              </a:tr>
              <a:tr h="453453"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G-10 Ürünlerin seçiminde (gıda, temizlik malz., kırtasiye v.b. ) 1. sınıf malzeme kullanılması, kaliteye önem verilmesi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791475"/>
                  </a:ext>
                </a:extLst>
              </a:tr>
              <a:tr h="227486"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G-11 Kız Yurdu için ayrı bir depolama alanı yapılması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23" marR="5523" marT="55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2376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8984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2076429" y="423861"/>
            <a:ext cx="5076628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PAYDAŞ BEKLENTİLERİ</a:t>
            </a:r>
            <a:endParaRPr lang="tr-TR" sz="2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/>
            </a:endParaRPr>
          </a:p>
        </p:txBody>
      </p:sp>
      <p:pic>
        <p:nvPicPr>
          <p:cNvPr id="8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0688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124546"/>
              </p:ext>
            </p:extLst>
          </p:nvPr>
        </p:nvGraphicFramePr>
        <p:xfrm>
          <a:off x="413061" y="1079206"/>
          <a:ext cx="8403364" cy="5495329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384211">
                  <a:extLst>
                    <a:ext uri="{9D8B030D-6E8A-4147-A177-3AD203B41FA5}">
                      <a16:colId xmlns:a16="http://schemas.microsoft.com/office/drawing/2014/main" val="2069830071"/>
                    </a:ext>
                  </a:extLst>
                </a:gridCol>
                <a:gridCol w="3244089">
                  <a:extLst>
                    <a:ext uri="{9D8B030D-6E8A-4147-A177-3AD203B41FA5}">
                      <a16:colId xmlns:a16="http://schemas.microsoft.com/office/drawing/2014/main" val="660165731"/>
                    </a:ext>
                  </a:extLst>
                </a:gridCol>
                <a:gridCol w="2775064">
                  <a:extLst>
                    <a:ext uri="{9D8B030D-6E8A-4147-A177-3AD203B41FA5}">
                      <a16:colId xmlns:a16="http://schemas.microsoft.com/office/drawing/2014/main" val="838000869"/>
                    </a:ext>
                  </a:extLst>
                </a:gridCol>
              </a:tblGrid>
              <a:tr h="17436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PAYDAŞ ADI</a:t>
                      </a:r>
                      <a:endParaRPr lang="tr-TR" sz="1000" b="1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PAYDAŞ NEDENİ</a:t>
                      </a:r>
                      <a:endParaRPr lang="tr-TR" sz="1000" b="1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PAYDAŞ BEKLENTİSİ</a:t>
                      </a:r>
                      <a:endParaRPr lang="tr-TR" sz="1000" b="1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2390"/>
                  </a:ext>
                </a:extLst>
              </a:tr>
              <a:tr h="31739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Genel Sekreterlik</a:t>
                      </a:r>
                      <a:endParaRPr lang="tr-TR" sz="10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Bağlı Olunan Üst Kurum</a:t>
                      </a:r>
                      <a:endParaRPr lang="tr-TR" sz="10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İş, performans, sonuç</a:t>
                      </a:r>
                      <a:endParaRPr lang="tr-TR" sz="10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255330"/>
                  </a:ext>
                </a:extLst>
              </a:tr>
              <a:tr h="31739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Akademik Personel</a:t>
                      </a:r>
                      <a:endParaRPr lang="tr-TR" sz="10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Eğitim Hizmetleri ile ilgili konular</a:t>
                      </a:r>
                      <a:endParaRPr lang="pl-PL" sz="10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C0D0D"/>
                          </a:solidFill>
                          <a:effectLst/>
                        </a:rPr>
                        <a:t>Muhasebe konularında hizmet alımı</a:t>
                      </a:r>
                      <a:endParaRPr lang="tr-TR" sz="1000" b="0" i="0" u="none" strike="noStrike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381923"/>
                  </a:ext>
                </a:extLst>
              </a:tr>
              <a:tr h="31739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İdari Personel</a:t>
                      </a:r>
                      <a:endParaRPr lang="tr-TR" sz="10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İdari Hizmetler ile ilgili konular</a:t>
                      </a:r>
                      <a:endParaRPr lang="tr-TR" sz="10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C0D0D"/>
                          </a:solidFill>
                          <a:effectLst/>
                        </a:rPr>
                        <a:t>Muhasebe konularında hizmet alımı</a:t>
                      </a:r>
                      <a:endParaRPr lang="tr-TR" sz="1000" b="0" i="0" u="none" strike="noStrike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389671"/>
                  </a:ext>
                </a:extLst>
              </a:tr>
              <a:tr h="476086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C0D0D"/>
                          </a:solidFill>
                          <a:effectLst/>
                        </a:rPr>
                        <a:t>Öğrenciler</a:t>
                      </a:r>
                      <a:endParaRPr lang="tr-TR" sz="1000" b="0" i="0" u="none" strike="noStrike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Hizmet</a:t>
                      </a:r>
                      <a:endParaRPr lang="tr-TR" sz="10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C0D0D"/>
                          </a:solidFill>
                          <a:effectLst/>
                        </a:rPr>
                        <a:t> Değişikliklerin Zamanında Yapılması Doğru Hizmet</a:t>
                      </a:r>
                      <a:endParaRPr lang="tr-TR" sz="1000" b="0" i="0" u="none" strike="noStrike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155357"/>
                  </a:ext>
                </a:extLst>
              </a:tr>
              <a:tr h="31739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Öğrenci Aileleri</a:t>
                      </a:r>
                      <a:endParaRPr lang="tr-TR" sz="10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Hizmet / Bilgi Aktarımı</a:t>
                      </a:r>
                      <a:endParaRPr lang="tr-TR" sz="10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C0D0D"/>
                          </a:solidFill>
                          <a:effectLst/>
                        </a:rPr>
                        <a:t>Muhasebe konularında hizmet alımı </a:t>
                      </a:r>
                      <a:endParaRPr lang="tr-TR" sz="1000" b="0" i="0" u="none" strike="noStrike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7264538"/>
                  </a:ext>
                </a:extLst>
              </a:tr>
              <a:tr h="31739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C0D0D"/>
                          </a:solidFill>
                          <a:effectLst/>
                        </a:rPr>
                        <a:t>YÖK</a:t>
                      </a:r>
                      <a:endParaRPr lang="tr-TR" sz="1000" b="0" i="0" u="none" strike="noStrike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Mevzuat Yaratıcı Üst Kurum</a:t>
                      </a:r>
                      <a:endParaRPr lang="tr-TR" sz="10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Mevzuata Uyum</a:t>
                      </a:r>
                      <a:endParaRPr lang="tr-TR" sz="10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506951"/>
                  </a:ext>
                </a:extLst>
              </a:tr>
              <a:tr h="18670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C0D0D"/>
                          </a:solidFill>
                          <a:effectLst/>
                        </a:rPr>
                        <a:t>Maliye Bakanlığı</a:t>
                      </a:r>
                      <a:endParaRPr lang="tr-TR" sz="1000" b="0" i="0" u="none" strike="noStrike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Kamu Hizmetleri</a:t>
                      </a:r>
                      <a:endParaRPr lang="tr-TR" sz="10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C0D0D"/>
                          </a:solidFill>
                          <a:effectLst/>
                        </a:rPr>
                        <a:t>Mevzuata Uyum</a:t>
                      </a:r>
                      <a:endParaRPr lang="tr-TR" sz="1000" b="0" i="0" u="none" strike="noStrike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413366"/>
                  </a:ext>
                </a:extLst>
              </a:tr>
              <a:tr h="79347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C0D0D"/>
                          </a:solidFill>
                          <a:effectLst/>
                        </a:rPr>
                        <a:t>Rsm Turkey Yeminli Mali Müşavirlik Anonim Şirketi / Bağımsız Denetim Firmaları</a:t>
                      </a:r>
                      <a:endParaRPr lang="tr-TR" sz="1000" b="0" i="0" u="none" strike="noStrike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İşbirliği / Denetim</a:t>
                      </a:r>
                      <a:endParaRPr lang="tr-TR" sz="10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Mevzuat ve Standartlara Uyum</a:t>
                      </a:r>
                      <a:endParaRPr lang="tr-TR" sz="10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3614015"/>
                  </a:ext>
                </a:extLst>
              </a:tr>
              <a:tr h="476086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C0D0D"/>
                          </a:solidFill>
                          <a:effectLst/>
                        </a:rPr>
                        <a:t>Muhasebe Personeli</a:t>
                      </a:r>
                      <a:endParaRPr lang="tr-TR" sz="1000" b="0" i="0" u="none" strike="noStrike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Hizmeti üreten</a:t>
                      </a:r>
                      <a:endParaRPr lang="tr-TR" sz="10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Motivasyon / Uyumlu Çalışma / İş birliği / Çözüm Odaklılık / Ücret</a:t>
                      </a:r>
                      <a:endParaRPr lang="tr-TR" sz="10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127565"/>
                  </a:ext>
                </a:extLst>
              </a:tr>
              <a:tr h="476086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C0D0D"/>
                          </a:solidFill>
                          <a:effectLst/>
                        </a:rPr>
                        <a:t>Kısmi Zamanlı Çalışan Öğrenci</a:t>
                      </a:r>
                      <a:endParaRPr lang="tr-TR" sz="1000" b="0" i="0" u="none" strike="noStrike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C0D0D"/>
                          </a:solidFill>
                          <a:effectLst/>
                        </a:rPr>
                        <a:t>Hizmeti üreten</a:t>
                      </a:r>
                      <a:endParaRPr lang="tr-TR" sz="1000" b="0" i="0" u="none" strike="noStrike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Motivasyon / Uyumlu Çalışma / İş birliği / Çözüm Odaklılık / Ücret</a:t>
                      </a:r>
                      <a:endParaRPr lang="tr-TR" sz="10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4628948"/>
                  </a:ext>
                </a:extLst>
              </a:tr>
              <a:tr h="31739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C0D0D"/>
                          </a:solidFill>
                          <a:effectLst/>
                        </a:rPr>
                        <a:t>Sosyal Güvenlik Kurumu ( SGK)</a:t>
                      </a:r>
                      <a:endParaRPr lang="tr-TR" sz="1000" b="0" i="0" u="none" strike="noStrike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C0D0D"/>
                          </a:solidFill>
                          <a:effectLst/>
                        </a:rPr>
                        <a:t>Üst Kurum</a:t>
                      </a:r>
                      <a:endParaRPr lang="tr-TR" sz="1000" b="0" i="0" u="none" strike="noStrike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Zamanında Bildirim</a:t>
                      </a:r>
                      <a:endParaRPr lang="tr-TR" sz="10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888387"/>
                  </a:ext>
                </a:extLst>
              </a:tr>
              <a:tr h="31739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C0D0D"/>
                          </a:solidFill>
                          <a:effectLst/>
                        </a:rPr>
                        <a:t>Yükseköğretim Kalite Kurumu (YÖKAK)</a:t>
                      </a:r>
                      <a:endParaRPr lang="tr-TR" sz="1000" b="0" i="0" u="none" strike="noStrike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C0D0D"/>
                          </a:solidFill>
                          <a:effectLst/>
                        </a:rPr>
                        <a:t>Üst Kurum</a:t>
                      </a:r>
                      <a:endParaRPr lang="tr-TR" sz="1000" b="0" i="0" u="none" strike="noStrike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İSO Standartlarına Uyum </a:t>
                      </a:r>
                      <a:endParaRPr lang="tr-TR" sz="10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2074571"/>
                  </a:ext>
                </a:extLst>
              </a:tr>
              <a:tr h="31739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C0D0D"/>
                          </a:solidFill>
                          <a:effectLst/>
                        </a:rPr>
                        <a:t>Bix Kurumsal GGYS Firması</a:t>
                      </a:r>
                      <a:endParaRPr lang="tr-TR" sz="1000" b="0" i="0" u="none" strike="noStrike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C0D0D"/>
                          </a:solidFill>
                          <a:effectLst/>
                        </a:rPr>
                        <a:t>İşbirliği / Denetim</a:t>
                      </a:r>
                      <a:endParaRPr lang="tr-TR" sz="1000" b="0" i="0" u="none" strike="noStrike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Mevzuat ve Standartlara Uyum</a:t>
                      </a:r>
                      <a:endParaRPr lang="tr-TR" sz="10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1476272"/>
                  </a:ext>
                </a:extLst>
              </a:tr>
              <a:tr h="18670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C0D0D"/>
                          </a:solidFill>
                          <a:effectLst/>
                        </a:rPr>
                        <a:t>Akdeniz Üniversitesi</a:t>
                      </a:r>
                      <a:endParaRPr lang="tr-TR" sz="1000" b="0" i="0" u="none" strike="noStrike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C0D0D"/>
                          </a:solidFill>
                          <a:effectLst/>
                        </a:rPr>
                        <a:t>İşbirliği</a:t>
                      </a:r>
                      <a:endParaRPr lang="tr-TR" sz="1000" b="0" i="0" u="none" strike="noStrike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Bilgi Alışverişi/İşbirliği</a:t>
                      </a:r>
                      <a:endParaRPr lang="tr-TR" sz="10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251888"/>
                  </a:ext>
                </a:extLst>
              </a:tr>
              <a:tr h="18670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C0D0D"/>
                          </a:solidFill>
                          <a:effectLst/>
                        </a:rPr>
                        <a:t>Alanya Üniversitesi</a:t>
                      </a:r>
                      <a:endParaRPr lang="tr-TR" sz="1000" b="0" i="0" u="none" strike="noStrike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C0D0D"/>
                          </a:solidFill>
                          <a:effectLst/>
                        </a:rPr>
                        <a:t>İşbirliği</a:t>
                      </a:r>
                      <a:endParaRPr lang="tr-TR" sz="1000" b="0" i="0" u="none" strike="noStrike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C0D0D"/>
                          </a:solidFill>
                          <a:effectLst/>
                        </a:rPr>
                        <a:t>Bilgi Alışverişi/İşbirliği</a:t>
                      </a:r>
                      <a:endParaRPr lang="tr-TR" sz="10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85933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9836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Metin kutusu 4">
            <a:extLst>
              <a:ext uri="{FF2B5EF4-FFF2-40B4-BE49-F238E27FC236}">
                <a16:creationId xmlns:a16="http://schemas.microsoft.com/office/drawing/2014/main" id="{57C0E41D-3DD4-4068-B64C-DBA801AC6D69}"/>
              </a:ext>
            </a:extLst>
          </p:cNvPr>
          <p:cNvSpPr txBox="1"/>
          <p:nvPr/>
        </p:nvSpPr>
        <p:spPr>
          <a:xfrm>
            <a:off x="471160" y="761596"/>
            <a:ext cx="8201679" cy="5886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MEVCUT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KAYNAK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LAR </a:t>
            </a:r>
            <a:r>
              <a:rPr lang="tr-TR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ve </a:t>
            </a:r>
            <a:r>
              <a:rPr lang="en-US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İHTİYA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ÇLAR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(FİZİKİ, MALZEME, TEÇHİZAT, EKİPMAN vb.)</a:t>
            </a:r>
            <a:endParaRPr lang="en-US" sz="2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6" name="Metin kutusu 1352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7" name="Metin kutusu 1353"/>
          <p:cNvSpPr txBox="1"/>
          <p:nvPr/>
        </p:nvSpPr>
        <p:spPr>
          <a:xfrm>
            <a:off x="2484438" y="2939415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8" name="Metin kutusu 1354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9" name="Metin kutusu 1355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0" name="Metin kutusu 1356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1" name="Metin kutusu 1357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2" name="Metin kutusu 1358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3" name="Metin kutusu 1359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4" name="Metin kutusu 1360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5" name="Metin kutusu 1361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6" name="Metin kutusu 1362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7" name="Metin kutusu 1363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8" name="Metin kutusu 1364"/>
          <p:cNvSpPr txBox="1"/>
          <p:nvPr/>
        </p:nvSpPr>
        <p:spPr>
          <a:xfrm>
            <a:off x="2489200" y="29224288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9" name="Metin kutusu 1365"/>
          <p:cNvSpPr txBox="1"/>
          <p:nvPr/>
        </p:nvSpPr>
        <p:spPr>
          <a:xfrm>
            <a:off x="2484438" y="29378275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0" name="Metin kutusu 1367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1" name="Metin kutusu 1368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2" name="Metin kutusu 1369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3" name="Metin kutusu 1370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4" name="Metin kutusu 1371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5" name="Metin kutusu 1372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6" name="Metin kutusu 1373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7" name="Metin kutusu 1374"/>
          <p:cNvSpPr txBox="1"/>
          <p:nvPr/>
        </p:nvSpPr>
        <p:spPr>
          <a:xfrm>
            <a:off x="2484438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8" name="Metin kutusu 1375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9" name="Metin kutusu 1376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0" name="Metin kutusu 1377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1" name="Metin kutusu 1378"/>
          <p:cNvSpPr txBox="1"/>
          <p:nvPr/>
        </p:nvSpPr>
        <p:spPr>
          <a:xfrm>
            <a:off x="3887788" y="29587825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>
              <a:solidFill>
                <a:srgbClr val="FF0000"/>
              </a:solidFill>
            </a:endParaRPr>
          </a:p>
        </p:txBody>
      </p:sp>
      <p:sp>
        <p:nvSpPr>
          <p:cNvPr id="32" name="Metin kutusu 1379"/>
          <p:cNvSpPr txBox="1"/>
          <p:nvPr/>
        </p:nvSpPr>
        <p:spPr>
          <a:xfrm>
            <a:off x="4859338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3" name="Metin kutusu 1380"/>
          <p:cNvSpPr txBox="1"/>
          <p:nvPr/>
        </p:nvSpPr>
        <p:spPr>
          <a:xfrm>
            <a:off x="4854575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4" name="Metin kutusu 1381"/>
          <p:cNvSpPr txBox="1"/>
          <p:nvPr/>
        </p:nvSpPr>
        <p:spPr>
          <a:xfrm>
            <a:off x="4854575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5" name="Metin kutusu 1382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6" name="Metin kutusu 1383"/>
          <p:cNvSpPr txBox="1"/>
          <p:nvPr/>
        </p:nvSpPr>
        <p:spPr>
          <a:xfrm>
            <a:off x="2484438" y="3028473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7" name="Metin kutusu 1384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8" name="Metin kutusu 1385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9" name="Metin kutusu 1386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0" name="Metin kutusu 1387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1" name="Metin kutusu 1388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2" name="Metin kutusu 1389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3" name="Metin kutusu 1390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4" name="Metin kutusu 1391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5" name="Metin kutusu 1392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6" name="Metin kutusu 1393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7" name="Metin kutusu 1394"/>
          <p:cNvSpPr txBox="1"/>
          <p:nvPr/>
        </p:nvSpPr>
        <p:spPr>
          <a:xfrm>
            <a:off x="2489200" y="30114875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8" name="Metin kutusu 1395"/>
          <p:cNvSpPr txBox="1"/>
          <p:nvPr/>
        </p:nvSpPr>
        <p:spPr>
          <a:xfrm>
            <a:off x="2484438" y="30270450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9" name="Metin kutusu 1396"/>
          <p:cNvSpPr txBox="1"/>
          <p:nvPr/>
        </p:nvSpPr>
        <p:spPr>
          <a:xfrm>
            <a:off x="2484438" y="30446663"/>
            <a:ext cx="204787" cy="16033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0" name="Metin kutusu 1397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1" name="Metin kutusu 1398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2" name="Metin kutusu 1399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3" name="Metin kutusu 1400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4" name="Metin kutusu 1401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5" name="Metin kutusu 1402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6" name="Metin kutusu 1403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7" name="Metin kutusu 1404"/>
          <p:cNvSpPr txBox="1"/>
          <p:nvPr/>
        </p:nvSpPr>
        <p:spPr>
          <a:xfrm>
            <a:off x="2484438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8" name="Metin kutusu 1405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9" name="Metin kutusu 1406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0" name="Metin kutusu 1407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1" name="Metin kutusu 1408"/>
          <p:cNvSpPr txBox="1"/>
          <p:nvPr/>
        </p:nvSpPr>
        <p:spPr>
          <a:xfrm>
            <a:off x="3887788" y="304800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2" name="Metin kutusu 1409"/>
          <p:cNvSpPr txBox="1"/>
          <p:nvPr/>
        </p:nvSpPr>
        <p:spPr>
          <a:xfrm>
            <a:off x="4859338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3" name="Metin kutusu 1410"/>
          <p:cNvSpPr txBox="1"/>
          <p:nvPr/>
        </p:nvSpPr>
        <p:spPr>
          <a:xfrm>
            <a:off x="4854575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4" name="Metin kutusu 1411"/>
          <p:cNvSpPr txBox="1"/>
          <p:nvPr/>
        </p:nvSpPr>
        <p:spPr>
          <a:xfrm>
            <a:off x="4854575" y="30446663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pic>
        <p:nvPicPr>
          <p:cNvPr id="65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89" y="332656"/>
            <a:ext cx="1607689" cy="428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7" name="Table 5">
            <a:extLst>
              <a:ext uri="{FF2B5EF4-FFF2-40B4-BE49-F238E27FC236}">
                <a16:creationId xmlns:a16="http://schemas.microsoft.com/office/drawing/2014/main" id="{D225EC9E-88F0-9503-E44C-698A033FDD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646300"/>
              </p:ext>
            </p:extLst>
          </p:nvPr>
        </p:nvGraphicFramePr>
        <p:xfrm>
          <a:off x="842047" y="2418342"/>
          <a:ext cx="7570432" cy="217665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892608">
                  <a:extLst>
                    <a:ext uri="{9D8B030D-6E8A-4147-A177-3AD203B41FA5}">
                      <a16:colId xmlns:a16="http://schemas.microsoft.com/office/drawing/2014/main" val="3643887944"/>
                    </a:ext>
                  </a:extLst>
                </a:gridCol>
                <a:gridCol w="1892608">
                  <a:extLst>
                    <a:ext uri="{9D8B030D-6E8A-4147-A177-3AD203B41FA5}">
                      <a16:colId xmlns:a16="http://schemas.microsoft.com/office/drawing/2014/main" val="4177798332"/>
                    </a:ext>
                  </a:extLst>
                </a:gridCol>
                <a:gridCol w="1892608">
                  <a:extLst>
                    <a:ext uri="{9D8B030D-6E8A-4147-A177-3AD203B41FA5}">
                      <a16:colId xmlns:a16="http://schemas.microsoft.com/office/drawing/2014/main" val="1503617744"/>
                    </a:ext>
                  </a:extLst>
                </a:gridCol>
                <a:gridCol w="1892608">
                  <a:extLst>
                    <a:ext uri="{9D8B030D-6E8A-4147-A177-3AD203B41FA5}">
                      <a16:colId xmlns:a16="http://schemas.microsoft.com/office/drawing/2014/main" val="3745572328"/>
                    </a:ext>
                  </a:extLst>
                </a:gridCol>
              </a:tblGrid>
              <a:tr h="743294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>
                          <a:solidFill>
                            <a:srgbClr val="0C0D0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Kaynak Adı</a:t>
                      </a:r>
                    </a:p>
                  </a:txBody>
                  <a:tcPr>
                    <a:solidFill>
                      <a:srgbClr val="7C71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solidFill>
                            <a:srgbClr val="0C0D0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Mevcut</a:t>
                      </a:r>
                      <a:endParaRPr lang="tr-TR" sz="2400" dirty="0">
                        <a:solidFill>
                          <a:srgbClr val="0C0D0D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7C71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>
                          <a:solidFill>
                            <a:srgbClr val="0C0D0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İhtiyaç</a:t>
                      </a:r>
                    </a:p>
                  </a:txBody>
                  <a:tcPr>
                    <a:solidFill>
                      <a:srgbClr val="7C71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>
                          <a:solidFill>
                            <a:srgbClr val="0C0D0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İhtiyaç Nedeni</a:t>
                      </a:r>
                    </a:p>
                  </a:txBody>
                  <a:tcPr>
                    <a:solidFill>
                      <a:srgbClr val="7C715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171090"/>
                  </a:ext>
                </a:extLst>
              </a:tr>
              <a:tr h="68174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Personel</a:t>
                      </a:r>
                      <a:endParaRPr lang="tr-TR" sz="14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tr-TR" sz="14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>
                          <a:solidFill>
                            <a:srgbClr val="0C0D0D"/>
                          </a:solidFill>
                        </a:rPr>
                        <a:t>İş Yoğunluğu</a:t>
                      </a:r>
                      <a:endParaRPr lang="tr-TR" sz="1200" dirty="0">
                        <a:solidFill>
                          <a:srgbClr val="0C0D0D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691897"/>
                  </a:ext>
                </a:extLst>
              </a:tr>
              <a:tr h="67195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İlave</a:t>
                      </a:r>
                      <a:r>
                        <a:rPr lang="tr-TR" sz="1400" b="0" i="0" u="none" strike="noStrike" baseline="0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 Depo</a:t>
                      </a:r>
                      <a:endParaRPr lang="tr-TR" sz="14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tr-TR" sz="14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tr-TR" sz="14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>
                          <a:solidFill>
                            <a:srgbClr val="0C0D0D"/>
                          </a:solidFill>
                        </a:rPr>
                        <a:t>Maliyet Artışı, Soğuk</a:t>
                      </a:r>
                      <a:r>
                        <a:rPr lang="tr-TR" sz="1200" baseline="0" dirty="0" smtClean="0">
                          <a:solidFill>
                            <a:srgbClr val="0C0D0D"/>
                          </a:solidFill>
                        </a:rPr>
                        <a:t> Hava Deposu</a:t>
                      </a:r>
                      <a:endParaRPr lang="tr-TR" sz="1200" dirty="0">
                        <a:solidFill>
                          <a:srgbClr val="0C0D0D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0978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894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Metin kutusu 4">
            <a:extLst>
              <a:ext uri="{FF2B5EF4-FFF2-40B4-BE49-F238E27FC236}">
                <a16:creationId xmlns:a16="http://schemas.microsoft.com/office/drawing/2014/main" id="{57C0E41D-3DD4-4068-B64C-DBA801AC6D69}"/>
              </a:ext>
            </a:extLst>
          </p:cNvPr>
          <p:cNvSpPr txBox="1"/>
          <p:nvPr/>
        </p:nvSpPr>
        <p:spPr>
          <a:xfrm>
            <a:off x="1570007" y="344252"/>
            <a:ext cx="5901761" cy="9221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MEVCUT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KAYNAK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LAR </a:t>
            </a:r>
            <a:r>
              <a:rPr lang="tr-TR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ve </a:t>
            </a:r>
            <a:r>
              <a:rPr lang="en-US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İHTİYA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ÇLAR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(TEKNOLOJİK, YAZILIM, DONANIM vb.)</a:t>
            </a:r>
            <a:endParaRPr lang="en-US" sz="2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6" name="Metin kutusu 1352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7" name="Metin kutusu 1353"/>
          <p:cNvSpPr txBox="1"/>
          <p:nvPr/>
        </p:nvSpPr>
        <p:spPr>
          <a:xfrm>
            <a:off x="2484438" y="2939415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8" name="Metin kutusu 1354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9" name="Metin kutusu 1355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0" name="Metin kutusu 1356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1" name="Metin kutusu 1357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2" name="Metin kutusu 1358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3" name="Metin kutusu 1359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4" name="Metin kutusu 1360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5" name="Metin kutusu 1361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6" name="Metin kutusu 1362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7" name="Metin kutusu 1363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8" name="Metin kutusu 1364"/>
          <p:cNvSpPr txBox="1"/>
          <p:nvPr/>
        </p:nvSpPr>
        <p:spPr>
          <a:xfrm>
            <a:off x="2489200" y="29224288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9" name="Metin kutusu 1365"/>
          <p:cNvSpPr txBox="1"/>
          <p:nvPr/>
        </p:nvSpPr>
        <p:spPr>
          <a:xfrm>
            <a:off x="2484438" y="29378275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0" name="Metin kutusu 1367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1" name="Metin kutusu 1368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2" name="Metin kutusu 1369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3" name="Metin kutusu 1370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4" name="Metin kutusu 1371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5" name="Metin kutusu 1372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6" name="Metin kutusu 1373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7" name="Metin kutusu 1374"/>
          <p:cNvSpPr txBox="1"/>
          <p:nvPr/>
        </p:nvSpPr>
        <p:spPr>
          <a:xfrm>
            <a:off x="2484438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8" name="Metin kutusu 1375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9" name="Metin kutusu 1376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0" name="Metin kutusu 1377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1" name="Metin kutusu 1378"/>
          <p:cNvSpPr txBox="1"/>
          <p:nvPr/>
        </p:nvSpPr>
        <p:spPr>
          <a:xfrm>
            <a:off x="3887788" y="29587825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>
              <a:solidFill>
                <a:srgbClr val="FF0000"/>
              </a:solidFill>
            </a:endParaRPr>
          </a:p>
        </p:txBody>
      </p:sp>
      <p:sp>
        <p:nvSpPr>
          <p:cNvPr id="32" name="Metin kutusu 1379"/>
          <p:cNvSpPr txBox="1"/>
          <p:nvPr/>
        </p:nvSpPr>
        <p:spPr>
          <a:xfrm>
            <a:off x="4859338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3" name="Metin kutusu 1380"/>
          <p:cNvSpPr txBox="1"/>
          <p:nvPr/>
        </p:nvSpPr>
        <p:spPr>
          <a:xfrm>
            <a:off x="4854575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4" name="Metin kutusu 1381"/>
          <p:cNvSpPr txBox="1"/>
          <p:nvPr/>
        </p:nvSpPr>
        <p:spPr>
          <a:xfrm>
            <a:off x="4854575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5" name="Metin kutusu 1382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6" name="Metin kutusu 1383"/>
          <p:cNvSpPr txBox="1"/>
          <p:nvPr/>
        </p:nvSpPr>
        <p:spPr>
          <a:xfrm>
            <a:off x="2484438" y="3028473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7" name="Metin kutusu 1384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8" name="Metin kutusu 1385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9" name="Metin kutusu 1386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0" name="Metin kutusu 1387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1" name="Metin kutusu 1388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2" name="Metin kutusu 1389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3" name="Metin kutusu 1390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4" name="Metin kutusu 1391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5" name="Metin kutusu 1392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6" name="Metin kutusu 1393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7" name="Metin kutusu 1394"/>
          <p:cNvSpPr txBox="1"/>
          <p:nvPr/>
        </p:nvSpPr>
        <p:spPr>
          <a:xfrm>
            <a:off x="2489200" y="30114875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8" name="Metin kutusu 1395"/>
          <p:cNvSpPr txBox="1"/>
          <p:nvPr/>
        </p:nvSpPr>
        <p:spPr>
          <a:xfrm>
            <a:off x="2484438" y="30270450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9" name="Metin kutusu 1396"/>
          <p:cNvSpPr txBox="1"/>
          <p:nvPr/>
        </p:nvSpPr>
        <p:spPr>
          <a:xfrm>
            <a:off x="2484438" y="30446663"/>
            <a:ext cx="204787" cy="16033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0" name="Metin kutusu 1397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1" name="Metin kutusu 1398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2" name="Metin kutusu 1399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3" name="Metin kutusu 1400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4" name="Metin kutusu 1401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5" name="Metin kutusu 1402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6" name="Metin kutusu 1403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7" name="Metin kutusu 1404"/>
          <p:cNvSpPr txBox="1"/>
          <p:nvPr/>
        </p:nvSpPr>
        <p:spPr>
          <a:xfrm>
            <a:off x="2484438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8" name="Metin kutusu 1405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9" name="Metin kutusu 1406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0" name="Metin kutusu 1407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1" name="Metin kutusu 1408"/>
          <p:cNvSpPr txBox="1"/>
          <p:nvPr/>
        </p:nvSpPr>
        <p:spPr>
          <a:xfrm>
            <a:off x="3887788" y="304800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2" name="Metin kutusu 1409"/>
          <p:cNvSpPr txBox="1"/>
          <p:nvPr/>
        </p:nvSpPr>
        <p:spPr>
          <a:xfrm>
            <a:off x="4859338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3" name="Metin kutusu 1410"/>
          <p:cNvSpPr txBox="1"/>
          <p:nvPr/>
        </p:nvSpPr>
        <p:spPr>
          <a:xfrm>
            <a:off x="4854575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4" name="Metin kutusu 1411"/>
          <p:cNvSpPr txBox="1"/>
          <p:nvPr/>
        </p:nvSpPr>
        <p:spPr>
          <a:xfrm>
            <a:off x="4854575" y="30446663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pic>
        <p:nvPicPr>
          <p:cNvPr id="65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278" y="245892"/>
            <a:ext cx="1569900" cy="333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7" name="Table 5">
            <a:extLst>
              <a:ext uri="{FF2B5EF4-FFF2-40B4-BE49-F238E27FC236}">
                <a16:creationId xmlns:a16="http://schemas.microsoft.com/office/drawing/2014/main" id="{D225EC9E-88F0-9503-E44C-698A033FDD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501795"/>
              </p:ext>
            </p:extLst>
          </p:nvPr>
        </p:nvGraphicFramePr>
        <p:xfrm>
          <a:off x="301753" y="1675932"/>
          <a:ext cx="8586215" cy="35178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17243">
                  <a:extLst>
                    <a:ext uri="{9D8B030D-6E8A-4147-A177-3AD203B41FA5}">
                      <a16:colId xmlns:a16="http://schemas.microsoft.com/office/drawing/2014/main" val="3643887944"/>
                    </a:ext>
                  </a:extLst>
                </a:gridCol>
                <a:gridCol w="1717243">
                  <a:extLst>
                    <a:ext uri="{9D8B030D-6E8A-4147-A177-3AD203B41FA5}">
                      <a16:colId xmlns:a16="http://schemas.microsoft.com/office/drawing/2014/main" val="4177798332"/>
                    </a:ext>
                  </a:extLst>
                </a:gridCol>
                <a:gridCol w="1717243">
                  <a:extLst>
                    <a:ext uri="{9D8B030D-6E8A-4147-A177-3AD203B41FA5}">
                      <a16:colId xmlns:a16="http://schemas.microsoft.com/office/drawing/2014/main" val="1503617744"/>
                    </a:ext>
                  </a:extLst>
                </a:gridCol>
                <a:gridCol w="1717243">
                  <a:extLst>
                    <a:ext uri="{9D8B030D-6E8A-4147-A177-3AD203B41FA5}">
                      <a16:colId xmlns:a16="http://schemas.microsoft.com/office/drawing/2014/main" val="3745572328"/>
                    </a:ext>
                  </a:extLst>
                </a:gridCol>
                <a:gridCol w="1717243">
                  <a:extLst>
                    <a:ext uri="{9D8B030D-6E8A-4147-A177-3AD203B41FA5}">
                      <a16:colId xmlns:a16="http://schemas.microsoft.com/office/drawing/2014/main" val="2790994766"/>
                    </a:ext>
                  </a:extLst>
                </a:gridCol>
              </a:tblGrid>
              <a:tr h="1601931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Kaynak Adı</a:t>
                      </a:r>
                    </a:p>
                  </a:txBody>
                  <a:tcPr>
                    <a:solidFill>
                      <a:srgbClr val="7C71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Birimi</a:t>
                      </a:r>
                      <a:endParaRPr 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7C71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Mevcut</a:t>
                      </a:r>
                      <a:endParaRPr 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7C71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İhtiyaç</a:t>
                      </a:r>
                      <a:endParaRPr 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7C71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İhtiyaç Nedeni</a:t>
                      </a:r>
                      <a:endParaRPr 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7C715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171090"/>
                  </a:ext>
                </a:extLst>
              </a:tr>
              <a:tr h="964896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Bilgisayar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/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691897"/>
                  </a:ext>
                </a:extLst>
              </a:tr>
              <a:tr h="95103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Logo </a:t>
                      </a:r>
                      <a:r>
                        <a:rPr lang="tr-TR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Tiger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/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0978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165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Metin kutusu 4">
            <a:extLst>
              <a:ext uri="{FF2B5EF4-FFF2-40B4-BE49-F238E27FC236}">
                <a16:creationId xmlns:a16="http://schemas.microsoft.com/office/drawing/2014/main" id="{57C0E41D-3DD4-4068-B64C-DBA801AC6D69}"/>
              </a:ext>
            </a:extLst>
          </p:cNvPr>
          <p:cNvSpPr txBox="1"/>
          <p:nvPr/>
        </p:nvSpPr>
        <p:spPr>
          <a:xfrm>
            <a:off x="1789470" y="157316"/>
            <a:ext cx="5869859" cy="10795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MEVCUT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KAYNAK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LAR </a:t>
            </a:r>
            <a:r>
              <a:rPr lang="tr-TR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ve </a:t>
            </a:r>
            <a:r>
              <a:rPr lang="en-US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İHTİYA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ÇLAR</a:t>
            </a:r>
          </a:p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(İŞ GÜCÜ-İNSAN KAYNAĞI)</a:t>
            </a:r>
            <a:endParaRPr lang="en-US" sz="2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6" name="Metin kutusu 1352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7" name="Metin kutusu 1353"/>
          <p:cNvSpPr txBox="1"/>
          <p:nvPr/>
        </p:nvSpPr>
        <p:spPr>
          <a:xfrm>
            <a:off x="2484438" y="2939415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8" name="Metin kutusu 1354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9" name="Metin kutusu 1355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0" name="Metin kutusu 1356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1" name="Metin kutusu 1357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2" name="Metin kutusu 1358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3" name="Metin kutusu 1359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4" name="Metin kutusu 1360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5" name="Metin kutusu 1361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6" name="Metin kutusu 1362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7" name="Metin kutusu 1363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8" name="Metin kutusu 1364"/>
          <p:cNvSpPr txBox="1"/>
          <p:nvPr/>
        </p:nvSpPr>
        <p:spPr>
          <a:xfrm>
            <a:off x="2489200" y="29224288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9" name="Metin kutusu 1365"/>
          <p:cNvSpPr txBox="1"/>
          <p:nvPr/>
        </p:nvSpPr>
        <p:spPr>
          <a:xfrm>
            <a:off x="2484438" y="29378275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0" name="Metin kutusu 1367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1" name="Metin kutusu 1368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2" name="Metin kutusu 1369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3" name="Metin kutusu 1370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4" name="Metin kutusu 1371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5" name="Metin kutusu 1372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6" name="Metin kutusu 1373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7" name="Metin kutusu 1374"/>
          <p:cNvSpPr txBox="1"/>
          <p:nvPr/>
        </p:nvSpPr>
        <p:spPr>
          <a:xfrm>
            <a:off x="2484438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8" name="Metin kutusu 1375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9" name="Metin kutusu 1376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0" name="Metin kutusu 1377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1" name="Metin kutusu 1378"/>
          <p:cNvSpPr txBox="1"/>
          <p:nvPr/>
        </p:nvSpPr>
        <p:spPr>
          <a:xfrm>
            <a:off x="3887788" y="29587825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>
              <a:solidFill>
                <a:srgbClr val="FF0000"/>
              </a:solidFill>
            </a:endParaRPr>
          </a:p>
        </p:txBody>
      </p:sp>
      <p:sp>
        <p:nvSpPr>
          <p:cNvPr id="32" name="Metin kutusu 1379"/>
          <p:cNvSpPr txBox="1"/>
          <p:nvPr/>
        </p:nvSpPr>
        <p:spPr>
          <a:xfrm>
            <a:off x="4859338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3" name="Metin kutusu 1380"/>
          <p:cNvSpPr txBox="1"/>
          <p:nvPr/>
        </p:nvSpPr>
        <p:spPr>
          <a:xfrm>
            <a:off x="4854575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4" name="Metin kutusu 1381"/>
          <p:cNvSpPr txBox="1"/>
          <p:nvPr/>
        </p:nvSpPr>
        <p:spPr>
          <a:xfrm>
            <a:off x="4854575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5" name="Metin kutusu 1382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6" name="Metin kutusu 1383"/>
          <p:cNvSpPr txBox="1"/>
          <p:nvPr/>
        </p:nvSpPr>
        <p:spPr>
          <a:xfrm>
            <a:off x="2484438" y="3028473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7" name="Metin kutusu 1384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8" name="Metin kutusu 1385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9" name="Metin kutusu 1386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0" name="Metin kutusu 1387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1" name="Metin kutusu 1388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2" name="Metin kutusu 1389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3" name="Metin kutusu 1390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4" name="Metin kutusu 1391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5" name="Metin kutusu 1392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6" name="Metin kutusu 1393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7" name="Metin kutusu 1394"/>
          <p:cNvSpPr txBox="1"/>
          <p:nvPr/>
        </p:nvSpPr>
        <p:spPr>
          <a:xfrm>
            <a:off x="2489200" y="30114875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8" name="Metin kutusu 1395"/>
          <p:cNvSpPr txBox="1"/>
          <p:nvPr/>
        </p:nvSpPr>
        <p:spPr>
          <a:xfrm>
            <a:off x="2484438" y="30270450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9" name="Metin kutusu 1396"/>
          <p:cNvSpPr txBox="1"/>
          <p:nvPr/>
        </p:nvSpPr>
        <p:spPr>
          <a:xfrm>
            <a:off x="2484438" y="30446663"/>
            <a:ext cx="204787" cy="16033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0" name="Metin kutusu 1397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1" name="Metin kutusu 1398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2" name="Metin kutusu 1399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3" name="Metin kutusu 1400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4" name="Metin kutusu 1401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5" name="Metin kutusu 1402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6" name="Metin kutusu 1403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7" name="Metin kutusu 1404"/>
          <p:cNvSpPr txBox="1"/>
          <p:nvPr/>
        </p:nvSpPr>
        <p:spPr>
          <a:xfrm>
            <a:off x="2484438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8" name="Metin kutusu 1405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9" name="Metin kutusu 1406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0" name="Metin kutusu 1407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1" name="Metin kutusu 1408"/>
          <p:cNvSpPr txBox="1"/>
          <p:nvPr/>
        </p:nvSpPr>
        <p:spPr>
          <a:xfrm>
            <a:off x="3887788" y="304800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2" name="Metin kutusu 1409"/>
          <p:cNvSpPr txBox="1"/>
          <p:nvPr/>
        </p:nvSpPr>
        <p:spPr>
          <a:xfrm>
            <a:off x="4859338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3" name="Metin kutusu 1410"/>
          <p:cNvSpPr txBox="1"/>
          <p:nvPr/>
        </p:nvSpPr>
        <p:spPr>
          <a:xfrm>
            <a:off x="4854575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4" name="Metin kutusu 1411"/>
          <p:cNvSpPr txBox="1"/>
          <p:nvPr/>
        </p:nvSpPr>
        <p:spPr>
          <a:xfrm>
            <a:off x="4854575" y="30446663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pic>
        <p:nvPicPr>
          <p:cNvPr id="65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78" y="304675"/>
            <a:ext cx="1690292" cy="35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7" name="Table 5">
            <a:extLst>
              <a:ext uri="{FF2B5EF4-FFF2-40B4-BE49-F238E27FC236}">
                <a16:creationId xmlns:a16="http://schemas.microsoft.com/office/drawing/2014/main" id="{D225EC9E-88F0-9503-E44C-698A033FDD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838949"/>
              </p:ext>
            </p:extLst>
          </p:nvPr>
        </p:nvGraphicFramePr>
        <p:xfrm>
          <a:off x="539931" y="1904495"/>
          <a:ext cx="8256595" cy="420563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51319">
                  <a:extLst>
                    <a:ext uri="{9D8B030D-6E8A-4147-A177-3AD203B41FA5}">
                      <a16:colId xmlns:a16="http://schemas.microsoft.com/office/drawing/2014/main" val="3643887944"/>
                    </a:ext>
                  </a:extLst>
                </a:gridCol>
                <a:gridCol w="1651319">
                  <a:extLst>
                    <a:ext uri="{9D8B030D-6E8A-4147-A177-3AD203B41FA5}">
                      <a16:colId xmlns:a16="http://schemas.microsoft.com/office/drawing/2014/main" val="4177798332"/>
                    </a:ext>
                  </a:extLst>
                </a:gridCol>
                <a:gridCol w="1651319">
                  <a:extLst>
                    <a:ext uri="{9D8B030D-6E8A-4147-A177-3AD203B41FA5}">
                      <a16:colId xmlns:a16="http://schemas.microsoft.com/office/drawing/2014/main" val="1503617744"/>
                    </a:ext>
                  </a:extLst>
                </a:gridCol>
                <a:gridCol w="1651319">
                  <a:extLst>
                    <a:ext uri="{9D8B030D-6E8A-4147-A177-3AD203B41FA5}">
                      <a16:colId xmlns:a16="http://schemas.microsoft.com/office/drawing/2014/main" val="3745572328"/>
                    </a:ext>
                  </a:extLst>
                </a:gridCol>
                <a:gridCol w="1651319">
                  <a:extLst>
                    <a:ext uri="{9D8B030D-6E8A-4147-A177-3AD203B41FA5}">
                      <a16:colId xmlns:a16="http://schemas.microsoft.com/office/drawing/2014/main" val="2790994766"/>
                    </a:ext>
                  </a:extLst>
                </a:gridCol>
              </a:tblGrid>
              <a:tr h="889277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Kaynak Adı</a:t>
                      </a:r>
                    </a:p>
                  </a:txBody>
                  <a:tcPr>
                    <a:solidFill>
                      <a:srgbClr val="7C71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Birimi</a:t>
                      </a:r>
                      <a:endParaRPr 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7C71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Mevcut</a:t>
                      </a:r>
                      <a:endParaRPr 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7C71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İhtiyaç</a:t>
                      </a:r>
                      <a:endParaRPr 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7C71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İhtiyaç Nedeni</a:t>
                      </a:r>
                      <a:endParaRPr 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7C715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171090"/>
                  </a:ext>
                </a:extLst>
              </a:tr>
              <a:tr h="53564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Müdür</a:t>
                      </a:r>
                      <a:endParaRPr lang="tr-TR" sz="14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tr-TR" sz="14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endParaRPr lang="tr-TR" sz="14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/>
                      <a:endParaRPr lang="tr-TR" sz="1200" dirty="0">
                        <a:solidFill>
                          <a:srgbClr val="0C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200" dirty="0">
                        <a:solidFill>
                          <a:srgbClr val="0C0D0D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691897"/>
                  </a:ext>
                </a:extLst>
              </a:tr>
              <a:tr h="52794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Müdür Yardımcısı</a:t>
                      </a:r>
                      <a:endParaRPr lang="tr-TR" sz="14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tr-TR" sz="14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endParaRPr lang="tr-TR" sz="14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/>
                      <a:endParaRPr lang="tr-TR" sz="1200" dirty="0">
                        <a:solidFill>
                          <a:srgbClr val="0C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200" dirty="0">
                        <a:solidFill>
                          <a:srgbClr val="0C0D0D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0978545"/>
                  </a:ext>
                </a:extLst>
              </a:tr>
              <a:tr h="53756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Muhasebe</a:t>
                      </a:r>
                      <a:r>
                        <a:rPr lang="tr-TR" sz="1400" b="0" i="0" u="none" strike="noStrike" baseline="0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 Şefi</a:t>
                      </a:r>
                      <a:endParaRPr lang="tr-TR" sz="14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tr-TR" sz="14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endParaRPr lang="tr-TR" sz="14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/>
                      <a:endParaRPr lang="tr-TR" sz="2400" dirty="0">
                        <a:solidFill>
                          <a:srgbClr val="0C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200" dirty="0">
                        <a:solidFill>
                          <a:srgbClr val="0C0D0D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6750116"/>
                  </a:ext>
                </a:extLst>
              </a:tr>
              <a:tr h="53756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Depo Şefi</a:t>
                      </a:r>
                      <a:endParaRPr lang="tr-TR" sz="14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tr-TR" sz="14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endParaRPr lang="tr-TR" sz="14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/>
                      <a:endParaRPr lang="tr-TR" sz="2400" dirty="0">
                        <a:solidFill>
                          <a:srgbClr val="0C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200" dirty="0">
                        <a:solidFill>
                          <a:srgbClr val="0C0D0D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196426"/>
                  </a:ext>
                </a:extLst>
              </a:tr>
              <a:tr h="53756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Ambar</a:t>
                      </a:r>
                      <a:r>
                        <a:rPr lang="tr-TR" sz="1400" b="0" i="0" u="none" strike="noStrike" baseline="0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 Tesellüm Memuru</a:t>
                      </a:r>
                      <a:endParaRPr lang="tr-TR" sz="14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tr-TR" sz="14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endParaRPr lang="tr-TR" sz="14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/>
                      <a:endParaRPr lang="tr-TR" sz="2400" dirty="0">
                        <a:solidFill>
                          <a:srgbClr val="0C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200" dirty="0">
                        <a:solidFill>
                          <a:srgbClr val="0C0D0D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949168"/>
                  </a:ext>
                </a:extLst>
              </a:tr>
              <a:tr h="53756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Personel</a:t>
                      </a:r>
                      <a:endParaRPr lang="tr-TR" sz="14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tr-TR" sz="14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C0D0D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tr-TR" sz="1400" b="0" i="0" u="none" strike="noStrike" dirty="0">
                        <a:solidFill>
                          <a:srgbClr val="0C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/>
                </a:tc>
                <a:tc>
                  <a:txBody>
                    <a:bodyPr/>
                    <a:lstStyle/>
                    <a:p>
                      <a:pPr algn="ctr"/>
                      <a:endParaRPr lang="tr-TR" sz="2400" dirty="0">
                        <a:solidFill>
                          <a:srgbClr val="0C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err="1" smtClean="0">
                          <a:solidFill>
                            <a:srgbClr val="0C0D0D"/>
                          </a:solidFill>
                        </a:rPr>
                        <a:t>Adsuam</a:t>
                      </a:r>
                      <a:r>
                        <a:rPr lang="tr-TR" sz="1200" baseline="0" dirty="0" smtClean="0">
                          <a:solidFill>
                            <a:srgbClr val="0C0D0D"/>
                          </a:solidFill>
                        </a:rPr>
                        <a:t> ve </a:t>
                      </a:r>
                      <a:r>
                        <a:rPr lang="tr-TR" sz="1200" baseline="0" dirty="0" err="1" smtClean="0">
                          <a:solidFill>
                            <a:srgbClr val="0C0D0D"/>
                          </a:solidFill>
                        </a:rPr>
                        <a:t>Markantalya</a:t>
                      </a:r>
                      <a:r>
                        <a:rPr lang="tr-TR" sz="1200" baseline="0" dirty="0" smtClean="0">
                          <a:solidFill>
                            <a:srgbClr val="0C0D0D"/>
                          </a:solidFill>
                        </a:rPr>
                        <a:t>, Muhasebe </a:t>
                      </a:r>
                      <a:endParaRPr lang="tr-TR" sz="1200" dirty="0">
                        <a:solidFill>
                          <a:srgbClr val="0C0D0D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197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9389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2014023" y="525848"/>
            <a:ext cx="5265420" cy="8458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SKORU YÜKSEK OLAN </a:t>
            </a:r>
            <a:r>
              <a:rPr lang="tr-TR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ve AKSİYON 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GEREKTİREN </a:t>
            </a:r>
            <a:r>
              <a:rPr lang="en-US" sz="2800" b="1" kern="12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RİS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KLER</a:t>
            </a:r>
            <a:endParaRPr lang="en-US" sz="2800" b="1" kern="12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>
              <a:spcAft>
                <a:spcPts val="600"/>
              </a:spcAft>
            </a:pPr>
            <a:endParaRPr lang="en-US"/>
          </a:p>
        </p:txBody>
      </p:sp>
      <p:sp>
        <p:nvSpPr>
          <p:cNvPr id="12" name="143 Metin kutusu"/>
          <p:cNvSpPr txBox="1"/>
          <p:nvPr/>
        </p:nvSpPr>
        <p:spPr>
          <a:xfrm>
            <a:off x="266700" y="2288576"/>
            <a:ext cx="266700" cy="27146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3" name="143 Metin kutusu"/>
          <p:cNvSpPr txBox="1"/>
          <p:nvPr/>
        </p:nvSpPr>
        <p:spPr>
          <a:xfrm>
            <a:off x="266700" y="2450501"/>
            <a:ext cx="266700" cy="26511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4" name="143 Metin kutusu"/>
          <p:cNvSpPr txBox="1"/>
          <p:nvPr/>
        </p:nvSpPr>
        <p:spPr>
          <a:xfrm>
            <a:off x="266700" y="2288576"/>
            <a:ext cx="266700" cy="27146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5" name="143 Metin kutusu"/>
          <p:cNvSpPr txBox="1"/>
          <p:nvPr/>
        </p:nvSpPr>
        <p:spPr>
          <a:xfrm>
            <a:off x="266700" y="2450501"/>
            <a:ext cx="266700" cy="26511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pic>
        <p:nvPicPr>
          <p:cNvPr id="9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0688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050" y="1895608"/>
            <a:ext cx="8280000" cy="3446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730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Metin kutusu 4">
            <a:extLst>
              <a:ext uri="{FF2B5EF4-FFF2-40B4-BE49-F238E27FC236}">
                <a16:creationId xmlns:a16="http://schemas.microsoft.com/office/drawing/2014/main" id="{0983FF85-6A31-41EA-A11A-D71214CBEB4E}"/>
              </a:ext>
            </a:extLst>
          </p:cNvPr>
          <p:cNvSpPr txBox="1"/>
          <p:nvPr/>
        </p:nvSpPr>
        <p:spPr>
          <a:xfrm>
            <a:off x="1986117" y="320820"/>
            <a:ext cx="547136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PAYDAŞ GERİBİLDİRİMLERİ</a:t>
            </a:r>
          </a:p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(ANKET ANALİZLERİ)</a:t>
            </a:r>
            <a:endParaRPr lang="en-US" sz="2800" dirty="0">
              <a:solidFill>
                <a:schemeClr val="accent6"/>
              </a:solidFill>
              <a:cs typeface="Calibri" panose="020F0502020204030204"/>
            </a:endParaRPr>
          </a:p>
        </p:txBody>
      </p:sp>
      <p:pic>
        <p:nvPicPr>
          <p:cNvPr id="4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Grafik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2176058"/>
              </p:ext>
            </p:extLst>
          </p:nvPr>
        </p:nvGraphicFramePr>
        <p:xfrm>
          <a:off x="696251" y="1521942"/>
          <a:ext cx="7080068" cy="4517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66700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Özel 2">
      <a:dk1>
        <a:srgbClr val="8AD0D5"/>
      </a:dk1>
      <a:lt1>
        <a:sysClr val="window" lastClr="FFFFFF"/>
      </a:lt1>
      <a:dk2>
        <a:srgbClr val="1E5155"/>
      </a:dk2>
      <a:lt2>
        <a:srgbClr val="BFBFBF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500</TotalTime>
  <Words>830</Words>
  <Application>Microsoft Office PowerPoint</Application>
  <PresentationFormat>Ekran Gösterisi (4:3)</PresentationFormat>
  <Paragraphs>193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Tahoma</vt:lpstr>
      <vt:lpstr>Times New Roman</vt:lpstr>
      <vt:lpstr>Wingdings 2</vt:lpstr>
      <vt:lpstr>Wingdings 3</vt:lpstr>
      <vt:lpstr>İyon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 YILI  YGG SUNUMU  MEZUNLAR OFİSİ ve KARİYER GELİŞTİRME KOORDİNATÖRLÜĞÜ SÜRECİ  30/12/2019</dc:title>
  <dc:creator>Ali Engin DORUM</dc:creator>
  <cp:lastModifiedBy>Cem Duman</cp:lastModifiedBy>
  <cp:revision>58</cp:revision>
  <dcterms:created xsi:type="dcterms:W3CDTF">2020-01-20T10:44:30Z</dcterms:created>
  <dcterms:modified xsi:type="dcterms:W3CDTF">2024-05-29T06:53:00Z</dcterms:modified>
</cp:coreProperties>
</file>