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8" r:id="rId3"/>
    <p:sldId id="347" r:id="rId4"/>
    <p:sldId id="346" r:id="rId5"/>
    <p:sldId id="320" r:id="rId6"/>
    <p:sldId id="363" r:id="rId7"/>
    <p:sldId id="364" r:id="rId8"/>
    <p:sldId id="285" r:id="rId9"/>
    <p:sldId id="353" r:id="rId10"/>
    <p:sldId id="365" r:id="rId11"/>
    <p:sldId id="366" r:id="rId12"/>
    <p:sldId id="358" r:id="rId13"/>
    <p:sldId id="352" r:id="rId14"/>
    <p:sldId id="357" r:id="rId15"/>
    <p:sldId id="367" r:id="rId16"/>
    <p:sldId id="27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364"/>
            <p14:sldId id="285"/>
            <p14:sldId id="353"/>
            <p14:sldId id="365"/>
            <p14:sldId id="366"/>
            <p14:sldId id="358"/>
            <p14:sldId id="352"/>
            <p14:sldId id="357"/>
            <p14:sldId id="36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TÜMÜ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'TÜMÜ 2023'!$D$56:$L$56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'TÜMÜ 2023'!$D$57:$L$57</c:f>
              <c:numCache>
                <c:formatCode>0%</c:formatCode>
                <c:ptCount val="9"/>
                <c:pt idx="0">
                  <c:v>0.90384615384615385</c:v>
                </c:pt>
                <c:pt idx="1">
                  <c:v>0.89903846153846156</c:v>
                </c:pt>
                <c:pt idx="2">
                  <c:v>0.875</c:v>
                </c:pt>
                <c:pt idx="3">
                  <c:v>0.89903846153846156</c:v>
                </c:pt>
                <c:pt idx="4">
                  <c:v>0.87254901960784315</c:v>
                </c:pt>
                <c:pt idx="5">
                  <c:v>0.87745098039215685</c:v>
                </c:pt>
                <c:pt idx="6">
                  <c:v>0.88725490196078427</c:v>
                </c:pt>
                <c:pt idx="7">
                  <c:v>0.89903846153846156</c:v>
                </c:pt>
                <c:pt idx="8">
                  <c:v>0.88915205505279027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F-46A5-B6E0-E246C3E78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SATIN ALMA MEMNUNİYET </a:t>
            </a:r>
          </a:p>
          <a:p>
            <a:pPr>
              <a:defRPr/>
            </a:pPr>
            <a:r>
              <a:rPr lang="en-US" dirty="0"/>
              <a:t>ANKET ANALİZ FORMU - </a:t>
            </a:r>
            <a:r>
              <a:rPr lang="tr-TR" dirty="0" smtClean="0"/>
              <a:t>İDARİ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'İDARİ 2023'!$D$32:$L$32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'İDARİ 2023'!$D$33:$L$33</c:f>
              <c:numCache>
                <c:formatCode>0%</c:formatCode>
                <c:ptCount val="9"/>
                <c:pt idx="0">
                  <c:v>0.9017857142857143</c:v>
                </c:pt>
                <c:pt idx="1">
                  <c:v>0.8928571428571429</c:v>
                </c:pt>
                <c:pt idx="2">
                  <c:v>0.8660714285714286</c:v>
                </c:pt>
                <c:pt idx="3">
                  <c:v>0.8839285714285714</c:v>
                </c:pt>
                <c:pt idx="4">
                  <c:v>0.8571428571428571</c:v>
                </c:pt>
                <c:pt idx="5">
                  <c:v>0.8482142857142857</c:v>
                </c:pt>
                <c:pt idx="6">
                  <c:v>0.8839285714285714</c:v>
                </c:pt>
                <c:pt idx="7">
                  <c:v>0.8839285714285714</c:v>
                </c:pt>
                <c:pt idx="8">
                  <c:v>0.87723214285714268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C-4114-A4B7-86B55A12B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SATIN ALMA MEMNUNİYET </a:t>
            </a:r>
          </a:p>
          <a:p>
            <a:pPr>
              <a:defRPr/>
            </a:pPr>
            <a:r>
              <a:rPr lang="en-US" dirty="0"/>
              <a:t>ANKET ANALİZ FORMU - </a:t>
            </a:r>
            <a:r>
              <a:rPr lang="tr-TR" dirty="0" smtClean="0"/>
              <a:t>AKADEMİ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'AKADEMİ 2023'!$D$28:$L$28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'AKADEMİ 2023'!$D$29:$L$29</c:f>
              <c:numCache>
                <c:formatCode>0%</c:formatCode>
                <c:ptCount val="9"/>
                <c:pt idx="0">
                  <c:v>0.90625</c:v>
                </c:pt>
                <c:pt idx="1">
                  <c:v>0.90625</c:v>
                </c:pt>
                <c:pt idx="2">
                  <c:v>0.88541666666666663</c:v>
                </c:pt>
                <c:pt idx="3">
                  <c:v>0.91666666666666663</c:v>
                </c:pt>
                <c:pt idx="4">
                  <c:v>0.89130434782608692</c:v>
                </c:pt>
                <c:pt idx="5">
                  <c:v>0.91304347826086951</c:v>
                </c:pt>
                <c:pt idx="6">
                  <c:v>0.89130434782608692</c:v>
                </c:pt>
                <c:pt idx="7">
                  <c:v>0.91666666666666663</c:v>
                </c:pt>
                <c:pt idx="8">
                  <c:v>0.90336277173913038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4-4A6A-835D-456241412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TEDARİKÇİ MEMNUNİYET ANKET ANALİZ FORMU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'2022'!$B$84:$M$84</c:f>
              <c:strCache>
                <c:ptCount val="12"/>
                <c:pt idx="0">
                  <c:v>Kapasitenizle orantılı sipariş verebilme yeteneğimizden</c:v>
                </c:pt>
                <c:pt idx="1">
                  <c:v>Siparişleri/Teknik şartnameleri yazılı olarak iletebilme yeteneğimizden</c:v>
                </c:pt>
                <c:pt idx="2">
                  <c:v>Ödeme vadelerine uyumumuzdan</c:v>
                </c:pt>
                <c:pt idx="3">
                  <c:v>Zam taleplerinize verdiğimiz tepkilerden</c:v>
                </c:pt>
                <c:pt idx="4">
                  <c:v>Satınalma sorumlumuzun hitap ve davranışlarından</c:v>
                </c:pt>
                <c:pt idx="5">
                  <c:v>Toplantı taleplerinize olan yaklaşımlarımızdan</c:v>
                </c:pt>
                <c:pt idx="6">
                  <c:v>Kalite geliştirme konusundaki gayretlerimizden</c:v>
                </c:pt>
                <c:pt idx="7">
                  <c:v>İlgili personele kolay ulaşabilirliğinizden</c:v>
                </c:pt>
                <c:pt idx="8">
                  <c:v>Ödeme türünün firma finans yapınıza olan uyumundan</c:v>
                </c:pt>
                <c:pt idx="9">
                  <c:v>Sorunlarınıza karşı çözüm üretebilme yeteneğimizden</c:v>
                </c:pt>
                <c:pt idx="10">
                  <c:v>Genel bir değerlendirme yaparsanız eğer,bizden ne derece memnunsunuz ?</c:v>
                </c:pt>
                <c:pt idx="11">
                  <c:v>ORTALAMA</c:v>
                </c:pt>
              </c:strCache>
            </c:strRef>
          </c:cat>
          <c:val>
            <c:numRef>
              <c:f>'2022'!$B$85:$M$85</c:f>
              <c:numCache>
                <c:formatCode>0%</c:formatCode>
                <c:ptCount val="12"/>
                <c:pt idx="0">
                  <c:v>0.90999999999999992</c:v>
                </c:pt>
                <c:pt idx="1">
                  <c:v>0.95</c:v>
                </c:pt>
                <c:pt idx="2">
                  <c:v>0.95749999999999991</c:v>
                </c:pt>
                <c:pt idx="3">
                  <c:v>0.87249999999999994</c:v>
                </c:pt>
                <c:pt idx="4">
                  <c:v>0.98750000000000004</c:v>
                </c:pt>
                <c:pt idx="5">
                  <c:v>0.94250000000000012</c:v>
                </c:pt>
                <c:pt idx="6">
                  <c:v>0.94499999999999995</c:v>
                </c:pt>
                <c:pt idx="7">
                  <c:v>0.97499999999999998</c:v>
                </c:pt>
                <c:pt idx="8">
                  <c:v>0.96250000000000002</c:v>
                </c:pt>
                <c:pt idx="9">
                  <c:v>0.95500000000000007</c:v>
                </c:pt>
                <c:pt idx="10">
                  <c:v>0.96</c:v>
                </c:pt>
                <c:pt idx="11">
                  <c:v>0.94704545454545441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2-4786-A1D9-20B442EDA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27.05.2024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27.05.2024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27.05.2024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27.05.2024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</a:rPr>
              <a:t>SATIN ALMA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971084"/>
              </p:ext>
            </p:extLst>
          </p:nvPr>
        </p:nvGraphicFramePr>
        <p:xfrm>
          <a:off x="360484" y="1274926"/>
          <a:ext cx="4844561" cy="295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69125"/>
              </p:ext>
            </p:extLst>
          </p:nvPr>
        </p:nvGraphicFramePr>
        <p:xfrm>
          <a:off x="3877407" y="3631224"/>
          <a:ext cx="5011615" cy="313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17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933048"/>
              </p:ext>
            </p:extLst>
          </p:nvPr>
        </p:nvGraphicFramePr>
        <p:xfrm>
          <a:off x="1126215" y="1602816"/>
          <a:ext cx="7191166" cy="46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57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32088"/>
              </p:ext>
            </p:extLst>
          </p:nvPr>
        </p:nvGraphicFramePr>
        <p:xfrm>
          <a:off x="1326228" y="2624537"/>
          <a:ext cx="7070425" cy="3901374"/>
        </p:xfrm>
        <a:graphic>
          <a:graphicData uri="http://schemas.openxmlformats.org/drawingml/2006/table">
            <a:tbl>
              <a:tblPr/>
              <a:tblGrid>
                <a:gridCol w="226339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39409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41293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Bazı zamanlarda talep edilen ürünlerle alakalı geç dönebiliyorlar.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Yetkilisi ile toplantı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 edilen ürünlerle ilgili dönüşlerin daha dikkatli ve hızlıca yapılarak, ürünlerin istenilen kalitede planlanan teslim tarihlerinde temin edilmesi için azami özen gösterilecektir.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1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498098" y="2794310"/>
            <a:ext cx="820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2023 YILI İÇ DENETİM SONUCU AÇILAN DÜZELTİCİ-ÖNLEYİCİ FAALİYETİMİZ BULUNMAMAKTADIR.</a:t>
            </a:r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5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250596" y="2294209"/>
            <a:ext cx="876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2023 </a:t>
            </a:r>
            <a:r>
              <a:rPr lang="tr-TR" sz="2400" dirty="0">
                <a:solidFill>
                  <a:srgbClr val="0F2303"/>
                </a:solidFill>
              </a:rPr>
              <a:t>y</a:t>
            </a:r>
            <a:r>
              <a:rPr lang="tr-TR" sz="2400" dirty="0" smtClean="0">
                <a:solidFill>
                  <a:srgbClr val="0F2303"/>
                </a:solidFill>
              </a:rPr>
              <a:t>ılı iç denetim sonucu;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İyileştirilmesi gereken yönler önerilmiş olup, </a:t>
            </a:r>
            <a:r>
              <a:rPr lang="tr-TR" sz="2400" dirty="0" smtClean="0">
                <a:solidFill>
                  <a:srgbClr val="0F2303"/>
                </a:solidFill>
              </a:rPr>
              <a:t>2 </a:t>
            </a:r>
            <a:r>
              <a:rPr lang="tr-TR" sz="2400" dirty="0" smtClean="0">
                <a:solidFill>
                  <a:srgbClr val="0F2303"/>
                </a:solidFill>
              </a:rPr>
              <a:t>adet gözlem verilmiştir.</a:t>
            </a:r>
          </a:p>
          <a:p>
            <a:pPr marL="342900" indent="-342900">
              <a:buFontTx/>
              <a:buChar char="-"/>
            </a:pPr>
            <a:endParaRPr lang="tr-TR" sz="2400" dirty="0">
              <a:solidFill>
                <a:srgbClr val="0F2303"/>
              </a:solidFill>
            </a:endParaRPr>
          </a:p>
          <a:p>
            <a:pPr marL="342900" indent="-342900">
              <a:buFontTx/>
              <a:buChar char="-"/>
            </a:pPr>
            <a:endParaRPr lang="tr-TR" sz="2400" dirty="0" smtClean="0">
              <a:solidFill>
                <a:srgbClr val="0F2303"/>
              </a:solidFill>
            </a:endParaRPr>
          </a:p>
          <a:p>
            <a:pPr algn="just"/>
            <a:r>
              <a:rPr lang="tr-TR" sz="2400" dirty="0" smtClean="0">
                <a:solidFill>
                  <a:srgbClr val="0F2303"/>
                </a:solidFill>
              </a:rPr>
              <a:t>- İç Denetimlerde, birim faaliyetlerinde uygunsuz veya geliştirilmesi gereken yönler belirlenmesi, birimin kendini geliştirmesine ve faaliyetlerine olumlu katkı sağlamaktadır.</a:t>
            </a:r>
          </a:p>
          <a:p>
            <a:pPr algn="ctr"/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5"/>
          <p:cNvSpPr txBox="1"/>
          <p:nvPr/>
        </p:nvSpPr>
        <p:spPr>
          <a:xfrm>
            <a:off x="5719941" y="3392415"/>
            <a:ext cx="2653127" cy="64633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KYS İç Denetim Başarı Puanı  %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98</a:t>
            </a:r>
            <a:endParaRPr kumimoji="0" lang="tr-T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5455386" y="4521626"/>
            <a:ext cx="368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 smtClean="0">
                <a:solidFill>
                  <a:srgbClr val="1F0620"/>
                </a:solidFill>
              </a:rPr>
              <a:t>İç denet</a:t>
            </a:r>
            <a:r>
              <a:rPr lang="en-US" b="1" dirty="0" smtClean="0">
                <a:solidFill>
                  <a:srgbClr val="1F0620"/>
                </a:solidFill>
              </a:rPr>
              <a:t>ç</a:t>
            </a:r>
            <a:r>
              <a:rPr lang="en-TR" b="1" dirty="0" smtClean="0">
                <a:solidFill>
                  <a:srgbClr val="1F0620"/>
                </a:solidFill>
              </a:rPr>
              <a:t>i</a:t>
            </a:r>
            <a:r>
              <a:rPr lang="en-US" b="1" dirty="0" err="1" smtClean="0">
                <a:solidFill>
                  <a:srgbClr val="1F0620"/>
                </a:solidFill>
              </a:rPr>
              <a:t>lerin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değerlendirmeleri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doğrultusunda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kalite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sürecine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ilişkin</a:t>
            </a:r>
            <a:r>
              <a:rPr lang="tr-TR" b="1" dirty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iyileştirmeler</a:t>
            </a:r>
            <a:r>
              <a:rPr lang="en-TR" b="1" dirty="0" smtClean="0">
                <a:solidFill>
                  <a:srgbClr val="1F0620"/>
                </a:solidFill>
              </a:rPr>
              <a:t> </a:t>
            </a:r>
            <a:r>
              <a:rPr lang="en-TR" b="1" dirty="0">
                <a:solidFill>
                  <a:srgbClr val="1F0620"/>
                </a:solidFill>
              </a:rPr>
              <a:t>ve düzenlemeler planlanmıştır.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07" y="1583009"/>
            <a:ext cx="3908393" cy="14721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83009"/>
            <a:ext cx="4919084" cy="513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D49F21F-6463-4A49-B0A0-FDE5105D9003}"/>
              </a:ext>
            </a:extLst>
          </p:cNvPr>
          <p:cNvSpPr txBox="1"/>
          <p:nvPr/>
        </p:nvSpPr>
        <p:spPr>
          <a:xfrm>
            <a:off x="438819" y="2037686"/>
            <a:ext cx="839114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Yönetim Sistemi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süreçlerinin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düzenli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 ve periyodik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takip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Kalite Koordinatörlüğü ile eksik kaldığımız konuları düzeltebilmek için sürekli irtibat halinde olabilmek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sürecinde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yer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alan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personel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motive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4868885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lvl="0" fontAlgn="base">
              <a:lnSpc>
                <a:spcPct val="150000"/>
              </a:lnSpc>
            </a:pP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‘Vakıf </a:t>
            </a: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 İhale </a:t>
            </a: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Yönetmeliği’ </a:t>
            </a: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 Üniversitemizin Akademik, İdari ve Yatırım konularındaki tüm satın alma işlemlerinin bilinçli ve etkili olarak yapılmasını sağlamaktadır. </a:t>
            </a:r>
            <a:endParaRPr lang="tr-TR" i="1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0637" y="31660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lvl="0" fontAlgn="base">
              <a:lnSpc>
                <a:spcPct val="150000"/>
              </a:lnSpc>
            </a:pP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uluslararası düzeydeki koşullara sahip hale getirmek için ihtiyaçlarının en kısa sürede planlanarak bitirilmesini sağlamak ve hizmetine sunulmasına yardımcı olmaktır</a:t>
            </a: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i="1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1886457"/>
            <a:ext cx="83529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gelişimine yönelik stratejik planlar çerçevesinde, paydaşlarımız ile etkin işbirliği yaparak çalışmaktır.</a:t>
            </a:r>
            <a:endParaRPr lang="tr-TR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76900"/>
              </p:ext>
            </p:extLst>
          </p:nvPr>
        </p:nvGraphicFramePr>
        <p:xfrm>
          <a:off x="541858" y="1273697"/>
          <a:ext cx="8387541" cy="5270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652">
                  <a:extLst>
                    <a:ext uri="{9D8B030D-6E8A-4147-A177-3AD203B41FA5}">
                      <a16:colId xmlns:a16="http://schemas.microsoft.com/office/drawing/2014/main" val="2855671172"/>
                    </a:ext>
                  </a:extLst>
                </a:gridCol>
                <a:gridCol w="2394877">
                  <a:extLst>
                    <a:ext uri="{9D8B030D-6E8A-4147-A177-3AD203B41FA5}">
                      <a16:colId xmlns:a16="http://schemas.microsoft.com/office/drawing/2014/main" val="2141204377"/>
                    </a:ext>
                  </a:extLst>
                </a:gridCol>
                <a:gridCol w="1808006">
                  <a:extLst>
                    <a:ext uri="{9D8B030D-6E8A-4147-A177-3AD203B41FA5}">
                      <a16:colId xmlns:a16="http://schemas.microsoft.com/office/drawing/2014/main" val="115437388"/>
                    </a:ext>
                  </a:extLst>
                </a:gridCol>
                <a:gridCol w="1808006">
                  <a:extLst>
                    <a:ext uri="{9D8B030D-6E8A-4147-A177-3AD203B41FA5}">
                      <a16:colId xmlns:a16="http://schemas.microsoft.com/office/drawing/2014/main" val="828432122"/>
                    </a:ext>
                  </a:extLst>
                </a:gridCol>
              </a:tblGrid>
              <a:tr h="23481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0F2303"/>
                          </a:solidFill>
                          <a:effectLst/>
                        </a:rPr>
                        <a:t>GÜÇLÜ YÖNLER</a:t>
                      </a:r>
                      <a:endParaRPr lang="tr-TR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0F2303"/>
                          </a:solidFill>
                          <a:effectLst/>
                        </a:rPr>
                        <a:t>ZAYIF  YÖNLER</a:t>
                      </a:r>
                      <a:endParaRPr lang="tr-TR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0F2303"/>
                          </a:solidFill>
                          <a:effectLst/>
                        </a:rPr>
                        <a:t>FIRSATLAR</a:t>
                      </a:r>
                      <a:endParaRPr lang="tr-TR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rgbClr val="0F2303"/>
                          </a:solidFill>
                          <a:effectLst/>
                        </a:rPr>
                        <a:t>TEHDİTLER</a:t>
                      </a:r>
                      <a:endParaRPr lang="tr-TR" sz="1400" b="1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694214219"/>
                  </a:ext>
                </a:extLst>
              </a:tr>
              <a:tr h="61747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G1- Tedarikçilerimize ödemelerinin verimli takibi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Z1- Satın Alma taleplerinin bir yazılımla takip edilememesi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F1-Okulun Kurumsal kimliğinden dolayı firmaların her anlamda destek olmaları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T1-Ekonomik Kriz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263702335"/>
                  </a:ext>
                </a:extLst>
              </a:tr>
              <a:tr h="59138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G2- Satın Alma Uzmanı ile çalışanlarımızın iletişimin iyi olması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Z2- Onaylanan bütçe kalemlerinin net olarak açıklanmaması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T2- Ana Kampüs'ün uzaklığı nedeni ile aynı gün ürün tedariğinde zorlanma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71838941"/>
                  </a:ext>
                </a:extLst>
              </a:tr>
              <a:tr h="58268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G3- Taleplerin ivedilikle cevaplanması ve karşılanması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Z3- Araç sıkıntısı sebebi ile tedarikçilere gidilememesi ve taleplerinin temin süresinin uzaması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T3- Tedarikçi iflası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926292190"/>
                  </a:ext>
                </a:extLst>
              </a:tr>
              <a:tr h="600079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G4- Dış paydaşlarla iletişimin iyi olması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T4-Gıda Hileleri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232437973"/>
                  </a:ext>
                </a:extLst>
              </a:tr>
              <a:tr h="60877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G5- Satın Alma ekibinin tecrübeli, alanında uzman ve dinamik olması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025892090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G6- Satınalma personelinin portföy genişliği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871183038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G7- Peşin alım gücü nedeni ile pazarlıkta kuvvetli olmamız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587707129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G8- Tedarikçi performanslarının ölçülmesi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1032066664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G9- Tedarikçi memnuniyetlerinin ölçülmesi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766588359"/>
                  </a:ext>
                </a:extLst>
              </a:tr>
              <a:tr h="40701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G10- Üst Yönetimin Satın Alma departmanına olan güveni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u="none" strike="noStrike" dirty="0">
                          <a:solidFill>
                            <a:srgbClr val="0F2303"/>
                          </a:solidFill>
                          <a:effectLst/>
                        </a:rPr>
                        <a:t> </a:t>
                      </a:r>
                      <a:endParaRPr lang="tr-TR" sz="1000" b="0" i="0" u="none" strike="noStrike" dirty="0">
                        <a:solidFill>
                          <a:srgbClr val="0F230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98" marR="6698" marT="6698" marB="0" anchor="ctr"/>
                </a:tc>
                <a:extLst>
                  <a:ext uri="{0D108BD9-81ED-4DB2-BD59-A6C34878D82A}">
                    <a16:rowId xmlns:a16="http://schemas.microsoft.com/office/drawing/2014/main" val="3796079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34613BA-7012-ED44-5194-8B0266F8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21038"/>
              </p:ext>
            </p:extLst>
          </p:nvPr>
        </p:nvGraphicFramePr>
        <p:xfrm>
          <a:off x="121304" y="1530165"/>
          <a:ext cx="8820474" cy="5042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0158">
                  <a:extLst>
                    <a:ext uri="{9D8B030D-6E8A-4147-A177-3AD203B41FA5}">
                      <a16:colId xmlns:a16="http://schemas.microsoft.com/office/drawing/2014/main" val="155442254"/>
                    </a:ext>
                  </a:extLst>
                </a:gridCol>
                <a:gridCol w="2940158">
                  <a:extLst>
                    <a:ext uri="{9D8B030D-6E8A-4147-A177-3AD203B41FA5}">
                      <a16:colId xmlns:a16="http://schemas.microsoft.com/office/drawing/2014/main" val="1371322564"/>
                    </a:ext>
                  </a:extLst>
                </a:gridCol>
                <a:gridCol w="2940158">
                  <a:extLst>
                    <a:ext uri="{9D8B030D-6E8A-4147-A177-3AD203B41FA5}">
                      <a16:colId xmlns:a16="http://schemas.microsoft.com/office/drawing/2014/main" val="4023714363"/>
                    </a:ext>
                  </a:extLst>
                </a:gridCol>
              </a:tblGrid>
              <a:tr h="54910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Olma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Beklentileri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57894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Kurum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  <a:b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525711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Almakta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ürünü istenilen zamanda temin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89738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Ürünü/Hizmeti Sağlayıcı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Ödeme, Sürdürülebilir Sipariş, İyi İletişim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14887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gereği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uygunluk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929788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Çalışanları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Paydaşların doğru yeterli bilgiyi zamanında paylaşması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63592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Amir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İşleyişin sorunsuz ve kaynakların etkin kullanılması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059585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77133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Bilgi/Mevzuat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49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18607"/>
              </p:ext>
            </p:extLst>
          </p:nvPr>
        </p:nvGraphicFramePr>
        <p:xfrm>
          <a:off x="254975" y="2124936"/>
          <a:ext cx="8818690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3738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Araç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Temini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55150"/>
              </p:ext>
            </p:extLst>
          </p:nvPr>
        </p:nvGraphicFramePr>
        <p:xfrm>
          <a:off x="126278" y="2193457"/>
          <a:ext cx="8801105" cy="4010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22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senkronizasyonu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11447"/>
              </p:ext>
            </p:extLst>
          </p:nvPr>
        </p:nvGraphicFramePr>
        <p:xfrm>
          <a:off x="334106" y="2163991"/>
          <a:ext cx="8572500" cy="40119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716579"/>
              </p:ext>
            </p:extLst>
          </p:nvPr>
        </p:nvGraphicFramePr>
        <p:xfrm>
          <a:off x="545122" y="1801446"/>
          <a:ext cx="8203223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Satın Alma taleplerinin bir yazılımla takip edilememesi (Z1)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rgbClr val="0C0D0D"/>
                          </a:solidFill>
                        </a:rPr>
                        <a:t>Termin</a:t>
                      </a: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b="1" dirty="0" smtClean="0">
                          <a:solidFill>
                            <a:srgbClr val="0F2303"/>
                          </a:solidFill>
                        </a:rPr>
                        <a:t>31.06.2024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b="1" dirty="0" smtClean="0">
                          <a:solidFill>
                            <a:srgbClr val="0F2303"/>
                          </a:solidFill>
                        </a:rPr>
                        <a:t>Bilgi İşlem</a:t>
                      </a: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F2303"/>
                          </a:solidFill>
                        </a:rPr>
                        <a:t>Bütçeden</a:t>
                      </a:r>
                      <a:r>
                        <a:rPr lang="tr-TR" sz="1800" b="1" baseline="0" dirty="0" smtClean="0">
                          <a:solidFill>
                            <a:srgbClr val="0F2303"/>
                          </a:solidFill>
                        </a:rPr>
                        <a:t> talep edilmiştir. Çıkmamıştır.</a:t>
                      </a: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986889"/>
              </p:ext>
            </p:extLst>
          </p:nvPr>
        </p:nvGraphicFramePr>
        <p:xfrm>
          <a:off x="677008" y="1582615"/>
          <a:ext cx="7719646" cy="47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984</TotalTime>
  <Words>627</Words>
  <Application>Microsoft Office PowerPoint</Application>
  <PresentationFormat>On-screen Show (4:3)</PresentationFormat>
  <Paragraphs>204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Teoman Altay</cp:lastModifiedBy>
  <cp:revision>76</cp:revision>
  <dcterms:created xsi:type="dcterms:W3CDTF">2020-01-20T10:44:30Z</dcterms:created>
  <dcterms:modified xsi:type="dcterms:W3CDTF">2024-05-27T07:35:40Z</dcterms:modified>
</cp:coreProperties>
</file>