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88" r:id="rId3"/>
    <p:sldId id="347" r:id="rId4"/>
    <p:sldId id="346" r:id="rId5"/>
    <p:sldId id="320" r:id="rId6"/>
    <p:sldId id="363" r:id="rId7"/>
    <p:sldId id="364" r:id="rId8"/>
    <p:sldId id="285" r:id="rId9"/>
    <p:sldId id="393" r:id="rId10"/>
    <p:sldId id="395" r:id="rId11"/>
    <p:sldId id="394" r:id="rId12"/>
    <p:sldId id="384" r:id="rId13"/>
    <p:sldId id="357" r:id="rId14"/>
    <p:sldId id="385" r:id="rId15"/>
    <p:sldId id="386" r:id="rId16"/>
    <p:sldId id="387" r:id="rId17"/>
    <p:sldId id="382" r:id="rId18"/>
    <p:sldId id="388" r:id="rId19"/>
    <p:sldId id="389" r:id="rId20"/>
    <p:sldId id="390" r:id="rId21"/>
    <p:sldId id="391" r:id="rId22"/>
    <p:sldId id="362" r:id="rId23"/>
    <p:sldId id="278"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ection>
        <p14:section name="Başlıksız Bölüm" id="{29ED5E7A-0C58-4AF1-A401-2AB9E7D510F4}">
          <p14:sldIdLst>
            <p14:sldId id="256"/>
            <p14:sldId id="288"/>
            <p14:sldId id="347"/>
            <p14:sldId id="346"/>
            <p14:sldId id="320"/>
            <p14:sldId id="363"/>
            <p14:sldId id="364"/>
            <p14:sldId id="285"/>
            <p14:sldId id="393"/>
            <p14:sldId id="395"/>
            <p14:sldId id="394"/>
            <p14:sldId id="384"/>
            <p14:sldId id="357"/>
            <p14:sldId id="385"/>
            <p14:sldId id="386"/>
            <p14:sldId id="387"/>
            <p14:sldId id="382"/>
            <p14:sldId id="388"/>
            <p14:sldId id="389"/>
            <p14:sldId id="390"/>
            <p14:sldId id="39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C0D0D"/>
    <a:srgbClr val="E626AF"/>
    <a:srgbClr val="D9D9D9"/>
    <a:srgbClr val="0F2303"/>
    <a:srgbClr val="001626"/>
    <a:srgbClr val="7AEE32"/>
    <a:srgbClr val="1F0620"/>
    <a:srgbClr val="020424"/>
    <a:srgbClr val="122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atuh\Drive'&#305;m\SKS\Anketler\SKS%20GEZ&#304;%20MEMNUN&#304;YET%20ANKET&#304;%20-%20Kopy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atuh\Drive'&#305;m\SKS\Anketler\SKS%20ETK&#304;NL&#304;K%20MEMNUN&#304;YET%20ANKET&#3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atuh\Drive'&#305;m\SKS\Anketler\SKS%20ETK&#304;NL&#304;K%20MEMNUN&#304;YET%20ANKET&#304;.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0712623647183"/>
          <c:y val="0.26918853893263334"/>
          <c:w val="0.81874468845927006"/>
          <c:h val="0.45549905423833192"/>
        </c:manualLayout>
      </c:layout>
      <c:barChart>
        <c:barDir val="col"/>
        <c:grouping val="clustered"/>
        <c:varyColors val="0"/>
        <c:ser>
          <c:idx val="0"/>
          <c:order val="0"/>
          <c:spPr>
            <a:solidFill>
              <a:schemeClr val="accent1"/>
            </a:solidFill>
            <a:ln>
              <a:noFill/>
            </a:ln>
            <a:effectLst/>
          </c:spPr>
          <c:invertIfNegative val="0"/>
          <c:dLbls>
            <c:dLbl>
              <c:idx val="0"/>
              <c:spPr>
                <a:noFill/>
                <a:ln>
                  <a:noFill/>
                </a:ln>
                <a:effectLst/>
              </c:spPr>
              <c:txPr>
                <a:bodyPr rot="0" spcFirstLastPara="1" vertOverflow="ellipsis" vert="horz" wrap="square" anchor="ctr" anchorCtr="1"/>
                <a:lstStyle/>
                <a:p>
                  <a:pPr>
                    <a:defRPr sz="14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extLst>
                <c:ext xmlns:c16="http://schemas.microsoft.com/office/drawing/2014/chart" uri="{C3380CC4-5D6E-409C-BE32-E72D297353CC}">
                  <c16:uniqueId val="{00000000-48D7-477F-8B9D-89B5FF5A8A11}"/>
                </c:ext>
              </c:extLst>
            </c:dLbl>
            <c:spPr>
              <a:noFill/>
              <a:ln>
                <a:noFill/>
              </a:ln>
              <a:effectLst/>
            </c:spPr>
            <c:txPr>
              <a:bodyPr rot="0" spcFirstLastPara="1" vertOverflow="ellipsis" vert="horz" wrap="square" anchor="ctr" anchorCtr="1"/>
              <a:lstStyle/>
              <a:p>
                <a:pPr>
                  <a:defRPr sz="12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'ÖĞRENCİ MEMNUNİYET-GRAFİK ANALİ'!$A$1:$G$1</c:f>
              <c:strCache>
                <c:ptCount val="7"/>
                <c:pt idx="0">
                  <c:v>1 - Etkinlik yer uygundur. / The location of the event was convenient.</c:v>
                </c:pt>
                <c:pt idx="1">
                  <c:v>2 - Etkinlik içeriği başarılı idi. / The content of event was adequate.</c:v>
                </c:pt>
                <c:pt idx="2">
                  <c:v>3 - Etkinlik saati uygundu. / The time of event was convient. </c:v>
                </c:pt>
                <c:pt idx="3">
                  <c:v>4 - Etkinlik ikramları başarılı idi. / The food &amp; drink service was adequate.</c:v>
                </c:pt>
                <c:pt idx="4">
                  <c:v>5 - Etkinliğe katılım oranı yeterli idi. / Participation rate in the event was adequate.</c:v>
                </c:pt>
                <c:pt idx="5">
                  <c:v>6 - Etkinliğin görevlileri ilgili idi. /Staff members working at the event was involved.</c:v>
                </c:pt>
                <c:pt idx="6">
                  <c:v>7- Etkinlik duyurusu zamanında yapıldı. / The event was announced on time.</c:v>
                </c:pt>
              </c:strCache>
            </c:strRef>
          </c:cat>
          <c:val>
            <c:numRef>
              <c:f>'ÖĞRENCİ MEMNUNİYET-GRAFİK ANALİ'!$A$2:$G$2</c:f>
              <c:numCache>
                <c:formatCode>0%</c:formatCode>
                <c:ptCount val="7"/>
                <c:pt idx="0">
                  <c:v>1</c:v>
                </c:pt>
                <c:pt idx="1">
                  <c:v>1</c:v>
                </c:pt>
                <c:pt idx="2">
                  <c:v>0.99</c:v>
                </c:pt>
                <c:pt idx="3">
                  <c:v>0.99</c:v>
                </c:pt>
                <c:pt idx="4">
                  <c:v>0.96</c:v>
                </c:pt>
                <c:pt idx="5">
                  <c:v>1</c:v>
                </c:pt>
                <c:pt idx="6">
                  <c:v>1</c:v>
                </c:pt>
              </c:numCache>
            </c:numRef>
          </c:val>
          <c:extLst>
            <c:ext xmlns:c16="http://schemas.microsoft.com/office/drawing/2014/chart" uri="{C3380CC4-5D6E-409C-BE32-E72D297353CC}">
              <c16:uniqueId val="{00000000-CE66-486C-8240-377769A3B6C9}"/>
            </c:ext>
          </c:extLst>
        </c:ser>
        <c:dLbls>
          <c:dLblPos val="outEnd"/>
          <c:showLegendKey val="0"/>
          <c:showVal val="1"/>
          <c:showCatName val="0"/>
          <c:showSerName val="0"/>
          <c:showPercent val="0"/>
          <c:showBubbleSize val="0"/>
        </c:dLbls>
        <c:gapWidth val="219"/>
        <c:overlap val="-27"/>
        <c:axId val="316364896"/>
        <c:axId val="316365456"/>
      </c:barChart>
      <c:catAx>
        <c:axId val="3163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C0D0D"/>
                </a:solidFill>
                <a:latin typeface="+mn-lt"/>
                <a:ea typeface="+mn-ea"/>
                <a:cs typeface="+mn-cs"/>
              </a:defRPr>
            </a:pPr>
            <a:endParaRPr lang="tr-TR"/>
          </a:p>
        </c:txPr>
        <c:crossAx val="316365456"/>
        <c:crosses val="autoZero"/>
        <c:auto val="1"/>
        <c:lblAlgn val="ctr"/>
        <c:lblOffset val="100"/>
        <c:noMultiLvlLbl val="0"/>
      </c:catAx>
      <c:valAx>
        <c:axId val="31636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C0D0D"/>
                </a:solidFill>
                <a:latin typeface="+mn-lt"/>
                <a:ea typeface="+mn-ea"/>
                <a:cs typeface="+mn-cs"/>
              </a:defRPr>
            </a:pPr>
            <a:endParaRPr lang="tr-TR"/>
          </a:p>
        </c:txPr>
        <c:crossAx val="3163648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C0D0D"/>
          </a:solidFill>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5634451202855"/>
          <c:y val="9.01761740214128E-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dLbl>
              <c:idx val="0"/>
              <c:spPr>
                <a:noFill/>
                <a:ln>
                  <a:noFill/>
                </a:ln>
                <a:effectLst/>
              </c:spPr>
              <c:txPr>
                <a:bodyPr rot="0" spcFirstLastPara="1" vertOverflow="ellipsis" vert="horz" wrap="square" anchor="ctr" anchorCtr="1"/>
                <a:lstStyle/>
                <a:p>
                  <a:pPr>
                    <a:defRPr sz="14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extLst>
                <c:ext xmlns:c16="http://schemas.microsoft.com/office/drawing/2014/chart" uri="{C3380CC4-5D6E-409C-BE32-E72D297353CC}">
                  <c16:uniqueId val="{00000000-F7F6-403D-9697-B9B44469CB1F}"/>
                </c:ext>
              </c:extLst>
            </c:dLbl>
            <c:spPr>
              <a:noFill/>
              <a:ln>
                <a:noFill/>
              </a:ln>
              <a:effectLst/>
            </c:spPr>
            <c:txPr>
              <a:bodyPr rot="0" spcFirstLastPara="1" vertOverflow="ellipsis" vert="horz" wrap="square" anchor="ctr" anchorCtr="1"/>
              <a:lstStyle/>
              <a:p>
                <a:pPr>
                  <a:defRPr sz="12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'ÖĞRENCİ MEMNUNİYET-GRAFİK ANALİ'!$A$1:$G$1</c:f>
              <c:strCache>
                <c:ptCount val="7"/>
                <c:pt idx="0">
                  <c:v>1 - Etkinlik yer uygundur. / The location of the event was convenient.</c:v>
                </c:pt>
                <c:pt idx="1">
                  <c:v>2 - Etkinlik içeriği başarılı idi. / The content of event was adequate.</c:v>
                </c:pt>
                <c:pt idx="2">
                  <c:v>3 - Etkinlik saati uygundu. / The time of event was convient. </c:v>
                </c:pt>
                <c:pt idx="3">
                  <c:v>4 - Etkinliğe katılım oranı yeterli idi. / Participation rate in the event was adequate.</c:v>
                </c:pt>
                <c:pt idx="4">
                  <c:v>5 - Etkinliğin görevlileri ilgili idi. /Staff members working at the event was involved.</c:v>
                </c:pt>
                <c:pt idx="5">
                  <c:v>6- Etkinlik duyurusu zamanında yapıldı. / The event was announced on time.</c:v>
                </c:pt>
                <c:pt idx="6">
                  <c:v>7- Etkinlikten memnun kaldım. / I am satisfied with the event.</c:v>
                </c:pt>
              </c:strCache>
            </c:strRef>
          </c:cat>
          <c:val>
            <c:numRef>
              <c:f>'ÖĞRENCİ MEMNUNİYET-GRAFİK ANALİ'!$A$2:$G$2</c:f>
              <c:numCache>
                <c:formatCode>0%</c:formatCode>
                <c:ptCount val="7"/>
                <c:pt idx="0">
                  <c:v>1</c:v>
                </c:pt>
                <c:pt idx="1">
                  <c:v>0.98</c:v>
                </c:pt>
                <c:pt idx="2">
                  <c:v>1</c:v>
                </c:pt>
                <c:pt idx="3">
                  <c:v>1</c:v>
                </c:pt>
                <c:pt idx="4">
                  <c:v>0.97</c:v>
                </c:pt>
                <c:pt idx="5">
                  <c:v>0.94</c:v>
                </c:pt>
                <c:pt idx="6">
                  <c:v>1</c:v>
                </c:pt>
              </c:numCache>
            </c:numRef>
          </c:val>
          <c:extLst>
            <c:ext xmlns:c16="http://schemas.microsoft.com/office/drawing/2014/chart" uri="{C3380CC4-5D6E-409C-BE32-E72D297353CC}">
              <c16:uniqueId val="{00000000-D226-4E0F-8A60-F4517C565EEB}"/>
            </c:ext>
          </c:extLst>
        </c:ser>
        <c:dLbls>
          <c:dLblPos val="outEnd"/>
          <c:showLegendKey val="0"/>
          <c:showVal val="1"/>
          <c:showCatName val="0"/>
          <c:showSerName val="0"/>
          <c:showPercent val="0"/>
          <c:showBubbleSize val="0"/>
        </c:dLbls>
        <c:gapWidth val="219"/>
        <c:overlap val="-27"/>
        <c:axId val="316364896"/>
        <c:axId val="316365456"/>
      </c:barChart>
      <c:catAx>
        <c:axId val="3163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C0D0D"/>
                </a:solidFill>
                <a:latin typeface="+mn-lt"/>
                <a:ea typeface="+mn-ea"/>
                <a:cs typeface="+mn-cs"/>
              </a:defRPr>
            </a:pPr>
            <a:endParaRPr lang="tr-TR"/>
          </a:p>
        </c:txPr>
        <c:crossAx val="316365456"/>
        <c:crosses val="autoZero"/>
        <c:auto val="1"/>
        <c:lblAlgn val="ctr"/>
        <c:lblOffset val="100"/>
        <c:noMultiLvlLbl val="0"/>
      </c:catAx>
      <c:valAx>
        <c:axId val="31636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C0D0D"/>
                </a:solidFill>
                <a:latin typeface="+mn-lt"/>
                <a:ea typeface="+mn-ea"/>
                <a:cs typeface="+mn-cs"/>
              </a:defRPr>
            </a:pPr>
            <a:endParaRPr lang="tr-TR"/>
          </a:p>
        </c:txPr>
        <c:crossAx val="3163648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C0D0D"/>
          </a:solidFill>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5634451202855"/>
          <c:y val="9.01761740214128E-2"/>
          <c:w val="0.81874468845927006"/>
          <c:h val="0.45549905423833192"/>
        </c:manualLayout>
      </c:layout>
      <c:barChart>
        <c:barDir val="col"/>
        <c:grouping val="clustered"/>
        <c:varyColors val="0"/>
        <c:dLbls>
          <c:dLblPos val="outEnd"/>
          <c:showLegendKey val="0"/>
          <c:showVal val="1"/>
          <c:showCatName val="0"/>
          <c:showSerName val="0"/>
          <c:showPercent val="0"/>
          <c:showBubbleSize val="0"/>
        </c:dLbls>
        <c:gapWidth val="219"/>
        <c:overlap val="-27"/>
        <c:axId val="316364896"/>
        <c:axId val="316365456"/>
      </c:barChart>
      <c:catAx>
        <c:axId val="3163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5456"/>
        <c:crosses val="autoZero"/>
        <c:auto val="1"/>
        <c:lblAlgn val="ctr"/>
        <c:lblOffset val="100"/>
        <c:noMultiLvlLbl val="0"/>
      </c:catAx>
      <c:valAx>
        <c:axId val="31636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48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C0D0D"/>
          </a:solidFill>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895634451202855"/>
          <c:y val="9.01761740214128E-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'ÖĞRENCİ MEMNUNİYET-GRAFİK ANALİ'!$A$1:$G$1</c:f>
              <c:strCache>
                <c:ptCount val="7"/>
                <c:pt idx="0">
                  <c:v>1 - Etkinlik yer uygundur. / The location of the event was convenient.</c:v>
                </c:pt>
                <c:pt idx="1">
                  <c:v>2 - Etkinlik içeriği başarılı idi. / The content of event was adequate.</c:v>
                </c:pt>
                <c:pt idx="2">
                  <c:v>3 - Etkinlik saati uygundu. / The time of event was convient. </c:v>
                </c:pt>
                <c:pt idx="3">
                  <c:v>4 - Etkinliğe katılım oranı yeterli idi. / Participation rate in the event was adequate.</c:v>
                </c:pt>
                <c:pt idx="4">
                  <c:v>5 - Etkinliğin görevlileri ilgili idi. /Staff members working at the event was involved.</c:v>
                </c:pt>
                <c:pt idx="5">
                  <c:v>6- Etkinlik duyurusu zamanında yapıldı. / The event was announced on time.</c:v>
                </c:pt>
                <c:pt idx="6">
                  <c:v>7- Etkinlikten memnun kaldım. / I am satisfied with the event.</c:v>
                </c:pt>
              </c:strCache>
            </c:strRef>
          </c:cat>
          <c:val>
            <c:numRef>
              <c:f>'ÖĞRENCİ MEMNUNİYET-GRAFİK ANALİ'!$A$2:$G$2</c:f>
              <c:numCache>
                <c:formatCode>0%</c:formatCode>
                <c:ptCount val="7"/>
                <c:pt idx="0">
                  <c:v>1</c:v>
                </c:pt>
                <c:pt idx="1">
                  <c:v>0.98</c:v>
                </c:pt>
                <c:pt idx="2">
                  <c:v>1</c:v>
                </c:pt>
                <c:pt idx="3">
                  <c:v>1</c:v>
                </c:pt>
                <c:pt idx="4">
                  <c:v>0.97</c:v>
                </c:pt>
                <c:pt idx="5">
                  <c:v>0.94</c:v>
                </c:pt>
                <c:pt idx="6">
                  <c:v>1</c:v>
                </c:pt>
              </c:numCache>
            </c:numRef>
          </c:val>
          <c:extLst>
            <c:ext xmlns:c16="http://schemas.microsoft.com/office/drawing/2014/chart" uri="{C3380CC4-5D6E-409C-BE32-E72D297353CC}">
              <c16:uniqueId val="{00000000-664E-46B3-AE4F-5C5D7407D8C8}"/>
            </c:ext>
          </c:extLst>
        </c:ser>
        <c:dLbls>
          <c:dLblPos val="outEnd"/>
          <c:showLegendKey val="0"/>
          <c:showVal val="1"/>
          <c:showCatName val="0"/>
          <c:showSerName val="0"/>
          <c:showPercent val="0"/>
          <c:showBubbleSize val="0"/>
        </c:dLbls>
        <c:gapWidth val="219"/>
        <c:overlap val="-27"/>
        <c:axId val="316364896"/>
        <c:axId val="316365456"/>
      </c:barChart>
      <c:catAx>
        <c:axId val="3163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C0D0D"/>
                </a:solidFill>
                <a:latin typeface="+mn-lt"/>
                <a:ea typeface="+mn-ea"/>
                <a:cs typeface="+mn-cs"/>
              </a:defRPr>
            </a:pPr>
            <a:endParaRPr lang="tr-TR"/>
          </a:p>
        </c:txPr>
        <c:crossAx val="316365456"/>
        <c:crosses val="autoZero"/>
        <c:auto val="1"/>
        <c:lblAlgn val="ctr"/>
        <c:lblOffset val="100"/>
        <c:noMultiLvlLbl val="0"/>
      </c:catAx>
      <c:valAx>
        <c:axId val="31636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C0D0D"/>
                </a:solidFill>
                <a:latin typeface="+mn-lt"/>
                <a:ea typeface="+mn-ea"/>
                <a:cs typeface="+mn-cs"/>
              </a:defRPr>
            </a:pPr>
            <a:endParaRPr lang="tr-TR"/>
          </a:p>
        </c:txPr>
        <c:crossAx val="3163648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C0D0D"/>
          </a:solidFill>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29.05.2024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29.05.2024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29.05.2024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29.05.2024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29.05.2024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29.05.2024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29.05.2024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29.05.2024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29.05.2024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29.05.2024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29.05.2024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29.05.2024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29.05.2024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29.05.2024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29.05.2024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29.05.2024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29.05.2024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29.05.2024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29.05.2024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53265" y="5512332"/>
            <a:ext cx="5673212" cy="861774"/>
          </a:xfrm>
          <a:prstGeom prst="rect">
            <a:avLst/>
          </a:prstGeom>
          <a:noFill/>
        </p:spPr>
        <p:txBody>
          <a:bodyPr wrap="square" rtlCol="0">
            <a:spAutoFit/>
          </a:bodyPr>
          <a:lstStyle/>
          <a:p>
            <a:r>
              <a:rPr lang="tr-TR" sz="2200" b="1" dirty="0">
                <a:solidFill>
                  <a:schemeClr val="accent5">
                    <a:lumMod val="50000"/>
                  </a:schemeClr>
                </a:solidFill>
              </a:rPr>
              <a:t>SPOR, KÜLTÜR VE SANAT MÜDÜRLÜĞÜ</a:t>
            </a:r>
          </a:p>
          <a:p>
            <a:r>
              <a:rPr lang="tr-TR" sz="2800" b="1" dirty="0">
                <a:solidFill>
                  <a:schemeClr val="accent5">
                    <a:lumMod val="50000"/>
                  </a:schemeClr>
                </a:solidFill>
              </a:rPr>
              <a:t>         </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2023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CECE7EE8-7EBF-48B2-89D1-F692563DC891}"/>
              </a:ext>
            </a:extLst>
          </p:cNvPr>
          <p:cNvSpPr txBox="1"/>
          <p:nvPr/>
        </p:nvSpPr>
        <p:spPr>
          <a:xfrm>
            <a:off x="1831248" y="1590717"/>
            <a:ext cx="6314935" cy="369332"/>
          </a:xfrm>
          <a:prstGeom prst="rect">
            <a:avLst/>
          </a:prstGeom>
          <a:noFill/>
        </p:spPr>
        <p:txBody>
          <a:bodyPr wrap="none" rtlCol="0">
            <a:spAutoFit/>
          </a:bodyPr>
          <a:lstStyle/>
          <a:p>
            <a:pPr algn="ctr"/>
            <a:r>
              <a:rPr lang="tr-TR" b="1" dirty="0">
                <a:solidFill>
                  <a:srgbClr val="FF0000"/>
                </a:solidFill>
              </a:rPr>
              <a:t>KASIM AYI GASTRONOMİ VE PODGAST MAKARNA WORKSHOPU</a:t>
            </a:r>
          </a:p>
        </p:txBody>
      </p:sp>
      <p:graphicFrame>
        <p:nvGraphicFramePr>
          <p:cNvPr id="5" name="Grafik 4">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352486438"/>
              </p:ext>
            </p:extLst>
          </p:nvPr>
        </p:nvGraphicFramePr>
        <p:xfrm>
          <a:off x="251520" y="2499360"/>
          <a:ext cx="8435280" cy="4124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199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E9CBA553-673D-4954-9BF4-F6232D16FB8B}"/>
              </a:ext>
            </a:extLst>
          </p:cNvPr>
          <p:cNvSpPr txBox="1"/>
          <p:nvPr/>
        </p:nvSpPr>
        <p:spPr>
          <a:xfrm>
            <a:off x="1622937" y="1407955"/>
            <a:ext cx="6395648" cy="369332"/>
          </a:xfrm>
          <a:prstGeom prst="rect">
            <a:avLst/>
          </a:prstGeom>
          <a:noFill/>
        </p:spPr>
        <p:txBody>
          <a:bodyPr wrap="square" rtlCol="0">
            <a:spAutoFit/>
          </a:bodyPr>
          <a:lstStyle/>
          <a:p>
            <a:pPr algn="ctr"/>
            <a:r>
              <a:rPr lang="tr-TR" b="1" dirty="0">
                <a:solidFill>
                  <a:srgbClr val="FF0000"/>
                </a:solidFill>
              </a:rPr>
              <a:t>ARALIK AYI BKFT TOPLULUĞU KUTU OYUNLARI</a:t>
            </a:r>
          </a:p>
        </p:txBody>
      </p:sp>
      <p:graphicFrame>
        <p:nvGraphicFramePr>
          <p:cNvPr id="7" name="Grafik 6">
            <a:extLst>
              <a:ext uri="{FF2B5EF4-FFF2-40B4-BE49-F238E27FC236}">
                <a16:creationId xmlns:a16="http://schemas.microsoft.com/office/drawing/2014/main" id="{00000000-0008-0000-0100-000002000000}"/>
              </a:ext>
            </a:extLst>
          </p:cNvPr>
          <p:cNvGraphicFramePr>
            <a:graphicFrameLocks/>
          </p:cNvGraphicFramePr>
          <p:nvPr>
            <p:extLst/>
          </p:nvPr>
        </p:nvGraphicFramePr>
        <p:xfrm>
          <a:off x="528638" y="2042160"/>
          <a:ext cx="7782242" cy="44117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Grafik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970122550"/>
              </p:ext>
            </p:extLst>
          </p:nvPr>
        </p:nvGraphicFramePr>
        <p:xfrm>
          <a:off x="498198" y="2296161"/>
          <a:ext cx="8280042" cy="41577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500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88050" y="313880"/>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184" y="506169"/>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p:nvPr/>
        </p:nvPicPr>
        <p:blipFill>
          <a:blip r:embed="rId4"/>
          <a:stretch>
            <a:fillRect/>
          </a:stretch>
        </p:blipFill>
        <p:spPr>
          <a:xfrm>
            <a:off x="1808109" y="-781479"/>
            <a:ext cx="1835799" cy="285610"/>
          </a:xfrm>
          <a:prstGeom prst="rect">
            <a:avLst/>
          </a:prstGeom>
        </p:spPr>
      </p:pic>
      <p:graphicFrame>
        <p:nvGraphicFramePr>
          <p:cNvPr id="3" name="Nesne 2"/>
          <p:cNvGraphicFramePr>
            <a:graphicFrameLocks noChangeAspect="1"/>
          </p:cNvGraphicFramePr>
          <p:nvPr>
            <p:extLst>
              <p:ext uri="{D42A27DB-BD31-4B8C-83A1-F6EECF244321}">
                <p14:modId xmlns:p14="http://schemas.microsoft.com/office/powerpoint/2010/main" val="1405543506"/>
              </p:ext>
            </p:extLst>
          </p:nvPr>
        </p:nvGraphicFramePr>
        <p:xfrm>
          <a:off x="1315079" y="1267987"/>
          <a:ext cx="6528441" cy="5425079"/>
        </p:xfrm>
        <a:graphic>
          <a:graphicData uri="http://schemas.openxmlformats.org/presentationml/2006/ole">
            <mc:AlternateContent xmlns:mc="http://schemas.openxmlformats.org/markup-compatibility/2006">
              <mc:Choice xmlns:v="urn:schemas-microsoft-com:vml" Requires="v">
                <p:oleObj spid="_x0000_s1062" name="Çalışma Sayfası" r:id="rId5" imgW="6769125" imgH="11303088" progId="Excel.Sheet.12">
                  <p:embed/>
                </p:oleObj>
              </mc:Choice>
              <mc:Fallback>
                <p:oleObj name="Çalışma Sayfası" r:id="rId5" imgW="6769125" imgH="11303088" progId="Excel.Sheet.12">
                  <p:embed/>
                  <p:pic>
                    <p:nvPicPr>
                      <p:cNvPr id="0" name=""/>
                      <p:cNvPicPr/>
                      <p:nvPr/>
                    </p:nvPicPr>
                    <p:blipFill>
                      <a:blip r:embed="rId6"/>
                      <a:stretch>
                        <a:fillRect/>
                      </a:stretch>
                    </p:blipFill>
                    <p:spPr>
                      <a:xfrm>
                        <a:off x="1315079" y="1267987"/>
                        <a:ext cx="6528441" cy="5425079"/>
                      </a:xfrm>
                      <a:prstGeom prst="rect">
                        <a:avLst/>
                      </a:prstGeom>
                    </p:spPr>
                  </p:pic>
                </p:oleObj>
              </mc:Fallback>
            </mc:AlternateContent>
          </a:graphicData>
        </a:graphic>
      </p:graphicFrame>
    </p:spTree>
    <p:extLst>
      <p:ext uri="{BB962C8B-B14F-4D97-AF65-F5344CB8AC3E}">
        <p14:creationId xmlns:p14="http://schemas.microsoft.com/office/powerpoint/2010/main" val="1924903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4" name="İçerik Yer Tutucusu 3"/>
          <p:cNvSpPr>
            <a:spLocks noGrp="1"/>
          </p:cNvSpPr>
          <p:nvPr>
            <p:ph idx="1"/>
          </p:nvPr>
        </p:nvSpPr>
        <p:spPr>
          <a:xfrm>
            <a:off x="434912" y="5245685"/>
            <a:ext cx="8386917" cy="1032387"/>
          </a:xfrm>
        </p:spPr>
        <p:txBody>
          <a:bodyPr>
            <a:normAutofit/>
          </a:bodyPr>
          <a:lstStyle/>
          <a:p>
            <a:pPr marL="0" indent="0">
              <a:buNone/>
            </a:pPr>
            <a:r>
              <a:rPr lang="tr-TR" dirty="0" smtClean="0">
                <a:solidFill>
                  <a:srgbClr val="0F2303"/>
                </a:solidFill>
              </a:rPr>
              <a:t>Anketlerden de anlaşılacağı gibi etkinliklerimizin </a:t>
            </a:r>
            <a:r>
              <a:rPr lang="tr-TR" dirty="0">
                <a:solidFill>
                  <a:srgbClr val="0F2303"/>
                </a:solidFill>
              </a:rPr>
              <a:t>ve sonuçlarımızın verimli ve başarılı olduğu kanısına vardık. </a:t>
            </a:r>
          </a:p>
        </p:txBody>
      </p:sp>
      <p:graphicFrame>
        <p:nvGraphicFramePr>
          <p:cNvPr id="2" name="Nesne 1"/>
          <p:cNvGraphicFramePr>
            <a:graphicFrameLocks noChangeAspect="1"/>
          </p:cNvGraphicFramePr>
          <p:nvPr>
            <p:extLst>
              <p:ext uri="{D42A27DB-BD31-4B8C-83A1-F6EECF244321}">
                <p14:modId xmlns:p14="http://schemas.microsoft.com/office/powerpoint/2010/main" val="2380875258"/>
              </p:ext>
            </p:extLst>
          </p:nvPr>
        </p:nvGraphicFramePr>
        <p:xfrm>
          <a:off x="251520" y="1826679"/>
          <a:ext cx="8753703" cy="2906395"/>
        </p:xfrm>
        <a:graphic>
          <a:graphicData uri="http://schemas.openxmlformats.org/presentationml/2006/ole">
            <mc:AlternateContent xmlns:mc="http://schemas.openxmlformats.org/markup-compatibility/2006">
              <mc:Choice xmlns:v="urn:schemas-microsoft-com:vml" Requires="v">
                <p:oleObj spid="_x0000_s2058" name="Çalışma Sayfası" r:id="rId4" imgW="8051849" imgH="2673438" progId="Excel.Sheet.12">
                  <p:embed/>
                </p:oleObj>
              </mc:Choice>
              <mc:Fallback>
                <p:oleObj name="Çalışma Sayfası" r:id="rId4" imgW="8051849" imgH="2673438" progId="Excel.Sheet.12">
                  <p:embed/>
                  <p:pic>
                    <p:nvPicPr>
                      <p:cNvPr id="0" name=""/>
                      <p:cNvPicPr/>
                      <p:nvPr/>
                    </p:nvPicPr>
                    <p:blipFill>
                      <a:blip r:embed="rId5"/>
                      <a:stretch>
                        <a:fillRect/>
                      </a:stretch>
                    </p:blipFill>
                    <p:spPr>
                      <a:xfrm>
                        <a:off x="251520" y="1826679"/>
                        <a:ext cx="8753703" cy="2906395"/>
                      </a:xfrm>
                      <a:prstGeom prst="rect">
                        <a:avLst/>
                      </a:prstGeom>
                    </p:spPr>
                  </p:pic>
                </p:oleObj>
              </mc:Fallback>
            </mc:AlternateContent>
          </a:graphicData>
        </a:graphic>
      </p:graphicFrame>
    </p:spTree>
    <p:extLst>
      <p:ext uri="{BB962C8B-B14F-4D97-AF65-F5344CB8AC3E}">
        <p14:creationId xmlns:p14="http://schemas.microsoft.com/office/powerpoint/2010/main" val="1346354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885702BF-DE21-A86F-C9BC-34F822922F85}"/>
              </a:ext>
            </a:extLst>
          </p:cNvPr>
          <p:cNvSpPr txBox="1"/>
          <p:nvPr/>
        </p:nvSpPr>
        <p:spPr>
          <a:xfrm>
            <a:off x="361188" y="1607543"/>
            <a:ext cx="8421624" cy="2308324"/>
          </a:xfrm>
          <a:prstGeom prst="rect">
            <a:avLst/>
          </a:prstGeom>
          <a:noFill/>
        </p:spPr>
        <p:txBody>
          <a:bodyPr wrap="square" rtlCol="0">
            <a:spAutoFit/>
          </a:bodyPr>
          <a:lstStyle/>
          <a:p>
            <a:r>
              <a:rPr lang="tr-TR" dirty="0">
                <a:solidFill>
                  <a:srgbClr val="0F2303"/>
                </a:solidFill>
              </a:rPr>
              <a:t>ÖR: 7/12/2023 </a:t>
            </a:r>
            <a:r>
              <a:rPr lang="tr-TR" b="1" dirty="0">
                <a:solidFill>
                  <a:srgbClr val="0F2303"/>
                </a:solidFill>
              </a:rPr>
              <a:t>SUCCES YURT DIŞI EĞİTİM YETKİLİLERİ TARAFINDAN WORK&amp;TRAVEL VE YURT DIŞI STAJ PROGRAMLARI ANLATILDI.</a:t>
            </a:r>
          </a:p>
          <a:p>
            <a:endParaRPr lang="tr-TR" dirty="0">
              <a:solidFill>
                <a:srgbClr val="0F2303"/>
              </a:solidFill>
            </a:endParaRPr>
          </a:p>
          <a:p>
            <a:r>
              <a:rPr lang="tr-TR" dirty="0">
                <a:solidFill>
                  <a:srgbClr val="0F2303"/>
                </a:solidFill>
              </a:rPr>
              <a:t>ÖR: 11/11/2023 </a:t>
            </a:r>
            <a:r>
              <a:rPr lang="tr-TR" b="1" dirty="0">
                <a:solidFill>
                  <a:srgbClr val="0F2303"/>
                </a:solidFill>
              </a:rPr>
              <a:t>SÜREYYA TAŞDEMİR İLE YURT DIŞINDA MÜHENDİSLİK HAKKINDA SOHBET GERÇEKLEŞTİRİLDİ.</a:t>
            </a:r>
          </a:p>
          <a:p>
            <a:endParaRPr lang="tr-TR" b="1" dirty="0">
              <a:solidFill>
                <a:srgbClr val="0F2303"/>
              </a:solidFill>
            </a:endParaRPr>
          </a:p>
          <a:p>
            <a:r>
              <a:rPr lang="tr-TR" dirty="0">
                <a:solidFill>
                  <a:srgbClr val="0F2303"/>
                </a:solidFill>
              </a:rPr>
              <a:t>ÖR: 13/11/2023 </a:t>
            </a:r>
            <a:r>
              <a:rPr lang="tr-TR" b="1" dirty="0">
                <a:solidFill>
                  <a:srgbClr val="0F2303"/>
                </a:solidFill>
              </a:rPr>
              <a:t>BEHÇET ÜLKER İLE NFT VE METAVERSE DÜNYASI HAKKINDA SOHBET EDİLDİ. NFT OLUŞTURMA DERSİ ALINDI.</a:t>
            </a:r>
          </a:p>
        </p:txBody>
      </p:sp>
      <p:pic>
        <p:nvPicPr>
          <p:cNvPr id="4" name="Resim 3">
            <a:extLst>
              <a:ext uri="{FF2B5EF4-FFF2-40B4-BE49-F238E27FC236}">
                <a16:creationId xmlns:a16="http://schemas.microsoft.com/office/drawing/2014/main" id="{D01D1464-6C3C-0E2C-1365-1A3031F12C4A}"/>
              </a:ext>
            </a:extLst>
          </p:cNvPr>
          <p:cNvPicPr>
            <a:picLocks noChangeAspect="1"/>
          </p:cNvPicPr>
          <p:nvPr/>
        </p:nvPicPr>
        <p:blipFill>
          <a:blip r:embed="rId3"/>
          <a:stretch>
            <a:fillRect/>
          </a:stretch>
        </p:blipFill>
        <p:spPr>
          <a:xfrm>
            <a:off x="4035806" y="4097488"/>
            <a:ext cx="4020164" cy="2305938"/>
          </a:xfrm>
          <a:prstGeom prst="rect">
            <a:avLst/>
          </a:prstGeom>
        </p:spPr>
      </p:pic>
      <p:pic>
        <p:nvPicPr>
          <p:cNvPr id="65" name="Resim 64">
            <a:extLst>
              <a:ext uri="{FF2B5EF4-FFF2-40B4-BE49-F238E27FC236}">
                <a16:creationId xmlns:a16="http://schemas.microsoft.com/office/drawing/2014/main" id="{185730BD-5879-C2A6-73CB-D85FF64080EC}"/>
              </a:ext>
            </a:extLst>
          </p:cNvPr>
          <p:cNvPicPr>
            <a:picLocks noChangeAspect="1"/>
          </p:cNvPicPr>
          <p:nvPr/>
        </p:nvPicPr>
        <p:blipFill>
          <a:blip r:embed="rId4"/>
          <a:stretch>
            <a:fillRect/>
          </a:stretch>
        </p:blipFill>
        <p:spPr>
          <a:xfrm>
            <a:off x="1089945" y="4130180"/>
            <a:ext cx="2245593" cy="2284760"/>
          </a:xfrm>
          <a:prstGeom prst="rect">
            <a:avLst/>
          </a:prstGeom>
        </p:spPr>
      </p:pic>
    </p:spTree>
    <p:extLst>
      <p:ext uri="{BB962C8B-B14F-4D97-AF65-F5344CB8AC3E}">
        <p14:creationId xmlns:p14="http://schemas.microsoft.com/office/powerpoint/2010/main" val="271732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CF758C3E-9CF4-E0D4-FBE2-07CBACC6A15E}"/>
              </a:ext>
            </a:extLst>
          </p:cNvPr>
          <p:cNvSpPr txBox="1"/>
          <p:nvPr/>
        </p:nvSpPr>
        <p:spPr>
          <a:xfrm>
            <a:off x="361188" y="1607543"/>
            <a:ext cx="8421624" cy="2031325"/>
          </a:xfrm>
          <a:prstGeom prst="rect">
            <a:avLst/>
          </a:prstGeom>
          <a:noFill/>
        </p:spPr>
        <p:txBody>
          <a:bodyPr wrap="square" rtlCol="0">
            <a:spAutoFit/>
          </a:bodyPr>
          <a:lstStyle/>
          <a:p>
            <a:r>
              <a:rPr lang="tr-TR" dirty="0">
                <a:solidFill>
                  <a:srgbClr val="0F2303"/>
                </a:solidFill>
              </a:rPr>
              <a:t>ÖR: 15/12/2023 </a:t>
            </a:r>
            <a:r>
              <a:rPr lang="tr-TR" b="1" dirty="0">
                <a:solidFill>
                  <a:srgbClr val="0F2303"/>
                </a:solidFill>
              </a:rPr>
              <a:t>7. AKDENİZ BİLİŞİM ZİRVESİNE KATILIM SAĞLADIK.</a:t>
            </a:r>
          </a:p>
          <a:p>
            <a:endParaRPr lang="tr-TR" b="1" dirty="0">
              <a:solidFill>
                <a:srgbClr val="0F2303"/>
              </a:solidFill>
            </a:endParaRPr>
          </a:p>
          <a:p>
            <a:r>
              <a:rPr lang="tr-TR" dirty="0">
                <a:solidFill>
                  <a:srgbClr val="0F2303"/>
                </a:solidFill>
              </a:rPr>
              <a:t>ÖR: 13/11/2023 </a:t>
            </a:r>
            <a:r>
              <a:rPr lang="tr-TR" b="1" dirty="0">
                <a:solidFill>
                  <a:srgbClr val="0F2303"/>
                </a:solidFill>
              </a:rPr>
              <a:t>BEHÇET ÜLKER İLE NFT VE METAVERSE DÜNYASI HAKKINDA SOHBET EDİLDİ. NFT OLUŞTURMA DERSİ ALINDI.</a:t>
            </a:r>
          </a:p>
          <a:p>
            <a:endParaRPr lang="tr-TR" b="1" dirty="0">
              <a:solidFill>
                <a:srgbClr val="0F2303"/>
              </a:solidFill>
            </a:endParaRPr>
          </a:p>
          <a:p>
            <a:r>
              <a:rPr lang="tr-TR" dirty="0">
                <a:solidFill>
                  <a:srgbClr val="0F2303"/>
                </a:solidFill>
              </a:rPr>
              <a:t>ÖR: 27/12/2023 </a:t>
            </a:r>
            <a:r>
              <a:rPr lang="tr-TR" b="1" dirty="0">
                <a:solidFill>
                  <a:srgbClr val="0F2303"/>
                </a:solidFill>
              </a:rPr>
              <a:t>YUSUF AKSU TARAFINDAN AR-GE MÜHENDİSLİĞİ HAKKINDA BİLGİLENDİRME YAPILDI VE PCB DİZAYN WORKSHOPU VERİLDİ</a:t>
            </a:r>
          </a:p>
        </p:txBody>
      </p:sp>
      <p:pic>
        <p:nvPicPr>
          <p:cNvPr id="4" name="Resim 3">
            <a:extLst>
              <a:ext uri="{FF2B5EF4-FFF2-40B4-BE49-F238E27FC236}">
                <a16:creationId xmlns:a16="http://schemas.microsoft.com/office/drawing/2014/main" id="{88108029-51AD-2AEE-3D6F-0BA4D1EF57EE}"/>
              </a:ext>
            </a:extLst>
          </p:cNvPr>
          <p:cNvPicPr>
            <a:picLocks noChangeAspect="1"/>
          </p:cNvPicPr>
          <p:nvPr/>
        </p:nvPicPr>
        <p:blipFill>
          <a:blip r:embed="rId3"/>
          <a:stretch>
            <a:fillRect/>
          </a:stretch>
        </p:blipFill>
        <p:spPr>
          <a:xfrm>
            <a:off x="1209735" y="3669030"/>
            <a:ext cx="2219635" cy="2915057"/>
          </a:xfrm>
          <a:prstGeom prst="rect">
            <a:avLst/>
          </a:prstGeom>
        </p:spPr>
      </p:pic>
      <p:pic>
        <p:nvPicPr>
          <p:cNvPr id="65" name="Resim 64">
            <a:extLst>
              <a:ext uri="{FF2B5EF4-FFF2-40B4-BE49-F238E27FC236}">
                <a16:creationId xmlns:a16="http://schemas.microsoft.com/office/drawing/2014/main" id="{52AA15B3-1E21-6BCC-9120-AD6CE093DAD9}"/>
              </a:ext>
            </a:extLst>
          </p:cNvPr>
          <p:cNvPicPr>
            <a:picLocks noChangeAspect="1"/>
          </p:cNvPicPr>
          <p:nvPr/>
        </p:nvPicPr>
        <p:blipFill>
          <a:blip r:embed="rId4"/>
          <a:stretch>
            <a:fillRect/>
          </a:stretch>
        </p:blipFill>
        <p:spPr>
          <a:xfrm>
            <a:off x="5526608" y="3653156"/>
            <a:ext cx="2318205" cy="2915057"/>
          </a:xfrm>
          <a:prstGeom prst="rect">
            <a:avLst/>
          </a:prstGeom>
        </p:spPr>
      </p:pic>
    </p:spTree>
    <p:extLst>
      <p:ext uri="{BB962C8B-B14F-4D97-AF65-F5344CB8AC3E}">
        <p14:creationId xmlns:p14="http://schemas.microsoft.com/office/powerpoint/2010/main" val="2642888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FE241751-347A-2A70-7ECE-C2C529A22C0C}"/>
              </a:ext>
            </a:extLst>
          </p:cNvPr>
          <p:cNvSpPr txBox="1"/>
          <p:nvPr/>
        </p:nvSpPr>
        <p:spPr>
          <a:xfrm>
            <a:off x="914400" y="1819656"/>
            <a:ext cx="7214616" cy="1477328"/>
          </a:xfrm>
          <a:prstGeom prst="rect">
            <a:avLst/>
          </a:prstGeom>
          <a:noFill/>
        </p:spPr>
        <p:txBody>
          <a:bodyPr wrap="square" rtlCol="0">
            <a:spAutoFit/>
          </a:bodyPr>
          <a:lstStyle/>
          <a:p>
            <a:r>
              <a:rPr lang="tr-TR" dirty="0">
                <a:solidFill>
                  <a:srgbClr val="0F2303"/>
                </a:solidFill>
              </a:rPr>
              <a:t>-Karekod sistemi ile daha mobil ve interaktif olmuş durumdayız. Her topluluğun QR kodlarının herkesin ulaşabileceği şekilde sunulması.</a:t>
            </a:r>
          </a:p>
          <a:p>
            <a:endParaRPr lang="tr-TR" dirty="0">
              <a:solidFill>
                <a:srgbClr val="0F2303"/>
              </a:solidFill>
            </a:endParaRPr>
          </a:p>
          <a:p>
            <a:r>
              <a:rPr lang="tr-TR" dirty="0">
                <a:solidFill>
                  <a:srgbClr val="0F2303"/>
                </a:solidFill>
              </a:rPr>
              <a:t>-Her topluluğun yaptığı etkinlikleri </a:t>
            </a:r>
            <a:r>
              <a:rPr lang="tr-TR" dirty="0" err="1">
                <a:solidFill>
                  <a:srgbClr val="0F2303"/>
                </a:solidFill>
              </a:rPr>
              <a:t>instagramda</a:t>
            </a:r>
            <a:r>
              <a:rPr lang="tr-TR" dirty="0">
                <a:solidFill>
                  <a:srgbClr val="0F2303"/>
                </a:solidFill>
              </a:rPr>
              <a:t> paylaşarak, toplulukların daha aktif olması ve daha çok üye </a:t>
            </a:r>
            <a:r>
              <a:rPr lang="tr-TR" dirty="0" smtClean="0">
                <a:solidFill>
                  <a:srgbClr val="0F2303"/>
                </a:solidFill>
              </a:rPr>
              <a:t>toplayabilmesini sağladık.</a:t>
            </a:r>
            <a:endParaRPr lang="tr-TR" dirty="0">
              <a:solidFill>
                <a:srgbClr val="0F2303"/>
              </a:solidFill>
            </a:endParaRPr>
          </a:p>
        </p:txBody>
      </p:sp>
      <p:pic>
        <p:nvPicPr>
          <p:cNvPr id="4" name="Resim 3">
            <a:extLst>
              <a:ext uri="{FF2B5EF4-FFF2-40B4-BE49-F238E27FC236}">
                <a16:creationId xmlns:a16="http://schemas.microsoft.com/office/drawing/2014/main" id="{2CD2014E-2895-D4B9-8D7E-A209A2B294A5}"/>
              </a:ext>
            </a:extLst>
          </p:cNvPr>
          <p:cNvPicPr>
            <a:picLocks noChangeAspect="1"/>
          </p:cNvPicPr>
          <p:nvPr/>
        </p:nvPicPr>
        <p:blipFill>
          <a:blip r:embed="rId3"/>
          <a:stretch>
            <a:fillRect/>
          </a:stretch>
        </p:blipFill>
        <p:spPr>
          <a:xfrm>
            <a:off x="4521708" y="3461649"/>
            <a:ext cx="2376932" cy="3048321"/>
          </a:xfrm>
          <a:prstGeom prst="rect">
            <a:avLst/>
          </a:prstGeom>
        </p:spPr>
      </p:pic>
      <p:pic>
        <p:nvPicPr>
          <p:cNvPr id="65" name="Resim 64">
            <a:extLst>
              <a:ext uri="{FF2B5EF4-FFF2-40B4-BE49-F238E27FC236}">
                <a16:creationId xmlns:a16="http://schemas.microsoft.com/office/drawing/2014/main" id="{15A070D5-0CE8-6295-12E9-14607B43C9C7}"/>
              </a:ext>
            </a:extLst>
          </p:cNvPr>
          <p:cNvPicPr>
            <a:picLocks noChangeAspect="1"/>
          </p:cNvPicPr>
          <p:nvPr/>
        </p:nvPicPr>
        <p:blipFill>
          <a:blip r:embed="rId4"/>
          <a:stretch>
            <a:fillRect/>
          </a:stretch>
        </p:blipFill>
        <p:spPr>
          <a:xfrm>
            <a:off x="1635761" y="3429000"/>
            <a:ext cx="2586736" cy="3080970"/>
          </a:xfrm>
          <a:prstGeom prst="rect">
            <a:avLst/>
          </a:prstGeom>
        </p:spPr>
      </p:pic>
    </p:spTree>
    <p:extLst>
      <p:ext uri="{BB962C8B-B14F-4D97-AF65-F5344CB8AC3E}">
        <p14:creationId xmlns:p14="http://schemas.microsoft.com/office/powerpoint/2010/main" val="110406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600712" y="29031503"/>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595950" y="2919342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595950" y="2935535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999300" y="2902197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999300" y="2918390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999300" y="2902197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999300" y="2918390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999300" y="29379166"/>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600712" y="29031503"/>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595950" y="2935535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999300" y="2902197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999300" y="2918390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600712" y="29023566"/>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595950" y="29177553"/>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999300" y="29021978"/>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999300" y="29175966"/>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999300" y="29021978"/>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999300" y="29175966"/>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999300" y="29379166"/>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999300" y="29379166"/>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600712" y="29031503"/>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595950" y="2919977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595950" y="29355353"/>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999300" y="2902197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999300" y="2918390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999300" y="29387103"/>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970850" y="29031503"/>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966087" y="2919977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966087" y="29355353"/>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600712" y="29922091"/>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595950" y="30084016"/>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595950" y="30245941"/>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999300" y="29912566"/>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999300" y="30074491"/>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999300" y="29912566"/>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999300" y="30074491"/>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999300" y="30271341"/>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600712" y="29922091"/>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595950" y="30245941"/>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999300" y="29912566"/>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999300" y="30074491"/>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600712" y="2991415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595950" y="30069728"/>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595950" y="30245941"/>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999300" y="29912566"/>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999300" y="3006655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999300" y="29912566"/>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999300" y="3006655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999300" y="30271341"/>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999300" y="30271341"/>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600712" y="29922091"/>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595950" y="3009195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595950" y="30245941"/>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999300" y="29912566"/>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999300" y="30074491"/>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999300" y="30279278"/>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970850" y="29922091"/>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966087" y="3009195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966087" y="30245941"/>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157775" y="271166"/>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03" y="131934"/>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34175" y="1630850"/>
            <a:ext cx="8459659" cy="4247317"/>
          </a:xfrm>
          <a:prstGeom prst="rect">
            <a:avLst/>
          </a:prstGeom>
        </p:spPr>
        <p:txBody>
          <a:bodyPr wrap="square">
            <a:spAutoFit/>
          </a:bodyPr>
          <a:lstStyle/>
          <a:p>
            <a:pPr algn="just"/>
            <a:r>
              <a:rPr lang="tr-TR" dirty="0">
                <a:solidFill>
                  <a:srgbClr val="000000"/>
                </a:solidFill>
              </a:rPr>
              <a:t>Hedefimiz; Topluma hizmet </a:t>
            </a:r>
            <a:r>
              <a:rPr lang="tr-TR" dirty="0" smtClean="0">
                <a:solidFill>
                  <a:srgbClr val="000000"/>
                </a:solidFill>
              </a:rPr>
              <a:t>etmek </a:t>
            </a:r>
            <a:r>
              <a:rPr lang="tr-TR" dirty="0">
                <a:solidFill>
                  <a:srgbClr val="000000"/>
                </a:solidFill>
              </a:rPr>
              <a:t>ve farkındalık oluşturabilmek amacıyla, çözüm odaklı ve katma değeri yüksek uygulamaların hayata geçmesini sağlamaktır.</a:t>
            </a:r>
          </a:p>
          <a:p>
            <a:pPr algn="just"/>
            <a:endParaRPr lang="tr-TR" dirty="0">
              <a:solidFill>
                <a:srgbClr val="000000"/>
              </a:solidFill>
            </a:endParaRPr>
          </a:p>
          <a:p>
            <a:pPr algn="just"/>
            <a:r>
              <a:rPr lang="tr-TR" dirty="0" smtClean="0">
                <a:solidFill>
                  <a:srgbClr val="000000"/>
                </a:solidFill>
              </a:rPr>
              <a:t>Ör:02.12.2022 </a:t>
            </a:r>
            <a:r>
              <a:rPr lang="tr-TR" dirty="0">
                <a:solidFill>
                  <a:srgbClr val="000000"/>
                </a:solidFill>
              </a:rPr>
              <a:t>‘’ </a:t>
            </a:r>
            <a:r>
              <a:rPr lang="tr-TR" b="1" dirty="0">
                <a:solidFill>
                  <a:srgbClr val="0C0D0D"/>
                </a:solidFill>
              </a:rPr>
              <a:t>Kermes etkinliğimizde toplanan para ve bağışlarla birlikte köy okullarındaki küçük çocuklara mont alındı ve hediye edildi.</a:t>
            </a:r>
          </a:p>
          <a:p>
            <a:pPr algn="just"/>
            <a:endParaRPr lang="tr-TR" dirty="0" smtClean="0">
              <a:solidFill>
                <a:srgbClr val="000000"/>
              </a:solidFill>
            </a:endParaRPr>
          </a:p>
          <a:p>
            <a:pPr algn="just"/>
            <a:r>
              <a:rPr lang="tr-TR" dirty="0" smtClean="0">
                <a:solidFill>
                  <a:srgbClr val="000000"/>
                </a:solidFill>
              </a:rPr>
              <a:t>Ör:29.11.2022 </a:t>
            </a:r>
            <a:r>
              <a:rPr lang="tr-TR" b="1" dirty="0">
                <a:solidFill>
                  <a:srgbClr val="0C0D0D"/>
                </a:solidFill>
              </a:rPr>
              <a:t>Sevgi evlerindeki </a:t>
            </a:r>
            <a:r>
              <a:rPr lang="tr-TR" b="1" dirty="0" smtClean="0">
                <a:solidFill>
                  <a:srgbClr val="0C0D0D"/>
                </a:solidFill>
              </a:rPr>
              <a:t>çocuklar </a:t>
            </a:r>
            <a:r>
              <a:rPr lang="tr-TR" b="1" dirty="0">
                <a:solidFill>
                  <a:srgbClr val="0C0D0D"/>
                </a:solidFill>
              </a:rPr>
              <a:t>ziyaret </a:t>
            </a:r>
            <a:r>
              <a:rPr lang="tr-TR" b="1" dirty="0" smtClean="0">
                <a:solidFill>
                  <a:srgbClr val="0C0D0D"/>
                </a:solidFill>
              </a:rPr>
              <a:t>edilip </a:t>
            </a:r>
            <a:r>
              <a:rPr lang="tr-TR" b="1" dirty="0">
                <a:solidFill>
                  <a:srgbClr val="0C0D0D"/>
                </a:solidFill>
              </a:rPr>
              <a:t>onlarla güzel </a:t>
            </a:r>
            <a:r>
              <a:rPr lang="tr-TR" b="1" dirty="0" smtClean="0">
                <a:solidFill>
                  <a:srgbClr val="0C0D0D"/>
                </a:solidFill>
              </a:rPr>
              <a:t>vakit geçirilip. </a:t>
            </a:r>
            <a:r>
              <a:rPr lang="tr-TR" b="1" dirty="0">
                <a:solidFill>
                  <a:srgbClr val="0C0D0D"/>
                </a:solidFill>
              </a:rPr>
              <a:t>k</a:t>
            </a:r>
            <a:r>
              <a:rPr lang="tr-TR" b="1" dirty="0" smtClean="0">
                <a:solidFill>
                  <a:srgbClr val="0C0D0D"/>
                </a:solidFill>
              </a:rPr>
              <a:t>urabiye yapılıp, </a:t>
            </a:r>
            <a:r>
              <a:rPr lang="tr-TR" b="1" dirty="0">
                <a:solidFill>
                  <a:srgbClr val="0C0D0D"/>
                </a:solidFill>
              </a:rPr>
              <a:t>oyunlar </a:t>
            </a:r>
            <a:r>
              <a:rPr lang="tr-TR" b="1" dirty="0" smtClean="0">
                <a:solidFill>
                  <a:srgbClr val="0C0D0D"/>
                </a:solidFill>
              </a:rPr>
              <a:t>oynandı</a:t>
            </a:r>
            <a:endParaRPr lang="tr-TR" dirty="0">
              <a:solidFill>
                <a:srgbClr val="0C0D0D"/>
              </a:solidFill>
            </a:endParaRPr>
          </a:p>
          <a:p>
            <a:pPr algn="just"/>
            <a:endParaRPr lang="tr-TR" dirty="0">
              <a:solidFill>
                <a:srgbClr val="000000"/>
              </a:solidFill>
            </a:endParaRPr>
          </a:p>
          <a:p>
            <a:pPr algn="just"/>
            <a:endParaRPr lang="tr-TR" dirty="0">
              <a:solidFill>
                <a:srgbClr val="000000"/>
              </a:solidFill>
            </a:endParaRPr>
          </a:p>
          <a:p>
            <a:r>
              <a:rPr lang="tr-TR" dirty="0" smtClean="0">
                <a:solidFill>
                  <a:srgbClr val="000000"/>
                </a:solidFill>
              </a:rPr>
              <a:t>Ör:29.11.2022 </a:t>
            </a:r>
            <a:r>
              <a:rPr lang="tr-TR" b="1" dirty="0">
                <a:solidFill>
                  <a:srgbClr val="0C0D0D"/>
                </a:solidFill>
              </a:rPr>
              <a:t>Konyaaltı Hayvan </a:t>
            </a:r>
            <a:r>
              <a:rPr lang="tr-TR" b="1" dirty="0" smtClean="0">
                <a:solidFill>
                  <a:srgbClr val="0C0D0D"/>
                </a:solidFill>
              </a:rPr>
              <a:t>Barınağı </a:t>
            </a:r>
            <a:r>
              <a:rPr lang="tr-TR" b="1" dirty="0">
                <a:solidFill>
                  <a:srgbClr val="0C0D0D"/>
                </a:solidFill>
              </a:rPr>
              <a:t>ziyaret </a:t>
            </a:r>
            <a:r>
              <a:rPr lang="tr-TR" b="1" dirty="0" smtClean="0">
                <a:solidFill>
                  <a:srgbClr val="0C0D0D"/>
                </a:solidFill>
              </a:rPr>
              <a:t>edilip </a:t>
            </a:r>
            <a:r>
              <a:rPr lang="tr-TR" b="1" dirty="0">
                <a:solidFill>
                  <a:srgbClr val="0C0D0D"/>
                </a:solidFill>
              </a:rPr>
              <a:t>oradaki hayvanlarla </a:t>
            </a:r>
            <a:r>
              <a:rPr lang="tr-TR" b="1" dirty="0" smtClean="0">
                <a:solidFill>
                  <a:srgbClr val="0C0D0D"/>
                </a:solidFill>
              </a:rPr>
              <a:t>ilgilenildi onlara </a:t>
            </a:r>
            <a:r>
              <a:rPr lang="tr-TR" b="1" dirty="0">
                <a:solidFill>
                  <a:srgbClr val="0C0D0D"/>
                </a:solidFill>
              </a:rPr>
              <a:t>mama </a:t>
            </a:r>
            <a:r>
              <a:rPr lang="tr-TR" b="1" dirty="0" smtClean="0">
                <a:solidFill>
                  <a:srgbClr val="0C0D0D"/>
                </a:solidFill>
              </a:rPr>
              <a:t>götürüldü.</a:t>
            </a:r>
            <a:endParaRPr lang="tr-TR" dirty="0">
              <a:solidFill>
                <a:srgbClr val="0C0D0D"/>
              </a:solidFill>
            </a:endParaRPr>
          </a:p>
          <a:p>
            <a:pPr algn="just"/>
            <a:endParaRPr lang="tr-TR" b="1" dirty="0" smtClean="0">
              <a:solidFill>
                <a:srgbClr val="0C0D0D"/>
              </a:solidFill>
            </a:endParaRPr>
          </a:p>
          <a:p>
            <a:pPr algn="just"/>
            <a:r>
              <a:rPr lang="tr-TR" dirty="0" smtClean="0">
                <a:solidFill>
                  <a:srgbClr val="0C0D0D"/>
                </a:solidFill>
              </a:rPr>
              <a:t>Ör:13.12.2022</a:t>
            </a:r>
            <a:r>
              <a:rPr lang="tr-TR" b="1" dirty="0" smtClean="0">
                <a:solidFill>
                  <a:srgbClr val="0C0D0D"/>
                </a:solidFill>
              </a:rPr>
              <a:t> </a:t>
            </a:r>
            <a:r>
              <a:rPr lang="tr-TR" b="1" dirty="0">
                <a:solidFill>
                  <a:srgbClr val="0C0D0D"/>
                </a:solidFill>
              </a:rPr>
              <a:t>Engelli </a:t>
            </a:r>
            <a:r>
              <a:rPr lang="tr-TR" b="1" dirty="0" smtClean="0">
                <a:solidFill>
                  <a:srgbClr val="0C0D0D"/>
                </a:solidFill>
              </a:rPr>
              <a:t>vatandaşlarımızla </a:t>
            </a:r>
            <a:r>
              <a:rPr lang="tr-TR" b="1" dirty="0">
                <a:solidFill>
                  <a:srgbClr val="0C0D0D"/>
                </a:solidFill>
              </a:rPr>
              <a:t>birlikte </a:t>
            </a:r>
            <a:r>
              <a:rPr lang="tr-TR" b="1" dirty="0" smtClean="0">
                <a:solidFill>
                  <a:srgbClr val="0C0D0D"/>
                </a:solidFill>
              </a:rPr>
              <a:t>öğrencilerimiz film izlemeye(Buğday Tanesi) giderek onların sosyalleşmesini sağladılar.</a:t>
            </a:r>
            <a:endParaRPr lang="tr-TR" dirty="0">
              <a:solidFill>
                <a:srgbClr val="0C0D0D"/>
              </a:solidFill>
            </a:endParaRPr>
          </a:p>
        </p:txBody>
      </p:sp>
    </p:spTree>
    <p:extLst>
      <p:ext uri="{BB962C8B-B14F-4D97-AF65-F5344CB8AC3E}">
        <p14:creationId xmlns:p14="http://schemas.microsoft.com/office/powerpoint/2010/main" val="370269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115C291F-BDA4-2339-5A0F-F3ADF6989CAB}"/>
              </a:ext>
            </a:extLst>
          </p:cNvPr>
          <p:cNvSpPr txBox="1"/>
          <p:nvPr/>
        </p:nvSpPr>
        <p:spPr>
          <a:xfrm>
            <a:off x="348735" y="1458378"/>
            <a:ext cx="8446529" cy="2862322"/>
          </a:xfrm>
          <a:prstGeom prst="rect">
            <a:avLst/>
          </a:prstGeom>
          <a:noFill/>
        </p:spPr>
        <p:txBody>
          <a:bodyPr wrap="square" rtlCol="0">
            <a:spAutoFit/>
          </a:bodyPr>
          <a:lstStyle/>
          <a:p>
            <a:r>
              <a:rPr lang="tr-TR" dirty="0">
                <a:solidFill>
                  <a:srgbClr val="000000"/>
                </a:solidFill>
              </a:rPr>
              <a:t>Hedefimiz; Topluma hizmet vermek ve farkındalık oluşturabilmek amacıyla, çözüm odaklı ve katma değeri yüksek uygulamaların hayata geçmesini sağlamaktır.</a:t>
            </a:r>
          </a:p>
          <a:p>
            <a:endParaRPr lang="tr-TR" sz="1600" dirty="0">
              <a:solidFill>
                <a:srgbClr val="000000"/>
              </a:solidFill>
            </a:endParaRPr>
          </a:p>
          <a:p>
            <a:r>
              <a:rPr lang="tr-TR" sz="1600" dirty="0">
                <a:solidFill>
                  <a:srgbClr val="000000"/>
                </a:solidFill>
              </a:rPr>
              <a:t>ÖR: 31/10/2023  </a:t>
            </a:r>
            <a:r>
              <a:rPr lang="tr-TR" sz="1600" b="1" dirty="0">
                <a:solidFill>
                  <a:srgbClr val="000000"/>
                </a:solidFill>
              </a:rPr>
              <a:t>Merkez Kampüsümüzde Kızılay'ın Kan Bağışı Toplaması İçin Okulumuzdaki İnsanları Teşvik Etmek.</a:t>
            </a:r>
          </a:p>
          <a:p>
            <a:endParaRPr lang="tr-TR" sz="1600" dirty="0">
              <a:solidFill>
                <a:srgbClr val="000000"/>
              </a:solidFill>
            </a:endParaRPr>
          </a:p>
          <a:p>
            <a:r>
              <a:rPr lang="tr-TR" sz="1600" dirty="0">
                <a:solidFill>
                  <a:srgbClr val="000000"/>
                </a:solidFill>
              </a:rPr>
              <a:t>ÖR: 03/11/2023 </a:t>
            </a:r>
            <a:r>
              <a:rPr lang="tr-TR" sz="1600" b="1" dirty="0">
                <a:solidFill>
                  <a:srgbClr val="000000"/>
                </a:solidFill>
              </a:rPr>
              <a:t>Deprem Bölgesinde Bulunan Vatandaşlarımıza Onları Unutmadığımızı</a:t>
            </a:r>
          </a:p>
          <a:p>
            <a:r>
              <a:rPr lang="tr-TR" sz="1600" b="1" dirty="0">
                <a:solidFill>
                  <a:srgbClr val="000000"/>
                </a:solidFill>
              </a:rPr>
              <a:t>Göstermek Ayrıca Moral Ve Motivasyon Vermek.</a:t>
            </a:r>
          </a:p>
          <a:p>
            <a:endParaRPr lang="tr-TR" sz="1600" b="1" dirty="0">
              <a:solidFill>
                <a:srgbClr val="000000"/>
              </a:solidFill>
            </a:endParaRPr>
          </a:p>
          <a:p>
            <a:r>
              <a:rPr lang="tr-TR" sz="1600" dirty="0">
                <a:solidFill>
                  <a:srgbClr val="000000"/>
                </a:solidFill>
              </a:rPr>
              <a:t>ÖR: 31/01/2024 </a:t>
            </a:r>
            <a:r>
              <a:rPr lang="tr-TR" sz="1600" b="1" dirty="0">
                <a:solidFill>
                  <a:srgbClr val="000000"/>
                </a:solidFill>
              </a:rPr>
              <a:t>Üyelerimiz ile Yeşilbayır İlkokulunda okuyan kardeşlerimizle oyunlar oynayıp eğlendik. Okulun duvarlarına çeşitli figürler çizip onları boyadık.</a:t>
            </a:r>
          </a:p>
        </p:txBody>
      </p:sp>
      <p:pic>
        <p:nvPicPr>
          <p:cNvPr id="4" name="Resim 3">
            <a:extLst>
              <a:ext uri="{FF2B5EF4-FFF2-40B4-BE49-F238E27FC236}">
                <a16:creationId xmlns:a16="http://schemas.microsoft.com/office/drawing/2014/main" id="{18976C8B-5B9F-5437-77BA-ADAFF8CD35DE}"/>
              </a:ext>
            </a:extLst>
          </p:cNvPr>
          <p:cNvPicPr>
            <a:picLocks noChangeAspect="1"/>
          </p:cNvPicPr>
          <p:nvPr/>
        </p:nvPicPr>
        <p:blipFill>
          <a:blip r:embed="rId3"/>
          <a:stretch>
            <a:fillRect/>
          </a:stretch>
        </p:blipFill>
        <p:spPr>
          <a:xfrm>
            <a:off x="3986213" y="4320700"/>
            <a:ext cx="4076960" cy="2373757"/>
          </a:xfrm>
          <a:prstGeom prst="rect">
            <a:avLst/>
          </a:prstGeom>
        </p:spPr>
      </p:pic>
      <p:pic>
        <p:nvPicPr>
          <p:cNvPr id="5" name="Resim 4">
            <a:extLst>
              <a:ext uri="{FF2B5EF4-FFF2-40B4-BE49-F238E27FC236}">
                <a16:creationId xmlns:a16="http://schemas.microsoft.com/office/drawing/2014/main" id="{0705359E-F18C-53BB-0494-7D9967B3F456}"/>
              </a:ext>
            </a:extLst>
          </p:cNvPr>
          <p:cNvPicPr>
            <a:picLocks noChangeAspect="1"/>
          </p:cNvPicPr>
          <p:nvPr/>
        </p:nvPicPr>
        <p:blipFill>
          <a:blip r:embed="rId4"/>
          <a:stretch>
            <a:fillRect/>
          </a:stretch>
        </p:blipFill>
        <p:spPr>
          <a:xfrm>
            <a:off x="741927" y="4391108"/>
            <a:ext cx="2291737" cy="2213313"/>
          </a:xfrm>
          <a:prstGeom prst="rect">
            <a:avLst/>
          </a:prstGeom>
        </p:spPr>
      </p:pic>
    </p:spTree>
    <p:extLst>
      <p:ext uri="{BB962C8B-B14F-4D97-AF65-F5344CB8AC3E}">
        <p14:creationId xmlns:p14="http://schemas.microsoft.com/office/powerpoint/2010/main" val="3932930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115C291F-BDA4-2339-5A0F-F3ADF6989CAB}"/>
              </a:ext>
            </a:extLst>
          </p:cNvPr>
          <p:cNvSpPr txBox="1"/>
          <p:nvPr/>
        </p:nvSpPr>
        <p:spPr>
          <a:xfrm>
            <a:off x="348735" y="1531246"/>
            <a:ext cx="8446529" cy="2308324"/>
          </a:xfrm>
          <a:prstGeom prst="rect">
            <a:avLst/>
          </a:prstGeom>
          <a:noFill/>
        </p:spPr>
        <p:txBody>
          <a:bodyPr wrap="square" rtlCol="0">
            <a:spAutoFit/>
          </a:bodyPr>
          <a:lstStyle/>
          <a:p>
            <a:r>
              <a:rPr lang="tr-TR" sz="1600" dirty="0">
                <a:solidFill>
                  <a:srgbClr val="000000"/>
                </a:solidFill>
              </a:rPr>
              <a:t>ÖR: 02/12/2023</a:t>
            </a:r>
            <a:r>
              <a:rPr lang="tr-TR" sz="1600" b="1" dirty="0">
                <a:solidFill>
                  <a:srgbClr val="000000"/>
                </a:solidFill>
              </a:rPr>
              <a:t> Sevgi evinde yetiştirilmekte olan kimsesiz kardeşlerimize kardeş olmaya gittik ve üyelilerimizle birlikte çeşitli boyamalar yaptık. Arkadaşlarımızın yazıp oynadığı tiyatroyu kimsesiz kardeşlerimizle birlikte izledik. Diş hekimliği okuyan arkadaşlarımız tarafından diş fırçalamanın önemini ve nasıl yapılması gerektiğini dinledik. </a:t>
            </a:r>
          </a:p>
          <a:p>
            <a:endParaRPr lang="tr-TR" sz="1600" dirty="0">
              <a:solidFill>
                <a:srgbClr val="000000"/>
              </a:solidFill>
            </a:endParaRPr>
          </a:p>
          <a:p>
            <a:r>
              <a:rPr lang="tr-TR" sz="1600" dirty="0">
                <a:solidFill>
                  <a:srgbClr val="000000"/>
                </a:solidFill>
              </a:rPr>
              <a:t>ÖR: 23/12/2023 </a:t>
            </a:r>
            <a:r>
              <a:rPr lang="tr-TR" sz="1600" b="1" dirty="0">
                <a:solidFill>
                  <a:srgbClr val="000000"/>
                </a:solidFill>
              </a:rPr>
              <a:t>Konyaaltı Sahil Yolunun Temizlenmesi</a:t>
            </a:r>
            <a:r>
              <a:rPr lang="tr-TR" sz="1600" dirty="0">
                <a:solidFill>
                  <a:srgbClr val="000000"/>
                </a:solidFill>
              </a:rPr>
              <a:t>.</a:t>
            </a:r>
          </a:p>
          <a:p>
            <a:endParaRPr lang="tr-TR" sz="1600" dirty="0">
              <a:solidFill>
                <a:srgbClr val="000000"/>
              </a:solidFill>
            </a:endParaRPr>
          </a:p>
          <a:p>
            <a:r>
              <a:rPr lang="tr-TR" sz="1600" dirty="0">
                <a:solidFill>
                  <a:srgbClr val="000000"/>
                </a:solidFill>
              </a:rPr>
              <a:t>ÖR: 30/12/2023 </a:t>
            </a:r>
            <a:r>
              <a:rPr lang="tr-TR" sz="1600" b="1" dirty="0">
                <a:solidFill>
                  <a:srgbClr val="000000"/>
                </a:solidFill>
              </a:rPr>
              <a:t>Engelli Bireylerle Beraber Yeni yıl Kutlaması.</a:t>
            </a:r>
          </a:p>
          <a:p>
            <a:endParaRPr lang="tr-TR" sz="1600" dirty="0">
              <a:solidFill>
                <a:srgbClr val="000000"/>
              </a:solidFill>
            </a:endParaRPr>
          </a:p>
        </p:txBody>
      </p:sp>
      <p:pic>
        <p:nvPicPr>
          <p:cNvPr id="65" name="Resim 64">
            <a:extLst>
              <a:ext uri="{FF2B5EF4-FFF2-40B4-BE49-F238E27FC236}">
                <a16:creationId xmlns:a16="http://schemas.microsoft.com/office/drawing/2014/main" id="{3D66FE24-F1DD-A743-59F2-BC44D992B976}"/>
              </a:ext>
            </a:extLst>
          </p:cNvPr>
          <p:cNvPicPr>
            <a:picLocks noChangeAspect="1"/>
          </p:cNvPicPr>
          <p:nvPr/>
        </p:nvPicPr>
        <p:blipFill>
          <a:blip r:embed="rId3"/>
          <a:stretch>
            <a:fillRect/>
          </a:stretch>
        </p:blipFill>
        <p:spPr>
          <a:xfrm>
            <a:off x="2257146" y="3918945"/>
            <a:ext cx="2721096" cy="2642904"/>
          </a:xfrm>
          <a:prstGeom prst="rect">
            <a:avLst/>
          </a:prstGeom>
        </p:spPr>
      </p:pic>
      <p:pic>
        <p:nvPicPr>
          <p:cNvPr id="69" name="Resim 68">
            <a:extLst>
              <a:ext uri="{FF2B5EF4-FFF2-40B4-BE49-F238E27FC236}">
                <a16:creationId xmlns:a16="http://schemas.microsoft.com/office/drawing/2014/main" id="{D8B39B40-2158-9182-DC84-1ADF964D0BA5}"/>
              </a:ext>
            </a:extLst>
          </p:cNvPr>
          <p:cNvPicPr>
            <a:picLocks noChangeAspect="1"/>
          </p:cNvPicPr>
          <p:nvPr/>
        </p:nvPicPr>
        <p:blipFill>
          <a:blip r:embed="rId4"/>
          <a:stretch>
            <a:fillRect/>
          </a:stretch>
        </p:blipFill>
        <p:spPr>
          <a:xfrm rot="16200000">
            <a:off x="5612999" y="3416289"/>
            <a:ext cx="2543601" cy="3820928"/>
          </a:xfrm>
          <a:prstGeom prst="rect">
            <a:avLst/>
          </a:prstGeom>
        </p:spPr>
      </p:pic>
      <p:pic>
        <p:nvPicPr>
          <p:cNvPr id="71" name="Resim 70">
            <a:extLst>
              <a:ext uri="{FF2B5EF4-FFF2-40B4-BE49-F238E27FC236}">
                <a16:creationId xmlns:a16="http://schemas.microsoft.com/office/drawing/2014/main" id="{8730ED85-B32B-5931-D5B0-498F76E5A6AA}"/>
              </a:ext>
            </a:extLst>
          </p:cNvPr>
          <p:cNvPicPr>
            <a:picLocks noChangeAspect="1"/>
          </p:cNvPicPr>
          <p:nvPr/>
        </p:nvPicPr>
        <p:blipFill>
          <a:blip r:embed="rId5"/>
          <a:stretch>
            <a:fillRect/>
          </a:stretch>
        </p:blipFill>
        <p:spPr>
          <a:xfrm>
            <a:off x="127887" y="4054952"/>
            <a:ext cx="2086266" cy="2095792"/>
          </a:xfrm>
          <a:prstGeom prst="rect">
            <a:avLst/>
          </a:prstGeom>
        </p:spPr>
      </p:pic>
    </p:spTree>
    <p:extLst>
      <p:ext uri="{BB962C8B-B14F-4D97-AF65-F5344CB8AC3E}">
        <p14:creationId xmlns:p14="http://schemas.microsoft.com/office/powerpoint/2010/main" val="1248655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147485" y="5066678"/>
            <a:ext cx="8888361" cy="1754326"/>
          </a:xfrm>
          <a:prstGeom prst="rect">
            <a:avLst/>
          </a:prstGeom>
        </p:spPr>
        <p:txBody>
          <a:bodyPr wrap="square">
            <a:spAutoFit/>
          </a:bodyPr>
          <a:lstStyle/>
          <a:p>
            <a:pPr fontAlgn="base">
              <a:lnSpc>
                <a:spcPct val="150000"/>
              </a:lnSpc>
              <a:spcAft>
                <a:spcPts val="0"/>
              </a:spcAft>
            </a:pPr>
            <a:r>
              <a:rPr lang="tr-TR" b="1" dirty="0">
                <a:solidFill>
                  <a:srgbClr val="FF0000"/>
                </a:solidFill>
                <a:ea typeface="Times New Roman" panose="02020603050405020304" pitchFamily="18" charset="0"/>
              </a:rPr>
              <a:t>ÇALIŞMA POLİTİKASI</a:t>
            </a:r>
            <a:endParaRPr lang="tr-TR" b="1" dirty="0">
              <a:solidFill>
                <a:srgbClr val="0C0D0D"/>
              </a:solidFill>
              <a:ea typeface="Times New Roman" panose="02020603050405020304" pitchFamily="18" charset="0"/>
            </a:endParaRPr>
          </a:p>
          <a:p>
            <a:pPr fontAlgn="base">
              <a:lnSpc>
                <a:spcPct val="150000"/>
              </a:lnSpc>
              <a:spcAft>
                <a:spcPts val="0"/>
              </a:spcAft>
            </a:pPr>
            <a:r>
              <a:rPr lang="tr-TR" dirty="0">
                <a:solidFill>
                  <a:srgbClr val="0C0D0D"/>
                </a:solidFill>
                <a:ea typeface="Times New Roman" panose="02020603050405020304" pitchFamily="18" charset="0"/>
              </a:rPr>
              <a:t>Genç ,yenilikçi, dinamik, akademik olarak yetişmiş, birimi ile ilgili niteliklere sahip, ulusal anlamda tanınırlık düzeyi yüksek, dil ve iletişim becerileri gelişmiş, öğrenci bağları kuvvetli, </a:t>
            </a:r>
            <a:r>
              <a:rPr lang="tr-TR" dirty="0" err="1">
                <a:solidFill>
                  <a:srgbClr val="0C0D0D"/>
                </a:solidFill>
                <a:ea typeface="Times New Roman" panose="02020603050405020304" pitchFamily="18" charset="0"/>
              </a:rPr>
              <a:t>multidisipliner</a:t>
            </a:r>
            <a:r>
              <a:rPr lang="tr-TR" dirty="0">
                <a:solidFill>
                  <a:srgbClr val="0C0D0D"/>
                </a:solidFill>
                <a:ea typeface="Times New Roman" panose="02020603050405020304" pitchFamily="18" charset="0"/>
              </a:rPr>
              <a:t> çalışma odaklı, güçlü dış paydaş ilişkileri olan </a:t>
            </a:r>
            <a:endParaRPr lang="tr-TR" dirty="0">
              <a:solidFill>
                <a:srgbClr val="FF0000"/>
              </a:solidFill>
              <a:ea typeface="Times New Roman" panose="02020603050405020304" pitchFamily="18" charset="0"/>
            </a:endParaRPr>
          </a:p>
        </p:txBody>
      </p:sp>
      <p:sp>
        <p:nvSpPr>
          <p:cNvPr id="7" name="Dikdörtgen 6"/>
          <p:cNvSpPr/>
          <p:nvPr/>
        </p:nvSpPr>
        <p:spPr>
          <a:xfrm>
            <a:off x="78657" y="3358518"/>
            <a:ext cx="8829368" cy="1754326"/>
          </a:xfrm>
          <a:prstGeom prst="rect">
            <a:avLst/>
          </a:prstGeom>
        </p:spPr>
        <p:txBody>
          <a:bodyPr wrap="square">
            <a:spAutoFit/>
          </a:bodyPr>
          <a:lstStyle/>
          <a:p>
            <a:pPr fontAlgn="base">
              <a:lnSpc>
                <a:spcPct val="150000"/>
              </a:lnSpc>
              <a:spcAft>
                <a:spcPts val="0"/>
              </a:spcAft>
            </a:pPr>
            <a:r>
              <a:rPr lang="tr-TR" b="1" dirty="0">
                <a:solidFill>
                  <a:srgbClr val="FF0000"/>
                </a:solidFill>
                <a:ea typeface="Times New Roman" panose="02020603050405020304" pitchFamily="18" charset="0"/>
              </a:rPr>
              <a:t>BİRİMİN VİZYONU</a:t>
            </a:r>
          </a:p>
          <a:p>
            <a:pPr fontAlgn="base">
              <a:lnSpc>
                <a:spcPct val="150000"/>
              </a:lnSpc>
              <a:spcAft>
                <a:spcPts val="0"/>
              </a:spcAft>
            </a:pPr>
            <a:r>
              <a:rPr lang="tr-TR" dirty="0">
                <a:solidFill>
                  <a:schemeClr val="tx2">
                    <a:lumMod val="50000"/>
                  </a:schemeClr>
                </a:solidFill>
                <a:cs typeface="Times New Roman" panose="02020603050405020304" pitchFamily="18" charset="0"/>
              </a:rPr>
              <a:t>Spor, kültür ve sanat  alanlarında yenilikçi, ulusal platformda rekabetçi ve sürekli gelişen; kaynaklarını etkili ve verimli kullanan, hizmetlerinin kalitesini ve yaygınlığını arttıran, odağında öğrenci ve çalışanının memnuniyeti olan referans bir birim olmak.</a:t>
            </a:r>
            <a:endParaRPr lang="tr-TR" b="1" dirty="0">
              <a:solidFill>
                <a:schemeClr val="tx2">
                  <a:lumMod val="50000"/>
                </a:schemeClr>
              </a:solidFill>
              <a:ea typeface="Times New Roman" panose="02020603050405020304" pitchFamily="18" charset="0"/>
              <a:cs typeface="Times New Roman" panose="02020603050405020304" pitchFamily="18" charset="0"/>
            </a:endParaRPr>
          </a:p>
        </p:txBody>
      </p:sp>
      <p:sp>
        <p:nvSpPr>
          <p:cNvPr id="8" name="Dikdörtgen 7"/>
          <p:cNvSpPr/>
          <p:nvPr/>
        </p:nvSpPr>
        <p:spPr>
          <a:xfrm>
            <a:off x="147484" y="1308326"/>
            <a:ext cx="8888362" cy="2585323"/>
          </a:xfrm>
          <a:prstGeom prst="rect">
            <a:avLst/>
          </a:prstGeom>
        </p:spPr>
        <p:txBody>
          <a:bodyPr wrap="square">
            <a:spAutoFit/>
          </a:bodyPr>
          <a:lstStyle/>
          <a:p>
            <a:pPr fontAlgn="base">
              <a:lnSpc>
                <a:spcPct val="150000"/>
              </a:lnSpc>
              <a:spcAft>
                <a:spcPts val="0"/>
              </a:spcAft>
            </a:pPr>
            <a:r>
              <a:rPr lang="tr-TR" b="1" dirty="0">
                <a:solidFill>
                  <a:srgbClr val="FF0000"/>
                </a:solidFill>
                <a:ea typeface="Times New Roman" panose="02020603050405020304" pitchFamily="18" charset="0"/>
              </a:rPr>
              <a:t>BİRİMİN MİSYONU</a:t>
            </a:r>
          </a:p>
          <a:p>
            <a:pPr fontAlgn="base">
              <a:lnSpc>
                <a:spcPct val="150000"/>
              </a:lnSpc>
              <a:spcAft>
                <a:spcPts val="0"/>
              </a:spcAft>
            </a:pPr>
            <a:r>
              <a:rPr lang="tr-TR" dirty="0">
                <a:solidFill>
                  <a:schemeClr val="tx2">
                    <a:lumMod val="50000"/>
                  </a:schemeClr>
                </a:solidFill>
                <a:cs typeface="Times New Roman" panose="02020603050405020304" pitchFamily="18" charset="0"/>
              </a:rPr>
              <a:t>Öğrencilerimizin ruh ve beden sağlıklarını geliştirmek, ilgi alanlarına göre serbest zamanlarını değerlendirmek, yeni ilgi alanları kazanmalarına imkan sağlamak. Spor, kültür ve sanat  etkinlikleriyle onları duyarlı, özgüveni yüksek ve mutlu bireyler olarak  yetişmesine katkı sağlamak.</a:t>
            </a:r>
            <a:endParaRPr lang="tr-TR" b="1" dirty="0">
              <a:solidFill>
                <a:schemeClr val="tx2">
                  <a:lumMod val="50000"/>
                </a:schemeClr>
              </a:solidFill>
              <a:ea typeface="Times New Roman" panose="02020603050405020304" pitchFamily="18" charset="0"/>
              <a:cs typeface="Times New Roman" panose="02020603050405020304" pitchFamily="18" charset="0"/>
            </a:endParaRPr>
          </a:p>
          <a:p>
            <a:pPr fontAlgn="base">
              <a:lnSpc>
                <a:spcPct val="150000"/>
              </a:lnSpc>
              <a:spcAft>
                <a:spcPts val="0"/>
              </a:spcAft>
            </a:pPr>
            <a:endParaRPr lang="tr-TR" b="1"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115C291F-BDA4-2339-5A0F-F3ADF6989CAB}"/>
              </a:ext>
            </a:extLst>
          </p:cNvPr>
          <p:cNvSpPr txBox="1"/>
          <p:nvPr/>
        </p:nvSpPr>
        <p:spPr>
          <a:xfrm>
            <a:off x="386714" y="1604513"/>
            <a:ext cx="8446529" cy="1077218"/>
          </a:xfrm>
          <a:prstGeom prst="rect">
            <a:avLst/>
          </a:prstGeom>
          <a:noFill/>
        </p:spPr>
        <p:txBody>
          <a:bodyPr wrap="square" rtlCol="0">
            <a:spAutoFit/>
          </a:bodyPr>
          <a:lstStyle/>
          <a:p>
            <a:r>
              <a:rPr lang="tr-TR" sz="1600" dirty="0">
                <a:solidFill>
                  <a:srgbClr val="000000"/>
                </a:solidFill>
              </a:rPr>
              <a:t>ÖR: 17/11/2023 </a:t>
            </a:r>
            <a:r>
              <a:rPr lang="tr-TR" sz="1600" b="1" dirty="0">
                <a:solidFill>
                  <a:srgbClr val="000000"/>
                </a:solidFill>
              </a:rPr>
              <a:t>Lösemili Çocuklara Okul Kampüsünün Tanıtılması, Mutfakta Hep Beraber Pasta Yapımı, Sinema Etkinliği, Resim Çizme Etkinliği, Kızılay </a:t>
            </a:r>
            <a:r>
              <a:rPr lang="tr-TR" sz="1600" b="1" dirty="0" err="1">
                <a:solidFill>
                  <a:srgbClr val="000000"/>
                </a:solidFill>
              </a:rPr>
              <a:t>Butik’ten</a:t>
            </a:r>
            <a:r>
              <a:rPr lang="tr-TR" sz="1600" b="1" dirty="0">
                <a:solidFill>
                  <a:srgbClr val="000000"/>
                </a:solidFill>
              </a:rPr>
              <a:t> Hediyelik Eşya Verilmesi.</a:t>
            </a:r>
          </a:p>
          <a:p>
            <a:endParaRPr lang="tr-TR" sz="1600" dirty="0">
              <a:solidFill>
                <a:srgbClr val="000000"/>
              </a:solidFill>
            </a:endParaRPr>
          </a:p>
          <a:p>
            <a:r>
              <a:rPr lang="tr-TR" sz="1600" dirty="0">
                <a:solidFill>
                  <a:srgbClr val="000000"/>
                </a:solidFill>
              </a:rPr>
              <a:t>ÖR: 27/11/2023 </a:t>
            </a:r>
            <a:r>
              <a:rPr lang="tr-TR" sz="1600" b="1" dirty="0">
                <a:solidFill>
                  <a:srgbClr val="000000"/>
                </a:solidFill>
              </a:rPr>
              <a:t>Barınaklarda Kalan Sevimli Dostlarımıza Mama Desteği Sağlanması.</a:t>
            </a:r>
          </a:p>
        </p:txBody>
      </p:sp>
      <p:pic>
        <p:nvPicPr>
          <p:cNvPr id="1026" name="Picture 2">
            <a:extLst>
              <a:ext uri="{FF2B5EF4-FFF2-40B4-BE49-F238E27FC236}">
                <a16:creationId xmlns:a16="http://schemas.microsoft.com/office/drawing/2014/main" id="{168DC6A9-07C5-7C9D-842F-AAF8D87B62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082417"/>
            <a:ext cx="4496321" cy="2983136"/>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BF80C0BE-32D6-48AA-5563-6C39906A4F29}"/>
              </a:ext>
            </a:extLst>
          </p:cNvPr>
          <p:cNvPicPr>
            <a:picLocks noChangeAspect="1"/>
          </p:cNvPicPr>
          <p:nvPr/>
        </p:nvPicPr>
        <p:blipFill>
          <a:blip r:embed="rId4"/>
          <a:stretch>
            <a:fillRect/>
          </a:stretch>
        </p:blipFill>
        <p:spPr>
          <a:xfrm>
            <a:off x="4854575" y="3107025"/>
            <a:ext cx="3939164" cy="2955990"/>
          </a:xfrm>
          <a:prstGeom prst="rect">
            <a:avLst/>
          </a:prstGeom>
        </p:spPr>
      </p:pic>
    </p:spTree>
    <p:extLst>
      <p:ext uri="{BB962C8B-B14F-4D97-AF65-F5344CB8AC3E}">
        <p14:creationId xmlns:p14="http://schemas.microsoft.com/office/powerpoint/2010/main" val="1119063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115C291F-BDA4-2339-5A0F-F3ADF6989CAB}"/>
              </a:ext>
            </a:extLst>
          </p:cNvPr>
          <p:cNvSpPr txBox="1"/>
          <p:nvPr/>
        </p:nvSpPr>
        <p:spPr>
          <a:xfrm>
            <a:off x="386714" y="1604513"/>
            <a:ext cx="8446529" cy="1077218"/>
          </a:xfrm>
          <a:prstGeom prst="rect">
            <a:avLst/>
          </a:prstGeom>
          <a:noFill/>
        </p:spPr>
        <p:txBody>
          <a:bodyPr wrap="square" rtlCol="0">
            <a:spAutoFit/>
          </a:bodyPr>
          <a:lstStyle/>
          <a:p>
            <a:r>
              <a:rPr lang="tr-TR" sz="1600" dirty="0">
                <a:solidFill>
                  <a:srgbClr val="000000"/>
                </a:solidFill>
              </a:rPr>
              <a:t>ÖR: 17/11/2023 </a:t>
            </a:r>
            <a:r>
              <a:rPr lang="tr-TR" sz="1600" b="1" dirty="0">
                <a:solidFill>
                  <a:srgbClr val="000000"/>
                </a:solidFill>
              </a:rPr>
              <a:t>Lösemili Çocuklara Okul Kampüsünün Tanıtılması, Mutfakta Hep Beraber Pasta Yapımı, Sinema Etkinliği, Resim Çizme Etkinliği, Kızılay </a:t>
            </a:r>
            <a:r>
              <a:rPr lang="tr-TR" sz="1600" b="1" dirty="0" err="1">
                <a:solidFill>
                  <a:srgbClr val="000000"/>
                </a:solidFill>
              </a:rPr>
              <a:t>Butik’ten</a:t>
            </a:r>
            <a:r>
              <a:rPr lang="tr-TR" sz="1600" b="1" dirty="0">
                <a:solidFill>
                  <a:srgbClr val="000000"/>
                </a:solidFill>
              </a:rPr>
              <a:t> Hediyelik Eşya Verilmesi.</a:t>
            </a:r>
          </a:p>
          <a:p>
            <a:endParaRPr lang="tr-TR" sz="1600" dirty="0">
              <a:solidFill>
                <a:srgbClr val="000000"/>
              </a:solidFill>
            </a:endParaRPr>
          </a:p>
          <a:p>
            <a:r>
              <a:rPr lang="tr-TR" sz="1600" dirty="0">
                <a:solidFill>
                  <a:srgbClr val="000000"/>
                </a:solidFill>
              </a:rPr>
              <a:t>ÖR: 27/11/2023 </a:t>
            </a:r>
            <a:r>
              <a:rPr lang="tr-TR" sz="1600" b="1" dirty="0">
                <a:solidFill>
                  <a:srgbClr val="000000"/>
                </a:solidFill>
              </a:rPr>
              <a:t>Barınaklarda Kalan Sevimli Dostlarımıza Mama Desteği Sağlanması.</a:t>
            </a:r>
          </a:p>
        </p:txBody>
      </p:sp>
      <p:pic>
        <p:nvPicPr>
          <p:cNvPr id="1026" name="Picture 2">
            <a:extLst>
              <a:ext uri="{FF2B5EF4-FFF2-40B4-BE49-F238E27FC236}">
                <a16:creationId xmlns:a16="http://schemas.microsoft.com/office/drawing/2014/main" id="{168DC6A9-07C5-7C9D-842F-AAF8D87B62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082417"/>
            <a:ext cx="4496321" cy="2983136"/>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BF80C0BE-32D6-48AA-5563-6C39906A4F29}"/>
              </a:ext>
            </a:extLst>
          </p:cNvPr>
          <p:cNvPicPr>
            <a:picLocks noChangeAspect="1"/>
          </p:cNvPicPr>
          <p:nvPr/>
        </p:nvPicPr>
        <p:blipFill>
          <a:blip r:embed="rId4"/>
          <a:stretch>
            <a:fillRect/>
          </a:stretch>
        </p:blipFill>
        <p:spPr>
          <a:xfrm>
            <a:off x="4854575" y="3107025"/>
            <a:ext cx="3939164" cy="2955990"/>
          </a:xfrm>
          <a:prstGeom prst="rect">
            <a:avLst/>
          </a:prstGeom>
        </p:spPr>
      </p:pic>
    </p:spTree>
    <p:extLst>
      <p:ext uri="{BB962C8B-B14F-4D97-AF65-F5344CB8AC3E}">
        <p14:creationId xmlns:p14="http://schemas.microsoft.com/office/powerpoint/2010/main" val="890649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p:cNvSpPr txBox="1"/>
          <p:nvPr/>
        </p:nvSpPr>
        <p:spPr>
          <a:xfrm>
            <a:off x="325120" y="1925746"/>
            <a:ext cx="8544560" cy="2031325"/>
          </a:xfrm>
          <a:prstGeom prst="rect">
            <a:avLst/>
          </a:prstGeom>
          <a:noFill/>
        </p:spPr>
        <p:txBody>
          <a:bodyPr wrap="square" rtlCol="0">
            <a:spAutoFit/>
          </a:bodyPr>
          <a:lstStyle/>
          <a:p>
            <a:r>
              <a:rPr lang="tr-TR" dirty="0">
                <a:solidFill>
                  <a:srgbClr val="0F2303"/>
                </a:solidFill>
              </a:rPr>
              <a:t>-Türkiye Üniversite Sporları Federasyonu ile güçlü ilişkilerimiz olması </a:t>
            </a:r>
          </a:p>
          <a:p>
            <a:r>
              <a:rPr lang="tr-TR" dirty="0" smtClean="0">
                <a:solidFill>
                  <a:srgbClr val="0F2303"/>
                </a:solidFill>
              </a:rPr>
              <a:t>-Dış </a:t>
            </a:r>
            <a:r>
              <a:rPr lang="tr-TR" dirty="0">
                <a:solidFill>
                  <a:srgbClr val="0F2303"/>
                </a:solidFill>
              </a:rPr>
              <a:t>paydaş </a:t>
            </a:r>
            <a:r>
              <a:rPr lang="tr-TR" dirty="0" smtClean="0">
                <a:solidFill>
                  <a:srgbClr val="0F2303"/>
                </a:solidFill>
              </a:rPr>
              <a:t>görüşmelerimiz ile işbirliği </a:t>
            </a:r>
            <a:r>
              <a:rPr lang="tr-TR" dirty="0">
                <a:solidFill>
                  <a:srgbClr val="0F2303"/>
                </a:solidFill>
              </a:rPr>
              <a:t>ve etki alanımızı genişlettik. </a:t>
            </a:r>
            <a:endParaRPr lang="tr-TR" dirty="0" smtClean="0">
              <a:solidFill>
                <a:srgbClr val="0F2303"/>
              </a:solidFill>
            </a:endParaRPr>
          </a:p>
          <a:p>
            <a:r>
              <a:rPr lang="tr-TR" dirty="0" smtClean="0">
                <a:solidFill>
                  <a:srgbClr val="0F2303"/>
                </a:solidFill>
              </a:rPr>
              <a:t>-Gençlik ve Spor İl Müdürlüğüyle çalışmalar yapıp okulumuzda Genç </a:t>
            </a:r>
            <a:r>
              <a:rPr lang="tr-TR" dirty="0">
                <a:solidFill>
                  <a:srgbClr val="0F2303"/>
                </a:solidFill>
              </a:rPr>
              <a:t>O</a:t>
            </a:r>
            <a:r>
              <a:rPr lang="tr-TR" dirty="0" smtClean="0">
                <a:solidFill>
                  <a:srgbClr val="0F2303"/>
                </a:solidFill>
              </a:rPr>
              <a:t>fis açılmasını sağladık. </a:t>
            </a:r>
          </a:p>
          <a:p>
            <a:r>
              <a:rPr lang="tr-TR" dirty="0" smtClean="0">
                <a:solidFill>
                  <a:srgbClr val="0F2303"/>
                </a:solidFill>
              </a:rPr>
              <a:t>-Kurumumuzda Genç Ofis açılması ile  onlarca kursu öğrencilerimize ücretsiz bir şekilde sunarak birimimizin ve okulumuzun spor, sosyal, kültürel ve sanatsal anlamda kapsamını arttırdık.</a:t>
            </a:r>
            <a:endParaRPr lang="tr-TR" dirty="0">
              <a:solidFill>
                <a:srgbClr val="0F2303"/>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227" y="4569846"/>
            <a:ext cx="3232968" cy="1565618"/>
          </a:xfrm>
          <a:prstGeom prst="rect">
            <a:avLst/>
          </a:prstGeom>
        </p:spPr>
      </p:pic>
      <p:pic>
        <p:nvPicPr>
          <p:cNvPr id="4" name="Resim 3"/>
          <p:cNvPicPr>
            <a:picLocks noChangeAspect="1"/>
          </p:cNvPicPr>
          <p:nvPr/>
        </p:nvPicPr>
        <p:blipFill>
          <a:blip r:embed="rId4"/>
          <a:stretch>
            <a:fillRect/>
          </a:stretch>
        </p:blipFill>
        <p:spPr>
          <a:xfrm>
            <a:off x="6268196" y="4494562"/>
            <a:ext cx="2723404" cy="1716186"/>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003" y="4472824"/>
            <a:ext cx="2808877" cy="1716186"/>
          </a:xfrm>
          <a:prstGeom prst="rect">
            <a:avLst/>
          </a:prstGeom>
        </p:spPr>
      </p:pic>
    </p:spTree>
    <p:extLst>
      <p:ext uri="{BB962C8B-B14F-4D97-AF65-F5344CB8AC3E}">
        <p14:creationId xmlns:p14="http://schemas.microsoft.com/office/powerpoint/2010/main" val="1784154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85991" y="1499784"/>
            <a:ext cx="8239432" cy="3139321"/>
          </a:xfrm>
          <a:prstGeom prst="rect">
            <a:avLst/>
          </a:prstGeom>
          <a:noFill/>
        </p:spPr>
        <p:txBody>
          <a:bodyPr wrap="square" rtlCol="0">
            <a:spAutoFit/>
          </a:bodyPr>
          <a:lstStyle/>
          <a:p>
            <a:r>
              <a:rPr lang="tr-TR" dirty="0" smtClean="0">
                <a:solidFill>
                  <a:srgbClr val="0F2303"/>
                </a:solidFill>
              </a:rPr>
              <a:t>Topluluk danışman hocalarına </a:t>
            </a:r>
            <a:r>
              <a:rPr lang="tr-TR" dirty="0">
                <a:solidFill>
                  <a:srgbClr val="0F2303"/>
                </a:solidFill>
              </a:rPr>
              <a:t>daha geniş </a:t>
            </a:r>
            <a:r>
              <a:rPr lang="tr-TR" dirty="0" smtClean="0">
                <a:solidFill>
                  <a:srgbClr val="0F2303"/>
                </a:solidFill>
              </a:rPr>
              <a:t>yetki </a:t>
            </a:r>
            <a:r>
              <a:rPr lang="tr-TR" dirty="0">
                <a:solidFill>
                  <a:srgbClr val="0F2303"/>
                </a:solidFill>
              </a:rPr>
              <a:t>alanı </a:t>
            </a:r>
            <a:r>
              <a:rPr lang="tr-TR" dirty="0" smtClean="0">
                <a:solidFill>
                  <a:srgbClr val="0F2303"/>
                </a:solidFill>
              </a:rPr>
              <a:t>tanıyarak etkinlik sayımızın artması.</a:t>
            </a:r>
          </a:p>
          <a:p>
            <a:r>
              <a:rPr lang="tr-TR" dirty="0" smtClean="0">
                <a:solidFill>
                  <a:srgbClr val="0F2303"/>
                </a:solidFill>
              </a:rPr>
              <a:t>Spor </a:t>
            </a:r>
            <a:r>
              <a:rPr lang="tr-TR" dirty="0">
                <a:solidFill>
                  <a:srgbClr val="0F2303"/>
                </a:solidFill>
              </a:rPr>
              <a:t>salonunun bakım </a:t>
            </a:r>
            <a:r>
              <a:rPr lang="tr-TR" dirty="0" smtClean="0">
                <a:solidFill>
                  <a:srgbClr val="0F2303"/>
                </a:solidFill>
              </a:rPr>
              <a:t>onarımı </a:t>
            </a:r>
            <a:r>
              <a:rPr lang="tr-TR" dirty="0">
                <a:solidFill>
                  <a:srgbClr val="0F2303"/>
                </a:solidFill>
              </a:rPr>
              <a:t>yapılarak öğrencilerimizin </a:t>
            </a:r>
            <a:r>
              <a:rPr lang="tr-TR" dirty="0" smtClean="0">
                <a:solidFill>
                  <a:srgbClr val="0F2303"/>
                </a:solidFill>
              </a:rPr>
              <a:t>isteklerini ve sportif anlamda memnuniyetlerinde artış gösterebilmesi.</a:t>
            </a:r>
            <a:endParaRPr lang="tr-TR" dirty="0">
              <a:solidFill>
                <a:srgbClr val="0F2303"/>
              </a:solidFill>
            </a:endParaRPr>
          </a:p>
          <a:p>
            <a:r>
              <a:rPr lang="tr-TR" dirty="0">
                <a:solidFill>
                  <a:srgbClr val="0F2303"/>
                </a:solidFill>
              </a:rPr>
              <a:t>Talep sisteminde son tarih (</a:t>
            </a:r>
            <a:r>
              <a:rPr lang="tr-TR" dirty="0" err="1">
                <a:solidFill>
                  <a:srgbClr val="0F2303"/>
                </a:solidFill>
              </a:rPr>
              <a:t>deadline</a:t>
            </a:r>
            <a:r>
              <a:rPr lang="tr-TR" dirty="0">
                <a:solidFill>
                  <a:srgbClr val="0F2303"/>
                </a:solidFill>
              </a:rPr>
              <a:t>) </a:t>
            </a:r>
            <a:r>
              <a:rPr lang="tr-TR" dirty="0" smtClean="0">
                <a:solidFill>
                  <a:srgbClr val="0F2303"/>
                </a:solidFill>
              </a:rPr>
              <a:t>olması, </a:t>
            </a:r>
            <a:r>
              <a:rPr lang="tr-TR" dirty="0">
                <a:solidFill>
                  <a:srgbClr val="0F2303"/>
                </a:solidFill>
              </a:rPr>
              <a:t>işlerin planlanması ve bize geri dönüş açısından kolaylık sağlayabilir.</a:t>
            </a:r>
          </a:p>
          <a:p>
            <a:r>
              <a:rPr lang="tr-TR" dirty="0" smtClean="0">
                <a:solidFill>
                  <a:srgbClr val="0F2303"/>
                </a:solidFill>
              </a:rPr>
              <a:t>Sosyal </a:t>
            </a:r>
            <a:r>
              <a:rPr lang="tr-TR" dirty="0">
                <a:solidFill>
                  <a:srgbClr val="0F2303"/>
                </a:solidFill>
              </a:rPr>
              <a:t>faaliyet alanlarının </a:t>
            </a:r>
            <a:r>
              <a:rPr lang="tr-TR" dirty="0" smtClean="0">
                <a:solidFill>
                  <a:srgbClr val="0F2303"/>
                </a:solidFill>
              </a:rPr>
              <a:t>artması</a:t>
            </a:r>
          </a:p>
          <a:p>
            <a:r>
              <a:rPr lang="tr-TR" dirty="0" smtClean="0">
                <a:solidFill>
                  <a:srgbClr val="0F2303"/>
                </a:solidFill>
              </a:rPr>
              <a:t>Spor takımlarımız ve toplulukların kullanabileceği ekipman ve malzeme çeşitliğini arttırılması.</a:t>
            </a:r>
          </a:p>
          <a:p>
            <a:r>
              <a:rPr lang="tr-TR" b="1" dirty="0" smtClean="0">
                <a:solidFill>
                  <a:srgbClr val="0F2303"/>
                </a:solidFill>
              </a:rPr>
              <a:t>Nitelikli Personel ihtiyacımız vardır. </a:t>
            </a:r>
            <a:endParaRPr lang="tr-TR" b="1" dirty="0">
              <a:solidFill>
                <a:srgbClr val="0F2303"/>
              </a:solidFill>
            </a:endParaRPr>
          </a:p>
          <a:p>
            <a:endParaRPr lang="tr-TR" b="1" dirty="0">
              <a:solidFill>
                <a:srgbClr val="0F2303"/>
              </a:solidFill>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338" y="4479574"/>
            <a:ext cx="3569880" cy="2137520"/>
          </a:xfrm>
          <a:prstGeom prst="rect">
            <a:avLst/>
          </a:prstGeom>
        </p:spPr>
      </p:pic>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74069583"/>
              </p:ext>
            </p:extLst>
          </p:nvPr>
        </p:nvGraphicFramePr>
        <p:xfrm>
          <a:off x="91440" y="1130511"/>
          <a:ext cx="8879839" cy="5589990"/>
        </p:xfrm>
        <a:graphic>
          <a:graphicData uri="http://schemas.openxmlformats.org/drawingml/2006/table">
            <a:tbl>
              <a:tblPr/>
              <a:tblGrid>
                <a:gridCol w="2119356">
                  <a:extLst>
                    <a:ext uri="{9D8B030D-6E8A-4147-A177-3AD203B41FA5}">
                      <a16:colId xmlns:a16="http://schemas.microsoft.com/office/drawing/2014/main" val="3918363564"/>
                    </a:ext>
                  </a:extLst>
                </a:gridCol>
                <a:gridCol w="2241739">
                  <a:extLst>
                    <a:ext uri="{9D8B030D-6E8A-4147-A177-3AD203B41FA5}">
                      <a16:colId xmlns:a16="http://schemas.microsoft.com/office/drawing/2014/main" val="1683979601"/>
                    </a:ext>
                  </a:extLst>
                </a:gridCol>
                <a:gridCol w="2259372">
                  <a:extLst>
                    <a:ext uri="{9D8B030D-6E8A-4147-A177-3AD203B41FA5}">
                      <a16:colId xmlns:a16="http://schemas.microsoft.com/office/drawing/2014/main" val="2592459544"/>
                    </a:ext>
                  </a:extLst>
                </a:gridCol>
                <a:gridCol w="2259372">
                  <a:extLst>
                    <a:ext uri="{9D8B030D-6E8A-4147-A177-3AD203B41FA5}">
                      <a16:colId xmlns:a16="http://schemas.microsoft.com/office/drawing/2014/main" val="588152821"/>
                    </a:ext>
                  </a:extLst>
                </a:gridCol>
              </a:tblGrid>
              <a:tr h="275081">
                <a:tc>
                  <a:txBody>
                    <a:bodyPr/>
                    <a:lstStyle/>
                    <a:p>
                      <a:pPr algn="ctr" fontAlgn="ctr"/>
                      <a:r>
                        <a:rPr lang="tr-TR" sz="1800" b="1" i="0" u="none" strike="noStrike" dirty="0">
                          <a:solidFill>
                            <a:srgbClr val="000000"/>
                          </a:solidFill>
                          <a:effectLst/>
                          <a:latin typeface="+mn-lt"/>
                          <a:cs typeface="Times New Roman" panose="02020603050405020304" pitchFamily="18"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mn-lt"/>
                          <a:cs typeface="Times New Roman" panose="02020603050405020304" pitchFamily="18"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mn-lt"/>
                          <a:cs typeface="Times New Roman" panose="02020603050405020304" pitchFamily="18"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mn-lt"/>
                          <a:cs typeface="Times New Roman" panose="02020603050405020304" pitchFamily="18"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93592">
                <a:tc>
                  <a:txBody>
                    <a:bodyPr/>
                    <a:lstStyle/>
                    <a:p>
                      <a:pPr algn="l" fontAlgn="t"/>
                      <a:r>
                        <a:rPr lang="tr-TR" sz="1200" b="0" i="0" u="none" strike="noStrike" dirty="0">
                          <a:solidFill>
                            <a:srgbClr val="0F2303"/>
                          </a:solidFill>
                          <a:effectLst/>
                          <a:latin typeface="+mn-lt"/>
                          <a:cs typeface="Times New Roman" panose="02020603050405020304" pitchFamily="18" charset="0"/>
                        </a:rPr>
                        <a:t>G1-Departmandaki personel arasındaki iletişimin güçlü oluşu.</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000000"/>
                          </a:solidFill>
                          <a:effectLst/>
                          <a:latin typeface="Calibri" panose="020F0502020204030204" pitchFamily="34" charset="0"/>
                        </a:rPr>
                        <a:t>Z1-Birimde yeterli sayıda personel olmaması</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00000"/>
                          </a:solidFill>
                          <a:effectLst/>
                          <a:latin typeface="Calibri" panose="020F0502020204030204" pitchFamily="34" charset="0"/>
                        </a:rPr>
                        <a:t>F1-Antalya'da bulunmanın getirdiği fırsatlar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00000"/>
                          </a:solidFill>
                          <a:effectLst/>
                          <a:latin typeface="Calibri" panose="020F0502020204030204" pitchFamily="34" charset="0"/>
                        </a:rPr>
                        <a:t>T-1 Etkinliklerde oluşabilecek hava muhalefetleri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21121">
                <a:tc>
                  <a:txBody>
                    <a:bodyPr/>
                    <a:lstStyle/>
                    <a:p>
                      <a:pPr algn="l" fontAlgn="t"/>
                      <a:r>
                        <a:rPr lang="tr-TR" sz="1200" b="0" i="0" u="none" strike="noStrike" dirty="0">
                          <a:solidFill>
                            <a:srgbClr val="0F2303"/>
                          </a:solidFill>
                          <a:effectLst/>
                          <a:latin typeface="+mn-lt"/>
                          <a:cs typeface="Times New Roman" panose="02020603050405020304" pitchFamily="18" charset="0"/>
                        </a:rPr>
                        <a:t>G2-Yeniliğe ve değişime açık bir ekip oluşu.</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000000"/>
                          </a:solidFill>
                          <a:effectLst/>
                          <a:latin typeface="Calibri" panose="020F0502020204030204" pitchFamily="34" charset="0"/>
                        </a:rPr>
                        <a:t>Z2-Spor sahalarının zeminin kullanılamaz halde oluşu.</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00000"/>
                          </a:solidFill>
                          <a:effectLst/>
                          <a:latin typeface="Calibri" panose="020F0502020204030204" pitchFamily="34" charset="0"/>
                        </a:rPr>
                        <a:t>F2-Organize Sanayi Bölgesi'ne yakın oluşu.</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00000"/>
                          </a:solidFill>
                          <a:effectLst/>
                          <a:latin typeface="Calibri" panose="020F0502020204030204" pitchFamily="34" charset="0"/>
                        </a:rPr>
                        <a:t>T-2 Kampüsün şehir merkezine uzak olması</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54652">
                <a:tc>
                  <a:txBody>
                    <a:bodyPr/>
                    <a:lstStyle/>
                    <a:p>
                      <a:pPr algn="l" fontAlgn="t"/>
                      <a:r>
                        <a:rPr lang="tr-TR" sz="1200" b="0" i="0" u="none" strike="noStrike">
                          <a:solidFill>
                            <a:srgbClr val="0F2303"/>
                          </a:solidFill>
                          <a:effectLst/>
                          <a:latin typeface="+mn-lt"/>
                          <a:cs typeface="Times New Roman" panose="02020603050405020304" pitchFamily="18" charset="0"/>
                        </a:rPr>
                        <a:t>G3-Katılımlı ve öğrenci odaklı organizasyonlar yapabilme yeteneği.</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000000"/>
                          </a:solidFill>
                          <a:effectLst/>
                          <a:latin typeface="Calibri" panose="020F0502020204030204" pitchFamily="34" charset="0"/>
                        </a:rPr>
                        <a:t>Z3-Fiziksel ve sosyal alanların yetersizliği(müzik odası,tiyatro odası,konferans salonu vs.)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00000"/>
                          </a:solidFill>
                          <a:effectLst/>
                          <a:latin typeface="Calibri" panose="020F0502020204030204" pitchFamily="34" charset="0"/>
                        </a:rPr>
                        <a:t>F3-Farklı milletlerden oluşan öğrenci çeşitliliği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693229">
                <a:tc>
                  <a:txBody>
                    <a:bodyPr/>
                    <a:lstStyle/>
                    <a:p>
                      <a:pPr algn="l" fontAlgn="t"/>
                      <a:r>
                        <a:rPr lang="tr-TR" sz="1200" b="0" i="0" u="none" strike="noStrike" dirty="0">
                          <a:solidFill>
                            <a:srgbClr val="0F2303"/>
                          </a:solidFill>
                          <a:effectLst/>
                          <a:latin typeface="+mn-lt"/>
                          <a:cs typeface="Times New Roman" panose="02020603050405020304" pitchFamily="18" charset="0"/>
                        </a:rPr>
                        <a:t>G4-Öğrenci toplulukları ile sivil toplum kuruluşları arasındaki işbirliği imkanı sağlama gücü.</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000000"/>
                          </a:solidFill>
                          <a:effectLst/>
                          <a:latin typeface="Calibri" panose="020F0502020204030204" pitchFamily="34" charset="0"/>
                        </a:rPr>
                        <a:t>Z4-Sosyal ,sanatsal, kültürel ve sportif faaliyetler için materyal eksiklikleri.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00000"/>
                          </a:solidFill>
                          <a:effectLst/>
                          <a:latin typeface="Calibri" panose="020F0502020204030204" pitchFamily="34" charset="0"/>
                        </a:rPr>
                        <a:t>F4-Yeni bölümlerin açılacak olması ile birlikte farklı yetenekteki öğrencilerin geliyor oluşu.</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551497">
                <a:tc>
                  <a:txBody>
                    <a:bodyPr/>
                    <a:lstStyle/>
                    <a:p>
                      <a:pPr algn="l" fontAlgn="ctr"/>
                      <a:r>
                        <a:rPr lang="tr-TR" sz="1200" b="0" i="0" u="none" strike="noStrike">
                          <a:solidFill>
                            <a:srgbClr val="0F2303"/>
                          </a:solidFill>
                          <a:effectLst/>
                          <a:latin typeface="+mn-lt"/>
                          <a:cs typeface="Times New Roman" panose="02020603050405020304" pitchFamily="18" charset="0"/>
                        </a:rPr>
                        <a:t>G5-Dış paydaşlarla iletişimin iyi olması.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00000"/>
                          </a:solidFill>
                          <a:effectLst/>
                          <a:latin typeface="Calibri" panose="020F0502020204030204" pitchFamily="34" charset="0"/>
                        </a:rPr>
                        <a:t>Z5-Spor salonunun  kullanıma uygunsuz oluşu.</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00000"/>
                          </a:solidFill>
                          <a:effectLst/>
                          <a:latin typeface="Calibri" panose="020F0502020204030204" pitchFamily="34" charset="0"/>
                        </a:rPr>
                        <a:t>F-5 Üniversiteler arası Türkiye şampiyonlarında okulumuzu temsil etmemiz.</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551497">
                <a:tc>
                  <a:txBody>
                    <a:bodyPr/>
                    <a:lstStyle/>
                    <a:p>
                      <a:pPr algn="l" fontAlgn="t"/>
                      <a:r>
                        <a:rPr lang="tr-TR" sz="1200" b="0" i="0" u="none" strike="noStrike" dirty="0">
                          <a:solidFill>
                            <a:srgbClr val="0F2303"/>
                          </a:solidFill>
                          <a:effectLst/>
                          <a:latin typeface="+mn-lt"/>
                          <a:cs typeface="Times New Roman" panose="02020603050405020304" pitchFamily="18" charset="0"/>
                        </a:rPr>
                        <a:t>G6-Kritik anlarda pratik çözümler bulunması.(</a:t>
                      </a:r>
                      <a:r>
                        <a:rPr lang="tr-TR" sz="1200" b="0" i="0" u="none" strike="noStrike" dirty="0" smtClean="0">
                          <a:solidFill>
                            <a:srgbClr val="0F2303"/>
                          </a:solidFill>
                          <a:effectLst/>
                          <a:latin typeface="+mn-lt"/>
                          <a:cs typeface="Times New Roman" panose="02020603050405020304" pitchFamily="18" charset="0"/>
                        </a:rPr>
                        <a:t>etkinliklerde vb.)</a:t>
                      </a:r>
                      <a:endParaRPr lang="tr-TR" sz="1200" b="0" i="0" u="none" strike="noStrike" dirty="0">
                        <a:solidFill>
                          <a:srgbClr val="0F2303"/>
                        </a:solidFill>
                        <a:effectLst/>
                        <a:latin typeface="+mn-lt"/>
                        <a:cs typeface="Times New Roman" panose="02020603050405020304" pitchFamily="18" charset="0"/>
                      </a:endParaRP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00000"/>
                          </a:solidFill>
                          <a:effectLst/>
                          <a:latin typeface="Calibri" panose="020F0502020204030204" pitchFamily="34" charset="0"/>
                        </a:rPr>
                        <a:t>G7-Birimde </a:t>
                      </a:r>
                      <a:r>
                        <a:rPr lang="tr-TR" sz="1200" b="0" i="0" u="none" strike="noStrike" dirty="0" err="1" smtClean="0">
                          <a:solidFill>
                            <a:srgbClr val="000000"/>
                          </a:solidFill>
                          <a:effectLst/>
                          <a:latin typeface="Calibri" panose="020F0502020204030204" pitchFamily="34" charset="0"/>
                        </a:rPr>
                        <a:t>deneyimli,proaktif,dinamik</a:t>
                      </a:r>
                      <a:r>
                        <a:rPr lang="tr-TR" sz="1200" b="0" i="0" u="none" strike="noStrike" dirty="0" smtClean="0">
                          <a:solidFill>
                            <a:srgbClr val="000000"/>
                          </a:solidFill>
                          <a:effectLst/>
                          <a:latin typeface="Calibri" panose="020F0502020204030204" pitchFamily="34" charset="0"/>
                        </a:rPr>
                        <a:t> </a:t>
                      </a:r>
                      <a:r>
                        <a:rPr lang="tr-TR" sz="1200" b="0" i="0" u="none" strike="noStrike" dirty="0">
                          <a:solidFill>
                            <a:srgbClr val="000000"/>
                          </a:solidFill>
                          <a:effectLst/>
                          <a:latin typeface="Calibri" panose="020F0502020204030204" pitchFamily="34" charset="0"/>
                        </a:rPr>
                        <a:t>personellerin varlığı.</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00000"/>
                          </a:solidFill>
                          <a:effectLst/>
                          <a:latin typeface="Calibri" panose="020F0502020204030204" pitchFamily="34" charset="0"/>
                        </a:rPr>
                        <a:t>F-6 Antalya'da bulunan diğer 4 üniversite ile </a:t>
                      </a:r>
                      <a:r>
                        <a:rPr lang="tr-TR" sz="1200" b="0" i="0" u="none" strike="noStrike" dirty="0" smtClean="0">
                          <a:solidFill>
                            <a:srgbClr val="000000"/>
                          </a:solidFill>
                          <a:effectLst/>
                          <a:latin typeface="Calibri" panose="020F0502020204030204" pitchFamily="34" charset="0"/>
                        </a:rPr>
                        <a:t>etkileşim</a:t>
                      </a:r>
                      <a:r>
                        <a:rPr lang="tr-TR" sz="1200" b="0" i="0" u="none" strike="noStrike" baseline="0" dirty="0" smtClean="0">
                          <a:solidFill>
                            <a:srgbClr val="000000"/>
                          </a:solidFill>
                          <a:effectLst/>
                          <a:latin typeface="Calibri" panose="020F0502020204030204" pitchFamily="34" charset="0"/>
                        </a:rPr>
                        <a:t> içinde olmamız.</a:t>
                      </a:r>
                      <a:endParaRPr lang="tr-TR" sz="1200" b="0" i="0" u="none" strike="noStrike" dirty="0">
                        <a:solidFill>
                          <a:srgbClr val="000000"/>
                        </a:solidFill>
                        <a:effectLst/>
                        <a:latin typeface="Calibri" panose="020F050202020403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554652">
                <a:tc>
                  <a:txBody>
                    <a:bodyPr/>
                    <a:lstStyle/>
                    <a:p>
                      <a:pPr algn="l" fontAlgn="t"/>
                      <a:r>
                        <a:rPr lang="tr-TR" sz="1200" b="0" i="0" u="none" strike="noStrike">
                          <a:solidFill>
                            <a:srgbClr val="0F2303"/>
                          </a:solidFill>
                          <a:effectLst/>
                          <a:latin typeface="+mn-lt"/>
                          <a:cs typeface="Times New Roman" panose="02020603050405020304" pitchFamily="18" charset="0"/>
                        </a:rPr>
                        <a:t>G7-Birimde deneyimli,proaktif,dinamik personellerin varlığı.</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00000"/>
                          </a:solidFill>
                          <a:effectLst/>
                          <a:latin typeface="Calibri" panose="020F0502020204030204" pitchFamily="34" charset="0"/>
                        </a:rPr>
                        <a:t>G8-Sportif faaliyetlerdeki başarı(sportif </a:t>
                      </a:r>
                      <a:r>
                        <a:rPr lang="tr-TR" sz="1200" b="0" i="0" u="none" strike="noStrike" dirty="0" err="1">
                          <a:solidFill>
                            <a:srgbClr val="000000"/>
                          </a:solidFill>
                          <a:effectLst/>
                          <a:latin typeface="Calibri" panose="020F0502020204030204" pitchFamily="34" charset="0"/>
                        </a:rPr>
                        <a:t>drone,muaythai</a:t>
                      </a:r>
                      <a:r>
                        <a:rPr lang="tr-TR" sz="1200" b="0" i="0" u="none" strike="noStrike" dirty="0">
                          <a:solidFill>
                            <a:srgbClr val="000000"/>
                          </a:solidFill>
                          <a:effectLst/>
                          <a:latin typeface="Calibri" panose="020F0502020204030204" pitchFamily="34" charset="0"/>
                        </a:rPr>
                        <a:t>, </a:t>
                      </a:r>
                      <a:r>
                        <a:rPr lang="tr-TR" sz="1200" b="0" i="0" u="none" strike="noStrike" dirty="0" err="1">
                          <a:solidFill>
                            <a:srgbClr val="000000"/>
                          </a:solidFill>
                          <a:effectLst/>
                          <a:latin typeface="Calibri" panose="020F0502020204030204" pitchFamily="34" charset="0"/>
                        </a:rPr>
                        <a:t>kick</a:t>
                      </a:r>
                      <a:r>
                        <a:rPr lang="tr-TR" sz="1200" b="0" i="0" u="none" strike="noStrike" dirty="0">
                          <a:solidFill>
                            <a:srgbClr val="000000"/>
                          </a:solidFill>
                          <a:effectLst/>
                          <a:latin typeface="Calibri" panose="020F0502020204030204" pitchFamily="34" charset="0"/>
                        </a:rPr>
                        <a:t> boks vb.)</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00000"/>
                          </a:solidFill>
                          <a:effectLst/>
                          <a:latin typeface="Calibri" panose="020F0502020204030204" pitchFamily="34" charset="0"/>
                        </a:rPr>
                        <a:t>F-7 Kampüsün içinde Genç </a:t>
                      </a:r>
                      <a:r>
                        <a:rPr lang="tr-TR" sz="1200" b="0" i="0" u="none" strike="noStrike" dirty="0" smtClean="0">
                          <a:solidFill>
                            <a:srgbClr val="000000"/>
                          </a:solidFill>
                          <a:effectLst/>
                          <a:latin typeface="Calibri" panose="020F0502020204030204" pitchFamily="34" charset="0"/>
                        </a:rPr>
                        <a:t>Ofis</a:t>
                      </a:r>
                      <a:r>
                        <a:rPr lang="tr-TR" sz="1200" b="0" i="0" u="none" strike="noStrike" baseline="0" dirty="0" smtClean="0">
                          <a:solidFill>
                            <a:srgbClr val="000000"/>
                          </a:solidFill>
                          <a:effectLst/>
                          <a:latin typeface="Calibri" panose="020F0502020204030204" pitchFamily="34" charset="0"/>
                        </a:rPr>
                        <a:t> </a:t>
                      </a:r>
                      <a:r>
                        <a:rPr lang="tr-TR" sz="1200" b="0" i="0" u="none" strike="noStrike" dirty="0" smtClean="0">
                          <a:solidFill>
                            <a:srgbClr val="000000"/>
                          </a:solidFill>
                          <a:effectLst/>
                          <a:latin typeface="Calibri" panose="020F0502020204030204" pitchFamily="34" charset="0"/>
                        </a:rPr>
                        <a:t>açılması</a:t>
                      </a:r>
                      <a:r>
                        <a:rPr lang="tr-TR" sz="1200" b="0" i="0" u="none" strike="noStrike" dirty="0">
                          <a:solidFill>
                            <a:srgbClr val="000000"/>
                          </a:solidFill>
                          <a:effectLst/>
                          <a:latin typeface="Calibri" panose="020F0502020204030204" pitchFamily="34" charset="0"/>
                        </a:rPr>
                        <a: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733226">
                <a:tc>
                  <a:txBody>
                    <a:bodyPr/>
                    <a:lstStyle/>
                    <a:p>
                      <a:pPr algn="l" fontAlgn="t"/>
                      <a:r>
                        <a:rPr lang="tr-TR" sz="1200" b="0" i="0" u="none" strike="noStrike" dirty="0">
                          <a:solidFill>
                            <a:srgbClr val="0F2303"/>
                          </a:solidFill>
                          <a:effectLst/>
                          <a:latin typeface="+mn-lt"/>
                          <a:cs typeface="Times New Roman" panose="02020603050405020304" pitchFamily="18" charset="0"/>
                        </a:rPr>
                        <a:t>G8-Sportif faaliyetlerdeki </a:t>
                      </a:r>
                      <a:r>
                        <a:rPr lang="tr-TR" sz="1200" b="0" i="0" u="none" strike="noStrike" dirty="0" smtClean="0">
                          <a:solidFill>
                            <a:srgbClr val="0F2303"/>
                          </a:solidFill>
                          <a:effectLst/>
                          <a:latin typeface="+mn-lt"/>
                          <a:cs typeface="Times New Roman" panose="02020603050405020304" pitchFamily="18" charset="0"/>
                        </a:rPr>
                        <a:t>başarı(Sportif</a:t>
                      </a:r>
                      <a:r>
                        <a:rPr lang="tr-TR" sz="1200" b="0" i="0" u="none" strike="noStrike" baseline="0" dirty="0" smtClean="0">
                          <a:solidFill>
                            <a:srgbClr val="0F2303"/>
                          </a:solidFill>
                          <a:effectLst/>
                          <a:latin typeface="+mn-lt"/>
                          <a:cs typeface="Times New Roman" panose="02020603050405020304" pitchFamily="18" charset="0"/>
                        </a:rPr>
                        <a:t> Drone</a:t>
                      </a:r>
                      <a:r>
                        <a:rPr lang="tr-TR" sz="1200" b="0" i="0" u="none" strike="noStrike" dirty="0" smtClean="0">
                          <a:solidFill>
                            <a:srgbClr val="0F2303"/>
                          </a:solidFill>
                          <a:effectLst/>
                          <a:latin typeface="+mn-lt"/>
                          <a:cs typeface="Times New Roman" panose="02020603050405020304" pitchFamily="18" charset="0"/>
                        </a:rPr>
                        <a:t>, </a:t>
                      </a:r>
                      <a:r>
                        <a:rPr lang="tr-TR" sz="1200" b="0" i="0" u="none" strike="noStrike" dirty="0" err="1" smtClean="0">
                          <a:solidFill>
                            <a:srgbClr val="0F2303"/>
                          </a:solidFill>
                          <a:effectLst/>
                          <a:latin typeface="+mn-lt"/>
                          <a:cs typeface="Times New Roman" panose="02020603050405020304" pitchFamily="18" charset="0"/>
                        </a:rPr>
                        <a:t>Muaythai,kickboks</a:t>
                      </a:r>
                      <a:r>
                        <a:rPr lang="tr-TR" sz="1200" b="0" i="0" u="none" strike="noStrike" dirty="0" smtClean="0">
                          <a:solidFill>
                            <a:srgbClr val="0F2303"/>
                          </a:solidFill>
                          <a:effectLst/>
                          <a:latin typeface="+mn-lt"/>
                          <a:cs typeface="Times New Roman" panose="02020603050405020304" pitchFamily="18" charset="0"/>
                        </a:rPr>
                        <a:t> vb.)</a:t>
                      </a:r>
                      <a:endParaRPr lang="tr-TR" sz="1200" b="0" i="0" u="none" strike="noStrike" dirty="0">
                        <a:solidFill>
                          <a:srgbClr val="0F2303"/>
                        </a:solidFill>
                        <a:effectLst/>
                        <a:latin typeface="+mn-lt"/>
                        <a:cs typeface="Times New Roman" panose="02020603050405020304" pitchFamily="18" charset="0"/>
                      </a:endParaRP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00000"/>
                          </a:solidFill>
                          <a:effectLst/>
                          <a:latin typeface="Calibri" panose="020F0502020204030204" pitchFamily="34" charset="0"/>
                        </a:rPr>
                        <a:t>G9-Öğrencilerin sosyal faaliyetlerle ilgilenmesi sebebiyle kötü alışkanlıklara yönelmesinin önüne geçilmesi.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736381">
                <a:tc>
                  <a:txBody>
                    <a:bodyPr/>
                    <a:lstStyle/>
                    <a:p>
                      <a:pPr algn="l" fontAlgn="t"/>
                      <a:r>
                        <a:rPr lang="tr-TR" sz="1200" b="0" i="0" u="none" strike="noStrike" dirty="0">
                          <a:solidFill>
                            <a:srgbClr val="0F2303"/>
                          </a:solidFill>
                          <a:effectLst/>
                          <a:latin typeface="+mn-lt"/>
                          <a:cs typeface="Times New Roman" panose="02020603050405020304" pitchFamily="18" charset="0"/>
                        </a:rPr>
                        <a:t>G9-Öğrencilerin sosyal faaliyetlerle ilgilenmesi sebebiyle kötü alışkanlıklara yönelmesinin önüne geçilmesi.</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00000"/>
                          </a:solidFill>
                          <a:effectLst/>
                          <a:latin typeface="Calibri" panose="020F0502020204030204" pitchFamily="34" charset="0"/>
                        </a:rPr>
                        <a:t>Z1-Birimde yeterli sayıda personel olmaması</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593520933"/>
              </p:ext>
            </p:extLst>
          </p:nvPr>
        </p:nvGraphicFramePr>
        <p:xfrm>
          <a:off x="233681" y="941881"/>
          <a:ext cx="8656318" cy="5834846"/>
        </p:xfrm>
        <a:graphic>
          <a:graphicData uri="http://schemas.openxmlformats.org/drawingml/2006/table">
            <a:tbl>
              <a:tblPr/>
              <a:tblGrid>
                <a:gridCol w="2771078">
                  <a:extLst>
                    <a:ext uri="{9D8B030D-6E8A-4147-A177-3AD203B41FA5}">
                      <a16:colId xmlns:a16="http://schemas.microsoft.com/office/drawing/2014/main" val="3918363564"/>
                    </a:ext>
                  </a:extLst>
                </a:gridCol>
                <a:gridCol w="2931092">
                  <a:extLst>
                    <a:ext uri="{9D8B030D-6E8A-4147-A177-3AD203B41FA5}">
                      <a16:colId xmlns:a16="http://schemas.microsoft.com/office/drawing/2014/main" val="1683979601"/>
                    </a:ext>
                  </a:extLst>
                </a:gridCol>
                <a:gridCol w="2954148">
                  <a:extLst>
                    <a:ext uri="{9D8B030D-6E8A-4147-A177-3AD203B41FA5}">
                      <a16:colId xmlns:a16="http://schemas.microsoft.com/office/drawing/2014/main" val="2592459544"/>
                    </a:ext>
                  </a:extLst>
                </a:gridCol>
              </a:tblGrid>
              <a:tr h="356772">
                <a:tc>
                  <a:txBody>
                    <a:bodyPr/>
                    <a:lstStyle/>
                    <a:p>
                      <a:pPr algn="ctr" fontAlgn="ctr"/>
                      <a:r>
                        <a:rPr lang="tr-TR" sz="1200" b="1" i="0" u="none" strike="noStrike" dirty="0">
                          <a:solidFill>
                            <a:srgbClr val="000000"/>
                          </a:solidFill>
                          <a:effectLst/>
                          <a:latin typeface="+mn-lt"/>
                          <a:cs typeface="Times New Roman" panose="02020603050405020304" pitchFamily="18"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ABÜ Akademik personeli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Faaliyetlerde etkileşim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sosyal etkinlikler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ABÜ Öğrencileri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sosyal etkinliklere katılım-Müşteri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Etkinlik,iyi iletişim,destek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1383620"/>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Öğrenci Toplulukları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etkinlik ,sosyal aktiviteler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Etkinlik,iyi iletişim,destek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7125244"/>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Milli Eğitim Bakanlığı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Projelere katılım ve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0944045"/>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Sivil Toplum Kuruluşları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Projelere katılım ve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6264210"/>
                  </a:ext>
                </a:extLst>
              </a:tr>
              <a:tr h="211178">
                <a:tc>
                  <a:txBody>
                    <a:bodyPr/>
                    <a:lstStyle/>
                    <a:p>
                      <a:pPr algn="ctr" fontAlgn="ctr"/>
                      <a:r>
                        <a:rPr lang="tr-TR" sz="800" b="0" i="0" u="none" strike="noStrike">
                          <a:solidFill>
                            <a:srgbClr val="000000"/>
                          </a:solidFill>
                          <a:effectLst/>
                          <a:latin typeface="+mn-lt"/>
                          <a:cs typeface="Times New Roman" panose="02020603050405020304" pitchFamily="18" charset="0"/>
                        </a:rPr>
                        <a:t>Belediyeler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Projelere katılım ve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6695795"/>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Valilik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Projelere katılım ve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3061172"/>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YÖK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Mevzuat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Yıllık planlama ve faaliyetlerinin raporlanması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0782640"/>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SKS </a:t>
                      </a:r>
                      <a:r>
                        <a:rPr lang="tr-TR" sz="800" b="0" i="0" u="none" strike="noStrike" dirty="0" smtClean="0">
                          <a:solidFill>
                            <a:srgbClr val="000000"/>
                          </a:solidFill>
                          <a:effectLst/>
                          <a:latin typeface="+mn-lt"/>
                          <a:cs typeface="Times New Roman" panose="02020603050405020304" pitchFamily="18" charset="0"/>
                        </a:rPr>
                        <a:t>Personeli</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İşbirliği,hizmet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Ücret,verimli çalışma ortamı ve iş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3622480"/>
                  </a:ext>
                </a:extLst>
              </a:tr>
              <a:tr h="211178">
                <a:tc>
                  <a:txBody>
                    <a:bodyPr/>
                    <a:lstStyle/>
                    <a:p>
                      <a:pPr algn="ctr" fontAlgn="ctr"/>
                      <a:r>
                        <a:rPr lang="tr-TR" sz="800" b="0" i="0" u="none" strike="noStrike" dirty="0" smtClean="0">
                          <a:solidFill>
                            <a:srgbClr val="000000"/>
                          </a:solidFill>
                          <a:effectLst/>
                          <a:latin typeface="+mn-lt"/>
                          <a:cs typeface="Times New Roman" panose="02020603050405020304" pitchFamily="18" charset="0"/>
                        </a:rPr>
                        <a:t>Genel Sekreterlik</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Onay,izin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Etkinlikler için onay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9687554"/>
                  </a:ext>
                </a:extLst>
              </a:tr>
              <a:tr h="211178">
                <a:tc>
                  <a:txBody>
                    <a:bodyPr/>
                    <a:lstStyle/>
                    <a:p>
                      <a:pPr algn="ctr" fontAlgn="ctr"/>
                      <a:r>
                        <a:rPr lang="tr-TR" sz="800" b="0" i="0" u="none" strike="noStrike" dirty="0" smtClean="0">
                          <a:solidFill>
                            <a:srgbClr val="000000"/>
                          </a:solidFill>
                          <a:effectLst/>
                          <a:latin typeface="+mn-lt"/>
                          <a:cs typeface="Times New Roman" panose="02020603050405020304" pitchFamily="18" charset="0"/>
                        </a:rPr>
                        <a:t>Diğer Sponsorlar</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Etkinlik,sponsor</a:t>
                      </a:r>
                      <a:r>
                        <a:rPr lang="tr-TR" sz="800" b="0" i="0" u="none" strike="noStrike" dirty="0">
                          <a:solidFill>
                            <a:srgbClr val="000000"/>
                          </a:solidFill>
                          <a:effectLst/>
                          <a:latin typeface="+mn-lt"/>
                          <a:cs typeface="Times New Roman" panose="02020603050405020304" pitchFamily="18" charset="0"/>
                        </a:rPr>
                        <a:t> desteği alabilmek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Tanıtım,reklam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9674700"/>
                  </a:ext>
                </a:extLst>
              </a:tr>
              <a:tr h="211178">
                <a:tc>
                  <a:txBody>
                    <a:bodyPr/>
                    <a:lstStyle/>
                    <a:p>
                      <a:pPr algn="ctr" fontAlgn="ctr"/>
                      <a:r>
                        <a:rPr lang="tr-TR" sz="800" b="0" i="0" u="none" strike="noStrike">
                          <a:solidFill>
                            <a:srgbClr val="000000"/>
                          </a:solidFill>
                          <a:effectLst/>
                          <a:latin typeface="+mn-lt"/>
                          <a:cs typeface="Times New Roman" panose="02020603050405020304" pitchFamily="18" charset="0"/>
                        </a:rPr>
                        <a:t>ABÜ İdari Personeli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Hizmeti Kullanan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Kaliteli, doğru, tutarlı bilgi/ belge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TÜSF (Türkiye Üniversite Sporları Federasyonu)</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Üniversiteler arası turnuvaları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Turnuva tarihleri,başvuru süreci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Aile ve Sosyal Politikalar Müdürlüğü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Antalya Üniversiteleri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Gençlik ve Spor İl Müdürlüğü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İş </a:t>
                      </a:r>
                      <a:r>
                        <a:rPr lang="tr-TR" sz="800" b="0" i="0" u="none" strike="noStrike" dirty="0" err="1">
                          <a:solidFill>
                            <a:srgbClr val="000000"/>
                          </a:solidFill>
                          <a:effectLst/>
                          <a:latin typeface="+mn-lt"/>
                          <a:cs typeface="Times New Roman" panose="02020603050405020304" pitchFamily="18" charset="0"/>
                        </a:rPr>
                        <a:t>birliği,projelere</a:t>
                      </a:r>
                      <a:r>
                        <a:rPr lang="tr-TR" sz="800" b="0" i="0" u="none" strike="noStrike" dirty="0">
                          <a:solidFill>
                            <a:srgbClr val="000000"/>
                          </a:solidFill>
                          <a:effectLst/>
                          <a:latin typeface="+mn-lt"/>
                          <a:cs typeface="Times New Roman" panose="02020603050405020304" pitchFamily="18" charset="0"/>
                        </a:rPr>
                        <a:t>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255145">
                <a:tc>
                  <a:txBody>
                    <a:bodyPr/>
                    <a:lstStyle/>
                    <a:p>
                      <a:pPr algn="ctr" fontAlgn="ctr"/>
                      <a:r>
                        <a:rPr lang="tr-TR" sz="800" b="0" i="0" u="none" strike="noStrike" dirty="0" smtClean="0">
                          <a:solidFill>
                            <a:srgbClr val="000000"/>
                          </a:solidFill>
                          <a:effectLst/>
                          <a:latin typeface="+mn-lt"/>
                          <a:cs typeface="Times New Roman" panose="02020603050405020304" pitchFamily="18" charset="0"/>
                        </a:rPr>
                        <a:t>Genç</a:t>
                      </a:r>
                      <a:r>
                        <a:rPr lang="tr-TR" sz="800" b="0" i="0" u="none" strike="noStrike" baseline="0" dirty="0" smtClean="0">
                          <a:solidFill>
                            <a:srgbClr val="000000"/>
                          </a:solidFill>
                          <a:effectLst/>
                          <a:latin typeface="+mn-lt"/>
                          <a:cs typeface="Times New Roman" panose="02020603050405020304" pitchFamily="18" charset="0"/>
                        </a:rPr>
                        <a:t> Ofis</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mn-lt"/>
                          <a:cs typeface="Times New Roman" panose="02020603050405020304" pitchFamily="18" charset="0"/>
                        </a:rPr>
                        <a:t>Proje Üretimi</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mn-lt"/>
                          <a:cs typeface="Times New Roman" panose="02020603050405020304" pitchFamily="18" charset="0"/>
                        </a:rPr>
                        <a:t>İş </a:t>
                      </a:r>
                      <a:r>
                        <a:rPr lang="tr-TR" sz="800" b="0" i="0" u="none" strike="noStrike" dirty="0" err="1" smtClean="0">
                          <a:solidFill>
                            <a:srgbClr val="000000"/>
                          </a:solidFill>
                          <a:effectLst/>
                          <a:latin typeface="+mn-lt"/>
                          <a:cs typeface="Times New Roman" panose="02020603050405020304" pitchFamily="18" charset="0"/>
                        </a:rPr>
                        <a:t>birliği,projelere</a:t>
                      </a:r>
                      <a:r>
                        <a:rPr lang="tr-TR" sz="800" b="0" i="0" u="none" strike="noStrike" dirty="0" smtClean="0">
                          <a:solidFill>
                            <a:srgbClr val="000000"/>
                          </a:solidFill>
                          <a:effectLst/>
                          <a:latin typeface="+mn-lt"/>
                          <a:cs typeface="Times New Roman" panose="02020603050405020304" pitchFamily="18" charset="0"/>
                        </a:rPr>
                        <a:t> destek</a:t>
                      </a:r>
                    </a:p>
                    <a:p>
                      <a:pPr algn="ctr" fontAlgn="ct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5309032"/>
                  </a:ext>
                </a:extLst>
              </a:tr>
              <a:tr h="284153">
                <a:tc>
                  <a:txBody>
                    <a:bodyPr/>
                    <a:lstStyle/>
                    <a:p>
                      <a:pPr algn="ctr" fontAlgn="ctr"/>
                      <a:r>
                        <a:rPr lang="tr-TR" sz="800" b="0" i="0" u="none" strike="noStrike" dirty="0" err="1">
                          <a:solidFill>
                            <a:srgbClr val="000000"/>
                          </a:solidFill>
                          <a:effectLst/>
                          <a:latin typeface="+mn-lt"/>
                          <a:cs typeface="Times New Roman" panose="02020603050405020304" pitchFamily="18" charset="0"/>
                        </a:rPr>
                        <a:t>Özgecan</a:t>
                      </a:r>
                      <a:r>
                        <a:rPr lang="tr-TR" sz="800" b="0" i="0" u="none" strike="noStrike" dirty="0">
                          <a:solidFill>
                            <a:srgbClr val="000000"/>
                          </a:solidFill>
                          <a:effectLst/>
                          <a:latin typeface="+mn-lt"/>
                          <a:cs typeface="Times New Roman" panose="02020603050405020304" pitchFamily="18" charset="0"/>
                        </a:rPr>
                        <a:t> Aslan Gençlik Merkezi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Projelere katılım ,İş birliği,projelere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Topluluk Danışmanları(Danışman hocalar)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İşbirliği,proje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Etkili </a:t>
                      </a:r>
                      <a:r>
                        <a:rPr lang="tr-TR" sz="800" b="0" i="0" u="none" strike="noStrike" dirty="0" err="1">
                          <a:solidFill>
                            <a:srgbClr val="000000"/>
                          </a:solidFill>
                          <a:effectLst/>
                          <a:latin typeface="+mn-lt"/>
                          <a:cs typeface="Times New Roman" panose="02020603050405020304" pitchFamily="18" charset="0"/>
                        </a:rPr>
                        <a:t>iletişim,destek</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Finans Süreci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Bütçe,Harcama</a:t>
                      </a:r>
                      <a:r>
                        <a:rPr lang="tr-TR" sz="800" b="0" i="0" u="none" strike="noStrike" dirty="0">
                          <a:solidFill>
                            <a:srgbClr val="000000"/>
                          </a:solidFill>
                          <a:effectLst/>
                          <a:latin typeface="+mn-lt"/>
                          <a:cs typeface="Times New Roman" panose="02020603050405020304" pitchFamily="18" charset="0"/>
                        </a:rPr>
                        <a:t>, Planlama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Satın Alma Süreci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Hizmet ve tedarik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İhtiyaç  </a:t>
                      </a:r>
                      <a:r>
                        <a:rPr lang="tr-TR" sz="800" b="0" i="0" u="none" strike="noStrike" dirty="0" err="1">
                          <a:solidFill>
                            <a:srgbClr val="000000"/>
                          </a:solidFill>
                          <a:effectLst/>
                          <a:latin typeface="+mn-lt"/>
                          <a:cs typeface="Times New Roman" panose="02020603050405020304" pitchFamily="18" charset="0"/>
                        </a:rPr>
                        <a:t>Tedariği</a:t>
                      </a:r>
                      <a:r>
                        <a:rPr lang="tr-TR" sz="800" b="0" i="0" u="none" strike="noStrike" dirty="0">
                          <a:solidFill>
                            <a:srgbClr val="000000"/>
                          </a:solidFill>
                          <a:effectLst/>
                          <a:latin typeface="+mn-lt"/>
                          <a:cs typeface="Times New Roman" panose="02020603050405020304" pitchFamily="18" charset="0"/>
                        </a:rPr>
                        <a:t> talep ve (alımının) Sağlanması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255145">
                <a:tc>
                  <a:txBody>
                    <a:bodyPr/>
                    <a:lstStyle/>
                    <a:p>
                      <a:pPr algn="ctr" fontAlgn="ctr"/>
                      <a:r>
                        <a:rPr lang="tr-TR" sz="800" b="0" i="0" u="none" strike="noStrike" dirty="0">
                          <a:solidFill>
                            <a:srgbClr val="000000"/>
                          </a:solidFill>
                          <a:effectLst/>
                          <a:latin typeface="+mn-lt"/>
                          <a:cs typeface="Times New Roman" panose="02020603050405020304" pitchFamily="18" charset="0"/>
                        </a:rPr>
                        <a:t>İnsan Kaynakları Süreci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Kısmi zamanlı öğrencilerin evraklarının eksiksiz tamamlanması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SKS'ye</a:t>
                      </a:r>
                      <a:r>
                        <a:rPr lang="tr-TR" sz="800" b="0" i="0" u="none" strike="noStrike" dirty="0">
                          <a:solidFill>
                            <a:srgbClr val="000000"/>
                          </a:solidFill>
                          <a:effectLst/>
                          <a:latin typeface="+mn-lt"/>
                          <a:cs typeface="Times New Roman" panose="02020603050405020304" pitchFamily="18" charset="0"/>
                        </a:rPr>
                        <a:t>  personel </a:t>
                      </a:r>
                      <a:r>
                        <a:rPr lang="tr-TR" sz="800" b="0" i="0" u="none" strike="noStrike" dirty="0" err="1">
                          <a:solidFill>
                            <a:srgbClr val="000000"/>
                          </a:solidFill>
                          <a:effectLst/>
                          <a:latin typeface="+mn-lt"/>
                          <a:cs typeface="Times New Roman" panose="02020603050405020304" pitchFamily="18" charset="0"/>
                        </a:rPr>
                        <a:t>ihtyacı</a:t>
                      </a:r>
                      <a:r>
                        <a:rPr lang="tr-TR" sz="800" b="0" i="0" u="none" strike="noStrike" dirty="0">
                          <a:solidFill>
                            <a:srgbClr val="000000"/>
                          </a:solidFill>
                          <a:effectLst/>
                          <a:latin typeface="+mn-lt"/>
                          <a:cs typeface="Times New Roman" panose="02020603050405020304" pitchFamily="18" charset="0"/>
                        </a:rPr>
                        <a:t>, rotasyon, görevde yükselme, kısmi zamanlı öğrencilerin istihdamı, SGK primleri düzenlenmesi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248893">
                <a:tc>
                  <a:txBody>
                    <a:bodyPr/>
                    <a:lstStyle/>
                    <a:p>
                      <a:pPr algn="ctr" fontAlgn="ctr"/>
                      <a:r>
                        <a:rPr lang="tr-TR" sz="800" b="0" i="0" u="none" strike="noStrike" dirty="0">
                          <a:solidFill>
                            <a:srgbClr val="000000"/>
                          </a:solidFill>
                          <a:effectLst/>
                          <a:latin typeface="+mn-lt"/>
                          <a:cs typeface="Times New Roman" panose="02020603050405020304" pitchFamily="18" charset="0"/>
                        </a:rPr>
                        <a:t>Destek Hizmetleri Süreci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Temizlik, </a:t>
                      </a:r>
                      <a:r>
                        <a:rPr lang="tr-TR" sz="800" b="0" i="0" u="none" strike="noStrike" dirty="0" err="1">
                          <a:solidFill>
                            <a:srgbClr val="000000"/>
                          </a:solidFill>
                          <a:effectLst/>
                          <a:latin typeface="+mn-lt"/>
                          <a:cs typeface="Times New Roman" panose="02020603050405020304" pitchFamily="18" charset="0"/>
                        </a:rPr>
                        <a:t>Teknik,ulaşım</a:t>
                      </a:r>
                      <a:r>
                        <a:rPr lang="tr-TR" sz="800" b="0" i="0" u="none" strike="noStrike" dirty="0">
                          <a:solidFill>
                            <a:srgbClr val="000000"/>
                          </a:solidFill>
                          <a:effectLst/>
                          <a:latin typeface="+mn-lt"/>
                          <a:cs typeface="Times New Roman" panose="02020603050405020304" pitchFamily="18" charset="0"/>
                        </a:rPr>
                        <a:t> </a:t>
                      </a:r>
                      <a:r>
                        <a:rPr lang="tr-TR" sz="800" b="0" i="0" u="none" strike="noStrike" dirty="0" err="1">
                          <a:solidFill>
                            <a:srgbClr val="000000"/>
                          </a:solidFill>
                          <a:effectLst/>
                          <a:latin typeface="+mn-lt"/>
                          <a:cs typeface="Times New Roman" panose="02020603050405020304" pitchFamily="18" charset="0"/>
                        </a:rPr>
                        <a:t>Güvenlik,taşıma,ikram</a:t>
                      </a:r>
                      <a:r>
                        <a:rPr lang="tr-TR" sz="800" b="0" i="0" u="none" strike="noStrike" dirty="0">
                          <a:solidFill>
                            <a:srgbClr val="000000"/>
                          </a:solidFill>
                          <a:effectLst/>
                          <a:latin typeface="+mn-lt"/>
                          <a:cs typeface="Times New Roman" panose="02020603050405020304" pitchFamily="18" charset="0"/>
                        </a:rPr>
                        <a:t> talep ve koordinasyon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211178">
                <a:tc>
                  <a:txBody>
                    <a:bodyPr/>
                    <a:lstStyle/>
                    <a:p>
                      <a:pPr algn="ctr" fontAlgn="ctr"/>
                      <a:r>
                        <a:rPr lang="tr-TR" sz="800" b="0" i="0" u="none" strike="noStrike" dirty="0" smtClean="0">
                          <a:solidFill>
                            <a:srgbClr val="000000"/>
                          </a:solidFill>
                          <a:effectLst/>
                          <a:latin typeface="+mn-lt"/>
                          <a:cs typeface="Times New Roman" panose="02020603050405020304" pitchFamily="18" charset="0"/>
                        </a:rPr>
                        <a:t>Kısmi Zamanlı Öğrenciler</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İşbirliği,hizmet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Ücret,verimli</a:t>
                      </a:r>
                      <a:r>
                        <a:rPr lang="tr-TR" sz="800" b="0" i="0" u="none" strike="noStrike" dirty="0">
                          <a:solidFill>
                            <a:srgbClr val="000000"/>
                          </a:solidFill>
                          <a:effectLst/>
                          <a:latin typeface="+mn-lt"/>
                          <a:cs typeface="Times New Roman" panose="02020603050405020304" pitchFamily="18" charset="0"/>
                        </a:rPr>
                        <a:t> çalışma ortamı ve iş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211178">
                <a:tc>
                  <a:txBody>
                    <a:bodyPr/>
                    <a:lstStyle/>
                    <a:p>
                      <a:pPr algn="ctr" fontAlgn="ctr"/>
                      <a:r>
                        <a:rPr lang="tr-TR" sz="800" b="0" i="0" u="none" strike="noStrike" dirty="0">
                          <a:solidFill>
                            <a:srgbClr val="000000"/>
                          </a:solidFill>
                          <a:effectLst/>
                          <a:latin typeface="+mn-lt"/>
                          <a:cs typeface="Times New Roman" panose="02020603050405020304" pitchFamily="18" charset="0"/>
                        </a:rPr>
                        <a:t>YÖKAK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İşbirliği,hizmet</a:t>
                      </a:r>
                      <a:r>
                        <a:rPr lang="tr-TR" sz="800" b="0" i="0" u="none" strike="noStrike" dirty="0">
                          <a:solidFill>
                            <a:srgbClr val="000000"/>
                          </a:solidFill>
                          <a:effectLst/>
                          <a:latin typeface="+mn-lt"/>
                          <a:cs typeface="Times New Roman" panose="02020603050405020304" pitchFamily="18" charset="0"/>
                        </a:rPr>
                        <a:t>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Denetim,raporlama</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2230158819"/>
              </p:ext>
            </p:extLst>
          </p:nvPr>
        </p:nvGraphicFramePr>
        <p:xfrm>
          <a:off x="894080" y="1525424"/>
          <a:ext cx="7132321" cy="5289081"/>
        </p:xfrm>
        <a:graphic>
          <a:graphicData uri="http://schemas.openxmlformats.org/drawingml/2006/table">
            <a:tbl>
              <a:tblPr/>
              <a:tblGrid>
                <a:gridCol w="1357004">
                  <a:extLst>
                    <a:ext uri="{9D8B030D-6E8A-4147-A177-3AD203B41FA5}">
                      <a16:colId xmlns:a16="http://schemas.microsoft.com/office/drawing/2014/main" val="3918363564"/>
                    </a:ext>
                  </a:extLst>
                </a:gridCol>
                <a:gridCol w="1435361">
                  <a:extLst>
                    <a:ext uri="{9D8B030D-6E8A-4147-A177-3AD203B41FA5}">
                      <a16:colId xmlns:a16="http://schemas.microsoft.com/office/drawing/2014/main" val="1683979601"/>
                    </a:ext>
                  </a:extLst>
                </a:gridCol>
                <a:gridCol w="1446652">
                  <a:extLst>
                    <a:ext uri="{9D8B030D-6E8A-4147-A177-3AD203B41FA5}">
                      <a16:colId xmlns:a16="http://schemas.microsoft.com/office/drawing/2014/main" val="2592459544"/>
                    </a:ext>
                  </a:extLst>
                </a:gridCol>
                <a:gridCol w="1446652">
                  <a:extLst>
                    <a:ext uri="{9D8B030D-6E8A-4147-A177-3AD203B41FA5}">
                      <a16:colId xmlns:a16="http://schemas.microsoft.com/office/drawing/2014/main" val="3383282758"/>
                    </a:ext>
                  </a:extLst>
                </a:gridCol>
                <a:gridCol w="1446652">
                  <a:extLst>
                    <a:ext uri="{9D8B030D-6E8A-4147-A177-3AD203B41FA5}">
                      <a16:colId xmlns:a16="http://schemas.microsoft.com/office/drawing/2014/main" val="494559924"/>
                    </a:ext>
                  </a:extLst>
                </a:gridCol>
              </a:tblGrid>
              <a:tr h="412308">
                <a:tc>
                  <a:txBody>
                    <a:bodyPr/>
                    <a:lstStyle/>
                    <a:p>
                      <a:pPr algn="ctr" fontAlgn="ctr"/>
                      <a:r>
                        <a:rPr lang="tr-TR" sz="1200" b="1" i="0" u="none" strike="noStrike" dirty="0">
                          <a:solidFill>
                            <a:srgbClr val="000000"/>
                          </a:solidFill>
                          <a:effectLst/>
                          <a:latin typeface="+mn-lt"/>
                          <a:cs typeface="Times New Roman" panose="02020603050405020304" pitchFamily="18"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30860">
                <a:tc>
                  <a:txBody>
                    <a:bodyPr/>
                    <a:lstStyle/>
                    <a:p>
                      <a:pPr algn="ctr" fontAlgn="ctr"/>
                      <a:r>
                        <a:rPr lang="tr-TR" sz="1400" b="0" i="0" u="none" strike="noStrike" dirty="0">
                          <a:solidFill>
                            <a:srgbClr val="000000"/>
                          </a:solidFill>
                          <a:effectLst/>
                          <a:latin typeface="+mn-lt"/>
                          <a:cs typeface="Times New Roman" panose="02020603050405020304" pitchFamily="18" charset="0"/>
                        </a:rPr>
                        <a:t>Satranç </a:t>
                      </a:r>
                      <a:r>
                        <a:rPr lang="tr-TR" sz="1400" b="0" i="0" u="none" strike="noStrike" dirty="0" smtClean="0">
                          <a:solidFill>
                            <a:srgbClr val="000000"/>
                          </a:solidFill>
                          <a:effectLst/>
                          <a:latin typeface="+mn-lt"/>
                          <a:cs typeface="Times New Roman" panose="02020603050405020304" pitchFamily="18" charset="0"/>
                        </a:rPr>
                        <a:t>Takımları</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cs typeface="Times New Roman" panose="02020603050405020304" pitchFamily="18" charset="0"/>
                        </a:rPr>
                        <a:t>15</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17151">
                <a:tc>
                  <a:txBody>
                    <a:bodyPr/>
                    <a:lstStyle/>
                    <a:p>
                      <a:pPr algn="ctr" fontAlgn="ctr"/>
                      <a:r>
                        <a:rPr lang="tr-TR" sz="1400" b="0" i="0" u="none" strike="noStrike" dirty="0">
                          <a:solidFill>
                            <a:srgbClr val="000000"/>
                          </a:solidFill>
                          <a:effectLst/>
                          <a:latin typeface="+mn-lt"/>
                          <a:cs typeface="Times New Roman" panose="02020603050405020304" pitchFamily="18" charset="0"/>
                        </a:rPr>
                        <a:t> Elektrikli </a:t>
                      </a:r>
                      <a:r>
                        <a:rPr lang="tr-TR" sz="1400" b="0" i="0" u="none" strike="noStrike" dirty="0" smtClean="0">
                          <a:solidFill>
                            <a:srgbClr val="000000"/>
                          </a:solidFill>
                          <a:effectLst/>
                          <a:latin typeface="+mn-lt"/>
                          <a:cs typeface="Times New Roman" panose="02020603050405020304" pitchFamily="18" charset="0"/>
                        </a:rPr>
                        <a:t>Pompa</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01042">
                <a:tc>
                  <a:txBody>
                    <a:bodyPr/>
                    <a:lstStyle/>
                    <a:p>
                      <a:pPr algn="ctr" fontAlgn="ctr"/>
                      <a:r>
                        <a:rPr lang="tr-TR" sz="1400" b="0" i="0" u="none" strike="noStrike" dirty="0" err="1" smtClean="0">
                          <a:solidFill>
                            <a:srgbClr val="000000"/>
                          </a:solidFill>
                          <a:effectLst/>
                          <a:latin typeface="+mn-lt"/>
                          <a:cs typeface="Times New Roman" panose="02020603050405020304" pitchFamily="18" charset="0"/>
                        </a:rPr>
                        <a:t>Bocce</a:t>
                      </a:r>
                      <a:r>
                        <a:rPr lang="tr-TR" sz="1400" b="0" i="0" u="none" strike="noStrike" baseline="0" dirty="0" smtClean="0">
                          <a:solidFill>
                            <a:srgbClr val="000000"/>
                          </a:solidFill>
                          <a:effectLst/>
                          <a:latin typeface="+mn-lt"/>
                          <a:cs typeface="Times New Roman" panose="02020603050405020304" pitchFamily="18" charset="0"/>
                        </a:rPr>
                        <a:t> Seti</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cs typeface="Times New Roman" panose="02020603050405020304" pitchFamily="18" charset="0"/>
                        </a:rPr>
                        <a:t>2</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01042">
                <a:tc>
                  <a:txBody>
                    <a:bodyPr/>
                    <a:lstStyle/>
                    <a:p>
                      <a:pPr algn="ctr" fontAlgn="ctr"/>
                      <a:r>
                        <a:rPr lang="tr-TR" sz="1400" b="0" i="0" u="none" strike="noStrike" dirty="0">
                          <a:solidFill>
                            <a:srgbClr val="000000"/>
                          </a:solidFill>
                          <a:effectLst/>
                          <a:latin typeface="+mn-lt"/>
                          <a:cs typeface="Times New Roman" panose="02020603050405020304" pitchFamily="18" charset="0"/>
                        </a:rPr>
                        <a:t> Boks Eldiveni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223570">
                <a:tc>
                  <a:txBody>
                    <a:bodyPr/>
                    <a:lstStyle/>
                    <a:p>
                      <a:pPr algn="ctr" fontAlgn="ctr"/>
                      <a:r>
                        <a:rPr lang="tr-TR" sz="1400" b="0" i="0" u="none" strike="noStrike" dirty="0">
                          <a:solidFill>
                            <a:srgbClr val="000000"/>
                          </a:solidFill>
                          <a:effectLst/>
                          <a:latin typeface="+mn-lt"/>
                          <a:cs typeface="Times New Roman" panose="02020603050405020304" pitchFamily="18" charset="0"/>
                        </a:rPr>
                        <a:t> Golf Sopası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223570">
                <a:tc>
                  <a:txBody>
                    <a:bodyPr/>
                    <a:lstStyle/>
                    <a:p>
                      <a:pPr algn="ctr" fontAlgn="ctr"/>
                      <a:r>
                        <a:rPr lang="tr-TR" sz="1400" b="0" i="0" u="none" strike="noStrike" dirty="0">
                          <a:solidFill>
                            <a:srgbClr val="000000"/>
                          </a:solidFill>
                          <a:effectLst/>
                          <a:latin typeface="+mn-lt"/>
                          <a:cs typeface="Times New Roman" panose="02020603050405020304" pitchFamily="18" charset="0"/>
                        </a:rPr>
                        <a:t> </a:t>
                      </a:r>
                      <a:r>
                        <a:rPr lang="tr-TR" sz="1400" b="0" i="0" u="none" strike="noStrike" dirty="0" err="1">
                          <a:solidFill>
                            <a:srgbClr val="000000"/>
                          </a:solidFill>
                          <a:effectLst/>
                          <a:latin typeface="+mn-lt"/>
                          <a:cs typeface="Times New Roman" panose="02020603050405020304" pitchFamily="18" charset="0"/>
                        </a:rPr>
                        <a:t>Gym</a:t>
                      </a:r>
                      <a:r>
                        <a:rPr lang="tr-TR" sz="1400" b="0" i="0" u="none" strike="noStrike" dirty="0">
                          <a:solidFill>
                            <a:srgbClr val="000000"/>
                          </a:solidFill>
                          <a:effectLst/>
                          <a:latin typeface="+mn-lt"/>
                          <a:cs typeface="Times New Roman" panose="02020603050405020304" pitchFamily="18" charset="0"/>
                        </a:rPr>
                        <a:t> mat</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3</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401042">
                <a:tc>
                  <a:txBody>
                    <a:bodyPr/>
                    <a:lstStyle/>
                    <a:p>
                      <a:pPr algn="ctr" fontAlgn="ctr"/>
                      <a:r>
                        <a:rPr lang="tr-TR" sz="1400" b="0" i="0" u="none" strike="noStrike" dirty="0" smtClean="0">
                          <a:solidFill>
                            <a:srgbClr val="000000"/>
                          </a:solidFill>
                          <a:effectLst/>
                          <a:latin typeface="+mn-lt"/>
                          <a:cs typeface="Times New Roman" panose="02020603050405020304" pitchFamily="18" charset="0"/>
                        </a:rPr>
                        <a:t>Satranç Saati</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15</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223570">
                <a:tc>
                  <a:txBody>
                    <a:bodyPr/>
                    <a:lstStyle/>
                    <a:p>
                      <a:pPr algn="ctr" fontAlgn="ctr"/>
                      <a:r>
                        <a:rPr lang="tr-TR" sz="1400" b="0" i="0" u="none" strike="noStrike" dirty="0">
                          <a:solidFill>
                            <a:srgbClr val="000000"/>
                          </a:solidFill>
                          <a:effectLst/>
                          <a:latin typeface="+mn-lt"/>
                          <a:cs typeface="Times New Roman" panose="02020603050405020304" pitchFamily="18" charset="0"/>
                        </a:rPr>
                        <a:t> Dart</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3</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cs typeface="Times New Roman" panose="02020603050405020304" pitchFamily="18" charset="0"/>
                        </a:rPr>
                        <a:t> </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257861">
                <a:tc>
                  <a:txBody>
                    <a:bodyPr/>
                    <a:lstStyle/>
                    <a:p>
                      <a:pPr algn="ctr" fontAlgn="ctr"/>
                      <a:r>
                        <a:rPr lang="tr-TR" sz="1400" b="0" i="0" u="none" strike="noStrike" dirty="0">
                          <a:solidFill>
                            <a:srgbClr val="000000"/>
                          </a:solidFill>
                          <a:effectLst/>
                          <a:latin typeface="+mn-lt"/>
                          <a:cs typeface="Times New Roman" panose="02020603050405020304" pitchFamily="18" charset="0"/>
                        </a:rPr>
                        <a:t> Tenis </a:t>
                      </a:r>
                      <a:r>
                        <a:rPr lang="tr-TR" sz="1400" b="0" i="0" u="none" strike="noStrike" dirty="0" smtClean="0">
                          <a:solidFill>
                            <a:srgbClr val="000000"/>
                          </a:solidFill>
                          <a:effectLst/>
                          <a:latin typeface="+mn-lt"/>
                          <a:cs typeface="Times New Roman" panose="02020603050405020304" pitchFamily="18" charset="0"/>
                        </a:rPr>
                        <a:t>Raketi</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8</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426287">
                <a:tc>
                  <a:txBody>
                    <a:bodyPr/>
                    <a:lstStyle/>
                    <a:p>
                      <a:pPr algn="ctr" fontAlgn="ctr"/>
                      <a:r>
                        <a:rPr lang="tr-TR" sz="1400" b="0" i="0" u="none" strike="noStrike" dirty="0">
                          <a:solidFill>
                            <a:srgbClr val="000000"/>
                          </a:solidFill>
                          <a:effectLst/>
                          <a:latin typeface="+mn-lt"/>
                          <a:cs typeface="Times New Roman" panose="02020603050405020304" pitchFamily="18" charset="0"/>
                        </a:rPr>
                        <a:t> </a:t>
                      </a:r>
                      <a:r>
                        <a:rPr lang="tr-TR" sz="1400" b="0" i="0" u="none" strike="noStrike" dirty="0" smtClean="0">
                          <a:solidFill>
                            <a:srgbClr val="000000"/>
                          </a:solidFill>
                          <a:effectLst/>
                          <a:latin typeface="+mn-lt"/>
                          <a:cs typeface="Times New Roman" panose="02020603050405020304" pitchFamily="18" charset="0"/>
                        </a:rPr>
                        <a:t>Ps4</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cs typeface="Times New Roman" panose="02020603050405020304" pitchFamily="18" charset="0"/>
                        </a:rPr>
                        <a:t>3</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err="1" smtClean="0">
                          <a:solidFill>
                            <a:srgbClr val="000000"/>
                          </a:solidFill>
                          <a:effectLst/>
                          <a:latin typeface="+mn-lt"/>
                          <a:cs typeface="Times New Roman" panose="02020603050405020304" pitchFamily="18" charset="0"/>
                        </a:rPr>
                        <a:t>Ps</a:t>
                      </a:r>
                      <a:r>
                        <a:rPr lang="tr-TR" sz="1400" b="0" i="0" u="none" strike="noStrike" baseline="0" dirty="0" smtClean="0">
                          <a:solidFill>
                            <a:srgbClr val="000000"/>
                          </a:solidFill>
                          <a:effectLst/>
                          <a:latin typeface="+mn-lt"/>
                          <a:cs typeface="Times New Roman" panose="02020603050405020304" pitchFamily="18" charset="0"/>
                        </a:rPr>
                        <a:t> joystick(2 adet)</a:t>
                      </a:r>
                    </a:p>
                    <a:p>
                      <a:pPr algn="ctr" fontAlgn="ctr"/>
                      <a:r>
                        <a:rPr lang="tr-TR" sz="1400" b="0" i="0" u="none" strike="noStrike" baseline="0" dirty="0" err="1" smtClean="0">
                          <a:solidFill>
                            <a:srgbClr val="000000"/>
                          </a:solidFill>
                          <a:effectLst/>
                          <a:latin typeface="+mn-lt"/>
                          <a:cs typeface="Times New Roman" panose="02020603050405020304" pitchFamily="18" charset="0"/>
                        </a:rPr>
                        <a:t>Ps</a:t>
                      </a:r>
                      <a:r>
                        <a:rPr lang="tr-TR" sz="1400" b="0" i="0" u="none" strike="noStrike" baseline="0" dirty="0" smtClean="0">
                          <a:solidFill>
                            <a:srgbClr val="000000"/>
                          </a:solidFill>
                          <a:effectLst/>
                          <a:latin typeface="+mn-lt"/>
                          <a:cs typeface="Times New Roman" panose="02020603050405020304" pitchFamily="18" charset="0"/>
                        </a:rPr>
                        <a:t> Plus, 3 kullanıcı</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cs typeface="Times New Roman" panose="02020603050405020304" pitchFamily="18" charset="0"/>
                        </a:rPr>
                        <a:t>Etkinlik ve Yarışmalar</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42937">
                <a:tc>
                  <a:txBody>
                    <a:bodyPr/>
                    <a:lstStyle/>
                    <a:p>
                      <a:pPr algn="ctr" fontAlgn="ctr"/>
                      <a:r>
                        <a:rPr lang="tr-TR" sz="1400" b="0" i="0" u="none" strike="noStrike" dirty="0" smtClean="0">
                          <a:solidFill>
                            <a:srgbClr val="000000"/>
                          </a:solidFill>
                          <a:effectLst/>
                          <a:latin typeface="+mn-lt"/>
                          <a:cs typeface="Times New Roman" panose="02020603050405020304" pitchFamily="18" charset="0"/>
                        </a:rPr>
                        <a:t>Maskot</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294640">
                <a:tc>
                  <a:txBody>
                    <a:bodyPr/>
                    <a:lstStyle/>
                    <a:p>
                      <a:pPr algn="ctr" fontAlgn="ctr"/>
                      <a:r>
                        <a:rPr lang="tr-TR" sz="1400" b="0" i="0" u="none" strike="noStrike" dirty="0">
                          <a:solidFill>
                            <a:srgbClr val="000000"/>
                          </a:solidFill>
                          <a:effectLst/>
                          <a:latin typeface="+mn-lt"/>
                          <a:cs typeface="Times New Roman" panose="02020603050405020304" pitchFamily="18" charset="0"/>
                        </a:rPr>
                        <a:t> Hentbol Topu</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10 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65760">
                <a:tc>
                  <a:txBody>
                    <a:bodyPr/>
                    <a:lstStyle/>
                    <a:p>
                      <a:pPr algn="ctr" fontAlgn="ctr"/>
                      <a:r>
                        <a:rPr lang="tr-TR" sz="1400" b="0" i="0" u="none" strike="noStrike" dirty="0">
                          <a:solidFill>
                            <a:srgbClr val="000000"/>
                          </a:solidFill>
                          <a:effectLst/>
                          <a:latin typeface="+mn-lt"/>
                          <a:cs typeface="Times New Roman" panose="02020603050405020304" pitchFamily="18" charset="0"/>
                        </a:rPr>
                        <a:t> </a:t>
                      </a:r>
                      <a:r>
                        <a:rPr lang="tr-TR" sz="1400" b="0" i="0" u="none" strike="noStrike" dirty="0" smtClean="0">
                          <a:solidFill>
                            <a:srgbClr val="000000"/>
                          </a:solidFill>
                          <a:effectLst/>
                          <a:latin typeface="+mn-lt"/>
                          <a:cs typeface="Times New Roman" panose="02020603050405020304" pitchFamily="18" charset="0"/>
                        </a:rPr>
                        <a:t>Drone</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2</a:t>
                      </a:r>
                      <a:r>
                        <a:rPr lang="tr-TR" sz="1400" b="0" i="0" u="none" strike="noStrike" dirty="0">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err="1" smtClean="0">
                          <a:solidFill>
                            <a:srgbClr val="000000"/>
                          </a:solidFill>
                          <a:effectLst/>
                          <a:latin typeface="+mn-lt"/>
                          <a:cs typeface="Times New Roman" panose="02020603050405020304" pitchFamily="18" charset="0"/>
                        </a:rPr>
                        <a:t>Fpv</a:t>
                      </a:r>
                      <a:r>
                        <a:rPr lang="tr-TR" sz="1400" b="0" i="0" u="none" strike="noStrike" dirty="0" smtClean="0">
                          <a:solidFill>
                            <a:srgbClr val="000000"/>
                          </a:solidFill>
                          <a:effectLst/>
                          <a:latin typeface="+mn-lt"/>
                          <a:cs typeface="Times New Roman" panose="02020603050405020304" pitchFamily="18" charset="0"/>
                        </a:rPr>
                        <a:t> </a:t>
                      </a:r>
                      <a:r>
                        <a:rPr lang="tr-TR" sz="1400" b="0" i="0" u="none" strike="noStrike" dirty="0" err="1" smtClean="0">
                          <a:solidFill>
                            <a:srgbClr val="000000"/>
                          </a:solidFill>
                          <a:effectLst/>
                          <a:latin typeface="+mn-lt"/>
                          <a:cs typeface="Times New Roman" panose="02020603050405020304" pitchFamily="18" charset="0"/>
                        </a:rPr>
                        <a:t>drone</a:t>
                      </a:r>
                      <a:r>
                        <a:rPr lang="tr-TR" sz="1400" b="0" i="0" u="none" strike="noStrike" dirty="0" smtClean="0">
                          <a:solidFill>
                            <a:srgbClr val="000000"/>
                          </a:solidFill>
                          <a:effectLst/>
                          <a:latin typeface="+mn-lt"/>
                          <a:cs typeface="Times New Roman" panose="02020603050405020304" pitchFamily="18" charset="0"/>
                        </a:rPr>
                        <a:t>, 3 tane</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cs typeface="Times New Roman" panose="02020603050405020304" pitchFamily="18" charset="0"/>
                        </a:rPr>
                        <a:t>Etkinlik ve Yarışmalar</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401042">
                <a:tc>
                  <a:txBody>
                    <a:bodyPr/>
                    <a:lstStyle/>
                    <a:p>
                      <a:pPr algn="ctr" fontAlgn="ctr"/>
                      <a:r>
                        <a:rPr lang="tr-TR" sz="1400" b="0" i="0" u="none" strike="noStrike" dirty="0">
                          <a:solidFill>
                            <a:srgbClr val="000000"/>
                          </a:solidFill>
                          <a:effectLst/>
                          <a:latin typeface="+mn-lt"/>
                          <a:cs typeface="Times New Roman" panose="02020603050405020304" pitchFamily="18" charset="0"/>
                        </a:rPr>
                        <a:t> Kutu Oyunları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6</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1249285163"/>
              </p:ext>
            </p:extLst>
          </p:nvPr>
        </p:nvGraphicFramePr>
        <p:xfrm>
          <a:off x="1696178" y="2193457"/>
          <a:ext cx="5472441" cy="1568238"/>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487058">
                <a:tc>
                  <a:txBody>
                    <a:bodyPr/>
                    <a:lstStyle/>
                    <a:p>
                      <a:pPr algn="ctr" fontAlgn="ctr"/>
                      <a:r>
                        <a:rPr lang="tr-TR" sz="1200" b="1" i="0" u="none" strike="noStrike" dirty="0">
                          <a:solidFill>
                            <a:srgbClr val="000000"/>
                          </a:solidFill>
                          <a:effectLst/>
                          <a:latin typeface="+mn-lt"/>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792884">
                <a:tc>
                  <a:txBody>
                    <a:bodyPr/>
                    <a:lstStyle/>
                    <a:p>
                      <a:pPr algn="ctr" fontAlgn="ctr"/>
                      <a:r>
                        <a:rPr lang="tr-TR" sz="1400" b="0" i="0" u="none" strike="noStrike" dirty="0">
                          <a:solidFill>
                            <a:srgbClr val="000000"/>
                          </a:solidFill>
                          <a:effectLst/>
                          <a:latin typeface="+mn-lt"/>
                        </a:rPr>
                        <a:t>Bilgisayar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88296">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454737726"/>
              </p:ext>
            </p:extLst>
          </p:nvPr>
        </p:nvGraphicFramePr>
        <p:xfrm>
          <a:off x="587477" y="1451204"/>
          <a:ext cx="7836310" cy="5155230"/>
        </p:xfrm>
        <a:graphic>
          <a:graphicData uri="http://schemas.openxmlformats.org/drawingml/2006/table">
            <a:tbl>
              <a:tblPr/>
              <a:tblGrid>
                <a:gridCol w="1490945">
                  <a:extLst>
                    <a:ext uri="{9D8B030D-6E8A-4147-A177-3AD203B41FA5}">
                      <a16:colId xmlns:a16="http://schemas.microsoft.com/office/drawing/2014/main" val="3918363564"/>
                    </a:ext>
                  </a:extLst>
                </a:gridCol>
                <a:gridCol w="1514192">
                  <a:extLst>
                    <a:ext uri="{9D8B030D-6E8A-4147-A177-3AD203B41FA5}">
                      <a16:colId xmlns:a16="http://schemas.microsoft.com/office/drawing/2014/main" val="1683979601"/>
                    </a:ext>
                  </a:extLst>
                </a:gridCol>
                <a:gridCol w="1652289">
                  <a:extLst>
                    <a:ext uri="{9D8B030D-6E8A-4147-A177-3AD203B41FA5}">
                      <a16:colId xmlns:a16="http://schemas.microsoft.com/office/drawing/2014/main" val="2592459544"/>
                    </a:ext>
                  </a:extLst>
                </a:gridCol>
                <a:gridCol w="1589442">
                  <a:extLst>
                    <a:ext uri="{9D8B030D-6E8A-4147-A177-3AD203B41FA5}">
                      <a16:colId xmlns:a16="http://schemas.microsoft.com/office/drawing/2014/main" val="3383282758"/>
                    </a:ext>
                  </a:extLst>
                </a:gridCol>
                <a:gridCol w="1589442">
                  <a:extLst>
                    <a:ext uri="{9D8B030D-6E8A-4147-A177-3AD203B41FA5}">
                      <a16:colId xmlns:a16="http://schemas.microsoft.com/office/drawing/2014/main" val="494559924"/>
                    </a:ext>
                  </a:extLst>
                </a:gridCol>
              </a:tblGrid>
              <a:tr h="486475">
                <a:tc>
                  <a:txBody>
                    <a:bodyPr/>
                    <a:lstStyle/>
                    <a:p>
                      <a:pPr algn="ctr" fontAlgn="ctr"/>
                      <a:r>
                        <a:rPr lang="tr-TR" sz="1200" b="1" i="0" u="none" strike="noStrike" dirty="0">
                          <a:solidFill>
                            <a:srgbClr val="000000"/>
                          </a:solidFill>
                          <a:effectLst/>
                          <a:latin typeface="+mn-lt"/>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38647">
                <a:tc>
                  <a:txBody>
                    <a:bodyPr/>
                    <a:lstStyle/>
                    <a:p>
                      <a:pPr algn="ctr" fontAlgn="ctr"/>
                      <a:r>
                        <a:rPr lang="tr-TR" sz="1400" b="0" i="0" u="none" strike="noStrike" dirty="0">
                          <a:solidFill>
                            <a:srgbClr val="000000"/>
                          </a:solidFill>
                          <a:effectLst/>
                          <a:latin typeface="+mn-lt"/>
                        </a:rPr>
                        <a:t>SKS</a:t>
                      </a:r>
                      <a:r>
                        <a:rPr lang="tr-TR" sz="1400" b="0" i="0" u="none" strike="noStrike" baseline="0" dirty="0">
                          <a:solidFill>
                            <a:srgbClr val="000000"/>
                          </a:solidFill>
                          <a:effectLst/>
                          <a:latin typeface="+mn-lt"/>
                        </a:rPr>
                        <a:t> BÜTÇESİ</a:t>
                      </a:r>
                      <a:endParaRPr lang="tr-TR" sz="1400" b="0" i="0" u="none" strike="noStrike" dirty="0">
                        <a:solidFill>
                          <a:srgbClr val="000000"/>
                        </a:solidFill>
                        <a:effectLst/>
                        <a:latin typeface="+mn-l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2</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rPr>
                        <a:t>PERSONEL (1)</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mn-lt"/>
                        </a:rPr>
                        <a:t>ETKİNLİK</a:t>
                      </a:r>
                      <a:r>
                        <a:rPr lang="tr-TR" sz="1400" b="0" i="0" u="none" strike="noStrike" baseline="0" dirty="0" smtClean="0">
                          <a:solidFill>
                            <a:srgbClr val="000000"/>
                          </a:solidFill>
                          <a:effectLst/>
                          <a:latin typeface="+mn-lt"/>
                        </a:rPr>
                        <a:t> /GENEL İŞLEYİŞ</a:t>
                      </a:r>
                      <a:endParaRPr lang="tr-TR" sz="1400" b="0" i="0" u="none" strike="noStrike" dirty="0" smtClean="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SKS BÜTÇESİ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rPr>
                        <a:t>2 </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mn-lt"/>
                        </a:rPr>
                        <a:t>MONİTÖR(2 adet)</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rPr>
                        <a:t>ETKİNLİK/TASIRM</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a:t>
                      </a:r>
                      <a:r>
                        <a:rPr lang="tr-TR" sz="1400" b="0" i="0" u="none" strike="noStrike" dirty="0" smtClean="0">
                          <a:solidFill>
                            <a:srgbClr val="000000"/>
                          </a:solidFill>
                          <a:effectLst/>
                          <a:latin typeface="+mn-lt"/>
                        </a:rPr>
                        <a:t>YOK</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FOTOĞRAF</a:t>
                      </a:r>
                      <a:r>
                        <a:rPr lang="tr-TR" sz="1400" b="0" i="0" u="none" strike="noStrike" baseline="0" dirty="0">
                          <a:solidFill>
                            <a:srgbClr val="000000"/>
                          </a:solidFill>
                          <a:effectLst/>
                          <a:latin typeface="+mn-lt"/>
                        </a:rPr>
                        <a:t> MAKİNASI</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SKS BÜTÇESİ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YETERSİZ</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OFİS</a:t>
                      </a:r>
                      <a:r>
                        <a:rPr lang="tr-TR" sz="1400" b="0" i="0" u="none" strike="noStrike" baseline="0" dirty="0">
                          <a:solidFill>
                            <a:srgbClr val="000000"/>
                          </a:solidFill>
                          <a:effectLst/>
                          <a:latin typeface="+mn-lt"/>
                        </a:rPr>
                        <a:t> </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SKS BÜTÇESİ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EKSİK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MÜZİK ALETLERİ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YOK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SAHNE</a:t>
                      </a:r>
                      <a:r>
                        <a:rPr lang="tr-TR" sz="1400" b="0" i="0" u="none" strike="noStrike" baseline="0" dirty="0">
                          <a:solidFill>
                            <a:srgbClr val="000000"/>
                          </a:solidFill>
                          <a:effectLst/>
                          <a:latin typeface="+mn-lt"/>
                        </a:rPr>
                        <a:t>/PLATFORM</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TADİLAT GEREKLİ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SPOR SALONU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YOK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TENİS</a:t>
                      </a:r>
                      <a:r>
                        <a:rPr lang="tr-TR" sz="1400" b="0" i="0" u="none" strike="noStrike" baseline="0" dirty="0">
                          <a:solidFill>
                            <a:srgbClr val="000000"/>
                          </a:solidFill>
                          <a:effectLst/>
                          <a:latin typeface="+mn-lt"/>
                        </a:rPr>
                        <a:t> SAHASI </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08149">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YOK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FITNES SALONU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ETKİNLİKLER</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18760">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SKS BÜTÇESİ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YOK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DANS </a:t>
                      </a:r>
                      <a:r>
                        <a:rPr lang="tr-TR" sz="1400" b="0" i="0" u="none" strike="noStrike" dirty="0" smtClean="0">
                          <a:solidFill>
                            <a:srgbClr val="000000"/>
                          </a:solidFill>
                          <a:effectLst/>
                          <a:latin typeface="+mn-lt"/>
                        </a:rPr>
                        <a:t>SALONU (</a:t>
                      </a:r>
                      <a:r>
                        <a:rPr lang="tr-TR" sz="1400" b="0" i="0" u="none" strike="noStrike" dirty="0">
                          <a:solidFill>
                            <a:srgbClr val="000000"/>
                          </a:solidFill>
                          <a:effectLst/>
                          <a:latin typeface="+mn-lt"/>
                        </a:rPr>
                        <a:t>AYNALI)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ETKİNLİKLER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52407">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rPr>
                        <a:t>SKS</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rPr>
                        <a:t>YOK</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mn-lt"/>
                        </a:rPr>
                        <a:t>FPV DRONE</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mn-lt"/>
                        </a:rPr>
                        <a:t>ETKİNLİK/YARIŞMA</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184598485"/>
              </p:ext>
            </p:extLst>
          </p:nvPr>
        </p:nvGraphicFramePr>
        <p:xfrm>
          <a:off x="400050" y="2288576"/>
          <a:ext cx="8203223" cy="1795103"/>
        </p:xfrm>
        <a:graphic>
          <a:graphicData uri="http://schemas.openxmlformats.org/drawingml/2006/table">
            <a:tbl>
              <a:tblPr firstRow="1" bandRow="1">
                <a:tableStyleId>{3B4B98B0-60AC-42C2-AFA5-B58CD77FA1E5}</a:tableStyleId>
              </a:tblPr>
              <a:tblGrid>
                <a:gridCol w="1762760">
                  <a:extLst>
                    <a:ext uri="{9D8B030D-6E8A-4147-A177-3AD203B41FA5}">
                      <a16:colId xmlns:a16="http://schemas.microsoft.com/office/drawing/2014/main" val="3521804200"/>
                    </a:ext>
                  </a:extLst>
                </a:gridCol>
                <a:gridCol w="6440463">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a:solidFill>
                            <a:srgbClr val="0F2303"/>
                          </a:solidFill>
                        </a:rPr>
                        <a:t>Spor salonunun  kullanıma uygunsuz oluşu</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31.12.2024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413343">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Üst Yönetim</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a:solidFill>
                            <a:srgbClr val="0F2303"/>
                          </a:solidFill>
                        </a:rPr>
                        <a:t>Genel Sekreterliğe ve Destek Hizmetlerine spor salonunun ihtiyacı ve bütçe talebinin sunulması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rgbClr val="7030A0"/>
                </a:solidFill>
                <a:effectLst>
                  <a:outerShdw blurRad="38100" dist="38100" dir="2700000" algn="tl">
                    <a:srgbClr val="000000">
                      <a:alpha val="43137"/>
                    </a:srgbClr>
                  </a:outerShdw>
                </a:effectLst>
              </a:rPr>
              <a:t>PAYDAŞ GERİBİLDİRİMLERİ</a:t>
            </a:r>
          </a:p>
          <a:p>
            <a:pPr algn="ctr"/>
            <a:r>
              <a:rPr lang="tr-TR" sz="2800" b="1" dirty="0">
                <a:solidFill>
                  <a:srgbClr val="7030A0"/>
                </a:solidFill>
                <a:effectLst>
                  <a:outerShdw blurRad="38100" dist="38100" dir="2700000" algn="tl">
                    <a:srgbClr val="000000">
                      <a:alpha val="43137"/>
                    </a:srgbClr>
                  </a:outerShdw>
                </a:effectLst>
              </a:rPr>
              <a:t>(ANKET ANALİZLERİ)</a:t>
            </a:r>
            <a:endParaRPr lang="en-US" sz="2800" dirty="0">
              <a:solidFill>
                <a:srgbClr val="7030A0"/>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246C5D7C-A123-4DFE-AF31-1607C9100A13}"/>
              </a:ext>
            </a:extLst>
          </p:cNvPr>
          <p:cNvSpPr txBox="1"/>
          <p:nvPr/>
        </p:nvSpPr>
        <p:spPr>
          <a:xfrm>
            <a:off x="1262360" y="1586061"/>
            <a:ext cx="6981308" cy="369332"/>
          </a:xfrm>
          <a:prstGeom prst="rect">
            <a:avLst/>
          </a:prstGeom>
          <a:noFill/>
        </p:spPr>
        <p:txBody>
          <a:bodyPr wrap="square" rtlCol="0">
            <a:spAutoFit/>
          </a:bodyPr>
          <a:lstStyle/>
          <a:p>
            <a:pPr algn="ctr"/>
            <a:r>
              <a:rPr lang="tr-TR" b="1" dirty="0">
                <a:solidFill>
                  <a:srgbClr val="FF0000"/>
                </a:solidFill>
              </a:rPr>
              <a:t>KASIM AYI BAP </a:t>
            </a:r>
            <a:r>
              <a:rPr lang="tr-TR" b="1" dirty="0" smtClean="0">
                <a:solidFill>
                  <a:srgbClr val="FF0000"/>
                </a:solidFill>
              </a:rPr>
              <a:t>CW </a:t>
            </a:r>
            <a:r>
              <a:rPr lang="tr-TR" b="1" dirty="0">
                <a:solidFill>
                  <a:srgbClr val="FF0000"/>
                </a:solidFill>
              </a:rPr>
              <a:t>ENERJİ GEZİSİ</a:t>
            </a:r>
          </a:p>
        </p:txBody>
      </p:sp>
      <p:graphicFrame>
        <p:nvGraphicFramePr>
          <p:cNvPr id="2" name="Grafik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028545385"/>
              </p:ext>
            </p:extLst>
          </p:nvPr>
        </p:nvGraphicFramePr>
        <p:xfrm>
          <a:off x="142240" y="2266527"/>
          <a:ext cx="8910320" cy="4276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7477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2260</TotalTime>
  <Words>1496</Words>
  <Application>Microsoft Office PowerPoint</Application>
  <PresentationFormat>Ekran Gösterisi (4:3)</PresentationFormat>
  <Paragraphs>345</Paragraphs>
  <Slides>23</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23</vt:i4>
      </vt:variant>
    </vt:vector>
  </HeadingPairs>
  <TitlesOfParts>
    <vt:vector size="30" baseType="lpstr">
      <vt:lpstr>Arial</vt:lpstr>
      <vt:lpstr>Calibri</vt:lpstr>
      <vt:lpstr>Calibri Light</vt:lpstr>
      <vt:lpstr>Times New Roman</vt:lpstr>
      <vt:lpstr>Wingdings 3</vt:lpstr>
      <vt:lpstr>İyon</vt:lpstr>
      <vt:lpstr>Microsoft Excel Çalışma Sayfası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Muttalip Gökhan DİNÇER</cp:lastModifiedBy>
  <cp:revision>167</cp:revision>
  <dcterms:created xsi:type="dcterms:W3CDTF">2020-01-20T10:44:30Z</dcterms:created>
  <dcterms:modified xsi:type="dcterms:W3CDTF">2024-05-29T11:29:28Z</dcterms:modified>
</cp:coreProperties>
</file>