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88" r:id="rId3"/>
    <p:sldId id="347" r:id="rId4"/>
    <p:sldId id="346" r:id="rId5"/>
    <p:sldId id="365" r:id="rId6"/>
    <p:sldId id="320" r:id="rId7"/>
    <p:sldId id="364" r:id="rId8"/>
    <p:sldId id="369" r:id="rId9"/>
    <p:sldId id="285" r:id="rId10"/>
    <p:sldId id="366" r:id="rId11"/>
    <p:sldId id="367" r:id="rId12"/>
    <p:sldId id="358" r:id="rId13"/>
    <p:sldId id="368" r:id="rId14"/>
    <p:sldId id="362" r:id="rId15"/>
    <p:sldId id="27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47"/>
            <p14:sldId id="346"/>
            <p14:sldId id="365"/>
            <p14:sldId id="320"/>
            <p14:sldId id="364"/>
            <p14:sldId id="369"/>
            <p14:sldId id="285"/>
            <p14:sldId id="366"/>
            <p14:sldId id="367"/>
            <p14:sldId id="358"/>
            <p14:sldId id="368"/>
            <p14:sldId id="362"/>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303"/>
    <a:srgbClr val="0C0D0D"/>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3294" y="2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29.05.2024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29.05.2024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29.05.2024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29.05.2024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29.05.2024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29.05.2024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29.05.2024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29.05.2024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843808" y="5512332"/>
            <a:ext cx="3456384" cy="769441"/>
          </a:xfrm>
          <a:prstGeom prst="rect">
            <a:avLst/>
          </a:prstGeom>
          <a:noFill/>
        </p:spPr>
        <p:txBody>
          <a:bodyPr wrap="square" rtlCol="0">
            <a:spAutoFit/>
          </a:bodyPr>
          <a:lstStyle/>
          <a:p>
            <a:pPr algn="ctr"/>
            <a:r>
              <a:rPr lang="tr-TR" sz="2200" b="1" dirty="0" smtClean="0">
                <a:solidFill>
                  <a:schemeClr val="accent5">
                    <a:lumMod val="50000"/>
                  </a:schemeClr>
                </a:solidFill>
              </a:rPr>
              <a:t>TANITIM</a:t>
            </a:r>
            <a:r>
              <a:rPr lang="tr-TR" sz="2200" b="1" dirty="0">
                <a:solidFill>
                  <a:schemeClr val="accent5">
                    <a:lumMod val="50000"/>
                  </a:schemeClr>
                </a:solidFill>
              </a:rPr>
              <a:t>, BASIN VE HALKLA İLİŞKİLER </a:t>
            </a:r>
            <a:r>
              <a:rPr lang="tr-TR" sz="2200" b="1" dirty="0" smtClean="0">
                <a:solidFill>
                  <a:schemeClr val="accent5">
                    <a:lumMod val="50000"/>
                  </a:schemeClr>
                </a:solidFill>
              </a:rPr>
              <a:t>MÜDÜRLÜĞÜ</a:t>
            </a:r>
            <a:endParaRPr lang="tr-TR" sz="2800" b="1" dirty="0">
              <a:solidFill>
                <a:schemeClr val="accent5">
                  <a:lumMod val="50000"/>
                </a:schemeClr>
              </a:solidFill>
            </a:endParaRP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7"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8"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9"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10"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o 10"/>
          <p:cNvGraphicFramePr>
            <a:graphicFrameLocks noGrp="1"/>
          </p:cNvGraphicFramePr>
          <p:nvPr>
            <p:extLst>
              <p:ext uri="{D42A27DB-BD31-4B8C-83A1-F6EECF244321}">
                <p14:modId xmlns:p14="http://schemas.microsoft.com/office/powerpoint/2010/main" val="2963007109"/>
              </p:ext>
            </p:extLst>
          </p:nvPr>
        </p:nvGraphicFramePr>
        <p:xfrm>
          <a:off x="533400" y="2583055"/>
          <a:ext cx="8203223" cy="1678048"/>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41951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T1- Aday öğrenci ilgisinin düşmesi</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1951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sz="1800" kern="120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1951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kern="1200" dirty="0" smtClean="0">
                          <a:solidFill>
                            <a:srgbClr val="0C0D0D"/>
                          </a:solidFill>
                          <a:latin typeface="+mn-lt"/>
                          <a:ea typeface="+mn-ea"/>
                          <a:cs typeface="+mn-cs"/>
                        </a:rPr>
                        <a:t>Tanıtım, Basın ve Halkla İlişkiler Müdürlüğü</a:t>
                      </a:r>
                      <a:endParaRPr lang="tr-TR" sz="1800" kern="120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41951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kern="1200" dirty="0" smtClean="0">
                          <a:solidFill>
                            <a:srgbClr val="0C0D0D"/>
                          </a:solidFill>
                          <a:latin typeface="+mn-lt"/>
                          <a:ea typeface="+mn-ea"/>
                          <a:cs typeface="+mn-cs"/>
                        </a:rPr>
                        <a:t>Tanıtım faaliyetlerinin sıklaştırılması</a:t>
                      </a:r>
                      <a:endParaRPr lang="tr-TR" sz="1800" kern="120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50128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7"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8"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9"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10"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o 10"/>
          <p:cNvGraphicFramePr>
            <a:graphicFrameLocks noGrp="1"/>
          </p:cNvGraphicFramePr>
          <p:nvPr>
            <p:extLst>
              <p:ext uri="{D42A27DB-BD31-4B8C-83A1-F6EECF244321}">
                <p14:modId xmlns:p14="http://schemas.microsoft.com/office/powerpoint/2010/main" val="1000957554"/>
              </p:ext>
            </p:extLst>
          </p:nvPr>
        </p:nvGraphicFramePr>
        <p:xfrm>
          <a:off x="533400" y="2410109"/>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T2- Ekonomik Kriz nedeniyle aday öğrenci ailelerinin ekonomik sıkıntı yaşama ihtimalleri</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kern="1200" dirty="0" smtClean="0">
                          <a:solidFill>
                            <a:srgbClr val="0C0D0D"/>
                          </a:solidFill>
                          <a:latin typeface="+mn-lt"/>
                          <a:ea typeface="+mn-ea"/>
                          <a:cs typeface="+mn-cs"/>
                        </a:rPr>
                        <a:t>Katlanılması Zorunlu Risk</a:t>
                      </a:r>
                      <a:endParaRPr lang="tr-TR" sz="1800" kern="120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94884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523220"/>
          </a:xfrm>
          <a:prstGeom prst="rect">
            <a:avLst/>
          </a:prstGeom>
          <a:noFill/>
        </p:spPr>
        <p:txBody>
          <a:bodyPr wrap="square" lIns="91440" tIns="45720" rIns="91440" bIns="45720" rtlCol="0" anchor="t">
            <a:spAutoFit/>
          </a:bodyPr>
          <a:lstStyle/>
          <a:p>
            <a:pPr algn="ctr"/>
            <a:r>
              <a:rPr lang="tr-TR" sz="2800" b="1" dirty="0" smtClean="0">
                <a:solidFill>
                  <a:schemeClr val="accent6"/>
                </a:solidFill>
                <a:effectLst>
                  <a:outerShdw blurRad="38100" dist="38100" dir="2700000" algn="tl">
                    <a:srgbClr val="000000">
                      <a:alpha val="43137"/>
                    </a:srgbClr>
                  </a:outerShdw>
                </a:effectLst>
              </a:rPr>
              <a:t>RİSKLERE KARŞI ÖNLEMLER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4099587641"/>
              </p:ext>
            </p:extLst>
          </p:nvPr>
        </p:nvGraphicFramePr>
        <p:xfrm>
          <a:off x="251520" y="1143000"/>
          <a:ext cx="8641080" cy="5478346"/>
        </p:xfrm>
        <a:graphic>
          <a:graphicData uri="http://schemas.openxmlformats.org/drawingml/2006/table">
            <a:tbl>
              <a:tblPr/>
              <a:tblGrid>
                <a:gridCol w="4225524">
                  <a:extLst>
                    <a:ext uri="{9D8B030D-6E8A-4147-A177-3AD203B41FA5}">
                      <a16:colId xmlns:a16="http://schemas.microsoft.com/office/drawing/2014/main" val="3918363564"/>
                    </a:ext>
                  </a:extLst>
                </a:gridCol>
                <a:gridCol w="4372813">
                  <a:extLst>
                    <a:ext uri="{9D8B030D-6E8A-4147-A177-3AD203B41FA5}">
                      <a16:colId xmlns:a16="http://schemas.microsoft.com/office/drawing/2014/main" val="1683979601"/>
                    </a:ext>
                  </a:extLst>
                </a:gridCol>
                <a:gridCol w="42743">
                  <a:extLst>
                    <a:ext uri="{9D8B030D-6E8A-4147-A177-3AD203B41FA5}">
                      <a16:colId xmlns:a16="http://schemas.microsoft.com/office/drawing/2014/main" val="2592459544"/>
                    </a:ext>
                  </a:extLst>
                </a:gridCol>
              </a:tblGrid>
              <a:tr h="685800">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smtClean="0">
                          <a:solidFill>
                            <a:srgbClr val="000000"/>
                          </a:solidFill>
                          <a:effectLst/>
                          <a:latin typeface="Calibri" panose="020F0502020204030204" pitchFamily="34" charset="0"/>
                        </a:rPr>
                        <a:t>ÇÖZÜM</a:t>
                      </a:r>
                      <a:endParaRPr lang="tr-TR" sz="12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tr-TR" sz="12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2286000">
                <a:tc>
                  <a:txBody>
                    <a:bodyPr/>
                    <a:lstStyle/>
                    <a:p>
                      <a:pPr algn="ctr" fontAlgn="ctr"/>
                      <a:r>
                        <a:rPr lang="tr-TR" sz="1400" b="0" i="0" u="none" strike="noStrike" dirty="0" smtClean="0">
                          <a:solidFill>
                            <a:srgbClr val="000000"/>
                          </a:solidFill>
                          <a:effectLst/>
                          <a:latin typeface="Calibri" panose="020F0502020204030204" pitchFamily="34" charset="0"/>
                        </a:rPr>
                        <a:t>Vakıf</a:t>
                      </a:r>
                      <a:r>
                        <a:rPr lang="tr-TR" sz="1400" b="0" i="0" u="none" strike="noStrike" baseline="0" dirty="0" smtClean="0">
                          <a:solidFill>
                            <a:srgbClr val="000000"/>
                          </a:solidFill>
                          <a:effectLst/>
                          <a:latin typeface="Calibri" panose="020F0502020204030204" pitchFamily="34" charset="0"/>
                        </a:rPr>
                        <a:t> Üniversitesi sayısında artış.</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baseline="0" dirty="0" smtClean="0">
                          <a:solidFill>
                            <a:srgbClr val="000000"/>
                          </a:solidFill>
                          <a:effectLst/>
                          <a:latin typeface="Calibri" panose="020F0502020204030204" pitchFamily="34" charset="0"/>
                        </a:rPr>
                        <a:t>Öğrencilerin ilgisini çekecek tanıtım faaliyetlerinden yararlanılmalıdır.(Bize öğrenci getiri ihtimali taşıyan liselere konferans salonumuzda film tiyatro gösterisi gibi etkinlikler düzenlenebilir. Kampüste gerçekleşen etkinliklere liseleri davet edebiliriz.) Seçeneklerin arasından bizi cazip kılacak özelliklerimizi ön planda tutarak tanıtımlarımızı yapmalıyız. (Uluslararası öğrenci potansiyelimiz, üniversitemizin mimari yapısı, temiz yeşil kampüsümüz üzerinden vurgulamalar yapılabilir.) </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143000">
                <a:tc>
                  <a:txBody>
                    <a:bodyPr/>
                    <a:lstStyle/>
                    <a:p>
                      <a:pPr algn="ctr" fontAlgn="ctr"/>
                      <a:r>
                        <a:rPr lang="tr-TR" sz="1400" b="0" i="0" u="none" strike="noStrike" dirty="0" smtClean="0">
                          <a:solidFill>
                            <a:srgbClr val="000000"/>
                          </a:solidFill>
                          <a:effectLst/>
                          <a:latin typeface="Calibri" panose="020F0502020204030204" pitchFamily="34" charset="0"/>
                        </a:rPr>
                        <a:t>Aday</a:t>
                      </a:r>
                      <a:r>
                        <a:rPr lang="tr-TR" sz="1400" b="0" i="0" u="none" strike="noStrike" baseline="0" dirty="0" smtClean="0">
                          <a:solidFill>
                            <a:srgbClr val="000000"/>
                          </a:solidFill>
                          <a:effectLst/>
                          <a:latin typeface="Calibri" panose="020F0502020204030204" pitchFamily="34" charset="0"/>
                        </a:rPr>
                        <a:t> öğrenci ilgisinin düşmesi.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Gençlerin</a:t>
                      </a:r>
                      <a:r>
                        <a:rPr lang="tr-TR" sz="1400" b="0" i="0" u="none" strike="noStrike" baseline="0" dirty="0" smtClean="0">
                          <a:solidFill>
                            <a:srgbClr val="000000"/>
                          </a:solidFill>
                          <a:effectLst/>
                          <a:latin typeface="Calibri" panose="020F0502020204030204" pitchFamily="34" charset="0"/>
                        </a:rPr>
                        <a:t> en çok zamanlarını geçirdikleri sosyal medya mecralarını aktif ve trendleri takip ederek kullanmak gerekmektedir. Trendleri yakalayarak zamana ayak uyduran bir üniversite olmalıyız.</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1363546">
                <a:tc>
                  <a:txBody>
                    <a:bodyPr/>
                    <a:lstStyle/>
                    <a:p>
                      <a:pPr algn="ctr" fontAlgn="ctr"/>
                      <a:r>
                        <a:rPr lang="tr-TR" sz="1400" b="0" i="0" u="none" strike="noStrike" dirty="0" smtClean="0">
                          <a:solidFill>
                            <a:srgbClr val="000000"/>
                          </a:solidFill>
                          <a:effectLst/>
                          <a:latin typeface="Calibri" panose="020F0502020204030204" pitchFamily="34" charset="0"/>
                        </a:rPr>
                        <a:t>Ekonomik</a:t>
                      </a:r>
                      <a:r>
                        <a:rPr lang="tr-TR" sz="1400" b="0" i="0" u="none" strike="noStrike" baseline="0" dirty="0" smtClean="0">
                          <a:solidFill>
                            <a:srgbClr val="000000"/>
                          </a:solidFill>
                          <a:effectLst/>
                          <a:latin typeface="Calibri" panose="020F0502020204030204" pitchFamily="34" charset="0"/>
                        </a:rPr>
                        <a:t> kriz nedeniyle aday öğrencilerin ailelerinin ekonomik zorluk yaşama ihtimali.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Katlanılması zorunlu</a:t>
                      </a:r>
                      <a:r>
                        <a:rPr lang="tr-TR" sz="1400" b="0" i="0" u="none" strike="noStrike" baseline="0" dirty="0" smtClean="0">
                          <a:solidFill>
                            <a:srgbClr val="000000"/>
                          </a:solidFill>
                          <a:effectLst/>
                          <a:latin typeface="Calibri" panose="020F0502020204030204" pitchFamily="34" charset="0"/>
                        </a:rPr>
                        <a:t> risk.</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380593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0983FF85-6A31-41EA-A11A-D71214CBEB4E}"/>
              </a:ext>
            </a:extLst>
          </p:cNvPr>
          <p:cNvSpPr txBox="1"/>
          <p:nvPr/>
        </p:nvSpPr>
        <p:spPr>
          <a:xfrm>
            <a:off x="823765" y="476672"/>
            <a:ext cx="7321964" cy="523220"/>
          </a:xfrm>
          <a:prstGeom prst="rect">
            <a:avLst/>
          </a:prstGeom>
          <a:noFill/>
        </p:spPr>
        <p:txBody>
          <a:bodyPr wrap="square" lIns="91440" tIns="45720" rIns="91440" bIns="45720" rtlCol="0" anchor="t">
            <a:spAutoFit/>
          </a:bodyPr>
          <a:lstStyle/>
          <a:p>
            <a:pPr algn="ctr"/>
            <a:r>
              <a:rPr lang="tr-TR" sz="2800" b="1" dirty="0" smtClean="0">
                <a:solidFill>
                  <a:schemeClr val="accent6"/>
                </a:solidFill>
                <a:effectLst>
                  <a:outerShdw blurRad="38100" dist="38100" dir="2700000" algn="tl">
                    <a:srgbClr val="000000">
                      <a:alpha val="43137"/>
                    </a:srgbClr>
                  </a:outerShdw>
                </a:effectLst>
              </a:rPr>
              <a:t>İYİLEŞTİRİCİ ÖNERİLER</a:t>
            </a:r>
            <a:endParaRPr lang="en-US" sz="2800" dirty="0">
              <a:solidFill>
                <a:schemeClr val="accent6"/>
              </a:solidFill>
              <a:cs typeface="Calibri" panose="020F0502020204030204"/>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2872000724"/>
              </p:ext>
            </p:extLst>
          </p:nvPr>
        </p:nvGraphicFramePr>
        <p:xfrm>
          <a:off x="210312" y="1344168"/>
          <a:ext cx="8682288" cy="5001768"/>
        </p:xfrm>
        <a:graphic>
          <a:graphicData uri="http://schemas.openxmlformats.org/drawingml/2006/table">
            <a:tbl>
              <a:tblPr/>
              <a:tblGrid>
                <a:gridCol w="4266732">
                  <a:extLst>
                    <a:ext uri="{9D8B030D-6E8A-4147-A177-3AD203B41FA5}">
                      <a16:colId xmlns:a16="http://schemas.microsoft.com/office/drawing/2014/main" val="3918363564"/>
                    </a:ext>
                  </a:extLst>
                </a:gridCol>
                <a:gridCol w="4372813">
                  <a:extLst>
                    <a:ext uri="{9D8B030D-6E8A-4147-A177-3AD203B41FA5}">
                      <a16:colId xmlns:a16="http://schemas.microsoft.com/office/drawing/2014/main" val="1683979601"/>
                    </a:ext>
                  </a:extLst>
                </a:gridCol>
                <a:gridCol w="42743">
                  <a:extLst>
                    <a:ext uri="{9D8B030D-6E8A-4147-A177-3AD203B41FA5}">
                      <a16:colId xmlns:a16="http://schemas.microsoft.com/office/drawing/2014/main" val="2592459544"/>
                    </a:ext>
                  </a:extLst>
                </a:gridCol>
              </a:tblGrid>
              <a:tr h="1143000">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smtClean="0">
                          <a:solidFill>
                            <a:srgbClr val="000000"/>
                          </a:solidFill>
                          <a:effectLst/>
                          <a:latin typeface="Calibri" panose="020F0502020204030204" pitchFamily="34" charset="0"/>
                        </a:rPr>
                        <a:t>ÇÖZÜM</a:t>
                      </a:r>
                      <a:endParaRPr lang="tr-TR" sz="12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tr-TR" sz="12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97280">
                <a:tc>
                  <a:txBody>
                    <a:bodyPr/>
                    <a:lstStyle/>
                    <a:p>
                      <a:pPr algn="l" fontAlgn="ctr"/>
                      <a:r>
                        <a:rPr lang="tr-TR" sz="1400" b="0" i="0" u="none" strike="noStrike" dirty="0" smtClean="0">
                          <a:solidFill>
                            <a:srgbClr val="000000"/>
                          </a:solidFill>
                          <a:effectLst/>
                          <a:latin typeface="Calibri" panose="020F0502020204030204" pitchFamily="34" charset="0"/>
                        </a:rPr>
                        <a:t>1) Ziyarete</a:t>
                      </a:r>
                      <a:r>
                        <a:rPr lang="tr-TR" sz="1400" b="0" i="0" u="none" strike="noStrike" baseline="0" dirty="0" smtClean="0">
                          <a:solidFill>
                            <a:srgbClr val="000000"/>
                          </a:solidFill>
                          <a:effectLst/>
                          <a:latin typeface="Calibri" panose="020F0502020204030204" pitchFamily="34" charset="0"/>
                        </a:rPr>
                        <a:t> gelen okullar ile ilgili tanıtımın yetersizliği ve envanter tutulmaması.</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baseline="0" dirty="0" smtClean="0">
                          <a:solidFill>
                            <a:srgbClr val="000000"/>
                          </a:solidFill>
                          <a:effectLst/>
                          <a:latin typeface="Calibri" panose="020F0502020204030204" pitchFamily="34" charset="0"/>
                        </a:rPr>
                        <a:t>Öğrencilerinin iletişim numaraları alınarak sıcak ilişkiler kurulmalıdır. Özel günlerde mesaj atılabilir. Belirli aralıklarla seminer yada öğrencilerin ilgisini çekecek etkinlikler ile okula davet edilebilir. Tercihlerini bizden yana yapmaları için öğrencilerle iletişim kuvvetlendirilmelidir.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435608">
                <a:tc>
                  <a:txBody>
                    <a:bodyPr/>
                    <a:lstStyle/>
                    <a:p>
                      <a:pPr algn="l" fontAlgn="ctr"/>
                      <a:r>
                        <a:rPr lang="tr-TR" sz="1400" b="0" i="0" u="none" strike="noStrike" dirty="0" smtClean="0">
                          <a:solidFill>
                            <a:srgbClr val="000000"/>
                          </a:solidFill>
                          <a:effectLst/>
                          <a:latin typeface="Calibri" panose="020F0502020204030204" pitchFamily="34" charset="0"/>
                        </a:rPr>
                        <a:t>2)</a:t>
                      </a:r>
                      <a:r>
                        <a:rPr lang="tr-TR" sz="1400" b="0" i="0" u="none" strike="noStrike" dirty="0">
                          <a:solidFill>
                            <a:srgbClr val="000000"/>
                          </a:solidFill>
                          <a:effectLst/>
                          <a:latin typeface="Calibri" panose="020F0502020204030204" pitchFamily="34" charset="0"/>
                        </a:rPr>
                        <a:t> </a:t>
                      </a:r>
                      <a:r>
                        <a:rPr lang="tr-TR" sz="1400" b="0" i="0" u="none" strike="noStrike" dirty="0" err="1" smtClean="0">
                          <a:solidFill>
                            <a:srgbClr val="000000"/>
                          </a:solidFill>
                          <a:effectLst/>
                          <a:latin typeface="Calibri" panose="020F0502020204030204" pitchFamily="34" charset="0"/>
                        </a:rPr>
                        <a:t>Castlı</a:t>
                      </a:r>
                      <a:r>
                        <a:rPr lang="tr-TR" sz="1400" b="0" i="0" u="none" strike="noStrike" baseline="0" dirty="0" smtClean="0">
                          <a:solidFill>
                            <a:srgbClr val="000000"/>
                          </a:solidFill>
                          <a:effectLst/>
                          <a:latin typeface="Calibri" panose="020F0502020204030204" pitchFamily="34" charset="0"/>
                        </a:rPr>
                        <a:t> fotoğraf çekimi eksikliği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Sosyal medya, web sitesi, festival duyuruları, konferanslar, afiş, katalog</a:t>
                      </a:r>
                      <a:r>
                        <a:rPr lang="tr-TR" sz="1400" b="0" i="0" u="none" strike="noStrike" baseline="0" dirty="0" smtClean="0">
                          <a:solidFill>
                            <a:srgbClr val="000000"/>
                          </a:solidFill>
                          <a:effectLst/>
                          <a:latin typeface="Calibri" panose="020F0502020204030204" pitchFamily="34" charset="0"/>
                        </a:rPr>
                        <a:t> gibi baskı ürünlerinde kullanmak için üniversitemizin sıcaklığını yansıtacak mutlu öğrenci fotoğraflarını kullanmak ikna edicilik ve samimiyet için etkili olacaktır.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1325880">
                <a:tc>
                  <a:txBody>
                    <a:bodyPr/>
                    <a:lstStyle/>
                    <a:p>
                      <a:pPr algn="l"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3) Yeterli</a:t>
                      </a:r>
                      <a:r>
                        <a:rPr lang="tr-TR" sz="1400" b="0" i="0" u="none" strike="noStrike" baseline="0" dirty="0" smtClean="0">
                          <a:solidFill>
                            <a:srgbClr val="000000"/>
                          </a:solidFill>
                          <a:effectLst/>
                          <a:latin typeface="Calibri" panose="020F0502020204030204" pitchFamily="34" charset="0"/>
                        </a:rPr>
                        <a:t> derecede okul ziyaretlerinin yapılmaması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Üniversitemizin</a:t>
                      </a:r>
                      <a:r>
                        <a:rPr lang="tr-TR" sz="1400" b="0" i="0" u="none" strike="noStrike" baseline="0" dirty="0" smtClean="0">
                          <a:solidFill>
                            <a:srgbClr val="000000"/>
                          </a:solidFill>
                          <a:effectLst/>
                          <a:latin typeface="Calibri" panose="020F0502020204030204" pitchFamily="34" charset="0"/>
                        </a:rPr>
                        <a:t> tanıtımı için okul ziyaretleri arttırılmalıdır. İlgili öğrencilerin iletişim numaraları alınarak irtibat halinde kalınmalıdır.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1044158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950976" y="2136339"/>
            <a:ext cx="7452360" cy="1754326"/>
          </a:xfrm>
          <a:prstGeom prst="rect">
            <a:avLst/>
          </a:prstGeom>
        </p:spPr>
        <p:txBody>
          <a:bodyPr wrap="square">
            <a:spAutoFit/>
          </a:bodyPr>
          <a:lstStyle/>
          <a:p>
            <a:r>
              <a:rPr lang="tr-TR" dirty="0">
                <a:solidFill>
                  <a:schemeClr val="tx2">
                    <a:lumMod val="50000"/>
                  </a:schemeClr>
                </a:solidFill>
              </a:rPr>
              <a:t>Üniversite kurumsal logonun kullanılması gereken farklı bir mecra ya da alanda, paylaşılan logonun web sitemizde yer alan kurumsal logo olduğundan emin olunmalıdır. </a:t>
            </a:r>
          </a:p>
          <a:p>
            <a:r>
              <a:rPr lang="tr-TR" dirty="0">
                <a:solidFill>
                  <a:schemeClr val="tx2">
                    <a:lumMod val="50000"/>
                  </a:schemeClr>
                </a:solidFill>
              </a:rPr>
              <a:t>Üniversitemiz birimlerinin kurumsallıkla ilgili çalışmaları öncesinde birimimizle istişare edilmelidir. </a:t>
            </a:r>
          </a:p>
          <a:p>
            <a:r>
              <a:rPr lang="tr-TR" dirty="0">
                <a:solidFill>
                  <a:schemeClr val="tx2">
                    <a:lumMod val="50000"/>
                  </a:schemeClr>
                </a:solidFill>
              </a:rPr>
              <a:t>Üniversite birimlerimizin ortak dil kullanması gerekmektedir. </a:t>
            </a:r>
          </a:p>
        </p:txBody>
      </p:sp>
    </p:spTree>
    <p:extLst>
      <p:ext uri="{BB962C8B-B14F-4D97-AF65-F5344CB8AC3E}">
        <p14:creationId xmlns:p14="http://schemas.microsoft.com/office/powerpoint/2010/main" val="1784154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65" name="Metin kutusu 6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8"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9"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0"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1"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2"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93"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4"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5"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6"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7"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8"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9"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0"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1"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2"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3"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4"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5"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6"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7"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8"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9"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0"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1"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2"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3"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4"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5"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6"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7"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8"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9"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0"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1"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2"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3"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4"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5"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1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127" name="İçerik Yer Tutucusu 2"/>
          <p:cNvSpPr txBox="1">
            <a:spLocks/>
          </p:cNvSpPr>
          <p:nvPr/>
        </p:nvSpPr>
        <p:spPr>
          <a:xfrm>
            <a:off x="88491" y="2448232"/>
            <a:ext cx="8878529" cy="2433490"/>
          </a:xfrm>
          <a:prstGeom prst="rect">
            <a:avLst/>
          </a:prstGeom>
        </p:spPr>
        <p:txBody>
          <a:bodyPr vert="horz" lIns="91440" tIns="45720" rIns="91440" bIns="45720" rtlCol="0" anchor="t">
            <a:normAutofit/>
          </a:bodyPr>
          <a:lstStyle>
            <a:lvl1pPr marL="0" indent="0" algn="l" defTabSz="457207"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457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914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371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8288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22860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endParaRPr lang="tr-TR" dirty="0">
              <a:solidFill>
                <a:schemeClr val="tx2">
                  <a:lumMod val="50000"/>
                </a:schemeClr>
              </a:solidFill>
            </a:endParaRPr>
          </a:p>
        </p:txBody>
      </p:sp>
      <p:sp>
        <p:nvSpPr>
          <p:cNvPr id="2" name="Dikdörtgen 1"/>
          <p:cNvSpPr/>
          <p:nvPr/>
        </p:nvSpPr>
        <p:spPr>
          <a:xfrm>
            <a:off x="285991" y="1318166"/>
            <a:ext cx="8501393" cy="3990836"/>
          </a:xfrm>
          <a:prstGeom prst="rect">
            <a:avLst/>
          </a:prstGeom>
        </p:spPr>
        <p:txBody>
          <a:bodyPr wrap="square">
            <a:spAutoFit/>
          </a:bodyPr>
          <a:lstStyle/>
          <a:p>
            <a:pPr marL="342906" lvl="0" indent="-342906" defTabSz="457207">
              <a:spcBef>
                <a:spcPts val="1000"/>
              </a:spcBef>
              <a:buClr>
                <a:srgbClr val="BFBFBF">
                  <a:lumMod val="40000"/>
                  <a:lumOff val="60000"/>
                </a:srgbClr>
              </a:buClr>
              <a:buSzPct val="80000"/>
              <a:buFont typeface="Wingdings 3" charset="2"/>
              <a:buChar char=""/>
            </a:pPr>
            <a:r>
              <a:rPr lang="tr-TR" sz="2000" dirty="0">
                <a:solidFill>
                  <a:srgbClr val="1E5155">
                    <a:lumMod val="50000"/>
                  </a:srgbClr>
                </a:solidFill>
                <a:latin typeface="Calibri Light" panose="020F0302020204030204"/>
                <a:ea typeface="+mj-ea"/>
                <a:cs typeface="+mj-cs"/>
              </a:rPr>
              <a:t>Tanıtım süreci belirli bir zaman aralığında değil, aksine yıl içerisine yayılmış etkinlikler bütünüdür. Bu etkinlikler aracılığıyla sadece bir birim değil, Üniversitemizin bir bütün olarak tanıtılması hedeflenmektedir. Kurumsallık gereği bütün personelin tanıtım etkinliklerinin önemli bir parçası olduğu bilinciyle hareket etmesi ve birimimizle anlayış içerisinde işbirliği yapması beklenmektedir.</a:t>
            </a:r>
          </a:p>
          <a:p>
            <a:pPr marL="342906" lvl="0" indent="-342906" defTabSz="457207">
              <a:spcBef>
                <a:spcPts val="1000"/>
              </a:spcBef>
              <a:buClr>
                <a:srgbClr val="BFBFBF">
                  <a:lumMod val="40000"/>
                  <a:lumOff val="60000"/>
                </a:srgbClr>
              </a:buClr>
              <a:buSzPct val="80000"/>
              <a:buFont typeface="Wingdings 3" charset="2"/>
              <a:buChar char=""/>
            </a:pPr>
            <a:r>
              <a:rPr lang="tr-TR" sz="2000" dirty="0">
                <a:solidFill>
                  <a:srgbClr val="1E5155">
                    <a:lumMod val="50000"/>
                  </a:srgbClr>
                </a:solidFill>
                <a:latin typeface="Calibri Light" panose="020F0302020204030204"/>
                <a:ea typeface="+mj-ea"/>
                <a:cs typeface="+mj-cs"/>
              </a:rPr>
              <a:t>Etkinliklerde ortak dil kullanmaya özen gösterilmelidir. </a:t>
            </a:r>
            <a:endParaRPr lang="tr-TR" sz="2000" dirty="0" smtClean="0">
              <a:solidFill>
                <a:srgbClr val="1E5155">
                  <a:lumMod val="50000"/>
                </a:srgbClr>
              </a:solidFill>
              <a:latin typeface="Calibri Light" panose="020F0302020204030204"/>
              <a:ea typeface="+mj-ea"/>
              <a:cs typeface="+mj-cs"/>
            </a:endParaRPr>
          </a:p>
          <a:p>
            <a:pPr marL="342906" indent="-342906" defTabSz="457207">
              <a:spcBef>
                <a:spcPts val="1000"/>
              </a:spcBef>
              <a:buClr>
                <a:srgbClr val="BFBFBF">
                  <a:lumMod val="40000"/>
                  <a:lumOff val="60000"/>
                </a:srgbClr>
              </a:buClr>
              <a:buSzPct val="80000"/>
              <a:buFont typeface="Wingdings 3" charset="2"/>
              <a:buChar char=""/>
            </a:pPr>
            <a:r>
              <a:rPr lang="tr-TR" sz="2000" dirty="0" smtClean="0">
                <a:solidFill>
                  <a:srgbClr val="1E5155">
                    <a:lumMod val="50000"/>
                  </a:srgbClr>
                </a:solidFill>
                <a:latin typeface="Calibri Light" panose="020F0302020204030204"/>
              </a:rPr>
              <a:t>Sosyal medyada öğrencilerin üniversitemizi tercih etmelerini sağlayacak içerikler üretilmelidir.   </a:t>
            </a:r>
            <a:endParaRPr lang="tr-TR" sz="2000" dirty="0">
              <a:solidFill>
                <a:srgbClr val="1E5155">
                  <a:lumMod val="50000"/>
                </a:srgbClr>
              </a:solidFill>
              <a:latin typeface="Calibri Light" panose="020F0302020204030204"/>
            </a:endParaRPr>
          </a:p>
          <a:p>
            <a:pPr marL="342906" lvl="0" indent="-342906" defTabSz="457207">
              <a:spcBef>
                <a:spcPts val="1000"/>
              </a:spcBef>
              <a:buClr>
                <a:srgbClr val="BFBFBF">
                  <a:lumMod val="40000"/>
                  <a:lumOff val="60000"/>
                </a:srgbClr>
              </a:buClr>
              <a:buSzPct val="80000"/>
              <a:buFont typeface="Wingdings 3" charset="2"/>
              <a:buChar char=""/>
            </a:pPr>
            <a:endParaRPr lang="tr-TR" sz="2000" dirty="0" smtClean="0">
              <a:solidFill>
                <a:srgbClr val="1E5155">
                  <a:lumMod val="50000"/>
                </a:srgbClr>
              </a:solidFill>
              <a:latin typeface="Calibri Light" panose="020F0302020204030204"/>
              <a:ea typeface="+mj-ea"/>
              <a:cs typeface="+mj-cs"/>
            </a:endParaRPr>
          </a:p>
          <a:p>
            <a:pPr marL="342906" lvl="0" indent="-342906" defTabSz="457207">
              <a:spcBef>
                <a:spcPts val="1000"/>
              </a:spcBef>
              <a:buClr>
                <a:srgbClr val="BFBFBF">
                  <a:lumMod val="40000"/>
                  <a:lumOff val="60000"/>
                </a:srgbClr>
              </a:buClr>
              <a:buSzPct val="80000"/>
              <a:buFont typeface="Wingdings 3" charset="2"/>
              <a:buChar char=""/>
            </a:pPr>
            <a:endParaRPr lang="tr-TR" sz="2000" dirty="0">
              <a:solidFill>
                <a:srgbClr val="1E5155">
                  <a:lumMod val="50000"/>
                </a:srgbClr>
              </a:solidFill>
              <a:latin typeface="Calibri Light" panose="020F0302020204030204"/>
              <a:ea typeface="+mj-ea"/>
              <a:cs typeface="+mj-cs"/>
            </a:endParaRPr>
          </a:p>
        </p:txBody>
      </p:sp>
    </p:spTree>
    <p:extLst>
      <p:ext uri="{BB962C8B-B14F-4D97-AF65-F5344CB8AC3E}">
        <p14:creationId xmlns:p14="http://schemas.microsoft.com/office/powerpoint/2010/main" val="2340244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490637" y="4367723"/>
            <a:ext cx="8352928" cy="2862322"/>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POLİTİKASI</a:t>
            </a:r>
          </a:p>
          <a:p>
            <a:pPr fontAlgn="base">
              <a:spcAft>
                <a:spcPts val="0"/>
              </a:spcAft>
            </a:pPr>
            <a:r>
              <a:rPr lang="tr-TR" dirty="0">
                <a:solidFill>
                  <a:schemeClr val="tx2"/>
                </a:solidFill>
              </a:rPr>
              <a:t>Takım çalışmasını esas alarak, iletişim konusunda uzmanlıkları bir araya getirip, çeşitlendirerek çok yönlü tanıtımı benimsemek. </a:t>
            </a:r>
          </a:p>
          <a:p>
            <a:pPr fontAlgn="base">
              <a:spcAft>
                <a:spcPts val="0"/>
              </a:spcAft>
            </a:pPr>
            <a:r>
              <a:rPr lang="tr-TR" dirty="0">
                <a:solidFill>
                  <a:schemeClr val="tx2"/>
                </a:solidFill>
              </a:rPr>
              <a:t>Üniversitemizin tanınırlığını daha yaygın hale getirmek, bilinirliğinin Antalya odağının yanı sıra hedef kitlesinde yer alan coğrafyalarda derinleştirilmesini sağlamak</a:t>
            </a:r>
          </a:p>
          <a:p>
            <a:pPr fontAlgn="base">
              <a:spcAft>
                <a:spcPts val="0"/>
              </a:spcAft>
            </a:pPr>
            <a:r>
              <a:rPr lang="tr-TR" dirty="0">
                <a:solidFill>
                  <a:schemeClr val="tx2"/>
                </a:solidFill>
              </a:rPr>
              <a:t>Girişimci, sektör ile işbirliğini destekleyen, toplumsal sosyal sorumluluğa önem veren ve araştırmacı üniversite yaklaşımını tüm paydaşlar ile süreklilik ilkesi içeren iletişim faaliyetleri ile desteklemektir. </a:t>
            </a:r>
          </a:p>
          <a:p>
            <a:pPr fontAlgn="base">
              <a:lnSpc>
                <a:spcPct val="150000"/>
              </a:lnSpc>
              <a:spcAft>
                <a:spcPts val="0"/>
              </a:spcAft>
            </a:pPr>
            <a:endParaRPr lang="tr-TR" b="1" dirty="0">
              <a:solidFill>
                <a:srgbClr val="0C0D0D"/>
              </a:solidFill>
              <a:latin typeface="Times New Roman" panose="02020603050405020304" pitchFamily="18" charset="0"/>
              <a:ea typeface="Times New Roman" panose="02020603050405020304" pitchFamily="18" charset="0"/>
            </a:endParaRPr>
          </a:p>
        </p:txBody>
      </p:sp>
      <p:sp>
        <p:nvSpPr>
          <p:cNvPr id="7" name="Dikdörtgen 6"/>
          <p:cNvSpPr/>
          <p:nvPr/>
        </p:nvSpPr>
        <p:spPr>
          <a:xfrm>
            <a:off x="503655" y="2780819"/>
            <a:ext cx="8352928" cy="2169825"/>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a:t>
            </a:r>
            <a:r>
              <a:rPr lang="tr-TR" b="1" dirty="0" smtClean="0">
                <a:solidFill>
                  <a:srgbClr val="FF0000"/>
                </a:solidFill>
                <a:latin typeface="Calibri" panose="020F0502020204030204" pitchFamily="34" charset="0"/>
                <a:ea typeface="Times New Roman" panose="02020603050405020304" pitchFamily="18" charset="0"/>
              </a:rPr>
              <a:t>VİZYONU</a:t>
            </a:r>
          </a:p>
          <a:p>
            <a:pPr fontAlgn="base">
              <a:lnSpc>
                <a:spcPct val="150000"/>
              </a:lnSpc>
            </a:pPr>
            <a:r>
              <a:rPr lang="tr-TR" dirty="0">
                <a:solidFill>
                  <a:schemeClr val="tx2"/>
                </a:solidFill>
              </a:rPr>
              <a:t>Günümüzün bilgi ve teknoloji odaklı dünyasında, globalleşen dünyanın dinamiklerine hakim olmak, yerel olma değerinden güç alarak, çalışan ve paydaşlar için yenilikçi ve dinamik üniversite anlayışını en iyi şekilde temsil etmektir.</a:t>
            </a:r>
          </a:p>
          <a:p>
            <a:pPr fontAlgn="base">
              <a:lnSpc>
                <a:spcPct val="150000"/>
              </a:lnSpc>
              <a:spcAft>
                <a:spcPts val="0"/>
              </a:spcAft>
            </a:pPr>
            <a:endParaRPr lang="tr-TR" b="1" dirty="0">
              <a:solidFill>
                <a:srgbClr val="FF0000"/>
              </a:solidFill>
              <a:latin typeface="Calibri" panose="020F0502020204030204" pitchFamily="34" charset="0"/>
              <a:ea typeface="Times New Roman" panose="02020603050405020304" pitchFamily="18" charset="0"/>
            </a:endParaRPr>
          </a:p>
        </p:txBody>
      </p:sp>
      <p:sp>
        <p:nvSpPr>
          <p:cNvPr id="8" name="Dikdörtgen 7"/>
          <p:cNvSpPr/>
          <p:nvPr/>
        </p:nvSpPr>
        <p:spPr>
          <a:xfrm>
            <a:off x="490637" y="1172687"/>
            <a:ext cx="8352928" cy="2169825"/>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a:t>
            </a:r>
            <a:r>
              <a:rPr lang="tr-TR" b="1" dirty="0" smtClean="0">
                <a:solidFill>
                  <a:srgbClr val="FF0000"/>
                </a:solidFill>
                <a:latin typeface="Calibri" panose="020F0502020204030204" pitchFamily="34" charset="0"/>
                <a:ea typeface="Times New Roman" panose="02020603050405020304" pitchFamily="18" charset="0"/>
              </a:rPr>
              <a:t>MİSYONU</a:t>
            </a:r>
          </a:p>
          <a:p>
            <a:pPr fontAlgn="base">
              <a:lnSpc>
                <a:spcPct val="150000"/>
              </a:lnSpc>
            </a:pPr>
            <a:r>
              <a:rPr lang="tr-TR" dirty="0">
                <a:solidFill>
                  <a:schemeClr val="tx2"/>
                </a:solidFill>
              </a:rPr>
              <a:t>Girişimci, yenilikçi ve nitelikli eğitim esas alan Üniversitemizin, stratejik iletişim çalışmaları çerçevesinde bilinirliğinin sürekliliğini sağlamak ve hedef kitlemizde yer alan tüm paydaşlara farklılığımızı ve kattığımız değeri iletişim çalışmaları ile ifade etmektir.</a:t>
            </a:r>
          </a:p>
          <a:p>
            <a:pPr fontAlgn="base">
              <a:lnSpc>
                <a:spcPct val="150000"/>
              </a:lnSpc>
              <a:spcAft>
                <a:spcPts val="0"/>
              </a:spcAft>
            </a:pPr>
            <a:endParaRPr lang="tr-TR" b="1" dirty="0">
              <a:solidFill>
                <a:srgbClr val="FF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38822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extLst>
              <p:ext uri="{D42A27DB-BD31-4B8C-83A1-F6EECF244321}">
                <p14:modId xmlns:p14="http://schemas.microsoft.com/office/powerpoint/2010/main" val="2042566131"/>
              </p:ext>
            </p:extLst>
          </p:nvPr>
        </p:nvGraphicFramePr>
        <p:xfrm>
          <a:off x="2076429" y="1288031"/>
          <a:ext cx="5097936" cy="5148685"/>
        </p:xfrm>
        <a:graphic>
          <a:graphicData uri="http://schemas.openxmlformats.org/drawingml/2006/table">
            <a:tbl>
              <a:tblPr/>
              <a:tblGrid>
                <a:gridCol w="1216727">
                  <a:extLst>
                    <a:ext uri="{9D8B030D-6E8A-4147-A177-3AD203B41FA5}">
                      <a16:colId xmlns:a16="http://schemas.microsoft.com/office/drawing/2014/main" val="3918363564"/>
                    </a:ext>
                  </a:extLst>
                </a:gridCol>
                <a:gridCol w="1286987">
                  <a:extLst>
                    <a:ext uri="{9D8B030D-6E8A-4147-A177-3AD203B41FA5}">
                      <a16:colId xmlns:a16="http://schemas.microsoft.com/office/drawing/2014/main" val="1683979601"/>
                    </a:ext>
                  </a:extLst>
                </a:gridCol>
                <a:gridCol w="1297111">
                  <a:extLst>
                    <a:ext uri="{9D8B030D-6E8A-4147-A177-3AD203B41FA5}">
                      <a16:colId xmlns:a16="http://schemas.microsoft.com/office/drawing/2014/main" val="2592459544"/>
                    </a:ext>
                  </a:extLst>
                </a:gridCol>
                <a:gridCol w="1297111">
                  <a:extLst>
                    <a:ext uri="{9D8B030D-6E8A-4147-A177-3AD203B41FA5}">
                      <a16:colId xmlns:a16="http://schemas.microsoft.com/office/drawing/2014/main" val="588152821"/>
                    </a:ext>
                  </a:extLst>
                </a:gridCol>
              </a:tblGrid>
              <a:tr h="383653">
                <a:tc>
                  <a:txBody>
                    <a:bodyPr/>
                    <a:lstStyle/>
                    <a:p>
                      <a:pPr algn="ctr" fontAlgn="ctr"/>
                      <a:r>
                        <a:rPr lang="tr-TR" sz="1200" b="1" i="0" u="none" strike="noStrike" dirty="0">
                          <a:solidFill>
                            <a:srgbClr val="000000"/>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499291">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dirty="0" smtClean="0">
                          <a:solidFill>
                            <a:srgbClr val="000000"/>
                          </a:solidFill>
                          <a:effectLst/>
                          <a:latin typeface="Tahoma" panose="020B0604030504040204" pitchFamily="34" charset="0"/>
                        </a:rPr>
                        <a:t>G1- Eğitimli ve deneyimli personel</a:t>
                      </a:r>
                    </a:p>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50" b="0" i="0" u="none" strike="noStrike"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Z1-</a:t>
                      </a:r>
                      <a:r>
                        <a:rPr lang="tr-TR" sz="1050" b="0" i="0" u="none" strike="noStrike" baseline="0"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 Tanıtım faaliyetlerinin azlığı.</a:t>
                      </a:r>
                      <a:endParaRPr lang="tr-TR" sz="1050" b="0"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50" b="0" i="0" u="none" strike="noStrike" kern="1200" dirty="0" smtClean="0">
                          <a:solidFill>
                            <a:srgbClr val="000000"/>
                          </a:solidFill>
                          <a:effectLst/>
                          <a:latin typeface="Tahoma" panose="020B0604030504040204" pitchFamily="34" charset="0"/>
                          <a:ea typeface="+mn-ea"/>
                          <a:cs typeface="+mn-cs"/>
                        </a:rPr>
                        <a:t>F1- İl dışından gelen okul </a:t>
                      </a:r>
                    </a:p>
                    <a:p>
                      <a:pPr algn="ctr" fontAlgn="ctr"/>
                      <a:r>
                        <a:rPr lang="tr-TR" sz="1050" b="0" i="0" u="none" strike="noStrike" kern="1200" dirty="0" smtClean="0">
                          <a:solidFill>
                            <a:srgbClr val="000000"/>
                          </a:solidFill>
                          <a:effectLst/>
                          <a:latin typeface="Tahoma" panose="020B0604030504040204" pitchFamily="34" charset="0"/>
                          <a:ea typeface="+mn-ea"/>
                          <a:cs typeface="+mn-cs"/>
                        </a:rPr>
                        <a:t>ziyareti talepleri </a:t>
                      </a:r>
                    </a:p>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T1-Aday öğrenci ilgisinin düşmesi</a:t>
                      </a:r>
                    </a:p>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793286">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G2- Güçlü birim içi iletişim </a:t>
                      </a:r>
                    </a:p>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50" b="0" i="0" u="none" strike="noStrike"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Z2- Sosyal medyada aktifliğin zayıf</a:t>
                      </a:r>
                      <a:r>
                        <a:rPr lang="tr-TR" sz="1050" b="0" i="0" u="none" strike="noStrike" baseline="0"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 kalması.</a:t>
                      </a:r>
                      <a:r>
                        <a:rPr lang="tr-TR" sz="1050" b="0"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F2- Antalya'daki ilk vakıf üniversite olması</a:t>
                      </a:r>
                    </a:p>
                    <a:p>
                      <a:pPr algn="ctr" fontAlgn="ctr"/>
                      <a:r>
                        <a:rPr lang="tr-TR" sz="105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T2- Ekonomik Kriz nedeniyle aday öğrenci ailelerinin ekonomik sıkıntı yaşama ihtimalleri</a:t>
                      </a:r>
                    </a:p>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499291">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G3- Güler yüzlü personel</a:t>
                      </a:r>
                    </a:p>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kern="1200" dirty="0" smtClean="0">
                          <a:solidFill>
                            <a:srgbClr val="000000"/>
                          </a:solidFill>
                          <a:effectLst/>
                          <a:latin typeface="Tahoma" panose="020B0604030504040204" pitchFamily="34" charset="0"/>
                          <a:ea typeface="+mn-ea"/>
                          <a:cs typeface="+mn-cs"/>
                        </a:rPr>
                        <a:t>F2- Antalya</a:t>
                      </a:r>
                      <a:r>
                        <a:rPr lang="tr-TR" sz="1050" b="0" i="0" u="none" strike="noStrike" kern="1200" baseline="0" dirty="0" smtClean="0">
                          <a:solidFill>
                            <a:srgbClr val="000000"/>
                          </a:solidFill>
                          <a:effectLst/>
                          <a:latin typeface="Tahoma" panose="020B0604030504040204" pitchFamily="34" charset="0"/>
                          <a:ea typeface="+mn-ea"/>
                          <a:cs typeface="+mn-cs"/>
                        </a:rPr>
                        <a:t> merkezde tek </a:t>
                      </a:r>
                      <a:r>
                        <a:rPr lang="tr-TR" sz="1050" b="0" i="0" u="none" strike="noStrike" kern="1200" dirty="0" smtClean="0">
                          <a:solidFill>
                            <a:srgbClr val="000000"/>
                          </a:solidFill>
                          <a:effectLst/>
                          <a:latin typeface="Tahoma" panose="020B0604030504040204" pitchFamily="34" charset="0"/>
                          <a:ea typeface="+mn-ea"/>
                          <a:cs typeface="+mn-cs"/>
                        </a:rPr>
                        <a:t>vakıf üniversite olması</a:t>
                      </a:r>
                    </a:p>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50" b="0" i="0" u="none" strike="noStrike" dirty="0" smtClean="0">
                          <a:solidFill>
                            <a:srgbClr val="000000"/>
                          </a:solidFill>
                          <a:effectLst/>
                          <a:latin typeface="Tahoma" panose="020B0604030504040204" pitchFamily="34" charset="0"/>
                          <a:ea typeface="Tahoma" panose="020B0604030504040204" pitchFamily="34" charset="0"/>
                          <a:cs typeface="Tahoma" panose="020B0604030504040204" pitchFamily="34" charset="0"/>
                        </a:rPr>
                        <a:t>T3- Vakıf Üniversitesi sayısında artış.</a:t>
                      </a:r>
                      <a:endParaRPr lang="tr-TR" sz="1050" b="0"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499291">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050" b="0" i="0" u="none" strike="noStrike" dirty="0">
                          <a:solidFill>
                            <a:srgbClr val="000000"/>
                          </a:solidFill>
                          <a:effectLst/>
                          <a:latin typeface="Calibri" panose="020F0502020204030204" pitchFamily="34" charset="0"/>
                        </a:rPr>
                        <a:t> </a:t>
                      </a:r>
                      <a:r>
                        <a:rPr lang="tr-TR" sz="1050" b="0" i="0" u="none" strike="noStrike" kern="1200" dirty="0" smtClean="0">
                          <a:solidFill>
                            <a:srgbClr val="000000"/>
                          </a:solidFill>
                          <a:effectLst/>
                          <a:latin typeface="Tahoma" panose="020B0604030504040204" pitchFamily="34" charset="0"/>
                          <a:ea typeface="+mn-ea"/>
                          <a:cs typeface="+mn-cs"/>
                        </a:rPr>
                        <a:t>G5- Dinamik ve çözüm odaklı personel</a:t>
                      </a:r>
                    </a:p>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227090">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227090">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227090">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227090">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238898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p:cNvGraphicFramePr>
            <a:graphicFrameLocks noGrp="1"/>
          </p:cNvGraphicFramePr>
          <p:nvPr>
            <p:extLst>
              <p:ext uri="{D42A27DB-BD31-4B8C-83A1-F6EECF244321}">
                <p14:modId xmlns:p14="http://schemas.microsoft.com/office/powerpoint/2010/main" val="533227019"/>
              </p:ext>
            </p:extLst>
          </p:nvPr>
        </p:nvGraphicFramePr>
        <p:xfrm>
          <a:off x="161771" y="1539132"/>
          <a:ext cx="8888360" cy="4758044"/>
        </p:xfrm>
        <a:graphic>
          <a:graphicData uri="http://schemas.openxmlformats.org/drawingml/2006/table">
            <a:tbl>
              <a:tblPr/>
              <a:tblGrid>
                <a:gridCol w="2845359">
                  <a:extLst>
                    <a:ext uri="{9D8B030D-6E8A-4147-A177-3AD203B41FA5}">
                      <a16:colId xmlns:a16="http://schemas.microsoft.com/office/drawing/2014/main" val="3918363564"/>
                    </a:ext>
                  </a:extLst>
                </a:gridCol>
                <a:gridCol w="3009663">
                  <a:extLst>
                    <a:ext uri="{9D8B030D-6E8A-4147-A177-3AD203B41FA5}">
                      <a16:colId xmlns:a16="http://schemas.microsoft.com/office/drawing/2014/main" val="1683979601"/>
                    </a:ext>
                  </a:extLst>
                </a:gridCol>
                <a:gridCol w="3033338">
                  <a:extLst>
                    <a:ext uri="{9D8B030D-6E8A-4147-A177-3AD203B41FA5}">
                      <a16:colId xmlns:a16="http://schemas.microsoft.com/office/drawing/2014/main" val="2592459544"/>
                    </a:ext>
                  </a:extLst>
                </a:gridCol>
              </a:tblGrid>
              <a:tr h="345507">
                <a:tc>
                  <a:txBody>
                    <a:bodyPr/>
                    <a:lstStyle/>
                    <a:p>
                      <a:pPr algn="ctr" fontAlgn="ctr"/>
                      <a:r>
                        <a:rPr lang="tr-TR" sz="24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24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24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77969">
                <a:tc>
                  <a:txBody>
                    <a:bodyPr/>
                    <a:lstStyle/>
                    <a:p>
                      <a:pPr algn="ctr" fontAlgn="ctr"/>
                      <a:r>
                        <a:rPr lang="tr-TR" sz="1600" b="0" i="0" u="none" strike="noStrike" dirty="0">
                          <a:solidFill>
                            <a:srgbClr val="000000"/>
                          </a:solidFill>
                          <a:effectLst/>
                          <a:latin typeface="Calibri" panose="020F0502020204030204" pitchFamily="34" charset="0"/>
                        </a:rPr>
                        <a:t>Tanıtım, Basın ve Halkla İlişkiler Müdürlüğü Personeli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Görev ve 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Zamanında ve Doğru Bilgi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77969">
                <a:tc>
                  <a:txBody>
                    <a:bodyPr/>
                    <a:lstStyle/>
                    <a:p>
                      <a:pPr algn="ctr" fontAlgn="ctr"/>
                      <a:r>
                        <a:rPr lang="tr-TR" sz="1600" b="0" i="0" u="none" strike="noStrike" dirty="0">
                          <a:solidFill>
                            <a:srgbClr val="000000"/>
                          </a:solidFill>
                          <a:effectLst/>
                          <a:latin typeface="Calibri" panose="020F0502020204030204" pitchFamily="34" charset="0"/>
                        </a:rPr>
                        <a:t>Kısmi Zamanlı 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Hizmet Üretme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Ücret, Verimli Çalışma Ortamı ve İş Üretme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82660740"/>
                  </a:ext>
                </a:extLst>
              </a:tr>
              <a:tr h="377969">
                <a:tc>
                  <a:txBody>
                    <a:bodyPr/>
                    <a:lstStyle/>
                    <a:p>
                      <a:pPr algn="ctr" fontAlgn="ctr"/>
                      <a:r>
                        <a:rPr lang="tr-TR" sz="1600" b="0" i="0" u="none" strike="noStrike">
                          <a:solidFill>
                            <a:srgbClr val="000000"/>
                          </a:solidFill>
                          <a:effectLst/>
                          <a:latin typeface="Calibri" panose="020F0502020204030204" pitchFamily="34" charset="0"/>
                        </a:rPr>
                        <a:t>Aday 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Okul hakkında detaylı bilgi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Doğru Bilgi Aktarımı</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8260654"/>
                  </a:ext>
                </a:extLst>
              </a:tr>
              <a:tr h="377969">
                <a:tc>
                  <a:txBody>
                    <a:bodyPr/>
                    <a:lstStyle/>
                    <a:p>
                      <a:pPr algn="ctr" fontAlgn="ctr"/>
                      <a:r>
                        <a:rPr lang="tr-TR" sz="1600" b="0" i="0" u="none" strike="noStrike">
                          <a:solidFill>
                            <a:srgbClr val="000000"/>
                          </a:solidFill>
                          <a:effectLst/>
                          <a:latin typeface="Calibri" panose="020F0502020204030204" pitchFamily="34" charset="0"/>
                        </a:rPr>
                        <a:t>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Zengin etkinlikler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Etkinlik Materyali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184242"/>
                  </a:ext>
                </a:extLst>
              </a:tr>
              <a:tr h="377969">
                <a:tc>
                  <a:txBody>
                    <a:bodyPr/>
                    <a:lstStyle/>
                    <a:p>
                      <a:pPr algn="ctr" fontAlgn="ctr"/>
                      <a:r>
                        <a:rPr lang="tr-TR" sz="1600" b="0" i="0" u="none" strike="noStrike">
                          <a:solidFill>
                            <a:srgbClr val="000000"/>
                          </a:solidFill>
                          <a:effectLst/>
                          <a:latin typeface="Calibri" panose="020F0502020204030204" pitchFamily="34" charset="0"/>
                        </a:rPr>
                        <a:t>Liseler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Tanıtım ve Hizmet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 Protokolü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204582"/>
                  </a:ext>
                </a:extLst>
              </a:tr>
              <a:tr h="377969">
                <a:tc>
                  <a:txBody>
                    <a:bodyPr/>
                    <a:lstStyle/>
                    <a:p>
                      <a:pPr algn="ctr" fontAlgn="ctr"/>
                      <a:r>
                        <a:rPr lang="tr-TR" sz="1600" b="0" i="0" u="none" strike="noStrike">
                          <a:solidFill>
                            <a:srgbClr val="000000"/>
                          </a:solidFill>
                          <a:effectLst/>
                          <a:latin typeface="Calibri" panose="020F0502020204030204" pitchFamily="34" charset="0"/>
                        </a:rPr>
                        <a:t>Veliler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Hizmet Alan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Doğru Bilgilendirme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4778555"/>
                  </a:ext>
                </a:extLst>
              </a:tr>
              <a:tr h="377969">
                <a:tc>
                  <a:txBody>
                    <a:bodyPr/>
                    <a:lstStyle/>
                    <a:p>
                      <a:pPr algn="ctr" fontAlgn="ctr"/>
                      <a:r>
                        <a:rPr lang="tr-TR" sz="1600" b="0" i="0" u="none" strike="noStrike">
                          <a:solidFill>
                            <a:srgbClr val="000000"/>
                          </a:solidFill>
                          <a:effectLst/>
                          <a:latin typeface="Calibri" panose="020F0502020204030204" pitchFamily="34" charset="0"/>
                        </a:rPr>
                        <a:t>MEB</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Mevzuata Uygunluk, Ortak Projeler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57676607"/>
                  </a:ext>
                </a:extLst>
              </a:tr>
              <a:tr h="377969">
                <a:tc>
                  <a:txBody>
                    <a:bodyPr/>
                    <a:lstStyle/>
                    <a:p>
                      <a:pPr algn="ctr" fontAlgn="ctr"/>
                      <a:r>
                        <a:rPr lang="tr-TR" sz="1600" b="0" i="0" u="none" strike="noStrike">
                          <a:solidFill>
                            <a:srgbClr val="000000"/>
                          </a:solidFill>
                          <a:effectLst/>
                          <a:latin typeface="Calibri" panose="020F0502020204030204" pitchFamily="34" charset="0"/>
                        </a:rPr>
                        <a:t>Rehberlik Araştırma Merkezleri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Tanıtım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77969">
                <a:tc>
                  <a:txBody>
                    <a:bodyPr/>
                    <a:lstStyle/>
                    <a:p>
                      <a:pPr algn="ctr" fontAlgn="ctr"/>
                      <a:r>
                        <a:rPr lang="tr-TR" sz="1600" b="0" i="0" u="none" strike="noStrike">
                          <a:solidFill>
                            <a:srgbClr val="000000"/>
                          </a:solidFill>
                          <a:effectLst/>
                          <a:latin typeface="Calibri" panose="020F0502020204030204" pitchFamily="34" charset="0"/>
                        </a:rPr>
                        <a:t>Sivil Toplum Kuruluşları</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Tanıtım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77969">
                <a:tc>
                  <a:txBody>
                    <a:bodyPr/>
                    <a:lstStyle/>
                    <a:p>
                      <a:pPr algn="ctr" fontAlgn="ctr"/>
                      <a:r>
                        <a:rPr lang="tr-TR" sz="1600" b="0" i="0" u="none" strike="noStrike">
                          <a:solidFill>
                            <a:srgbClr val="000000"/>
                          </a:solidFill>
                          <a:effectLst/>
                          <a:latin typeface="Calibri" panose="020F0502020204030204" pitchFamily="34" charset="0"/>
                        </a:rPr>
                        <a:t>Resmi Kurumlar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77969">
                <a:tc>
                  <a:txBody>
                    <a:bodyPr/>
                    <a:lstStyle/>
                    <a:p>
                      <a:pPr algn="ctr" fontAlgn="ctr"/>
                      <a:r>
                        <a:rPr lang="tr-TR" sz="1600" b="0" i="0" u="none" strike="noStrike">
                          <a:solidFill>
                            <a:srgbClr val="000000"/>
                          </a:solidFill>
                          <a:effectLst/>
                          <a:latin typeface="Calibri" panose="020F0502020204030204" pitchFamily="34" charset="0"/>
                        </a:rPr>
                        <a:t>Özel Kurumlar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bl>
          </a:graphicData>
        </a:graphic>
      </p:graphicFrame>
    </p:spTree>
    <p:extLst>
      <p:ext uri="{BB962C8B-B14F-4D97-AF65-F5344CB8AC3E}">
        <p14:creationId xmlns:p14="http://schemas.microsoft.com/office/powerpoint/2010/main" val="45983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999645384"/>
              </p:ext>
            </p:extLst>
          </p:nvPr>
        </p:nvGraphicFramePr>
        <p:xfrm>
          <a:off x="152978" y="1556716"/>
          <a:ext cx="8888360" cy="4758044"/>
        </p:xfrm>
        <a:graphic>
          <a:graphicData uri="http://schemas.openxmlformats.org/drawingml/2006/table">
            <a:tbl>
              <a:tblPr/>
              <a:tblGrid>
                <a:gridCol w="2845359">
                  <a:extLst>
                    <a:ext uri="{9D8B030D-6E8A-4147-A177-3AD203B41FA5}">
                      <a16:colId xmlns:a16="http://schemas.microsoft.com/office/drawing/2014/main" val="3918363564"/>
                    </a:ext>
                  </a:extLst>
                </a:gridCol>
                <a:gridCol w="3009663">
                  <a:extLst>
                    <a:ext uri="{9D8B030D-6E8A-4147-A177-3AD203B41FA5}">
                      <a16:colId xmlns:a16="http://schemas.microsoft.com/office/drawing/2014/main" val="1683979601"/>
                    </a:ext>
                  </a:extLst>
                </a:gridCol>
                <a:gridCol w="3033338">
                  <a:extLst>
                    <a:ext uri="{9D8B030D-6E8A-4147-A177-3AD203B41FA5}">
                      <a16:colId xmlns:a16="http://schemas.microsoft.com/office/drawing/2014/main" val="2592459544"/>
                    </a:ext>
                  </a:extLst>
                </a:gridCol>
              </a:tblGrid>
              <a:tr h="345507">
                <a:tc>
                  <a:txBody>
                    <a:bodyPr/>
                    <a:lstStyle/>
                    <a:p>
                      <a:pPr algn="ctr" fontAlgn="ctr"/>
                      <a:r>
                        <a:rPr lang="tr-TR" sz="24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24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24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77969">
                <a:tc>
                  <a:txBody>
                    <a:bodyPr/>
                    <a:lstStyle/>
                    <a:p>
                      <a:pPr algn="ctr" fontAlgn="ctr"/>
                      <a:r>
                        <a:rPr lang="tr-TR" sz="1600" b="0" i="0" u="none" strike="noStrike" dirty="0">
                          <a:solidFill>
                            <a:srgbClr val="000000"/>
                          </a:solidFill>
                          <a:effectLst/>
                          <a:latin typeface="Calibri" panose="020F0502020204030204" pitchFamily="34" charset="0"/>
                        </a:rPr>
                        <a:t>Tanıtım, Basın ve Halkla İlişkiler Müdürlüğü Personeli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Görev ve 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Zamanında ve Doğru Bilgi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77969">
                <a:tc>
                  <a:txBody>
                    <a:bodyPr/>
                    <a:lstStyle/>
                    <a:p>
                      <a:pPr algn="ctr" fontAlgn="ctr"/>
                      <a:r>
                        <a:rPr lang="tr-TR" sz="1600" b="0" i="0" u="none" strike="noStrike" dirty="0">
                          <a:solidFill>
                            <a:srgbClr val="000000"/>
                          </a:solidFill>
                          <a:effectLst/>
                          <a:latin typeface="Calibri" panose="020F0502020204030204" pitchFamily="34" charset="0"/>
                        </a:rPr>
                        <a:t>Kısmi Zamanlı 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Hizmet Üretme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Ücret, Verimli Çalışma Ortamı ve İş Üretme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82660740"/>
                  </a:ext>
                </a:extLst>
              </a:tr>
              <a:tr h="377969">
                <a:tc>
                  <a:txBody>
                    <a:bodyPr/>
                    <a:lstStyle/>
                    <a:p>
                      <a:pPr algn="ctr" fontAlgn="ctr"/>
                      <a:r>
                        <a:rPr lang="tr-TR" sz="1600" b="0" i="0" u="none" strike="noStrike">
                          <a:solidFill>
                            <a:srgbClr val="000000"/>
                          </a:solidFill>
                          <a:effectLst/>
                          <a:latin typeface="Calibri" panose="020F0502020204030204" pitchFamily="34" charset="0"/>
                        </a:rPr>
                        <a:t>Aday 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Okul hakkında detaylı bilgi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Doğru Bilgi Aktarımı</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8260654"/>
                  </a:ext>
                </a:extLst>
              </a:tr>
              <a:tr h="377969">
                <a:tc>
                  <a:txBody>
                    <a:bodyPr/>
                    <a:lstStyle/>
                    <a:p>
                      <a:pPr algn="ctr" fontAlgn="ctr"/>
                      <a:r>
                        <a:rPr lang="tr-TR" sz="1600" b="0" i="0" u="none" strike="noStrike">
                          <a:solidFill>
                            <a:srgbClr val="000000"/>
                          </a:solidFill>
                          <a:effectLst/>
                          <a:latin typeface="Calibri" panose="020F0502020204030204" pitchFamily="34" charset="0"/>
                        </a:rPr>
                        <a:t>Öğrenci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Zengin etkinlikler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Etkinlik Materyali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184242"/>
                  </a:ext>
                </a:extLst>
              </a:tr>
              <a:tr h="377969">
                <a:tc>
                  <a:txBody>
                    <a:bodyPr/>
                    <a:lstStyle/>
                    <a:p>
                      <a:pPr algn="ctr" fontAlgn="ctr"/>
                      <a:r>
                        <a:rPr lang="tr-TR" sz="1600" b="0" i="0" u="none" strike="noStrike">
                          <a:solidFill>
                            <a:srgbClr val="000000"/>
                          </a:solidFill>
                          <a:effectLst/>
                          <a:latin typeface="Calibri" panose="020F0502020204030204" pitchFamily="34" charset="0"/>
                        </a:rPr>
                        <a:t>Liseler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Tanıtım ve Hizmet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 Protokolü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204582"/>
                  </a:ext>
                </a:extLst>
              </a:tr>
              <a:tr h="377969">
                <a:tc>
                  <a:txBody>
                    <a:bodyPr/>
                    <a:lstStyle/>
                    <a:p>
                      <a:pPr algn="ctr" fontAlgn="ctr"/>
                      <a:r>
                        <a:rPr lang="tr-TR" sz="1600" b="0" i="0" u="none" strike="noStrike">
                          <a:solidFill>
                            <a:srgbClr val="000000"/>
                          </a:solidFill>
                          <a:effectLst/>
                          <a:latin typeface="Calibri" panose="020F0502020204030204" pitchFamily="34" charset="0"/>
                        </a:rPr>
                        <a:t>Veliler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Hizmet Alan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Doğru Bilgilendirme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4778555"/>
                  </a:ext>
                </a:extLst>
              </a:tr>
              <a:tr h="377969">
                <a:tc>
                  <a:txBody>
                    <a:bodyPr/>
                    <a:lstStyle/>
                    <a:p>
                      <a:pPr algn="ctr" fontAlgn="ctr"/>
                      <a:r>
                        <a:rPr lang="tr-TR" sz="1600" b="0" i="0" u="none" strike="noStrike">
                          <a:solidFill>
                            <a:srgbClr val="000000"/>
                          </a:solidFill>
                          <a:effectLst/>
                          <a:latin typeface="Calibri" panose="020F0502020204030204" pitchFamily="34" charset="0"/>
                        </a:rPr>
                        <a:t>MEB</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Mevzuata Uygunluk, Ortak Projeler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57676607"/>
                  </a:ext>
                </a:extLst>
              </a:tr>
              <a:tr h="377969">
                <a:tc>
                  <a:txBody>
                    <a:bodyPr/>
                    <a:lstStyle/>
                    <a:p>
                      <a:pPr algn="ctr" fontAlgn="ctr"/>
                      <a:r>
                        <a:rPr lang="tr-TR" sz="1600" b="0" i="0" u="none" strike="noStrike">
                          <a:solidFill>
                            <a:srgbClr val="000000"/>
                          </a:solidFill>
                          <a:effectLst/>
                          <a:latin typeface="Calibri" panose="020F0502020204030204" pitchFamily="34" charset="0"/>
                        </a:rPr>
                        <a:t>Rehberlik Araştırma Merkezleri</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Tanıtım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77969">
                <a:tc>
                  <a:txBody>
                    <a:bodyPr/>
                    <a:lstStyle/>
                    <a:p>
                      <a:pPr algn="ctr" fontAlgn="ctr"/>
                      <a:r>
                        <a:rPr lang="tr-TR" sz="1600" b="0" i="0" u="none" strike="noStrike">
                          <a:solidFill>
                            <a:srgbClr val="000000"/>
                          </a:solidFill>
                          <a:effectLst/>
                          <a:latin typeface="Calibri" panose="020F0502020204030204" pitchFamily="34" charset="0"/>
                        </a:rPr>
                        <a:t>Sivil Toplum Kuruluşları</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Tanıtım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77969">
                <a:tc>
                  <a:txBody>
                    <a:bodyPr/>
                    <a:lstStyle/>
                    <a:p>
                      <a:pPr algn="ctr" fontAlgn="ctr"/>
                      <a:r>
                        <a:rPr lang="tr-TR" sz="1600" b="0" i="0" u="none" strike="noStrike">
                          <a:solidFill>
                            <a:srgbClr val="000000"/>
                          </a:solidFill>
                          <a:effectLst/>
                          <a:latin typeface="Calibri" panose="020F0502020204030204" pitchFamily="34" charset="0"/>
                        </a:rPr>
                        <a:t>Resmi Kurumlar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77969">
                <a:tc>
                  <a:txBody>
                    <a:bodyPr/>
                    <a:lstStyle/>
                    <a:p>
                      <a:pPr algn="ctr" fontAlgn="ctr"/>
                      <a:r>
                        <a:rPr lang="tr-TR" sz="1600" b="0" i="0" u="none" strike="noStrike">
                          <a:solidFill>
                            <a:srgbClr val="000000"/>
                          </a:solidFill>
                          <a:effectLst/>
                          <a:latin typeface="Calibri" panose="020F0502020204030204" pitchFamily="34" charset="0"/>
                        </a:rPr>
                        <a:t>Özel Kurumlar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a:solidFill>
                            <a:srgbClr val="000000"/>
                          </a:solidFill>
                          <a:effectLst/>
                          <a:latin typeface="Calibri" panose="020F0502020204030204" pitchFamily="34" charset="0"/>
                        </a:rPr>
                        <a:t>Sorumluluk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a:solidFill>
                            <a:srgbClr val="000000"/>
                          </a:solidFill>
                          <a:effectLst/>
                          <a:latin typeface="Calibri" panose="020F0502020204030204" pitchFamily="34" charset="0"/>
                        </a:rPr>
                        <a:t>İşbirliği</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bl>
          </a:graphicData>
        </a:graphic>
      </p:graphicFrame>
      <p:sp>
        <p:nvSpPr>
          <p:cNvPr id="9" name="Unvan 8"/>
          <p:cNvSpPr txBox="1">
            <a:spLocks noGrp="1"/>
          </p:cNvSpPr>
          <p:nvPr>
            <p:ph type="title"/>
          </p:nvPr>
        </p:nvSpPr>
        <p:spPr>
          <a:xfrm>
            <a:off x="933118" y="620688"/>
            <a:ext cx="705538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spTree>
    <p:extLst>
      <p:ext uri="{BB962C8B-B14F-4D97-AF65-F5344CB8AC3E}">
        <p14:creationId xmlns:p14="http://schemas.microsoft.com/office/powerpoint/2010/main" val="2976629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1930774059"/>
              </p:ext>
            </p:extLst>
          </p:nvPr>
        </p:nvGraphicFramePr>
        <p:xfrm>
          <a:off x="1696178" y="1385083"/>
          <a:ext cx="5472441" cy="5261759"/>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44388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262739">
                <a:tc>
                  <a:txBody>
                    <a:bodyPr/>
                    <a:lstStyle/>
                    <a:p>
                      <a:pPr algn="ctr" fontAlgn="ctr"/>
                      <a:r>
                        <a:rPr lang="tr-TR" sz="1400" b="0" i="0" u="none" strike="noStrike" dirty="0" smtClean="0">
                          <a:solidFill>
                            <a:srgbClr val="000000"/>
                          </a:solidFill>
                          <a:effectLst/>
                          <a:latin typeface="Calibri" panose="020F0502020204030204" pitchFamily="34" charset="0"/>
                        </a:rPr>
                        <a:t>BİLGİSAYAR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TBHİ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VAR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262739">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1 DRONE</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TBHİ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VAR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581083">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 2 ADET KAMERA (Sony)</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TBHİ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VAR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262739">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TRİPOD</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TBHİ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VAR</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774023">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DİJİTAL</a:t>
                      </a:r>
                      <a:r>
                        <a:rPr lang="tr-TR" sz="1400" b="0" i="0" u="none" strike="noStrike" baseline="0" dirty="0" smtClean="0">
                          <a:solidFill>
                            <a:srgbClr val="000000"/>
                          </a:solidFill>
                          <a:effectLst/>
                          <a:latin typeface="Calibri" panose="020F0502020204030204" pitchFamily="34" charset="0"/>
                        </a:rPr>
                        <a:t> FOTOĞRAF MAKİNESİ  (Sony, </a:t>
                      </a:r>
                      <a:r>
                        <a:rPr lang="tr-TR" sz="1400" b="0" i="0" u="none" strike="noStrike" baseline="0" dirty="0" err="1" smtClean="0">
                          <a:solidFill>
                            <a:srgbClr val="000000"/>
                          </a:solidFill>
                          <a:effectLst/>
                          <a:latin typeface="Calibri" panose="020F0502020204030204" pitchFamily="34" charset="0"/>
                        </a:rPr>
                        <a:t>Canon</a:t>
                      </a:r>
                      <a:r>
                        <a:rPr lang="tr-TR" sz="1400" b="0" i="0" u="none" strike="noStrike" baseline="0"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TBHİ</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VAR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88143">
                <a:tc>
                  <a:txBody>
                    <a:bodyPr/>
                    <a:lstStyle/>
                    <a:p>
                      <a:pPr algn="ctr" fontAlgn="ctr"/>
                      <a:r>
                        <a:rPr lang="tr-TR" sz="1400" b="0" i="0" u="none" strike="noStrike" dirty="0" err="1" smtClean="0">
                          <a:solidFill>
                            <a:srgbClr val="000000"/>
                          </a:solidFill>
                          <a:effectLst/>
                          <a:latin typeface="Calibri" panose="020F0502020204030204" pitchFamily="34" charset="0"/>
                        </a:rPr>
                        <a:t>Gimbal</a:t>
                      </a:r>
                      <a:r>
                        <a:rPr lang="tr-TR" sz="1400" b="0" i="0" u="none" strike="noStrike" baseline="0" dirty="0" smtClean="0">
                          <a:solidFill>
                            <a:srgbClr val="000000"/>
                          </a:solidFill>
                          <a:effectLst/>
                          <a:latin typeface="Calibri" panose="020F0502020204030204" pitchFamily="34" charset="0"/>
                        </a:rPr>
                        <a:t> (</a:t>
                      </a:r>
                      <a:r>
                        <a:rPr lang="tr-TR" sz="1400" b="0" i="0" u="none" strike="noStrike" dirty="0">
                          <a:solidFill>
                            <a:srgbClr val="000000"/>
                          </a:solidFill>
                          <a:effectLst/>
                          <a:latin typeface="Calibri" panose="020F0502020204030204" pitchFamily="34" charset="0"/>
                        </a:rPr>
                        <a:t> </a:t>
                      </a:r>
                      <a:r>
                        <a:rPr lang="tr-TR" sz="1400" b="0" i="0" u="none" strike="noStrike" dirty="0" err="1" smtClean="0">
                          <a:solidFill>
                            <a:srgbClr val="000000"/>
                          </a:solidFill>
                          <a:effectLst/>
                          <a:latin typeface="Calibri" panose="020F0502020204030204" pitchFamily="34" charset="0"/>
                        </a:rPr>
                        <a:t>Ziumier</a:t>
                      </a: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TBHİ</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VAR</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262739">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262739">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32389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2621769312"/>
              </p:ext>
            </p:extLst>
          </p:nvPr>
        </p:nvGraphicFramePr>
        <p:xfrm>
          <a:off x="1696178" y="1385084"/>
          <a:ext cx="5472441" cy="5215482"/>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273160">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992761">
                <a:tc>
                  <a:txBody>
                    <a:bodyPr/>
                    <a:lstStyle/>
                    <a:p>
                      <a:pPr algn="ctr" fontAlgn="ctr"/>
                      <a:r>
                        <a:rPr lang="pl-PL" sz="1400" b="0" i="0" u="none" strike="noStrike" dirty="0" smtClean="0">
                          <a:solidFill>
                            <a:srgbClr val="000000"/>
                          </a:solidFill>
                          <a:effectLst/>
                          <a:latin typeface="Calibri" panose="020F0502020204030204" pitchFamily="34" charset="0"/>
                        </a:rPr>
                        <a:t>Nikon Z9 bady / 24-120 f4 lens</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TBHİ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İHTİYAÇ</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Lens yakın mesafeden geniş açı </a:t>
                      </a:r>
                      <a:r>
                        <a:rPr lang="tr-TR" sz="1400" b="0" i="0" u="none" strike="noStrike" baseline="0" dirty="0" smtClean="0">
                          <a:solidFill>
                            <a:srgbClr val="000000"/>
                          </a:solidFill>
                          <a:effectLst/>
                          <a:latin typeface="Calibri" panose="020F0502020204030204" pitchFamily="34" charset="0"/>
                        </a:rPr>
                        <a:t> çekimler yapabilmek için gereklidir. Kamera daha iyi çekimler yapabilmek için gereklidir.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201378">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201378">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201378">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449389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9540" y="0"/>
            <a:ext cx="7055380" cy="610705"/>
          </a:xfrm>
        </p:spPr>
        <p:txBody>
          <a:bodyPr/>
          <a:lstStyle/>
          <a:p>
            <a:r>
              <a:rPr lang="tr-TR" sz="1400" b="1" dirty="0" smtClean="0">
                <a:solidFill>
                  <a:srgbClr val="0F2303"/>
                </a:solidFill>
              </a:rPr>
              <a:t>İÇ DENETİM RAPORU</a:t>
            </a:r>
            <a:endParaRPr lang="tr-TR" sz="1400" b="1" dirty="0">
              <a:solidFill>
                <a:srgbClr val="0F2303"/>
              </a:solidFill>
            </a:endParaRP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01631" y="216341"/>
            <a:ext cx="4753084" cy="6430644"/>
          </a:xfrm>
        </p:spPr>
      </p:pic>
      <p:sp>
        <p:nvSpPr>
          <p:cNvPr id="4" name="Slayt Numarası Yer Tutucusu 3"/>
          <p:cNvSpPr>
            <a:spLocks noGrp="1"/>
          </p:cNvSpPr>
          <p:nvPr>
            <p:ph type="sldNum" sz="quarter" idx="12"/>
          </p:nvPr>
        </p:nvSpPr>
        <p:spPr/>
        <p:txBody>
          <a:bodyPr/>
          <a:lstStyle/>
          <a:p>
            <a:fld id="{439F893C-C32F-4835-A1E5-850973405C58}" type="slidenum">
              <a:rPr lang="tr-TR" smtClean="0"/>
              <a:t>8</a:t>
            </a:fld>
            <a:endParaRPr lang="tr-TR"/>
          </a:p>
        </p:txBody>
      </p:sp>
    </p:spTree>
    <p:extLst>
      <p:ext uri="{BB962C8B-B14F-4D97-AF65-F5344CB8AC3E}">
        <p14:creationId xmlns:p14="http://schemas.microsoft.com/office/powerpoint/2010/main" val="1739184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2506551059"/>
              </p:ext>
            </p:extLst>
          </p:nvPr>
        </p:nvGraphicFramePr>
        <p:xfrm>
          <a:off x="545122" y="1801446"/>
          <a:ext cx="8242262" cy="2296160"/>
        </p:xfrm>
        <a:graphic>
          <a:graphicData uri="http://schemas.openxmlformats.org/drawingml/2006/table">
            <a:tbl>
              <a:tblPr firstRow="1" bandRow="1">
                <a:tableStyleId>{3B4B98B0-60AC-42C2-AFA5-B58CD77FA1E5}</a:tableStyleId>
              </a:tblPr>
              <a:tblGrid>
                <a:gridCol w="1837504">
                  <a:extLst>
                    <a:ext uri="{9D8B030D-6E8A-4147-A177-3AD203B41FA5}">
                      <a16:colId xmlns:a16="http://schemas.microsoft.com/office/drawing/2014/main" val="3521804200"/>
                    </a:ext>
                  </a:extLst>
                </a:gridCol>
                <a:gridCol w="6404758">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dirty="0" smtClean="0">
                          <a:solidFill>
                            <a:srgbClr val="0F2303"/>
                          </a:solidFill>
                        </a:rPr>
                        <a:t>T3-</a:t>
                      </a:r>
                      <a:r>
                        <a:rPr lang="tr-TR" baseline="0" dirty="0" smtClean="0">
                          <a:solidFill>
                            <a:srgbClr val="0F2303"/>
                          </a:solidFill>
                        </a:rPr>
                        <a:t> </a:t>
                      </a:r>
                      <a:r>
                        <a:rPr lang="tr-TR" dirty="0" smtClean="0">
                          <a:solidFill>
                            <a:srgbClr val="0F2303"/>
                          </a:solidFill>
                        </a:rPr>
                        <a:t>Vakıf</a:t>
                      </a:r>
                      <a:r>
                        <a:rPr lang="tr-TR" baseline="0" dirty="0" smtClean="0">
                          <a:solidFill>
                            <a:srgbClr val="0F2303"/>
                          </a:solidFill>
                        </a:rPr>
                        <a:t> Üniversiteleri sayısında artış</a:t>
                      </a:r>
                      <a:endParaRPr lang="tr-TR"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kern="1200" dirty="0" smtClean="0">
                          <a:solidFill>
                            <a:srgbClr val="0C0D0D"/>
                          </a:solidFill>
                          <a:latin typeface="+mn-lt"/>
                          <a:ea typeface="+mn-ea"/>
                          <a:cs typeface="+mn-cs"/>
                        </a:rPr>
                        <a:t>Tanıtım, Basın ve Halkla İlişkiler Müdürlüğü</a:t>
                      </a:r>
                    </a:p>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kern="1200" dirty="0" smtClean="0">
                          <a:solidFill>
                            <a:srgbClr val="0C0D0D"/>
                          </a:solidFill>
                          <a:latin typeface="+mn-lt"/>
                          <a:ea typeface="+mn-ea"/>
                          <a:cs typeface="+mn-cs"/>
                        </a:rPr>
                        <a:t>Tanıtım faaliyetlerinde, diğer vakıf üniversitelerinden ayırt edici özelliklere vurgu yapılması</a:t>
                      </a:r>
                    </a:p>
                    <a:p>
                      <a:endParaRPr lang="tr-TR"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1107</TotalTime>
  <Words>874</Words>
  <Application>Microsoft Office PowerPoint</Application>
  <PresentationFormat>Ekran Gösterisi (4:3)</PresentationFormat>
  <Paragraphs>305</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Calibri Light</vt:lpstr>
      <vt:lpstr>Tahoma</vt:lpstr>
      <vt:lpstr>Times New Roman</vt:lpstr>
      <vt:lpstr>Wingdings 3</vt:lpstr>
      <vt:lpstr>İyon</vt:lpstr>
      <vt:lpstr>PowerPoint Sunusu</vt:lpstr>
      <vt:lpstr>PowerPoint Sunusu</vt:lpstr>
      <vt:lpstr>PowerPoint Sunusu</vt:lpstr>
      <vt:lpstr>PowerPoint Sunusu</vt:lpstr>
      <vt:lpstr>PAYDAŞ BEKLENTİLERİ</vt:lpstr>
      <vt:lpstr>PowerPoint Sunusu</vt:lpstr>
      <vt:lpstr>PowerPoint Sunusu</vt:lpstr>
      <vt:lpstr>İÇ DENETİM RAPORU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Fatma Nur ÖNAR</cp:lastModifiedBy>
  <cp:revision>79</cp:revision>
  <dcterms:created xsi:type="dcterms:W3CDTF">2020-01-20T10:44:30Z</dcterms:created>
  <dcterms:modified xsi:type="dcterms:W3CDTF">2024-05-29T08:07:19Z</dcterms:modified>
</cp:coreProperties>
</file>