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288" r:id="rId3"/>
    <p:sldId id="347" r:id="rId4"/>
    <p:sldId id="346" r:id="rId5"/>
    <p:sldId id="320" r:id="rId6"/>
    <p:sldId id="363" r:id="rId7"/>
    <p:sldId id="364" r:id="rId8"/>
    <p:sldId id="353" r:id="rId9"/>
    <p:sldId id="365" r:id="rId10"/>
    <p:sldId id="358" r:id="rId11"/>
    <p:sldId id="357" r:id="rId12"/>
    <p:sldId id="362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BEA70EB5-37B4-4FD2-923D-5284A583AEE6}">
          <p14:sldIdLst>
            <p14:sldId id="256"/>
          </p14:sldIdLst>
        </p14:section>
        <p14:section name="Başlıksız Bölüm" id="{29ED5E7A-0C58-4AF1-A401-2AB9E7D510F4}">
          <p14:sldIdLst>
            <p14:sldId id="288"/>
            <p14:sldId id="347"/>
            <p14:sldId id="346"/>
            <p14:sldId id="320"/>
            <p14:sldId id="363"/>
            <p14:sldId id="364"/>
            <p14:sldId id="353"/>
            <p14:sldId id="365"/>
            <p14:sldId id="358"/>
            <p14:sldId id="357"/>
            <p14:sldId id="36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i Engin DORUM" initials="AED" lastIdx="1" clrIdx="0">
    <p:extLst>
      <p:ext uri="{19B8F6BF-5375-455C-9EA6-DF929625EA0E}">
        <p15:presenceInfo xmlns:p15="http://schemas.microsoft.com/office/powerpoint/2012/main" userId="d7838842375f6d7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626"/>
    <a:srgbClr val="0F2303"/>
    <a:srgbClr val="0C0D0D"/>
    <a:srgbClr val="7AEE32"/>
    <a:srgbClr val="E626AF"/>
    <a:srgbClr val="1F0620"/>
    <a:srgbClr val="020424"/>
    <a:srgbClr val="D9D9D9"/>
    <a:srgbClr val="122204"/>
    <a:srgbClr val="1224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AC4A0E0-5728-3060-DBC6-73089B61B9EC}" v="19" dt="2021-12-30T11:12:01.669"/>
    <p1510:client id="{5DACE587-96EF-BCC8-9D45-661E4D919997}" v="25" dt="2021-12-30T11:23:17.420"/>
    <p1510:client id="{FBBD671A-7482-21DB-78BB-48D5101602C6}" v="422" dt="2021-12-30T11:09:03.6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46F890A9-2807-4EBB-B81D-B2AA78EC7F39}" styleName="Koyu Stil 2 - Vurgu 5/Vurgu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B4B98B0-60AC-42C2-AFA5-B58CD77FA1E5}" styleName="Açık Stil 1 - Vurgu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7AC3CCA-C797-4891-BE02-D94E43425B78}" styleName="Orta Stil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FD0F851-EC5A-4D38-B0AD-8093EC10F338}" styleName="Açık Stil 1 - Vurgu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D7B26C5-4107-4FEC-AEDC-1716B250A1EF}" styleName="Açık Sti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8FB837D-C827-4EFA-A057-4D05807E0F7C}" styleName="Tema Uygulanmış Stil 1 - Vurgu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1194" y="29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Aiuchqfsx011\everyone\_Kalite%20Y&#246;netim%20Sistemi\Birim%20Anketleri\ANKET%20ANAL&#304;ZLER\&#304;dari%20Birimler\Yaz&#305;%20&#304;&#351;leri%20M&#252;d&#252;rl&#252;&#287;&#252;\2023\YAZI%20&#304;&#350;LER&#304;%20M&#220;D&#220;RL&#220;&#286;&#220;%20MEMNUN&#304;YET%20ANKET&#304;%20_%20CORRESPONDANCE%20OFFICE%20SATISFACTION%20SURVEY(1-53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rgbClr val="001626"/>
                </a:solidFill>
                <a:latin typeface="+mn-lt"/>
                <a:ea typeface="+mn-ea"/>
                <a:cs typeface="+mn-cs"/>
              </a:defRPr>
            </a:pPr>
            <a:r>
              <a:rPr lang="tr-TR">
                <a:solidFill>
                  <a:srgbClr val="001626"/>
                </a:solidFill>
              </a:rPr>
              <a:t>Akademik Personel</a:t>
            </a:r>
          </a:p>
        </c:rich>
      </c:tx>
      <c:layout>
        <c:manualLayout>
          <c:xMode val="edge"/>
          <c:yMode val="edge"/>
          <c:x val="0.40311291667054011"/>
          <c:y val="1.828571209170308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rgbClr val="001626"/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/>
      <c:barChart>
        <c:barDir val="col"/>
        <c:grouping val="clustered"/>
        <c:varyColors val="0"/>
        <c:ser>
          <c:idx val="23"/>
          <c:order val="23"/>
          <c:spPr>
            <a:solidFill>
              <a:schemeClr val="accent6">
                <a:lumMod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'Akademik Personel'!$F$1:$P$1</c:f>
              <c:strCache>
                <c:ptCount val="11"/>
                <c:pt idx="0">
                  <c:v>Yazı İşleri Müdürlüğü çalışanlarına kolay erişim   sağlarım. /  I have   convenient access to the Correspondance Office. 
</c:v>
                </c:pt>
                <c:pt idx="1">
                  <c:v>Yöneltilen soru/sorun ve taleplere karşı  üslup ve yaklaşımlarından memnunum. /  I am satisfied with the   way they approach problems, questions and demands.</c:v>
                </c:pt>
                <c:pt idx="2">
                  <c:v>Kurum dışına giden  ve kurum içinde yazılan yazıların   içeriklerinde hata olmamaktadır. / There is no problem   with content of the correspondance that are written and sent from the   institution.</c:v>
                </c:pt>
                <c:pt idx="3">
                  <c:v>Kurum dışından gelen ve kurum içinden yazılan   yazıların havalesi ile ilgili işlemlerde hata olmamaktadır. / There is no problem with the transfer of correspondance that   are written within the ...</c:v>
                </c:pt>
                <c:pt idx="4">
                  <c:v>Talep ettiğimiz hizmetler için hızlı ve doğru   çözümler üretir/bilgilendirir. / They produce quick and   accurate solutions, and inform us regarding the services we demand.</c:v>
                </c:pt>
                <c:pt idx="5">
                  <c:v>Yazı İşleri Personeli ile iletişim kurmakta   herhangi bir sorun yaşamadım. / I have never had a   problem with reaching the Correspondance Office staff.</c:v>
                </c:pt>
                <c:pt idx="6">
                  <c:v>Yazı İşleri Personeli mevzuata hakimdir. / The staff members of the Correspondance Office have a good   command of the legislation.</c:v>
                </c:pt>
                <c:pt idx="7">
                  <c:v>Gerektiğinde kurum müdürüne kolaylıkla ulaşırım. / I can easily reach the director when I need to.</c:v>
                </c:pt>
                <c:pt idx="8">
                  <c:v>Personel resmi yazışma kurallarına hakimdir. / The staff members have a good knowledge of correspondance   rules.</c:v>
                </c:pt>
                <c:pt idx="9">
                  <c:v>Genel olarak Yazı İşleri Müdürlüğünün işleyişinden   memnunum. / I am generally satisfied with the operation   of the Correspondance Office.</c:v>
                </c:pt>
                <c:pt idx="10">
                  <c:v>ORTALAMA</c:v>
                </c:pt>
              </c:strCache>
            </c:strRef>
          </c:cat>
          <c:val>
            <c:numRef>
              <c:f>'Akademik Personel'!$F$25:$P$25</c:f>
              <c:numCache>
                <c:formatCode>0%</c:formatCode>
                <c:ptCount val="11"/>
                <c:pt idx="0">
                  <c:v>0.97619047619047616</c:v>
                </c:pt>
                <c:pt idx="1">
                  <c:v>0.97619047619047616</c:v>
                </c:pt>
                <c:pt idx="2">
                  <c:v>0.97619047619047616</c:v>
                </c:pt>
                <c:pt idx="3">
                  <c:v>0.97619047619047616</c:v>
                </c:pt>
                <c:pt idx="4">
                  <c:v>0.97619047619047616</c:v>
                </c:pt>
                <c:pt idx="5">
                  <c:v>0.97727272727272729</c:v>
                </c:pt>
                <c:pt idx="6">
                  <c:v>0.97727272727272729</c:v>
                </c:pt>
                <c:pt idx="7">
                  <c:v>0.97619047619047616</c:v>
                </c:pt>
                <c:pt idx="8">
                  <c:v>0.96739130434782605</c:v>
                </c:pt>
                <c:pt idx="9">
                  <c:v>0.96739130434782605</c:v>
                </c:pt>
                <c:pt idx="10">
                  <c:v>0.96739130434782605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84-4C0F-9D54-F70E30E5CF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48242464"/>
        <c:axId val="1848248288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'Akademik Personel'!$F$1:$P$1</c15:sqref>
                        </c15:formulaRef>
                      </c:ext>
                    </c:extLst>
                    <c:strCache>
                      <c:ptCount val="11"/>
                      <c:pt idx="0">
                        <c:v>Yazı İşleri Müdürlüğü çalışanlarına kolay erişim   sağlarım. /  I have   convenient access to the Correspondance Office. 
</c:v>
                      </c:pt>
                      <c:pt idx="1">
                        <c:v>Yöneltilen soru/sorun ve taleplere karşı  üslup ve yaklaşımlarından memnunum. /  I am satisfied with the   way they approach problems, questions and demands.</c:v>
                      </c:pt>
                      <c:pt idx="2">
                        <c:v>Kurum dışına giden  ve kurum içinde yazılan yazıların   içeriklerinde hata olmamaktadır. / There is no problem   with content of the correspondance that are written and sent from the   institution.</c:v>
                      </c:pt>
                      <c:pt idx="3">
                        <c:v>Kurum dışından gelen ve kurum içinden yazılan   yazıların havalesi ile ilgili işlemlerde hata olmamaktadır. / There is no problem with the transfer of correspondance that   are written within the ...</c:v>
                      </c:pt>
                      <c:pt idx="4">
                        <c:v>Talep ettiğimiz hizmetler için hızlı ve doğru   çözümler üretir/bilgilendirir. / They produce quick and   accurate solutions, and inform us regarding the services we demand.</c:v>
                      </c:pt>
                      <c:pt idx="5">
                        <c:v>Yazı İşleri Personeli ile iletişim kurmakta   herhangi bir sorun yaşamadım. / I have never had a   problem with reaching the Correspondance Office staff.</c:v>
                      </c:pt>
                      <c:pt idx="6">
                        <c:v>Yazı İşleri Personeli mevzuata hakimdir. / The staff members of the Correspondance Office have a good   command of the legislation.</c:v>
                      </c:pt>
                      <c:pt idx="7">
                        <c:v>Gerektiğinde kurum müdürüne kolaylıkla ulaşırım. / I can easily reach the director when I need to.</c:v>
                      </c:pt>
                      <c:pt idx="8">
                        <c:v>Personel resmi yazışma kurallarına hakimdir. / The staff members have a good knowledge of correspondance   rules.</c:v>
                      </c:pt>
                      <c:pt idx="9">
                        <c:v>Genel olarak Yazı İşleri Müdürlüğünün işleyişinden   memnunum. / I am generally satisfied with the operation   of the Correspondance Office.</c:v>
                      </c:pt>
                      <c:pt idx="10">
                        <c:v>ORTALAMA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'Akademik Personel'!$F$2:$P$2</c15:sqref>
                        </c15:formulaRef>
                      </c:ext>
                    </c:extLst>
                    <c:numCache>
                      <c:formatCode>General</c:formatCode>
                      <c:ptCount val="11"/>
                      <c:pt idx="0">
                        <c:v>4</c:v>
                      </c:pt>
                      <c:pt idx="1">
                        <c:v>4</c:v>
                      </c:pt>
                      <c:pt idx="2">
                        <c:v>4</c:v>
                      </c:pt>
                      <c:pt idx="3">
                        <c:v>4</c:v>
                      </c:pt>
                      <c:pt idx="4">
                        <c:v>4</c:v>
                      </c:pt>
                      <c:pt idx="5">
                        <c:v>4</c:v>
                      </c:pt>
                      <c:pt idx="6">
                        <c:v>4</c:v>
                      </c:pt>
                      <c:pt idx="7">
                        <c:v>4</c:v>
                      </c:pt>
                      <c:pt idx="8">
                        <c:v>4</c:v>
                      </c:pt>
                      <c:pt idx="9">
                        <c:v>4</c:v>
                      </c:pt>
                      <c:pt idx="10" formatCode="0%">
                        <c:v>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8F84-4C0F-9D54-F70E30E5CF42}"/>
                  </c:ext>
                </c:extLst>
              </c15:ser>
            </c15:filteredBarSeries>
            <c15:filteredBarSeries>
              <c15:ser>
                <c:idx val="1"/>
                <c:order val="1"/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'Akademik Personel'!$F$1:$P$1</c15:sqref>
                        </c15:formulaRef>
                      </c:ext>
                    </c:extLst>
                    <c:strCache>
                      <c:ptCount val="11"/>
                      <c:pt idx="0">
                        <c:v>Yazı İşleri Müdürlüğü çalışanlarına kolay erişim   sağlarım. /  I have   convenient access to the Correspondance Office. 
</c:v>
                      </c:pt>
                      <c:pt idx="1">
                        <c:v>Yöneltilen soru/sorun ve taleplere karşı  üslup ve yaklaşımlarından memnunum. /  I am satisfied with the   way they approach problems, questions and demands.</c:v>
                      </c:pt>
                      <c:pt idx="2">
                        <c:v>Kurum dışına giden  ve kurum içinde yazılan yazıların   içeriklerinde hata olmamaktadır. / There is no problem   with content of the correspondance that are written and sent from the   institution.</c:v>
                      </c:pt>
                      <c:pt idx="3">
                        <c:v>Kurum dışından gelen ve kurum içinden yazılan   yazıların havalesi ile ilgili işlemlerde hata olmamaktadır. / There is no problem with the transfer of correspondance that   are written within the ...</c:v>
                      </c:pt>
                      <c:pt idx="4">
                        <c:v>Talep ettiğimiz hizmetler için hızlı ve doğru   çözümler üretir/bilgilendirir. / They produce quick and   accurate solutions, and inform us regarding the services we demand.</c:v>
                      </c:pt>
                      <c:pt idx="5">
                        <c:v>Yazı İşleri Personeli ile iletişim kurmakta   herhangi bir sorun yaşamadım. / I have never had a   problem with reaching the Correspondance Office staff.</c:v>
                      </c:pt>
                      <c:pt idx="6">
                        <c:v>Yazı İşleri Personeli mevzuata hakimdir. / The staff members of the Correspondance Office have a good   command of the legislation.</c:v>
                      </c:pt>
                      <c:pt idx="7">
                        <c:v>Gerektiğinde kurum müdürüne kolaylıkla ulaşırım. / I can easily reach the director when I need to.</c:v>
                      </c:pt>
                      <c:pt idx="8">
                        <c:v>Personel resmi yazışma kurallarına hakimdir. / The staff members have a good knowledge of correspondance   rules.</c:v>
                      </c:pt>
                      <c:pt idx="9">
                        <c:v>Genel olarak Yazı İşleri Müdürlüğünün işleyişinden   memnunum. / I am generally satisfied with the operation   of the Correspondance Office.</c:v>
                      </c:pt>
                      <c:pt idx="10">
                        <c:v>ORTALAMA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'Akademik Personel'!$F$3:$P$3</c15:sqref>
                        </c15:formulaRef>
                      </c:ext>
                    </c:extLst>
                    <c:numCache>
                      <c:formatCode>General</c:formatCode>
                      <c:ptCount val="11"/>
                      <c:pt idx="0">
                        <c:v>3</c:v>
                      </c:pt>
                      <c:pt idx="1">
                        <c:v>3</c:v>
                      </c:pt>
                      <c:pt idx="2">
                        <c:v>3</c:v>
                      </c:pt>
                      <c:pt idx="3">
                        <c:v>3</c:v>
                      </c:pt>
                      <c:pt idx="4">
                        <c:v>3</c:v>
                      </c:pt>
                      <c:pt idx="5">
                        <c:v>3</c:v>
                      </c:pt>
                      <c:pt idx="6">
                        <c:v>3</c:v>
                      </c:pt>
                      <c:pt idx="7">
                        <c:v>3</c:v>
                      </c:pt>
                      <c:pt idx="8">
                        <c:v>3</c:v>
                      </c:pt>
                      <c:pt idx="9">
                        <c:v>3</c:v>
                      </c:pt>
                      <c:pt idx="10" formatCode="0%">
                        <c:v>0.75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8F84-4C0F-9D54-F70E30E5CF42}"/>
                  </c:ext>
                </c:extLst>
              </c15:ser>
            </c15:filteredBarSeries>
            <c15:filteredBarSeries>
              <c15:ser>
                <c:idx val="2"/>
                <c:order val="2"/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'Akademik Personel'!$F$1:$P$1</c15:sqref>
                        </c15:formulaRef>
                      </c:ext>
                    </c:extLst>
                    <c:strCache>
                      <c:ptCount val="11"/>
                      <c:pt idx="0">
                        <c:v>Yazı İşleri Müdürlüğü çalışanlarına kolay erişim   sağlarım. /  I have   convenient access to the Correspondance Office. 
</c:v>
                      </c:pt>
                      <c:pt idx="1">
                        <c:v>Yöneltilen soru/sorun ve taleplere karşı  üslup ve yaklaşımlarından memnunum. /  I am satisfied with the   way they approach problems, questions and demands.</c:v>
                      </c:pt>
                      <c:pt idx="2">
                        <c:v>Kurum dışına giden  ve kurum içinde yazılan yazıların   içeriklerinde hata olmamaktadır. / There is no problem   with content of the correspondance that are written and sent from the   institution.</c:v>
                      </c:pt>
                      <c:pt idx="3">
                        <c:v>Kurum dışından gelen ve kurum içinden yazılan   yazıların havalesi ile ilgili işlemlerde hata olmamaktadır. / There is no problem with the transfer of correspondance that   are written within the ...</c:v>
                      </c:pt>
                      <c:pt idx="4">
                        <c:v>Talep ettiğimiz hizmetler için hızlı ve doğru   çözümler üretir/bilgilendirir. / They produce quick and   accurate solutions, and inform us regarding the services we demand.</c:v>
                      </c:pt>
                      <c:pt idx="5">
                        <c:v>Yazı İşleri Personeli ile iletişim kurmakta   herhangi bir sorun yaşamadım. / I have never had a   problem with reaching the Correspondance Office staff.</c:v>
                      </c:pt>
                      <c:pt idx="6">
                        <c:v>Yazı İşleri Personeli mevzuata hakimdir. / The staff members of the Correspondance Office have a good   command of the legislation.</c:v>
                      </c:pt>
                      <c:pt idx="7">
                        <c:v>Gerektiğinde kurum müdürüne kolaylıkla ulaşırım. / I can easily reach the director when I need to.</c:v>
                      </c:pt>
                      <c:pt idx="8">
                        <c:v>Personel resmi yazışma kurallarına hakimdir. / The staff members have a good knowledge of correspondance   rules.</c:v>
                      </c:pt>
                      <c:pt idx="9">
                        <c:v>Genel olarak Yazı İşleri Müdürlüğünün işleyişinden   memnunum. / I am generally satisfied with the operation   of the Correspondance Office.</c:v>
                      </c:pt>
                      <c:pt idx="10">
                        <c:v>ORTALAMA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'Akademik Personel'!$F$4:$P$4</c15:sqref>
                        </c15:formulaRef>
                      </c:ext>
                    </c:extLst>
                    <c:numCache>
                      <c:formatCode>General</c:formatCode>
                      <c:ptCount val="11"/>
                      <c:pt idx="0">
                        <c:v>4</c:v>
                      </c:pt>
                      <c:pt idx="1">
                        <c:v>4</c:v>
                      </c:pt>
                      <c:pt idx="2">
                        <c:v>4</c:v>
                      </c:pt>
                      <c:pt idx="3">
                        <c:v>4</c:v>
                      </c:pt>
                      <c:pt idx="4">
                        <c:v>4</c:v>
                      </c:pt>
                      <c:pt idx="5">
                        <c:v>4</c:v>
                      </c:pt>
                      <c:pt idx="6">
                        <c:v>4</c:v>
                      </c:pt>
                      <c:pt idx="7">
                        <c:v>4</c:v>
                      </c:pt>
                      <c:pt idx="8">
                        <c:v>4</c:v>
                      </c:pt>
                      <c:pt idx="9">
                        <c:v>4</c:v>
                      </c:pt>
                      <c:pt idx="10" formatCode="0%">
                        <c:v>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8F84-4C0F-9D54-F70E30E5CF42}"/>
                  </c:ext>
                </c:extLst>
              </c15:ser>
            </c15:filteredBarSeries>
            <c15:filteredBarSeries>
              <c15:ser>
                <c:idx val="3"/>
                <c:order val="3"/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'Akademik Personel'!$F$1:$P$1</c15:sqref>
                        </c15:formulaRef>
                      </c:ext>
                    </c:extLst>
                    <c:strCache>
                      <c:ptCount val="11"/>
                      <c:pt idx="0">
                        <c:v>Yazı İşleri Müdürlüğü çalışanlarına kolay erişim   sağlarım. /  I have   convenient access to the Correspondance Office. 
</c:v>
                      </c:pt>
                      <c:pt idx="1">
                        <c:v>Yöneltilen soru/sorun ve taleplere karşı  üslup ve yaklaşımlarından memnunum. /  I am satisfied with the   way they approach problems, questions and demands.</c:v>
                      </c:pt>
                      <c:pt idx="2">
                        <c:v>Kurum dışına giden  ve kurum içinde yazılan yazıların   içeriklerinde hata olmamaktadır. / There is no problem   with content of the correspondance that are written and sent from the   institution.</c:v>
                      </c:pt>
                      <c:pt idx="3">
                        <c:v>Kurum dışından gelen ve kurum içinden yazılan   yazıların havalesi ile ilgili işlemlerde hata olmamaktadır. / There is no problem with the transfer of correspondance that   are written within the ...</c:v>
                      </c:pt>
                      <c:pt idx="4">
                        <c:v>Talep ettiğimiz hizmetler için hızlı ve doğru   çözümler üretir/bilgilendirir. / They produce quick and   accurate solutions, and inform us regarding the services we demand.</c:v>
                      </c:pt>
                      <c:pt idx="5">
                        <c:v>Yazı İşleri Personeli ile iletişim kurmakta   herhangi bir sorun yaşamadım. / I have never had a   problem with reaching the Correspondance Office staff.</c:v>
                      </c:pt>
                      <c:pt idx="6">
                        <c:v>Yazı İşleri Personeli mevzuata hakimdir. / The staff members of the Correspondance Office have a good   command of the legislation.</c:v>
                      </c:pt>
                      <c:pt idx="7">
                        <c:v>Gerektiğinde kurum müdürüne kolaylıkla ulaşırım. / I can easily reach the director when I need to.</c:v>
                      </c:pt>
                      <c:pt idx="8">
                        <c:v>Personel resmi yazışma kurallarına hakimdir. / The staff members have a good knowledge of correspondance   rules.</c:v>
                      </c:pt>
                      <c:pt idx="9">
                        <c:v>Genel olarak Yazı İşleri Müdürlüğünün işleyişinden   memnunum. / I am generally satisfied with the operation   of the Correspondance Office.</c:v>
                      </c:pt>
                      <c:pt idx="10">
                        <c:v>ORTALAMA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'Akademik Personel'!$F$5:$P$5</c15:sqref>
                        </c15:formulaRef>
                      </c:ext>
                    </c:extLst>
                    <c:numCache>
                      <c:formatCode>General</c:formatCode>
                      <c:ptCount val="11"/>
                      <c:pt idx="0">
                        <c:v>4</c:v>
                      </c:pt>
                      <c:pt idx="1">
                        <c:v>4</c:v>
                      </c:pt>
                      <c:pt idx="2">
                        <c:v>4</c:v>
                      </c:pt>
                      <c:pt idx="3">
                        <c:v>4</c:v>
                      </c:pt>
                      <c:pt idx="4">
                        <c:v>4</c:v>
                      </c:pt>
                      <c:pt idx="5">
                        <c:v>4</c:v>
                      </c:pt>
                      <c:pt idx="6">
                        <c:v>4</c:v>
                      </c:pt>
                      <c:pt idx="7">
                        <c:v>4</c:v>
                      </c:pt>
                      <c:pt idx="8">
                        <c:v>4</c:v>
                      </c:pt>
                      <c:pt idx="9">
                        <c:v>4</c:v>
                      </c:pt>
                      <c:pt idx="10" formatCode="0%">
                        <c:v>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8F84-4C0F-9D54-F70E30E5CF42}"/>
                  </c:ext>
                </c:extLst>
              </c15:ser>
            </c15:filteredBarSeries>
            <c15:filteredBarSeries>
              <c15:ser>
                <c:idx val="4"/>
                <c:order val="4"/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'Akademik Personel'!$F$1:$P$1</c15:sqref>
                        </c15:formulaRef>
                      </c:ext>
                    </c:extLst>
                    <c:strCache>
                      <c:ptCount val="11"/>
                      <c:pt idx="0">
                        <c:v>Yazı İşleri Müdürlüğü çalışanlarına kolay erişim   sağlarım. /  I have   convenient access to the Correspondance Office. 
</c:v>
                      </c:pt>
                      <c:pt idx="1">
                        <c:v>Yöneltilen soru/sorun ve taleplere karşı  üslup ve yaklaşımlarından memnunum. /  I am satisfied with the   way they approach problems, questions and demands.</c:v>
                      </c:pt>
                      <c:pt idx="2">
                        <c:v>Kurum dışına giden  ve kurum içinde yazılan yazıların   içeriklerinde hata olmamaktadır. / There is no problem   with content of the correspondance that are written and sent from the   institution.</c:v>
                      </c:pt>
                      <c:pt idx="3">
                        <c:v>Kurum dışından gelen ve kurum içinden yazılan   yazıların havalesi ile ilgili işlemlerde hata olmamaktadır. / There is no problem with the transfer of correspondance that   are written within the ...</c:v>
                      </c:pt>
                      <c:pt idx="4">
                        <c:v>Talep ettiğimiz hizmetler için hızlı ve doğru   çözümler üretir/bilgilendirir. / They produce quick and   accurate solutions, and inform us regarding the services we demand.</c:v>
                      </c:pt>
                      <c:pt idx="5">
                        <c:v>Yazı İşleri Personeli ile iletişim kurmakta   herhangi bir sorun yaşamadım. / I have never had a   problem with reaching the Correspondance Office staff.</c:v>
                      </c:pt>
                      <c:pt idx="6">
                        <c:v>Yazı İşleri Personeli mevzuata hakimdir. / The staff members of the Correspondance Office have a good   command of the legislation.</c:v>
                      </c:pt>
                      <c:pt idx="7">
                        <c:v>Gerektiğinde kurum müdürüne kolaylıkla ulaşırım. / I can easily reach the director when I need to.</c:v>
                      </c:pt>
                      <c:pt idx="8">
                        <c:v>Personel resmi yazışma kurallarına hakimdir. / The staff members have a good knowledge of correspondance   rules.</c:v>
                      </c:pt>
                      <c:pt idx="9">
                        <c:v>Genel olarak Yazı İşleri Müdürlüğünün işleyişinden   memnunum. / I am generally satisfied with the operation   of the Correspondance Office.</c:v>
                      </c:pt>
                      <c:pt idx="10">
                        <c:v>ORTALAMA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'Akademik Personel'!$F$6:$P$6</c15:sqref>
                        </c15:formulaRef>
                      </c:ext>
                    </c:extLst>
                    <c:numCache>
                      <c:formatCode>General</c:formatCode>
                      <c:ptCount val="11"/>
                      <c:pt idx="0">
                        <c:v>4</c:v>
                      </c:pt>
                      <c:pt idx="1">
                        <c:v>4</c:v>
                      </c:pt>
                      <c:pt idx="2">
                        <c:v>4</c:v>
                      </c:pt>
                      <c:pt idx="3">
                        <c:v>4</c:v>
                      </c:pt>
                      <c:pt idx="4">
                        <c:v>4</c:v>
                      </c:pt>
                      <c:pt idx="5">
                        <c:v>4</c:v>
                      </c:pt>
                      <c:pt idx="6">
                        <c:v>4</c:v>
                      </c:pt>
                      <c:pt idx="7">
                        <c:v>4</c:v>
                      </c:pt>
                      <c:pt idx="8">
                        <c:v>4</c:v>
                      </c:pt>
                      <c:pt idx="9">
                        <c:v>4</c:v>
                      </c:pt>
                      <c:pt idx="10" formatCode="0%">
                        <c:v>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8F84-4C0F-9D54-F70E30E5CF42}"/>
                  </c:ext>
                </c:extLst>
              </c15:ser>
            </c15:filteredBarSeries>
            <c15:filteredBarSeries>
              <c15:ser>
                <c:idx val="5"/>
                <c:order val="5"/>
                <c:spPr>
                  <a:solidFill>
                    <a:schemeClr val="accent6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'Akademik Personel'!$F$1:$P$1</c15:sqref>
                        </c15:formulaRef>
                      </c:ext>
                    </c:extLst>
                    <c:strCache>
                      <c:ptCount val="11"/>
                      <c:pt idx="0">
                        <c:v>Yazı İşleri Müdürlüğü çalışanlarına kolay erişim   sağlarım. /  I have   convenient access to the Correspondance Office. 
</c:v>
                      </c:pt>
                      <c:pt idx="1">
                        <c:v>Yöneltilen soru/sorun ve taleplere karşı  üslup ve yaklaşımlarından memnunum. /  I am satisfied with the   way they approach problems, questions and demands.</c:v>
                      </c:pt>
                      <c:pt idx="2">
                        <c:v>Kurum dışına giden  ve kurum içinde yazılan yazıların   içeriklerinde hata olmamaktadır. / There is no problem   with content of the correspondance that are written and sent from the   institution.</c:v>
                      </c:pt>
                      <c:pt idx="3">
                        <c:v>Kurum dışından gelen ve kurum içinden yazılan   yazıların havalesi ile ilgili işlemlerde hata olmamaktadır. / There is no problem with the transfer of correspondance that   are written within the ...</c:v>
                      </c:pt>
                      <c:pt idx="4">
                        <c:v>Talep ettiğimiz hizmetler için hızlı ve doğru   çözümler üretir/bilgilendirir. / They produce quick and   accurate solutions, and inform us regarding the services we demand.</c:v>
                      </c:pt>
                      <c:pt idx="5">
                        <c:v>Yazı İşleri Personeli ile iletişim kurmakta   herhangi bir sorun yaşamadım. / I have never had a   problem with reaching the Correspondance Office staff.</c:v>
                      </c:pt>
                      <c:pt idx="6">
                        <c:v>Yazı İşleri Personeli mevzuata hakimdir. / The staff members of the Correspondance Office have a good   command of the legislation.</c:v>
                      </c:pt>
                      <c:pt idx="7">
                        <c:v>Gerektiğinde kurum müdürüne kolaylıkla ulaşırım. / I can easily reach the director when I need to.</c:v>
                      </c:pt>
                      <c:pt idx="8">
                        <c:v>Personel resmi yazışma kurallarına hakimdir. / The staff members have a good knowledge of correspondance   rules.</c:v>
                      </c:pt>
                      <c:pt idx="9">
                        <c:v>Genel olarak Yazı İşleri Müdürlüğünün işleyişinden   memnunum. / I am generally satisfied with the operation   of the Correspondance Office.</c:v>
                      </c:pt>
                      <c:pt idx="10">
                        <c:v>ORTALAMA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'Akademik Personel'!$F$7:$P$7</c15:sqref>
                        </c15:formulaRef>
                      </c:ext>
                    </c:extLst>
                    <c:numCache>
                      <c:formatCode>General</c:formatCode>
                      <c:ptCount val="11"/>
                      <c:pt idx="0">
                        <c:v>3</c:v>
                      </c:pt>
                      <c:pt idx="1">
                        <c:v>3</c:v>
                      </c:pt>
                      <c:pt idx="2">
                        <c:v>3</c:v>
                      </c:pt>
                      <c:pt idx="3">
                        <c:v>3</c:v>
                      </c:pt>
                      <c:pt idx="4">
                        <c:v>3</c:v>
                      </c:pt>
                      <c:pt idx="5">
                        <c:v>3</c:v>
                      </c:pt>
                      <c:pt idx="6">
                        <c:v>3</c:v>
                      </c:pt>
                      <c:pt idx="7">
                        <c:v>3</c:v>
                      </c:pt>
                      <c:pt idx="8">
                        <c:v>3</c:v>
                      </c:pt>
                      <c:pt idx="9">
                        <c:v>3</c:v>
                      </c:pt>
                      <c:pt idx="10" formatCode="0%">
                        <c:v>0.75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8F84-4C0F-9D54-F70E30E5CF42}"/>
                  </c:ext>
                </c:extLst>
              </c15:ser>
            </c15:filteredBarSeries>
            <c15:filteredBarSeries>
              <c15:ser>
                <c:idx val="6"/>
                <c:order val="6"/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'Akademik Personel'!$F$1:$P$1</c15:sqref>
                        </c15:formulaRef>
                      </c:ext>
                    </c:extLst>
                    <c:strCache>
                      <c:ptCount val="11"/>
                      <c:pt idx="0">
                        <c:v>Yazı İşleri Müdürlüğü çalışanlarına kolay erişim   sağlarım. /  I have   convenient access to the Correspondance Office. 
</c:v>
                      </c:pt>
                      <c:pt idx="1">
                        <c:v>Yöneltilen soru/sorun ve taleplere karşı  üslup ve yaklaşımlarından memnunum. /  I am satisfied with the   way they approach problems, questions and demands.</c:v>
                      </c:pt>
                      <c:pt idx="2">
                        <c:v>Kurum dışına giden  ve kurum içinde yazılan yazıların   içeriklerinde hata olmamaktadır. / There is no problem   with content of the correspondance that are written and sent from the   institution.</c:v>
                      </c:pt>
                      <c:pt idx="3">
                        <c:v>Kurum dışından gelen ve kurum içinden yazılan   yazıların havalesi ile ilgili işlemlerde hata olmamaktadır. / There is no problem with the transfer of correspondance that   are written within the ...</c:v>
                      </c:pt>
                      <c:pt idx="4">
                        <c:v>Talep ettiğimiz hizmetler için hızlı ve doğru   çözümler üretir/bilgilendirir. / They produce quick and   accurate solutions, and inform us regarding the services we demand.</c:v>
                      </c:pt>
                      <c:pt idx="5">
                        <c:v>Yazı İşleri Personeli ile iletişim kurmakta   herhangi bir sorun yaşamadım. / I have never had a   problem with reaching the Correspondance Office staff.</c:v>
                      </c:pt>
                      <c:pt idx="6">
                        <c:v>Yazı İşleri Personeli mevzuata hakimdir. / The staff members of the Correspondance Office have a good   command of the legislation.</c:v>
                      </c:pt>
                      <c:pt idx="7">
                        <c:v>Gerektiğinde kurum müdürüne kolaylıkla ulaşırım. / I can easily reach the director when I need to.</c:v>
                      </c:pt>
                      <c:pt idx="8">
                        <c:v>Personel resmi yazışma kurallarına hakimdir. / The staff members have a good knowledge of correspondance   rules.</c:v>
                      </c:pt>
                      <c:pt idx="9">
                        <c:v>Genel olarak Yazı İşleri Müdürlüğünün işleyişinden   memnunum. / I am generally satisfied with the operation   of the Correspondance Office.</c:v>
                      </c:pt>
                      <c:pt idx="10">
                        <c:v>ORTALAMA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'Akademik Personel'!$F$8:$P$8</c15:sqref>
                        </c15:formulaRef>
                      </c:ext>
                    </c:extLst>
                    <c:numCache>
                      <c:formatCode>General</c:formatCode>
                      <c:ptCount val="11"/>
                      <c:pt idx="0">
                        <c:v>4</c:v>
                      </c:pt>
                      <c:pt idx="1">
                        <c:v>4</c:v>
                      </c:pt>
                      <c:pt idx="2">
                        <c:v>4</c:v>
                      </c:pt>
                      <c:pt idx="3">
                        <c:v>4</c:v>
                      </c:pt>
                      <c:pt idx="4">
                        <c:v>4</c:v>
                      </c:pt>
                      <c:pt idx="5">
                        <c:v>4</c:v>
                      </c:pt>
                      <c:pt idx="6">
                        <c:v>4</c:v>
                      </c:pt>
                      <c:pt idx="7">
                        <c:v>4</c:v>
                      </c:pt>
                      <c:pt idx="8">
                        <c:v>4</c:v>
                      </c:pt>
                      <c:pt idx="9">
                        <c:v>4</c:v>
                      </c:pt>
                      <c:pt idx="10" formatCode="0%">
                        <c:v>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8F84-4C0F-9D54-F70E30E5CF42}"/>
                  </c:ext>
                </c:extLst>
              </c15:ser>
            </c15:filteredBarSeries>
            <c15:filteredBarSeries>
              <c15:ser>
                <c:idx val="7"/>
                <c:order val="7"/>
                <c:spPr>
                  <a:solidFill>
                    <a:schemeClr val="accent2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'Akademik Personel'!$F$1:$P$1</c15:sqref>
                        </c15:formulaRef>
                      </c:ext>
                    </c:extLst>
                    <c:strCache>
                      <c:ptCount val="11"/>
                      <c:pt idx="0">
                        <c:v>Yazı İşleri Müdürlüğü çalışanlarına kolay erişim   sağlarım. /  I have   convenient access to the Correspondance Office. 
</c:v>
                      </c:pt>
                      <c:pt idx="1">
                        <c:v>Yöneltilen soru/sorun ve taleplere karşı  üslup ve yaklaşımlarından memnunum. /  I am satisfied with the   way they approach problems, questions and demands.</c:v>
                      </c:pt>
                      <c:pt idx="2">
                        <c:v>Kurum dışına giden  ve kurum içinde yazılan yazıların   içeriklerinde hata olmamaktadır. / There is no problem   with content of the correspondance that are written and sent from the   institution.</c:v>
                      </c:pt>
                      <c:pt idx="3">
                        <c:v>Kurum dışından gelen ve kurum içinden yazılan   yazıların havalesi ile ilgili işlemlerde hata olmamaktadır. / There is no problem with the transfer of correspondance that   are written within the ...</c:v>
                      </c:pt>
                      <c:pt idx="4">
                        <c:v>Talep ettiğimiz hizmetler için hızlı ve doğru   çözümler üretir/bilgilendirir. / They produce quick and   accurate solutions, and inform us regarding the services we demand.</c:v>
                      </c:pt>
                      <c:pt idx="5">
                        <c:v>Yazı İşleri Personeli ile iletişim kurmakta   herhangi bir sorun yaşamadım. / I have never had a   problem with reaching the Correspondance Office staff.</c:v>
                      </c:pt>
                      <c:pt idx="6">
                        <c:v>Yazı İşleri Personeli mevzuata hakimdir. / The staff members of the Correspondance Office have a good   command of the legislation.</c:v>
                      </c:pt>
                      <c:pt idx="7">
                        <c:v>Gerektiğinde kurum müdürüne kolaylıkla ulaşırım. / I can easily reach the director when I need to.</c:v>
                      </c:pt>
                      <c:pt idx="8">
                        <c:v>Personel resmi yazışma kurallarına hakimdir. / The staff members have a good knowledge of correspondance   rules.</c:v>
                      </c:pt>
                      <c:pt idx="9">
                        <c:v>Genel olarak Yazı İşleri Müdürlüğünün işleyişinden   memnunum. / I am generally satisfied with the operation   of the Correspondance Office.</c:v>
                      </c:pt>
                      <c:pt idx="10">
                        <c:v>ORTALAMA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'Akademik Personel'!$F$9:$P$9</c15:sqref>
                        </c15:formulaRef>
                      </c:ext>
                    </c:extLst>
                    <c:numCache>
                      <c:formatCode>General</c:formatCode>
                      <c:ptCount val="11"/>
                      <c:pt idx="0">
                        <c:v>4</c:v>
                      </c:pt>
                      <c:pt idx="1">
                        <c:v>4</c:v>
                      </c:pt>
                      <c:pt idx="2">
                        <c:v>4</c:v>
                      </c:pt>
                      <c:pt idx="3">
                        <c:v>4</c:v>
                      </c:pt>
                      <c:pt idx="4">
                        <c:v>4</c:v>
                      </c:pt>
                      <c:pt idx="5">
                        <c:v>4</c:v>
                      </c:pt>
                      <c:pt idx="6">
                        <c:v>4</c:v>
                      </c:pt>
                      <c:pt idx="7">
                        <c:v>4</c:v>
                      </c:pt>
                      <c:pt idx="8">
                        <c:v>4</c:v>
                      </c:pt>
                      <c:pt idx="9">
                        <c:v>4</c:v>
                      </c:pt>
                      <c:pt idx="10" formatCode="0%">
                        <c:v>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8F84-4C0F-9D54-F70E30E5CF42}"/>
                  </c:ext>
                </c:extLst>
              </c15:ser>
            </c15:filteredBarSeries>
            <c15:filteredBarSeries>
              <c15:ser>
                <c:idx val="8"/>
                <c:order val="8"/>
                <c:spPr>
                  <a:solidFill>
                    <a:schemeClr val="accent3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'Akademik Personel'!$F$1:$P$1</c15:sqref>
                        </c15:formulaRef>
                      </c:ext>
                    </c:extLst>
                    <c:strCache>
                      <c:ptCount val="11"/>
                      <c:pt idx="0">
                        <c:v>Yazı İşleri Müdürlüğü çalışanlarına kolay erişim   sağlarım. /  I have   convenient access to the Correspondance Office. 
</c:v>
                      </c:pt>
                      <c:pt idx="1">
                        <c:v>Yöneltilen soru/sorun ve taleplere karşı  üslup ve yaklaşımlarından memnunum. /  I am satisfied with the   way they approach problems, questions and demands.</c:v>
                      </c:pt>
                      <c:pt idx="2">
                        <c:v>Kurum dışına giden  ve kurum içinde yazılan yazıların   içeriklerinde hata olmamaktadır. / There is no problem   with content of the correspondance that are written and sent from the   institution.</c:v>
                      </c:pt>
                      <c:pt idx="3">
                        <c:v>Kurum dışından gelen ve kurum içinden yazılan   yazıların havalesi ile ilgili işlemlerde hata olmamaktadır. / There is no problem with the transfer of correspondance that   are written within the ...</c:v>
                      </c:pt>
                      <c:pt idx="4">
                        <c:v>Talep ettiğimiz hizmetler için hızlı ve doğru   çözümler üretir/bilgilendirir. / They produce quick and   accurate solutions, and inform us regarding the services we demand.</c:v>
                      </c:pt>
                      <c:pt idx="5">
                        <c:v>Yazı İşleri Personeli ile iletişim kurmakta   herhangi bir sorun yaşamadım. / I have never had a   problem with reaching the Correspondance Office staff.</c:v>
                      </c:pt>
                      <c:pt idx="6">
                        <c:v>Yazı İşleri Personeli mevzuata hakimdir. / The staff members of the Correspondance Office have a good   command of the legislation.</c:v>
                      </c:pt>
                      <c:pt idx="7">
                        <c:v>Gerektiğinde kurum müdürüne kolaylıkla ulaşırım. / I can easily reach the director when I need to.</c:v>
                      </c:pt>
                      <c:pt idx="8">
                        <c:v>Personel resmi yazışma kurallarına hakimdir. / The staff members have a good knowledge of correspondance   rules.</c:v>
                      </c:pt>
                      <c:pt idx="9">
                        <c:v>Genel olarak Yazı İşleri Müdürlüğünün işleyişinden   memnunum. / I am generally satisfied with the operation   of the Correspondance Office.</c:v>
                      </c:pt>
                      <c:pt idx="10">
                        <c:v>ORTALAMA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'Akademik Personel'!$F$10:$P$10</c15:sqref>
                        </c15:formulaRef>
                      </c:ext>
                    </c:extLst>
                    <c:numCache>
                      <c:formatCode>General</c:formatCode>
                      <c:ptCount val="11"/>
                      <c:pt idx="0">
                        <c:v>4</c:v>
                      </c:pt>
                      <c:pt idx="1">
                        <c:v>4</c:v>
                      </c:pt>
                      <c:pt idx="2">
                        <c:v>4</c:v>
                      </c:pt>
                      <c:pt idx="3">
                        <c:v>4</c:v>
                      </c:pt>
                      <c:pt idx="4">
                        <c:v>4</c:v>
                      </c:pt>
                      <c:pt idx="5">
                        <c:v>4</c:v>
                      </c:pt>
                      <c:pt idx="6">
                        <c:v>4</c:v>
                      </c:pt>
                      <c:pt idx="7">
                        <c:v>0</c:v>
                      </c:pt>
                      <c:pt idx="8">
                        <c:v>4</c:v>
                      </c:pt>
                      <c:pt idx="9">
                        <c:v>4</c:v>
                      </c:pt>
                      <c:pt idx="10" formatCode="0%">
                        <c:v>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9-8F84-4C0F-9D54-F70E30E5CF42}"/>
                  </c:ext>
                </c:extLst>
              </c15:ser>
            </c15:filteredBarSeries>
            <c15:filteredBarSeries>
              <c15:ser>
                <c:idx val="9"/>
                <c:order val="9"/>
                <c:spPr>
                  <a:solidFill>
                    <a:schemeClr val="accent4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'Akademik Personel'!$F$1:$P$1</c15:sqref>
                        </c15:formulaRef>
                      </c:ext>
                    </c:extLst>
                    <c:strCache>
                      <c:ptCount val="11"/>
                      <c:pt idx="0">
                        <c:v>Yazı İşleri Müdürlüğü çalışanlarına kolay erişim   sağlarım. /  I have   convenient access to the Correspondance Office. 
</c:v>
                      </c:pt>
                      <c:pt idx="1">
                        <c:v>Yöneltilen soru/sorun ve taleplere karşı  üslup ve yaklaşımlarından memnunum. /  I am satisfied with the   way they approach problems, questions and demands.</c:v>
                      </c:pt>
                      <c:pt idx="2">
                        <c:v>Kurum dışına giden  ve kurum içinde yazılan yazıların   içeriklerinde hata olmamaktadır. / There is no problem   with content of the correspondance that are written and sent from the   institution.</c:v>
                      </c:pt>
                      <c:pt idx="3">
                        <c:v>Kurum dışından gelen ve kurum içinden yazılan   yazıların havalesi ile ilgili işlemlerde hata olmamaktadır. / There is no problem with the transfer of correspondance that   are written within the ...</c:v>
                      </c:pt>
                      <c:pt idx="4">
                        <c:v>Talep ettiğimiz hizmetler için hızlı ve doğru   çözümler üretir/bilgilendirir. / They produce quick and   accurate solutions, and inform us regarding the services we demand.</c:v>
                      </c:pt>
                      <c:pt idx="5">
                        <c:v>Yazı İşleri Personeli ile iletişim kurmakta   herhangi bir sorun yaşamadım. / I have never had a   problem with reaching the Correspondance Office staff.</c:v>
                      </c:pt>
                      <c:pt idx="6">
                        <c:v>Yazı İşleri Personeli mevzuata hakimdir. / The staff members of the Correspondance Office have a good   command of the legislation.</c:v>
                      </c:pt>
                      <c:pt idx="7">
                        <c:v>Gerektiğinde kurum müdürüne kolaylıkla ulaşırım. / I can easily reach the director when I need to.</c:v>
                      </c:pt>
                      <c:pt idx="8">
                        <c:v>Personel resmi yazışma kurallarına hakimdir. / The staff members have a good knowledge of correspondance   rules.</c:v>
                      </c:pt>
                      <c:pt idx="9">
                        <c:v>Genel olarak Yazı İşleri Müdürlüğünün işleyişinden   memnunum. / I am generally satisfied with the operation   of the Correspondance Office.</c:v>
                      </c:pt>
                      <c:pt idx="10">
                        <c:v>ORTALAMA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'Akademik Personel'!$F$11:$P$11</c15:sqref>
                        </c15:formulaRef>
                      </c:ext>
                    </c:extLst>
                    <c:numCache>
                      <c:formatCode>General</c:formatCode>
                      <c:ptCount val="11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3</c:v>
                      </c:pt>
                      <c:pt idx="9">
                        <c:v>3</c:v>
                      </c:pt>
                      <c:pt idx="10" formatCode="0%">
                        <c:v>0.75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8F84-4C0F-9D54-F70E30E5CF42}"/>
                  </c:ext>
                </c:extLst>
              </c15:ser>
            </c15:filteredBarSeries>
            <c15:filteredBarSeries>
              <c15:ser>
                <c:idx val="10"/>
                <c:order val="10"/>
                <c:spPr>
                  <a:solidFill>
                    <a:schemeClr val="accent5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'Akademik Personel'!$F$1:$P$1</c15:sqref>
                        </c15:formulaRef>
                      </c:ext>
                    </c:extLst>
                    <c:strCache>
                      <c:ptCount val="11"/>
                      <c:pt idx="0">
                        <c:v>Yazı İşleri Müdürlüğü çalışanlarına kolay erişim   sağlarım. /  I have   convenient access to the Correspondance Office. 
</c:v>
                      </c:pt>
                      <c:pt idx="1">
                        <c:v>Yöneltilen soru/sorun ve taleplere karşı  üslup ve yaklaşımlarından memnunum. /  I am satisfied with the   way they approach problems, questions and demands.</c:v>
                      </c:pt>
                      <c:pt idx="2">
                        <c:v>Kurum dışına giden  ve kurum içinde yazılan yazıların   içeriklerinde hata olmamaktadır. / There is no problem   with content of the correspondance that are written and sent from the   institution.</c:v>
                      </c:pt>
                      <c:pt idx="3">
                        <c:v>Kurum dışından gelen ve kurum içinden yazılan   yazıların havalesi ile ilgili işlemlerde hata olmamaktadır. / There is no problem with the transfer of correspondance that   are written within the ...</c:v>
                      </c:pt>
                      <c:pt idx="4">
                        <c:v>Talep ettiğimiz hizmetler için hızlı ve doğru   çözümler üretir/bilgilendirir. / They produce quick and   accurate solutions, and inform us regarding the services we demand.</c:v>
                      </c:pt>
                      <c:pt idx="5">
                        <c:v>Yazı İşleri Personeli ile iletişim kurmakta   herhangi bir sorun yaşamadım. / I have never had a   problem with reaching the Correspondance Office staff.</c:v>
                      </c:pt>
                      <c:pt idx="6">
                        <c:v>Yazı İşleri Personeli mevzuata hakimdir. / The staff members of the Correspondance Office have a good   command of the legislation.</c:v>
                      </c:pt>
                      <c:pt idx="7">
                        <c:v>Gerektiğinde kurum müdürüne kolaylıkla ulaşırım. / I can easily reach the director when I need to.</c:v>
                      </c:pt>
                      <c:pt idx="8">
                        <c:v>Personel resmi yazışma kurallarına hakimdir. / The staff members have a good knowledge of correspondance   rules.</c:v>
                      </c:pt>
                      <c:pt idx="9">
                        <c:v>Genel olarak Yazı İşleri Müdürlüğünün işleyişinden   memnunum. / I am generally satisfied with the operation   of the Correspondance Office.</c:v>
                      </c:pt>
                      <c:pt idx="10">
                        <c:v>ORTALAMA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'Akademik Personel'!$F$12:$P$12</c15:sqref>
                        </c15:formulaRef>
                      </c:ext>
                    </c:extLst>
                    <c:numCache>
                      <c:formatCode>General</c:formatCode>
                      <c:ptCount val="11"/>
                      <c:pt idx="0">
                        <c:v>4</c:v>
                      </c:pt>
                      <c:pt idx="1">
                        <c:v>4</c:v>
                      </c:pt>
                      <c:pt idx="2">
                        <c:v>4</c:v>
                      </c:pt>
                      <c:pt idx="3">
                        <c:v>4</c:v>
                      </c:pt>
                      <c:pt idx="4">
                        <c:v>4</c:v>
                      </c:pt>
                      <c:pt idx="5">
                        <c:v>4</c:v>
                      </c:pt>
                      <c:pt idx="6">
                        <c:v>4</c:v>
                      </c:pt>
                      <c:pt idx="7">
                        <c:v>4</c:v>
                      </c:pt>
                      <c:pt idx="8">
                        <c:v>4</c:v>
                      </c:pt>
                      <c:pt idx="9">
                        <c:v>4</c:v>
                      </c:pt>
                      <c:pt idx="10" formatCode="0%">
                        <c:v>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B-8F84-4C0F-9D54-F70E30E5CF42}"/>
                  </c:ext>
                </c:extLst>
              </c15:ser>
            </c15:filteredBarSeries>
            <c15:filteredBarSeries>
              <c15:ser>
                <c:idx val="11"/>
                <c:order val="11"/>
                <c:spPr>
                  <a:solidFill>
                    <a:schemeClr val="accent6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'Akademik Personel'!$F$1:$P$1</c15:sqref>
                        </c15:formulaRef>
                      </c:ext>
                    </c:extLst>
                    <c:strCache>
                      <c:ptCount val="11"/>
                      <c:pt idx="0">
                        <c:v>Yazı İşleri Müdürlüğü çalışanlarına kolay erişim   sağlarım. /  I have   convenient access to the Correspondance Office. 
</c:v>
                      </c:pt>
                      <c:pt idx="1">
                        <c:v>Yöneltilen soru/sorun ve taleplere karşı  üslup ve yaklaşımlarından memnunum. /  I am satisfied with the   way they approach problems, questions and demands.</c:v>
                      </c:pt>
                      <c:pt idx="2">
                        <c:v>Kurum dışına giden  ve kurum içinde yazılan yazıların   içeriklerinde hata olmamaktadır. / There is no problem   with content of the correspondance that are written and sent from the   institution.</c:v>
                      </c:pt>
                      <c:pt idx="3">
                        <c:v>Kurum dışından gelen ve kurum içinden yazılan   yazıların havalesi ile ilgili işlemlerde hata olmamaktadır. / There is no problem with the transfer of correspondance that   are written within the ...</c:v>
                      </c:pt>
                      <c:pt idx="4">
                        <c:v>Talep ettiğimiz hizmetler için hızlı ve doğru   çözümler üretir/bilgilendirir. / They produce quick and   accurate solutions, and inform us regarding the services we demand.</c:v>
                      </c:pt>
                      <c:pt idx="5">
                        <c:v>Yazı İşleri Personeli ile iletişim kurmakta   herhangi bir sorun yaşamadım. / I have never had a   problem with reaching the Correspondance Office staff.</c:v>
                      </c:pt>
                      <c:pt idx="6">
                        <c:v>Yazı İşleri Personeli mevzuata hakimdir. / The staff members of the Correspondance Office have a good   command of the legislation.</c:v>
                      </c:pt>
                      <c:pt idx="7">
                        <c:v>Gerektiğinde kurum müdürüne kolaylıkla ulaşırım. / I can easily reach the director when I need to.</c:v>
                      </c:pt>
                      <c:pt idx="8">
                        <c:v>Personel resmi yazışma kurallarına hakimdir. / The staff members have a good knowledge of correspondance   rules.</c:v>
                      </c:pt>
                      <c:pt idx="9">
                        <c:v>Genel olarak Yazı İşleri Müdürlüğünün işleyişinden   memnunum. / I am generally satisfied with the operation   of the Correspondance Office.</c:v>
                      </c:pt>
                      <c:pt idx="10">
                        <c:v>ORTALAMA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'Akademik Personel'!$F$13:$P$13</c15:sqref>
                        </c15:formulaRef>
                      </c:ext>
                    </c:extLst>
                    <c:numCache>
                      <c:formatCode>General</c:formatCode>
                      <c:ptCount val="11"/>
                      <c:pt idx="0">
                        <c:v>4</c:v>
                      </c:pt>
                      <c:pt idx="1">
                        <c:v>4</c:v>
                      </c:pt>
                      <c:pt idx="2">
                        <c:v>4</c:v>
                      </c:pt>
                      <c:pt idx="3">
                        <c:v>4</c:v>
                      </c:pt>
                      <c:pt idx="4">
                        <c:v>4</c:v>
                      </c:pt>
                      <c:pt idx="5">
                        <c:v>4</c:v>
                      </c:pt>
                      <c:pt idx="6">
                        <c:v>4</c:v>
                      </c:pt>
                      <c:pt idx="7">
                        <c:v>4</c:v>
                      </c:pt>
                      <c:pt idx="8">
                        <c:v>4</c:v>
                      </c:pt>
                      <c:pt idx="9">
                        <c:v>4</c:v>
                      </c:pt>
                      <c:pt idx="10" formatCode="0%">
                        <c:v>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C-8F84-4C0F-9D54-F70E30E5CF42}"/>
                  </c:ext>
                </c:extLst>
              </c15:ser>
            </c15:filteredBarSeries>
            <c15:filteredBarSeries>
              <c15:ser>
                <c:idx val="12"/>
                <c:order val="12"/>
                <c:spPr>
                  <a:solidFill>
                    <a:schemeClr val="accent1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'Akademik Personel'!$F$1:$P$1</c15:sqref>
                        </c15:formulaRef>
                      </c:ext>
                    </c:extLst>
                    <c:strCache>
                      <c:ptCount val="11"/>
                      <c:pt idx="0">
                        <c:v>Yazı İşleri Müdürlüğü çalışanlarına kolay erişim   sağlarım. /  I have   convenient access to the Correspondance Office. 
</c:v>
                      </c:pt>
                      <c:pt idx="1">
                        <c:v>Yöneltilen soru/sorun ve taleplere karşı  üslup ve yaklaşımlarından memnunum. /  I am satisfied with the   way they approach problems, questions and demands.</c:v>
                      </c:pt>
                      <c:pt idx="2">
                        <c:v>Kurum dışına giden  ve kurum içinde yazılan yazıların   içeriklerinde hata olmamaktadır. / There is no problem   with content of the correspondance that are written and sent from the   institution.</c:v>
                      </c:pt>
                      <c:pt idx="3">
                        <c:v>Kurum dışından gelen ve kurum içinden yazılan   yazıların havalesi ile ilgili işlemlerde hata olmamaktadır. / There is no problem with the transfer of correspondance that   are written within the ...</c:v>
                      </c:pt>
                      <c:pt idx="4">
                        <c:v>Talep ettiğimiz hizmetler için hızlı ve doğru   çözümler üretir/bilgilendirir. / They produce quick and   accurate solutions, and inform us regarding the services we demand.</c:v>
                      </c:pt>
                      <c:pt idx="5">
                        <c:v>Yazı İşleri Personeli ile iletişim kurmakta   herhangi bir sorun yaşamadım. / I have never had a   problem with reaching the Correspondance Office staff.</c:v>
                      </c:pt>
                      <c:pt idx="6">
                        <c:v>Yazı İşleri Personeli mevzuata hakimdir. / The staff members of the Correspondance Office have a good   command of the legislation.</c:v>
                      </c:pt>
                      <c:pt idx="7">
                        <c:v>Gerektiğinde kurum müdürüne kolaylıkla ulaşırım. / I can easily reach the director when I need to.</c:v>
                      </c:pt>
                      <c:pt idx="8">
                        <c:v>Personel resmi yazışma kurallarına hakimdir. / The staff members have a good knowledge of correspondance   rules.</c:v>
                      </c:pt>
                      <c:pt idx="9">
                        <c:v>Genel olarak Yazı İşleri Müdürlüğünün işleyişinden   memnunum. / I am generally satisfied with the operation   of the Correspondance Office.</c:v>
                      </c:pt>
                      <c:pt idx="10">
                        <c:v>ORTALAMA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'Akademik Personel'!$F$14:$P$14</c15:sqref>
                        </c15:formulaRef>
                      </c:ext>
                    </c:extLst>
                    <c:numCache>
                      <c:formatCode>General</c:formatCode>
                      <c:ptCount val="11"/>
                      <c:pt idx="0">
                        <c:v>4</c:v>
                      </c:pt>
                      <c:pt idx="1">
                        <c:v>4</c:v>
                      </c:pt>
                      <c:pt idx="2">
                        <c:v>4</c:v>
                      </c:pt>
                      <c:pt idx="3">
                        <c:v>4</c:v>
                      </c:pt>
                      <c:pt idx="4">
                        <c:v>4</c:v>
                      </c:pt>
                      <c:pt idx="5">
                        <c:v>4</c:v>
                      </c:pt>
                      <c:pt idx="6">
                        <c:v>4</c:v>
                      </c:pt>
                      <c:pt idx="7">
                        <c:v>4</c:v>
                      </c:pt>
                      <c:pt idx="8">
                        <c:v>4</c:v>
                      </c:pt>
                      <c:pt idx="9">
                        <c:v>4</c:v>
                      </c:pt>
                      <c:pt idx="10" formatCode="0%">
                        <c:v>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D-8F84-4C0F-9D54-F70E30E5CF42}"/>
                  </c:ext>
                </c:extLst>
              </c15:ser>
            </c15:filteredBarSeries>
            <c15:filteredBarSeries>
              <c15:ser>
                <c:idx val="13"/>
                <c:order val="13"/>
                <c:spPr>
                  <a:solidFill>
                    <a:schemeClr val="accent2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'Akademik Personel'!$F$1:$P$1</c15:sqref>
                        </c15:formulaRef>
                      </c:ext>
                    </c:extLst>
                    <c:strCache>
                      <c:ptCount val="11"/>
                      <c:pt idx="0">
                        <c:v>Yazı İşleri Müdürlüğü çalışanlarına kolay erişim   sağlarım. /  I have   convenient access to the Correspondance Office. 
</c:v>
                      </c:pt>
                      <c:pt idx="1">
                        <c:v>Yöneltilen soru/sorun ve taleplere karşı  üslup ve yaklaşımlarından memnunum. /  I am satisfied with the   way they approach problems, questions and demands.</c:v>
                      </c:pt>
                      <c:pt idx="2">
                        <c:v>Kurum dışına giden  ve kurum içinde yazılan yazıların   içeriklerinde hata olmamaktadır. / There is no problem   with content of the correspondance that are written and sent from the   institution.</c:v>
                      </c:pt>
                      <c:pt idx="3">
                        <c:v>Kurum dışından gelen ve kurum içinden yazılan   yazıların havalesi ile ilgili işlemlerde hata olmamaktadır. / There is no problem with the transfer of correspondance that   are written within the ...</c:v>
                      </c:pt>
                      <c:pt idx="4">
                        <c:v>Talep ettiğimiz hizmetler için hızlı ve doğru   çözümler üretir/bilgilendirir. / They produce quick and   accurate solutions, and inform us regarding the services we demand.</c:v>
                      </c:pt>
                      <c:pt idx="5">
                        <c:v>Yazı İşleri Personeli ile iletişim kurmakta   herhangi bir sorun yaşamadım. / I have never had a   problem with reaching the Correspondance Office staff.</c:v>
                      </c:pt>
                      <c:pt idx="6">
                        <c:v>Yazı İşleri Personeli mevzuata hakimdir. / The staff members of the Correspondance Office have a good   command of the legislation.</c:v>
                      </c:pt>
                      <c:pt idx="7">
                        <c:v>Gerektiğinde kurum müdürüne kolaylıkla ulaşırım. / I can easily reach the director when I need to.</c:v>
                      </c:pt>
                      <c:pt idx="8">
                        <c:v>Personel resmi yazışma kurallarına hakimdir. / The staff members have a good knowledge of correspondance   rules.</c:v>
                      </c:pt>
                      <c:pt idx="9">
                        <c:v>Genel olarak Yazı İşleri Müdürlüğünün işleyişinden   memnunum. / I am generally satisfied with the operation   of the Correspondance Office.</c:v>
                      </c:pt>
                      <c:pt idx="10">
                        <c:v>ORTALAMA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'Akademik Personel'!$F$15:$P$15</c15:sqref>
                        </c15:formulaRef>
                      </c:ext>
                    </c:extLst>
                    <c:numCache>
                      <c:formatCode>General</c:formatCode>
                      <c:ptCount val="11"/>
                      <c:pt idx="0">
                        <c:v>4</c:v>
                      </c:pt>
                      <c:pt idx="1">
                        <c:v>4</c:v>
                      </c:pt>
                      <c:pt idx="2">
                        <c:v>4</c:v>
                      </c:pt>
                      <c:pt idx="3">
                        <c:v>4</c:v>
                      </c:pt>
                      <c:pt idx="4">
                        <c:v>4</c:v>
                      </c:pt>
                      <c:pt idx="5">
                        <c:v>4</c:v>
                      </c:pt>
                      <c:pt idx="6">
                        <c:v>4</c:v>
                      </c:pt>
                      <c:pt idx="7">
                        <c:v>4</c:v>
                      </c:pt>
                      <c:pt idx="8">
                        <c:v>4</c:v>
                      </c:pt>
                      <c:pt idx="9">
                        <c:v>4</c:v>
                      </c:pt>
                      <c:pt idx="10" formatCode="0%">
                        <c:v>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E-8F84-4C0F-9D54-F70E30E5CF42}"/>
                  </c:ext>
                </c:extLst>
              </c15:ser>
            </c15:filteredBarSeries>
            <c15:filteredBarSeries>
              <c15:ser>
                <c:idx val="14"/>
                <c:order val="14"/>
                <c:spPr>
                  <a:solidFill>
                    <a:schemeClr val="accent3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'Akademik Personel'!$F$1:$P$1</c15:sqref>
                        </c15:formulaRef>
                      </c:ext>
                    </c:extLst>
                    <c:strCache>
                      <c:ptCount val="11"/>
                      <c:pt idx="0">
                        <c:v>Yazı İşleri Müdürlüğü çalışanlarına kolay erişim   sağlarım. /  I have   convenient access to the Correspondance Office. 
</c:v>
                      </c:pt>
                      <c:pt idx="1">
                        <c:v>Yöneltilen soru/sorun ve taleplere karşı  üslup ve yaklaşımlarından memnunum. /  I am satisfied with the   way they approach problems, questions and demands.</c:v>
                      </c:pt>
                      <c:pt idx="2">
                        <c:v>Kurum dışına giden  ve kurum içinde yazılan yazıların   içeriklerinde hata olmamaktadır. / There is no problem   with content of the correspondance that are written and sent from the   institution.</c:v>
                      </c:pt>
                      <c:pt idx="3">
                        <c:v>Kurum dışından gelen ve kurum içinden yazılan   yazıların havalesi ile ilgili işlemlerde hata olmamaktadır. / There is no problem with the transfer of correspondance that   are written within the ...</c:v>
                      </c:pt>
                      <c:pt idx="4">
                        <c:v>Talep ettiğimiz hizmetler için hızlı ve doğru   çözümler üretir/bilgilendirir. / They produce quick and   accurate solutions, and inform us regarding the services we demand.</c:v>
                      </c:pt>
                      <c:pt idx="5">
                        <c:v>Yazı İşleri Personeli ile iletişim kurmakta   herhangi bir sorun yaşamadım. / I have never had a   problem with reaching the Correspondance Office staff.</c:v>
                      </c:pt>
                      <c:pt idx="6">
                        <c:v>Yazı İşleri Personeli mevzuata hakimdir. / The staff members of the Correspondance Office have a good   command of the legislation.</c:v>
                      </c:pt>
                      <c:pt idx="7">
                        <c:v>Gerektiğinde kurum müdürüne kolaylıkla ulaşırım. / I can easily reach the director when I need to.</c:v>
                      </c:pt>
                      <c:pt idx="8">
                        <c:v>Personel resmi yazışma kurallarına hakimdir. / The staff members have a good knowledge of correspondance   rules.</c:v>
                      </c:pt>
                      <c:pt idx="9">
                        <c:v>Genel olarak Yazı İşleri Müdürlüğünün işleyişinden   memnunum. / I am generally satisfied with the operation   of the Correspondance Office.</c:v>
                      </c:pt>
                      <c:pt idx="10">
                        <c:v>ORTALAMA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'Akademik Personel'!$F$16:$P$16</c15:sqref>
                        </c15:formulaRef>
                      </c:ext>
                    </c:extLst>
                    <c:numCache>
                      <c:formatCode>General</c:formatCode>
                      <c:ptCount val="11"/>
                      <c:pt idx="0">
                        <c:v>4</c:v>
                      </c:pt>
                      <c:pt idx="1">
                        <c:v>4</c:v>
                      </c:pt>
                      <c:pt idx="2">
                        <c:v>4</c:v>
                      </c:pt>
                      <c:pt idx="3">
                        <c:v>4</c:v>
                      </c:pt>
                      <c:pt idx="4">
                        <c:v>4</c:v>
                      </c:pt>
                      <c:pt idx="5">
                        <c:v>4</c:v>
                      </c:pt>
                      <c:pt idx="6">
                        <c:v>4</c:v>
                      </c:pt>
                      <c:pt idx="7">
                        <c:v>4</c:v>
                      </c:pt>
                      <c:pt idx="8">
                        <c:v>4</c:v>
                      </c:pt>
                      <c:pt idx="9">
                        <c:v>4</c:v>
                      </c:pt>
                      <c:pt idx="10" formatCode="0%">
                        <c:v>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F-8F84-4C0F-9D54-F70E30E5CF42}"/>
                  </c:ext>
                </c:extLst>
              </c15:ser>
            </c15:filteredBarSeries>
            <c15:filteredBarSeries>
              <c15:ser>
                <c:idx val="15"/>
                <c:order val="15"/>
                <c:spPr>
                  <a:solidFill>
                    <a:schemeClr val="accent4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'Akademik Personel'!$F$1:$P$1</c15:sqref>
                        </c15:formulaRef>
                      </c:ext>
                    </c:extLst>
                    <c:strCache>
                      <c:ptCount val="11"/>
                      <c:pt idx="0">
                        <c:v>Yazı İşleri Müdürlüğü çalışanlarına kolay erişim   sağlarım. /  I have   convenient access to the Correspondance Office. 
</c:v>
                      </c:pt>
                      <c:pt idx="1">
                        <c:v>Yöneltilen soru/sorun ve taleplere karşı  üslup ve yaklaşımlarından memnunum. /  I am satisfied with the   way they approach problems, questions and demands.</c:v>
                      </c:pt>
                      <c:pt idx="2">
                        <c:v>Kurum dışına giden  ve kurum içinde yazılan yazıların   içeriklerinde hata olmamaktadır. / There is no problem   with content of the correspondance that are written and sent from the   institution.</c:v>
                      </c:pt>
                      <c:pt idx="3">
                        <c:v>Kurum dışından gelen ve kurum içinden yazılan   yazıların havalesi ile ilgili işlemlerde hata olmamaktadır. / There is no problem with the transfer of correspondance that   are written within the ...</c:v>
                      </c:pt>
                      <c:pt idx="4">
                        <c:v>Talep ettiğimiz hizmetler için hızlı ve doğru   çözümler üretir/bilgilendirir. / They produce quick and   accurate solutions, and inform us regarding the services we demand.</c:v>
                      </c:pt>
                      <c:pt idx="5">
                        <c:v>Yazı İşleri Personeli ile iletişim kurmakta   herhangi bir sorun yaşamadım. / I have never had a   problem with reaching the Correspondance Office staff.</c:v>
                      </c:pt>
                      <c:pt idx="6">
                        <c:v>Yazı İşleri Personeli mevzuata hakimdir. / The staff members of the Correspondance Office have a good   command of the legislation.</c:v>
                      </c:pt>
                      <c:pt idx="7">
                        <c:v>Gerektiğinde kurum müdürüne kolaylıkla ulaşırım. / I can easily reach the director when I need to.</c:v>
                      </c:pt>
                      <c:pt idx="8">
                        <c:v>Personel resmi yazışma kurallarına hakimdir. / The staff members have a good knowledge of correspondance   rules.</c:v>
                      </c:pt>
                      <c:pt idx="9">
                        <c:v>Genel olarak Yazı İşleri Müdürlüğünün işleyişinden   memnunum. / I am generally satisfied with the operation   of the Correspondance Office.</c:v>
                      </c:pt>
                      <c:pt idx="10">
                        <c:v>ORTALAMA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'Akademik Personel'!$F$17:$P$17</c15:sqref>
                        </c15:formulaRef>
                      </c:ext>
                    </c:extLst>
                    <c:numCache>
                      <c:formatCode>General</c:formatCode>
                      <c:ptCount val="11"/>
                      <c:pt idx="0">
                        <c:v>4</c:v>
                      </c:pt>
                      <c:pt idx="1">
                        <c:v>4</c:v>
                      </c:pt>
                      <c:pt idx="2">
                        <c:v>4</c:v>
                      </c:pt>
                      <c:pt idx="3">
                        <c:v>4</c:v>
                      </c:pt>
                      <c:pt idx="4">
                        <c:v>4</c:v>
                      </c:pt>
                      <c:pt idx="5">
                        <c:v>4</c:v>
                      </c:pt>
                      <c:pt idx="6">
                        <c:v>4</c:v>
                      </c:pt>
                      <c:pt idx="7">
                        <c:v>4</c:v>
                      </c:pt>
                      <c:pt idx="8">
                        <c:v>4</c:v>
                      </c:pt>
                      <c:pt idx="9">
                        <c:v>4</c:v>
                      </c:pt>
                      <c:pt idx="10" formatCode="0%">
                        <c:v>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0-8F84-4C0F-9D54-F70E30E5CF42}"/>
                  </c:ext>
                </c:extLst>
              </c15:ser>
            </c15:filteredBarSeries>
            <c15:filteredBarSeries>
              <c15:ser>
                <c:idx val="16"/>
                <c:order val="16"/>
                <c:spPr>
                  <a:solidFill>
                    <a:schemeClr val="accent5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'Akademik Personel'!$F$1:$P$1</c15:sqref>
                        </c15:formulaRef>
                      </c:ext>
                    </c:extLst>
                    <c:strCache>
                      <c:ptCount val="11"/>
                      <c:pt idx="0">
                        <c:v>Yazı İşleri Müdürlüğü çalışanlarına kolay erişim   sağlarım. /  I have   convenient access to the Correspondance Office. 
</c:v>
                      </c:pt>
                      <c:pt idx="1">
                        <c:v>Yöneltilen soru/sorun ve taleplere karşı  üslup ve yaklaşımlarından memnunum. /  I am satisfied with the   way they approach problems, questions and demands.</c:v>
                      </c:pt>
                      <c:pt idx="2">
                        <c:v>Kurum dışına giden  ve kurum içinde yazılan yazıların   içeriklerinde hata olmamaktadır. / There is no problem   with content of the correspondance that are written and sent from the   institution.</c:v>
                      </c:pt>
                      <c:pt idx="3">
                        <c:v>Kurum dışından gelen ve kurum içinden yazılan   yazıların havalesi ile ilgili işlemlerde hata olmamaktadır. / There is no problem with the transfer of correspondance that   are written within the ...</c:v>
                      </c:pt>
                      <c:pt idx="4">
                        <c:v>Talep ettiğimiz hizmetler için hızlı ve doğru   çözümler üretir/bilgilendirir. / They produce quick and   accurate solutions, and inform us regarding the services we demand.</c:v>
                      </c:pt>
                      <c:pt idx="5">
                        <c:v>Yazı İşleri Personeli ile iletişim kurmakta   herhangi bir sorun yaşamadım. / I have never had a   problem with reaching the Correspondance Office staff.</c:v>
                      </c:pt>
                      <c:pt idx="6">
                        <c:v>Yazı İşleri Personeli mevzuata hakimdir. / The staff members of the Correspondance Office have a good   command of the legislation.</c:v>
                      </c:pt>
                      <c:pt idx="7">
                        <c:v>Gerektiğinde kurum müdürüne kolaylıkla ulaşırım. / I can easily reach the director when I need to.</c:v>
                      </c:pt>
                      <c:pt idx="8">
                        <c:v>Personel resmi yazışma kurallarına hakimdir. / The staff members have a good knowledge of correspondance   rules.</c:v>
                      </c:pt>
                      <c:pt idx="9">
                        <c:v>Genel olarak Yazı İşleri Müdürlüğünün işleyişinden   memnunum. / I am generally satisfied with the operation   of the Correspondance Office.</c:v>
                      </c:pt>
                      <c:pt idx="10">
                        <c:v>ORTALAMA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'Akademik Personel'!$F$18:$P$18</c15:sqref>
                        </c15:formulaRef>
                      </c:ext>
                    </c:extLst>
                    <c:numCache>
                      <c:formatCode>General</c:formatCode>
                      <c:ptCount val="11"/>
                      <c:pt idx="0">
                        <c:v>4</c:v>
                      </c:pt>
                      <c:pt idx="1">
                        <c:v>4</c:v>
                      </c:pt>
                      <c:pt idx="2">
                        <c:v>4</c:v>
                      </c:pt>
                      <c:pt idx="3">
                        <c:v>4</c:v>
                      </c:pt>
                      <c:pt idx="4">
                        <c:v>4</c:v>
                      </c:pt>
                      <c:pt idx="5">
                        <c:v>4</c:v>
                      </c:pt>
                      <c:pt idx="6">
                        <c:v>4</c:v>
                      </c:pt>
                      <c:pt idx="7">
                        <c:v>4</c:v>
                      </c:pt>
                      <c:pt idx="8">
                        <c:v>4</c:v>
                      </c:pt>
                      <c:pt idx="9">
                        <c:v>4</c:v>
                      </c:pt>
                      <c:pt idx="10" formatCode="0%">
                        <c:v>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1-8F84-4C0F-9D54-F70E30E5CF42}"/>
                  </c:ext>
                </c:extLst>
              </c15:ser>
            </c15:filteredBarSeries>
            <c15:filteredBarSeries>
              <c15:ser>
                <c:idx val="17"/>
                <c:order val="17"/>
                <c:spPr>
                  <a:solidFill>
                    <a:schemeClr val="accent6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'Akademik Personel'!$F$1:$P$1</c15:sqref>
                        </c15:formulaRef>
                      </c:ext>
                    </c:extLst>
                    <c:strCache>
                      <c:ptCount val="11"/>
                      <c:pt idx="0">
                        <c:v>Yazı İşleri Müdürlüğü çalışanlarına kolay erişim   sağlarım. /  I have   convenient access to the Correspondance Office. 
</c:v>
                      </c:pt>
                      <c:pt idx="1">
                        <c:v>Yöneltilen soru/sorun ve taleplere karşı  üslup ve yaklaşımlarından memnunum. /  I am satisfied with the   way they approach problems, questions and demands.</c:v>
                      </c:pt>
                      <c:pt idx="2">
                        <c:v>Kurum dışına giden  ve kurum içinde yazılan yazıların   içeriklerinde hata olmamaktadır. / There is no problem   with content of the correspondance that are written and sent from the   institution.</c:v>
                      </c:pt>
                      <c:pt idx="3">
                        <c:v>Kurum dışından gelen ve kurum içinden yazılan   yazıların havalesi ile ilgili işlemlerde hata olmamaktadır. / There is no problem with the transfer of correspondance that   are written within the ...</c:v>
                      </c:pt>
                      <c:pt idx="4">
                        <c:v>Talep ettiğimiz hizmetler için hızlı ve doğru   çözümler üretir/bilgilendirir. / They produce quick and   accurate solutions, and inform us regarding the services we demand.</c:v>
                      </c:pt>
                      <c:pt idx="5">
                        <c:v>Yazı İşleri Personeli ile iletişim kurmakta   herhangi bir sorun yaşamadım. / I have never had a   problem with reaching the Correspondance Office staff.</c:v>
                      </c:pt>
                      <c:pt idx="6">
                        <c:v>Yazı İşleri Personeli mevzuata hakimdir. / The staff members of the Correspondance Office have a good   command of the legislation.</c:v>
                      </c:pt>
                      <c:pt idx="7">
                        <c:v>Gerektiğinde kurum müdürüne kolaylıkla ulaşırım. / I can easily reach the director when I need to.</c:v>
                      </c:pt>
                      <c:pt idx="8">
                        <c:v>Personel resmi yazışma kurallarına hakimdir. / The staff members have a good knowledge of correspondance   rules.</c:v>
                      </c:pt>
                      <c:pt idx="9">
                        <c:v>Genel olarak Yazı İşleri Müdürlüğünün işleyişinden   memnunum. / I am generally satisfied with the operation   of the Correspondance Office.</c:v>
                      </c:pt>
                      <c:pt idx="10">
                        <c:v>ORTALAMA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'Akademik Personel'!$F$19:$P$19</c15:sqref>
                        </c15:formulaRef>
                      </c:ext>
                    </c:extLst>
                    <c:numCache>
                      <c:formatCode>General</c:formatCode>
                      <c:ptCount val="11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4</c:v>
                      </c:pt>
                      <c:pt idx="6">
                        <c:v>4</c:v>
                      </c:pt>
                      <c:pt idx="7">
                        <c:v>4</c:v>
                      </c:pt>
                      <c:pt idx="8">
                        <c:v>4</c:v>
                      </c:pt>
                      <c:pt idx="9">
                        <c:v>4</c:v>
                      </c:pt>
                      <c:pt idx="10" formatCode="0%">
                        <c:v>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2-8F84-4C0F-9D54-F70E30E5CF42}"/>
                  </c:ext>
                </c:extLst>
              </c15:ser>
            </c15:filteredBarSeries>
            <c15:filteredBarSeries>
              <c15:ser>
                <c:idx val="18"/>
                <c:order val="18"/>
                <c:spPr>
                  <a:solidFill>
                    <a:schemeClr val="accent1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'Akademik Personel'!$F$1:$P$1</c15:sqref>
                        </c15:formulaRef>
                      </c:ext>
                    </c:extLst>
                    <c:strCache>
                      <c:ptCount val="11"/>
                      <c:pt idx="0">
                        <c:v>Yazı İşleri Müdürlüğü çalışanlarına kolay erişim   sağlarım. /  I have   convenient access to the Correspondance Office. 
</c:v>
                      </c:pt>
                      <c:pt idx="1">
                        <c:v>Yöneltilen soru/sorun ve taleplere karşı  üslup ve yaklaşımlarından memnunum. /  I am satisfied with the   way they approach problems, questions and demands.</c:v>
                      </c:pt>
                      <c:pt idx="2">
                        <c:v>Kurum dışına giden  ve kurum içinde yazılan yazıların   içeriklerinde hata olmamaktadır. / There is no problem   with content of the correspondance that are written and sent from the   institution.</c:v>
                      </c:pt>
                      <c:pt idx="3">
                        <c:v>Kurum dışından gelen ve kurum içinden yazılan   yazıların havalesi ile ilgili işlemlerde hata olmamaktadır. / There is no problem with the transfer of correspondance that   are written within the ...</c:v>
                      </c:pt>
                      <c:pt idx="4">
                        <c:v>Talep ettiğimiz hizmetler için hızlı ve doğru   çözümler üretir/bilgilendirir. / They produce quick and   accurate solutions, and inform us regarding the services we demand.</c:v>
                      </c:pt>
                      <c:pt idx="5">
                        <c:v>Yazı İşleri Personeli ile iletişim kurmakta   herhangi bir sorun yaşamadım. / I have never had a   problem with reaching the Correspondance Office staff.</c:v>
                      </c:pt>
                      <c:pt idx="6">
                        <c:v>Yazı İşleri Personeli mevzuata hakimdir. / The staff members of the Correspondance Office have a good   command of the legislation.</c:v>
                      </c:pt>
                      <c:pt idx="7">
                        <c:v>Gerektiğinde kurum müdürüne kolaylıkla ulaşırım. / I can easily reach the director when I need to.</c:v>
                      </c:pt>
                      <c:pt idx="8">
                        <c:v>Personel resmi yazışma kurallarına hakimdir. / The staff members have a good knowledge of correspondance   rules.</c:v>
                      </c:pt>
                      <c:pt idx="9">
                        <c:v>Genel olarak Yazı İşleri Müdürlüğünün işleyişinden   memnunum. / I am generally satisfied with the operation   of the Correspondance Office.</c:v>
                      </c:pt>
                      <c:pt idx="10">
                        <c:v>ORTALAMA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'Akademik Personel'!$F$20:$P$20</c15:sqref>
                        </c15:formulaRef>
                      </c:ext>
                    </c:extLst>
                    <c:numCache>
                      <c:formatCode>General</c:formatCode>
                      <c:ptCount val="11"/>
                      <c:pt idx="0">
                        <c:v>4</c:v>
                      </c:pt>
                      <c:pt idx="1">
                        <c:v>4</c:v>
                      </c:pt>
                      <c:pt idx="2">
                        <c:v>4</c:v>
                      </c:pt>
                      <c:pt idx="3">
                        <c:v>4</c:v>
                      </c:pt>
                      <c:pt idx="4">
                        <c:v>4</c:v>
                      </c:pt>
                      <c:pt idx="5">
                        <c:v>4</c:v>
                      </c:pt>
                      <c:pt idx="6">
                        <c:v>4</c:v>
                      </c:pt>
                      <c:pt idx="7">
                        <c:v>4</c:v>
                      </c:pt>
                      <c:pt idx="8">
                        <c:v>4</c:v>
                      </c:pt>
                      <c:pt idx="9">
                        <c:v>4</c:v>
                      </c:pt>
                      <c:pt idx="10" formatCode="0%">
                        <c:v>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3-8F84-4C0F-9D54-F70E30E5CF42}"/>
                  </c:ext>
                </c:extLst>
              </c15:ser>
            </c15:filteredBarSeries>
            <c15:filteredBarSeries>
              <c15:ser>
                <c:idx val="19"/>
                <c:order val="19"/>
                <c:spPr>
                  <a:solidFill>
                    <a:schemeClr val="accent2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'Akademik Personel'!$F$1:$P$1</c15:sqref>
                        </c15:formulaRef>
                      </c:ext>
                    </c:extLst>
                    <c:strCache>
                      <c:ptCount val="11"/>
                      <c:pt idx="0">
                        <c:v>Yazı İşleri Müdürlüğü çalışanlarına kolay erişim   sağlarım. /  I have   convenient access to the Correspondance Office. 
</c:v>
                      </c:pt>
                      <c:pt idx="1">
                        <c:v>Yöneltilen soru/sorun ve taleplere karşı  üslup ve yaklaşımlarından memnunum. /  I am satisfied with the   way they approach problems, questions and demands.</c:v>
                      </c:pt>
                      <c:pt idx="2">
                        <c:v>Kurum dışına giden  ve kurum içinde yazılan yazıların   içeriklerinde hata olmamaktadır. / There is no problem   with content of the correspondance that are written and sent from the   institution.</c:v>
                      </c:pt>
                      <c:pt idx="3">
                        <c:v>Kurum dışından gelen ve kurum içinden yazılan   yazıların havalesi ile ilgili işlemlerde hata olmamaktadır. / There is no problem with the transfer of correspondance that   are written within the ...</c:v>
                      </c:pt>
                      <c:pt idx="4">
                        <c:v>Talep ettiğimiz hizmetler için hızlı ve doğru   çözümler üretir/bilgilendirir. / They produce quick and   accurate solutions, and inform us regarding the services we demand.</c:v>
                      </c:pt>
                      <c:pt idx="5">
                        <c:v>Yazı İşleri Personeli ile iletişim kurmakta   herhangi bir sorun yaşamadım. / I have never had a   problem with reaching the Correspondance Office staff.</c:v>
                      </c:pt>
                      <c:pt idx="6">
                        <c:v>Yazı İşleri Personeli mevzuata hakimdir. / The staff members of the Correspondance Office have a good   command of the legislation.</c:v>
                      </c:pt>
                      <c:pt idx="7">
                        <c:v>Gerektiğinde kurum müdürüne kolaylıkla ulaşırım. / I can easily reach the director when I need to.</c:v>
                      </c:pt>
                      <c:pt idx="8">
                        <c:v>Personel resmi yazışma kurallarına hakimdir. / The staff members have a good knowledge of correspondance   rules.</c:v>
                      </c:pt>
                      <c:pt idx="9">
                        <c:v>Genel olarak Yazı İşleri Müdürlüğünün işleyişinden   memnunum. / I am generally satisfied with the operation   of the Correspondance Office.</c:v>
                      </c:pt>
                      <c:pt idx="10">
                        <c:v>ORTALAMA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'Akademik Personel'!$F$21:$P$21</c15:sqref>
                        </c15:formulaRef>
                      </c:ext>
                    </c:extLst>
                    <c:numCache>
                      <c:formatCode>General</c:formatCode>
                      <c:ptCount val="11"/>
                      <c:pt idx="0">
                        <c:v>4</c:v>
                      </c:pt>
                      <c:pt idx="1">
                        <c:v>4</c:v>
                      </c:pt>
                      <c:pt idx="2">
                        <c:v>4</c:v>
                      </c:pt>
                      <c:pt idx="3">
                        <c:v>4</c:v>
                      </c:pt>
                      <c:pt idx="4">
                        <c:v>4</c:v>
                      </c:pt>
                      <c:pt idx="5">
                        <c:v>4</c:v>
                      </c:pt>
                      <c:pt idx="6">
                        <c:v>4</c:v>
                      </c:pt>
                      <c:pt idx="7">
                        <c:v>4</c:v>
                      </c:pt>
                      <c:pt idx="8">
                        <c:v>4</c:v>
                      </c:pt>
                      <c:pt idx="9">
                        <c:v>4</c:v>
                      </c:pt>
                      <c:pt idx="10" formatCode="0%">
                        <c:v>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4-8F84-4C0F-9D54-F70E30E5CF42}"/>
                  </c:ext>
                </c:extLst>
              </c15:ser>
            </c15:filteredBarSeries>
            <c15:filteredBarSeries>
              <c15:ser>
                <c:idx val="20"/>
                <c:order val="20"/>
                <c:spPr>
                  <a:solidFill>
                    <a:schemeClr val="accent3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'Akademik Personel'!$F$1:$P$1</c15:sqref>
                        </c15:formulaRef>
                      </c:ext>
                    </c:extLst>
                    <c:strCache>
                      <c:ptCount val="11"/>
                      <c:pt idx="0">
                        <c:v>Yazı İşleri Müdürlüğü çalışanlarına kolay erişim   sağlarım. /  I have   convenient access to the Correspondance Office. 
</c:v>
                      </c:pt>
                      <c:pt idx="1">
                        <c:v>Yöneltilen soru/sorun ve taleplere karşı  üslup ve yaklaşımlarından memnunum. /  I am satisfied with the   way they approach problems, questions and demands.</c:v>
                      </c:pt>
                      <c:pt idx="2">
                        <c:v>Kurum dışına giden  ve kurum içinde yazılan yazıların   içeriklerinde hata olmamaktadır. / There is no problem   with content of the correspondance that are written and sent from the   institution.</c:v>
                      </c:pt>
                      <c:pt idx="3">
                        <c:v>Kurum dışından gelen ve kurum içinden yazılan   yazıların havalesi ile ilgili işlemlerde hata olmamaktadır. / There is no problem with the transfer of correspondance that   are written within the ...</c:v>
                      </c:pt>
                      <c:pt idx="4">
                        <c:v>Talep ettiğimiz hizmetler için hızlı ve doğru   çözümler üretir/bilgilendirir. / They produce quick and   accurate solutions, and inform us regarding the services we demand.</c:v>
                      </c:pt>
                      <c:pt idx="5">
                        <c:v>Yazı İşleri Personeli ile iletişim kurmakta   herhangi bir sorun yaşamadım. / I have never had a   problem with reaching the Correspondance Office staff.</c:v>
                      </c:pt>
                      <c:pt idx="6">
                        <c:v>Yazı İşleri Personeli mevzuata hakimdir. / The staff members of the Correspondance Office have a good   command of the legislation.</c:v>
                      </c:pt>
                      <c:pt idx="7">
                        <c:v>Gerektiğinde kurum müdürüne kolaylıkla ulaşırım. / I can easily reach the director when I need to.</c:v>
                      </c:pt>
                      <c:pt idx="8">
                        <c:v>Personel resmi yazışma kurallarına hakimdir. / The staff members have a good knowledge of correspondance   rules.</c:v>
                      </c:pt>
                      <c:pt idx="9">
                        <c:v>Genel olarak Yazı İşleri Müdürlüğünün işleyişinden   memnunum. / I am generally satisfied with the operation   of the Correspondance Office.</c:v>
                      </c:pt>
                      <c:pt idx="10">
                        <c:v>ORTALAMA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'Akademik Personel'!$F$22:$P$22</c15:sqref>
                        </c15:formulaRef>
                      </c:ext>
                    </c:extLst>
                    <c:numCache>
                      <c:formatCode>General</c:formatCode>
                      <c:ptCount val="11"/>
                      <c:pt idx="0">
                        <c:v>4</c:v>
                      </c:pt>
                      <c:pt idx="1">
                        <c:v>4</c:v>
                      </c:pt>
                      <c:pt idx="2">
                        <c:v>4</c:v>
                      </c:pt>
                      <c:pt idx="3">
                        <c:v>4</c:v>
                      </c:pt>
                      <c:pt idx="4">
                        <c:v>4</c:v>
                      </c:pt>
                      <c:pt idx="5">
                        <c:v>4</c:v>
                      </c:pt>
                      <c:pt idx="6">
                        <c:v>4</c:v>
                      </c:pt>
                      <c:pt idx="7">
                        <c:v>4</c:v>
                      </c:pt>
                      <c:pt idx="8">
                        <c:v>4</c:v>
                      </c:pt>
                      <c:pt idx="9">
                        <c:v>4</c:v>
                      </c:pt>
                      <c:pt idx="10" formatCode="0%">
                        <c:v>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5-8F84-4C0F-9D54-F70E30E5CF42}"/>
                  </c:ext>
                </c:extLst>
              </c15:ser>
            </c15:filteredBarSeries>
            <c15:filteredBarSeries>
              <c15:ser>
                <c:idx val="21"/>
                <c:order val="21"/>
                <c:spPr>
                  <a:solidFill>
                    <a:schemeClr val="accent4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'Akademik Personel'!$F$1:$P$1</c15:sqref>
                        </c15:formulaRef>
                      </c:ext>
                    </c:extLst>
                    <c:strCache>
                      <c:ptCount val="11"/>
                      <c:pt idx="0">
                        <c:v>Yazı İşleri Müdürlüğü çalışanlarına kolay erişim   sağlarım. /  I have   convenient access to the Correspondance Office. 
</c:v>
                      </c:pt>
                      <c:pt idx="1">
                        <c:v>Yöneltilen soru/sorun ve taleplere karşı  üslup ve yaklaşımlarından memnunum. /  I am satisfied with the   way they approach problems, questions and demands.</c:v>
                      </c:pt>
                      <c:pt idx="2">
                        <c:v>Kurum dışına giden  ve kurum içinde yazılan yazıların   içeriklerinde hata olmamaktadır. / There is no problem   with content of the correspondance that are written and sent from the   institution.</c:v>
                      </c:pt>
                      <c:pt idx="3">
                        <c:v>Kurum dışından gelen ve kurum içinden yazılan   yazıların havalesi ile ilgili işlemlerde hata olmamaktadır. / There is no problem with the transfer of correspondance that   are written within the ...</c:v>
                      </c:pt>
                      <c:pt idx="4">
                        <c:v>Talep ettiğimiz hizmetler için hızlı ve doğru   çözümler üretir/bilgilendirir. / They produce quick and   accurate solutions, and inform us regarding the services we demand.</c:v>
                      </c:pt>
                      <c:pt idx="5">
                        <c:v>Yazı İşleri Personeli ile iletişim kurmakta   herhangi bir sorun yaşamadım. / I have never had a   problem with reaching the Correspondance Office staff.</c:v>
                      </c:pt>
                      <c:pt idx="6">
                        <c:v>Yazı İşleri Personeli mevzuata hakimdir. / The staff members of the Correspondance Office have a good   command of the legislation.</c:v>
                      </c:pt>
                      <c:pt idx="7">
                        <c:v>Gerektiğinde kurum müdürüne kolaylıkla ulaşırım. / I can easily reach the director when I need to.</c:v>
                      </c:pt>
                      <c:pt idx="8">
                        <c:v>Personel resmi yazışma kurallarına hakimdir. / The staff members have a good knowledge of correspondance   rules.</c:v>
                      </c:pt>
                      <c:pt idx="9">
                        <c:v>Genel olarak Yazı İşleri Müdürlüğünün işleyişinden   memnunum. / I am generally satisfied with the operation   of the Correspondance Office.</c:v>
                      </c:pt>
                      <c:pt idx="10">
                        <c:v>ORTALAMA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'Akademik Personel'!$F$23:$P$23</c15:sqref>
                        </c15:formulaRef>
                      </c:ext>
                    </c:extLst>
                    <c:numCache>
                      <c:formatCode>General</c:formatCode>
                      <c:ptCount val="11"/>
                      <c:pt idx="0">
                        <c:v>4</c:v>
                      </c:pt>
                      <c:pt idx="1">
                        <c:v>4</c:v>
                      </c:pt>
                      <c:pt idx="2">
                        <c:v>4</c:v>
                      </c:pt>
                      <c:pt idx="3">
                        <c:v>4</c:v>
                      </c:pt>
                      <c:pt idx="4">
                        <c:v>4</c:v>
                      </c:pt>
                      <c:pt idx="5">
                        <c:v>4</c:v>
                      </c:pt>
                      <c:pt idx="6">
                        <c:v>4</c:v>
                      </c:pt>
                      <c:pt idx="7">
                        <c:v>4</c:v>
                      </c:pt>
                      <c:pt idx="8">
                        <c:v>4</c:v>
                      </c:pt>
                      <c:pt idx="9">
                        <c:v>4</c:v>
                      </c:pt>
                      <c:pt idx="10" formatCode="0%">
                        <c:v>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6-8F84-4C0F-9D54-F70E30E5CF42}"/>
                  </c:ext>
                </c:extLst>
              </c15:ser>
            </c15:filteredBarSeries>
            <c15:filteredBarSeries>
              <c15:ser>
                <c:idx val="22"/>
                <c:order val="22"/>
                <c:spPr>
                  <a:solidFill>
                    <a:schemeClr val="accent5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'Akademik Personel'!$F$1:$P$1</c15:sqref>
                        </c15:formulaRef>
                      </c:ext>
                    </c:extLst>
                    <c:strCache>
                      <c:ptCount val="11"/>
                      <c:pt idx="0">
                        <c:v>Yazı İşleri Müdürlüğü çalışanlarına kolay erişim   sağlarım. /  I have   convenient access to the Correspondance Office. 
</c:v>
                      </c:pt>
                      <c:pt idx="1">
                        <c:v>Yöneltilen soru/sorun ve taleplere karşı  üslup ve yaklaşımlarından memnunum. /  I am satisfied with the   way they approach problems, questions and demands.</c:v>
                      </c:pt>
                      <c:pt idx="2">
                        <c:v>Kurum dışına giden  ve kurum içinde yazılan yazıların   içeriklerinde hata olmamaktadır. / There is no problem   with content of the correspondance that are written and sent from the   institution.</c:v>
                      </c:pt>
                      <c:pt idx="3">
                        <c:v>Kurum dışından gelen ve kurum içinden yazılan   yazıların havalesi ile ilgili işlemlerde hata olmamaktadır. / There is no problem with the transfer of correspondance that   are written within the ...</c:v>
                      </c:pt>
                      <c:pt idx="4">
                        <c:v>Talep ettiğimiz hizmetler için hızlı ve doğru   çözümler üretir/bilgilendirir. / They produce quick and   accurate solutions, and inform us regarding the services we demand.</c:v>
                      </c:pt>
                      <c:pt idx="5">
                        <c:v>Yazı İşleri Personeli ile iletişim kurmakta   herhangi bir sorun yaşamadım. / I have never had a   problem with reaching the Correspondance Office staff.</c:v>
                      </c:pt>
                      <c:pt idx="6">
                        <c:v>Yazı İşleri Personeli mevzuata hakimdir. / The staff members of the Correspondance Office have a good   command of the legislation.</c:v>
                      </c:pt>
                      <c:pt idx="7">
                        <c:v>Gerektiğinde kurum müdürüne kolaylıkla ulaşırım. / I can easily reach the director when I need to.</c:v>
                      </c:pt>
                      <c:pt idx="8">
                        <c:v>Personel resmi yazışma kurallarına hakimdir. / The staff members have a good knowledge of correspondance   rules.</c:v>
                      </c:pt>
                      <c:pt idx="9">
                        <c:v>Genel olarak Yazı İşleri Müdürlüğünün işleyişinden   memnunum. / I am generally satisfied with the operation   of the Correspondance Office.</c:v>
                      </c:pt>
                      <c:pt idx="10">
                        <c:v>ORTALAMA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'Akademik Personel'!$F$24:$P$24</c15:sqref>
                        </c15:formulaRef>
                      </c:ext>
                    </c:extLst>
                    <c:numCache>
                      <c:formatCode>General</c:formatCode>
                      <c:ptCount val="11"/>
                      <c:pt idx="0">
                        <c:v>4</c:v>
                      </c:pt>
                      <c:pt idx="1">
                        <c:v>4</c:v>
                      </c:pt>
                      <c:pt idx="2">
                        <c:v>4</c:v>
                      </c:pt>
                      <c:pt idx="3">
                        <c:v>4</c:v>
                      </c:pt>
                      <c:pt idx="4">
                        <c:v>4</c:v>
                      </c:pt>
                      <c:pt idx="5">
                        <c:v>4</c:v>
                      </c:pt>
                      <c:pt idx="6">
                        <c:v>4</c:v>
                      </c:pt>
                      <c:pt idx="7">
                        <c:v>4</c:v>
                      </c:pt>
                      <c:pt idx="8">
                        <c:v>4</c:v>
                      </c:pt>
                      <c:pt idx="9">
                        <c:v>4</c:v>
                      </c:pt>
                      <c:pt idx="10" formatCode="0%">
                        <c:v>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7-8F84-4C0F-9D54-F70E30E5CF42}"/>
                  </c:ext>
                </c:extLst>
              </c15:ser>
            </c15:filteredBarSeries>
          </c:ext>
        </c:extLst>
      </c:barChart>
      <c:catAx>
        <c:axId val="1848242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848248288"/>
        <c:crosses val="autoZero"/>
        <c:auto val="1"/>
        <c:lblAlgn val="ctr"/>
        <c:lblOffset val="100"/>
        <c:noMultiLvlLbl val="0"/>
      </c:catAx>
      <c:valAx>
        <c:axId val="1848248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84824246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rgbClr val="001626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</c:dTable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FC953-42AA-4EE9-BF6A-0E981C5F3E5C}" type="datetimeFigureOut">
              <a:rPr lang="tr-TR" smtClean="0"/>
              <a:t>28.05.2024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8F1CBD-092F-46C9-A4DE-6EE6E628FC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7612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42CFF-777B-4533-A440-4C456B6A9FEA}" type="datetime1">
              <a:rPr lang="tr-TR" smtClean="0"/>
              <a:t>28.05.2024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9844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C83F0-FC27-43D2-9813-F060C2D9E7A0}" type="datetime1">
              <a:rPr lang="tr-TR" smtClean="0"/>
              <a:t>28.05.2024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3462770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C83F0-FC27-43D2-9813-F060C2D9E7A0}" type="datetime1">
              <a:rPr lang="tr-TR" smtClean="0"/>
              <a:t>28.05.2024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1092804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C83F0-FC27-43D2-9813-F060C2D9E7A0}" type="datetime1">
              <a:rPr lang="tr-TR" smtClean="0"/>
              <a:t>28.05.2024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2191077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C83F0-FC27-43D2-9813-F060C2D9E7A0}" type="datetime1">
              <a:rPr lang="tr-TR" smtClean="0"/>
              <a:t>28.05.2024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5784116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C83F0-FC27-43D2-9813-F060C2D9E7A0}" type="datetime1">
              <a:rPr lang="tr-TR" smtClean="0"/>
              <a:t>28.05.2024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3034078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C83F0-FC27-43D2-9813-F060C2D9E7A0}" type="datetime1">
              <a:rPr lang="tr-TR" smtClean="0"/>
              <a:t>28.05.2024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420382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C83F0-FC27-43D2-9813-F060C2D9E7A0}" type="datetime1">
              <a:rPr lang="tr-TR" smtClean="0"/>
              <a:t>28.05.2024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9533345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059A-8985-41A3-9F35-8DC13894A4E0}" type="datetime1">
              <a:rPr lang="tr-TR" smtClean="0"/>
              <a:t>28.05.2024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5482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4D3F-D744-42F9-A266-110B14BD4158}" type="datetime1">
              <a:rPr lang="tr-TR" smtClean="0"/>
              <a:t>28.05.2024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8146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1C8BA-DCDD-4E80-B44D-BB4BDA6BC718}" type="datetime1">
              <a:rPr lang="tr-TR" smtClean="0"/>
              <a:t>28.05.2024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8505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27ED0-D0FE-4A09-AE62-4103EA8D2926}" type="datetime1">
              <a:rPr lang="tr-TR" smtClean="0"/>
              <a:t>28.05.2024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8338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82A1D-A539-4378-A6BA-1AA9F3084D39}" type="datetime1">
              <a:rPr lang="tr-TR" smtClean="0"/>
              <a:t>28.05.2024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439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92C6F-6FA5-45C8-ACE4-E5B3D13F24FA}" type="datetime1">
              <a:rPr lang="tr-TR" smtClean="0"/>
              <a:t>28.05.2024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6826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0823A-34F6-4D9A-B72C-4420CCCD8E18}" type="datetime1">
              <a:rPr lang="tr-TR" smtClean="0"/>
              <a:t>28.05.2024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7242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673C7-9167-4403-8666-44BE39765140}" type="datetime1">
              <a:rPr lang="tr-TR" smtClean="0"/>
              <a:t>28.05.2024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1157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AA8A1-43D8-4974-AA28-F99EFBEC3B2D}" type="datetime1">
              <a:rPr lang="tr-TR" smtClean="0"/>
              <a:t>28.05.2024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2238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07C83F0-FC27-43D2-9813-F060C2D9E7A0}" type="datetime1">
              <a:rPr lang="tr-TR" smtClean="0"/>
              <a:t>28.05.2024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2700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hf hdr="0" ftr="0" dt="0"/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0.e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2843808" y="5512332"/>
            <a:ext cx="34563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200" b="1" dirty="0" smtClean="0">
                <a:solidFill>
                  <a:schemeClr val="accent5">
                    <a:lumMod val="50000"/>
                  </a:schemeClr>
                </a:solidFill>
              </a:rPr>
              <a:t>YAZI İŞLERİ MÜDÜRLÜĞÜ</a:t>
            </a:r>
            <a:endParaRPr lang="tr-TR" sz="2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1026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836712"/>
            <a:ext cx="2376264" cy="504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Metin kutusu 44"/>
          <p:cNvSpPr txBox="1"/>
          <p:nvPr/>
        </p:nvSpPr>
        <p:spPr>
          <a:xfrm>
            <a:off x="330546" y="2410020"/>
            <a:ext cx="8554916" cy="15696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 defTabSz="457207">
              <a:spcBef>
                <a:spcPct val="0"/>
              </a:spcBef>
            </a:pPr>
            <a:r>
              <a:rPr lang="tr-TR" sz="3200" b="1" spc="50" dirty="0">
                <a:ln w="0"/>
                <a:solidFill>
                  <a:schemeClr val="tx2">
                    <a:lumMod val="5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Calibri"/>
                <a:ea typeface="+mj-ea"/>
                <a:cs typeface="Calibri"/>
              </a:rPr>
              <a:t> </a:t>
            </a:r>
            <a:r>
              <a:rPr lang="tr-TR" sz="3200" b="1" spc="50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Calibri"/>
                <a:ea typeface="+mj-ea"/>
                <a:cs typeface="Calibri"/>
              </a:rPr>
              <a:t>2023 </a:t>
            </a:r>
            <a:r>
              <a:rPr lang="tr-TR" sz="3200" b="1" spc="50" dirty="0">
                <a:ln w="0"/>
                <a:solidFill>
                  <a:schemeClr val="tx2">
                    <a:lumMod val="5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Calibri"/>
                <a:ea typeface="+mj-ea"/>
                <a:cs typeface="Calibri"/>
              </a:rPr>
              <a:t>YILI </a:t>
            </a:r>
            <a:endParaRPr lang="en-US" sz="3200" b="1" spc="50" dirty="0">
              <a:ln w="0"/>
              <a:solidFill>
                <a:schemeClr val="tx2">
                  <a:lumMod val="50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Calibri"/>
              <a:ea typeface="+mj-ea"/>
              <a:cs typeface="Calibri"/>
            </a:endParaRPr>
          </a:p>
          <a:p>
            <a:pPr algn="ctr" defTabSz="457207">
              <a:spcBef>
                <a:spcPct val="0"/>
              </a:spcBef>
            </a:pPr>
            <a:r>
              <a:rPr lang="tr-TR" sz="3200" b="1" spc="50" dirty="0">
                <a:ln w="0"/>
                <a:solidFill>
                  <a:schemeClr val="tx2">
                    <a:lumMod val="5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Calibri"/>
                <a:ea typeface="+mj-ea"/>
                <a:cs typeface="Calibri"/>
              </a:rPr>
              <a:t>YÖNETİMİN GÖZDEN GEÇİRME TOPLANTISI </a:t>
            </a:r>
          </a:p>
          <a:p>
            <a:pPr algn="ctr" defTabSz="457207">
              <a:spcBef>
                <a:spcPct val="0"/>
              </a:spcBef>
            </a:pPr>
            <a:r>
              <a:rPr lang="tr-TR" sz="3200" b="1" spc="50" dirty="0">
                <a:ln w="0"/>
                <a:solidFill>
                  <a:schemeClr val="tx2">
                    <a:lumMod val="5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Calibri"/>
                <a:ea typeface="+mj-ea"/>
                <a:cs typeface="Calibri"/>
              </a:rPr>
              <a:t>(YGG) </a:t>
            </a:r>
            <a:endParaRPr lang="en-US" sz="3200" b="1" spc="50" dirty="0">
              <a:ln w="0"/>
              <a:solidFill>
                <a:schemeClr val="tx2">
                  <a:lumMod val="50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ea typeface="+mj-ea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0576697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Metin kutusu 4">
            <a:extLst>
              <a:ext uri="{FF2B5EF4-FFF2-40B4-BE49-F238E27FC236}">
                <a16:creationId xmlns:a16="http://schemas.microsoft.com/office/drawing/2014/main" id="{0983FF85-6A31-41EA-A11A-D71214CBEB4E}"/>
              </a:ext>
            </a:extLst>
          </p:cNvPr>
          <p:cNvSpPr txBox="1"/>
          <p:nvPr/>
        </p:nvSpPr>
        <p:spPr>
          <a:xfrm>
            <a:off x="823765" y="476672"/>
            <a:ext cx="7321964" cy="138499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PAYDAŞ GERİBİLDİRİMLERİ</a:t>
            </a:r>
          </a:p>
          <a:p>
            <a:pPr algn="ctr"/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(HAYATA GEÇİRİLEN ÖNERİLER ve AKSİYON ALINAN ŞİKAYETLER)</a:t>
            </a:r>
            <a:endParaRPr lang="en-US" sz="2800" dirty="0">
              <a:solidFill>
                <a:schemeClr val="accent6"/>
              </a:solidFill>
              <a:cs typeface="Calibri" panose="020F0502020204030204"/>
            </a:endParaRPr>
          </a:p>
        </p:txBody>
      </p:sp>
      <p:pic>
        <p:nvPicPr>
          <p:cNvPr id="4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76672"/>
            <a:ext cx="1512168" cy="321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Tablo 8">
            <a:extLst>
              <a:ext uri="{FF2B5EF4-FFF2-40B4-BE49-F238E27FC236}">
                <a16:creationId xmlns:a16="http://schemas.microsoft.com/office/drawing/2014/main" id="{400F1050-5732-4B60-86BA-E121C706FD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2498912"/>
              </p:ext>
            </p:extLst>
          </p:nvPr>
        </p:nvGraphicFramePr>
        <p:xfrm>
          <a:off x="1326229" y="2624537"/>
          <a:ext cx="6317036" cy="949243"/>
        </p:xfrm>
        <a:graphic>
          <a:graphicData uri="http://schemas.openxmlformats.org/drawingml/2006/table">
            <a:tbl>
              <a:tblPr/>
              <a:tblGrid>
                <a:gridCol w="2022222">
                  <a:extLst>
                    <a:ext uri="{9D8B030D-6E8A-4147-A177-3AD203B41FA5}">
                      <a16:colId xmlns:a16="http://schemas.microsoft.com/office/drawing/2014/main" val="3918363564"/>
                    </a:ext>
                  </a:extLst>
                </a:gridCol>
                <a:gridCol w="2138994">
                  <a:extLst>
                    <a:ext uri="{9D8B030D-6E8A-4147-A177-3AD203B41FA5}">
                      <a16:colId xmlns:a16="http://schemas.microsoft.com/office/drawing/2014/main" val="1683979601"/>
                    </a:ext>
                  </a:extLst>
                </a:gridCol>
                <a:gridCol w="2155820">
                  <a:extLst>
                    <a:ext uri="{9D8B030D-6E8A-4147-A177-3AD203B41FA5}">
                      <a16:colId xmlns:a16="http://schemas.microsoft.com/office/drawing/2014/main" val="2592459544"/>
                    </a:ext>
                  </a:extLst>
                </a:gridCol>
              </a:tblGrid>
              <a:tr h="389639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KONUSU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ÇÖZÜM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SONUÇ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0355102"/>
                  </a:ext>
                </a:extLst>
              </a:tr>
              <a:tr h="5596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Personel İhtiyacı</a:t>
                      </a:r>
                      <a:endParaRPr lang="tr-T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Üst yönetime</a:t>
                      </a:r>
                      <a:r>
                        <a:rPr lang="tr-TR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talep</a:t>
                      </a:r>
                      <a:r>
                        <a:rPr lang="tr-T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Personel alımı yapıldı.</a:t>
                      </a:r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39689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59390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Metin kutusu 4">
            <a:extLst>
              <a:ext uri="{FF2B5EF4-FFF2-40B4-BE49-F238E27FC236}">
                <a16:creationId xmlns:a16="http://schemas.microsoft.com/office/drawing/2014/main" id="{0983FF85-6A31-41EA-A11A-D71214CBEB4E}"/>
              </a:ext>
            </a:extLst>
          </p:cNvPr>
          <p:cNvSpPr txBox="1"/>
          <p:nvPr/>
        </p:nvSpPr>
        <p:spPr>
          <a:xfrm>
            <a:off x="1168388" y="628902"/>
            <a:ext cx="6927589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İÇ DENETİM SONUCUNA DAYALI ÖZ DEĞERLENDİRME ve GÖRÜŞLERİNİZ</a:t>
            </a:r>
          </a:p>
        </p:txBody>
      </p:sp>
      <p:pic>
        <p:nvPicPr>
          <p:cNvPr id="5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76672"/>
            <a:ext cx="1512168" cy="321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161358"/>
              </p:ext>
            </p:extLst>
          </p:nvPr>
        </p:nvGraphicFramePr>
        <p:xfrm>
          <a:off x="510540" y="2322513"/>
          <a:ext cx="3352801" cy="34153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85531">
                  <a:extLst>
                    <a:ext uri="{9D8B030D-6E8A-4147-A177-3AD203B41FA5}">
                      <a16:colId xmlns:a16="http://schemas.microsoft.com/office/drawing/2014/main" val="1576020286"/>
                    </a:ext>
                  </a:extLst>
                </a:gridCol>
                <a:gridCol w="663498">
                  <a:extLst>
                    <a:ext uri="{9D8B030D-6E8A-4147-A177-3AD203B41FA5}">
                      <a16:colId xmlns:a16="http://schemas.microsoft.com/office/drawing/2014/main" val="2525831867"/>
                    </a:ext>
                  </a:extLst>
                </a:gridCol>
                <a:gridCol w="303772">
                  <a:extLst>
                    <a:ext uri="{9D8B030D-6E8A-4147-A177-3AD203B41FA5}">
                      <a16:colId xmlns:a16="http://schemas.microsoft.com/office/drawing/2014/main" val="2620522268"/>
                    </a:ext>
                  </a:extLst>
                </a:gridCol>
              </a:tblGrid>
              <a:tr h="584114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tr-TR" sz="2400" u="none" strike="noStrike" dirty="0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SONUÇ RAPORU</a:t>
                      </a:r>
                      <a:endParaRPr lang="tr-TR" sz="2400" b="1" i="0" u="none" strike="noStrike" dirty="0">
                        <a:solidFill>
                          <a:srgbClr val="00162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21" marR="7721" marT="7721" marB="0" anchor="b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8117185"/>
                  </a:ext>
                </a:extLst>
              </a:tr>
              <a:tr h="262342"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u="none" strike="noStrike" dirty="0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MADDE- 4 BAŞARI ORANI</a:t>
                      </a:r>
                      <a:endParaRPr lang="tr-TR" sz="1050" b="0" i="0" u="none" strike="noStrike" dirty="0">
                        <a:solidFill>
                          <a:srgbClr val="00162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21" marR="7721" marT="772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u="none" strike="noStrike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94%</a:t>
                      </a:r>
                      <a:endParaRPr lang="tr-TR" sz="1050" b="0" i="0" u="none" strike="noStrike">
                        <a:solidFill>
                          <a:srgbClr val="00162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21" marR="7721" marT="772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tr-TR" sz="1050" b="0" i="0" u="none" strike="noStrike">
                        <a:solidFill>
                          <a:srgbClr val="00162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21" marR="7721" marT="7721" marB="0" anchor="b"/>
                </a:tc>
                <a:extLst>
                  <a:ext uri="{0D108BD9-81ED-4DB2-BD59-A6C34878D82A}">
                    <a16:rowId xmlns:a16="http://schemas.microsoft.com/office/drawing/2014/main" val="1052976194"/>
                  </a:ext>
                </a:extLst>
              </a:tr>
              <a:tr h="262342"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u="none" strike="noStrike" dirty="0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MADDE- 5 BAŞARI ORANI</a:t>
                      </a:r>
                      <a:endParaRPr lang="tr-TR" sz="1050" b="0" i="0" u="none" strike="noStrike" dirty="0">
                        <a:solidFill>
                          <a:srgbClr val="00162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21" marR="7721" marT="772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u="none" strike="noStrike" dirty="0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70%</a:t>
                      </a:r>
                      <a:endParaRPr lang="tr-TR" sz="1050" b="0" i="0" u="none" strike="noStrike" dirty="0">
                        <a:solidFill>
                          <a:srgbClr val="00162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21" marR="7721" marT="772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tr-TR" sz="1050" b="0" i="0" u="none" strike="noStrike" dirty="0">
                        <a:solidFill>
                          <a:srgbClr val="00162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21" marR="7721" marT="7721" marB="0" anchor="b"/>
                </a:tc>
                <a:extLst>
                  <a:ext uri="{0D108BD9-81ED-4DB2-BD59-A6C34878D82A}">
                    <a16:rowId xmlns:a16="http://schemas.microsoft.com/office/drawing/2014/main" val="2945965832"/>
                  </a:ext>
                </a:extLst>
              </a:tr>
              <a:tr h="262342"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u="none" strike="noStrike" dirty="0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MADDE- 6 BAŞARI ORANI</a:t>
                      </a:r>
                      <a:endParaRPr lang="tr-TR" sz="1050" b="0" i="0" u="none" strike="noStrike" dirty="0">
                        <a:solidFill>
                          <a:srgbClr val="00162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21" marR="7721" marT="772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u="none" strike="noStrike" dirty="0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103%</a:t>
                      </a:r>
                      <a:endParaRPr lang="tr-TR" sz="1050" b="0" i="0" u="none" strike="noStrike" dirty="0">
                        <a:solidFill>
                          <a:srgbClr val="00162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21" marR="7721" marT="772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tr-TR" sz="1050" b="0" i="0" u="none" strike="noStrike">
                        <a:solidFill>
                          <a:srgbClr val="00162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21" marR="7721" marT="7721" marB="0" anchor="b"/>
                </a:tc>
                <a:extLst>
                  <a:ext uri="{0D108BD9-81ED-4DB2-BD59-A6C34878D82A}">
                    <a16:rowId xmlns:a16="http://schemas.microsoft.com/office/drawing/2014/main" val="4292679154"/>
                  </a:ext>
                </a:extLst>
              </a:tr>
              <a:tr h="262342"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u="none" strike="noStrike" dirty="0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MADDE- 7 BAŞARI ORANI</a:t>
                      </a:r>
                      <a:endParaRPr lang="tr-TR" sz="1050" b="0" i="0" u="none" strike="noStrike" dirty="0">
                        <a:solidFill>
                          <a:srgbClr val="00162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21" marR="7721" marT="772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u="none" strike="noStrike" dirty="0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89%</a:t>
                      </a:r>
                      <a:endParaRPr lang="tr-TR" sz="1050" b="0" i="0" u="none" strike="noStrike" dirty="0">
                        <a:solidFill>
                          <a:srgbClr val="00162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21" marR="7721" marT="772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tr-TR" sz="1050" b="0" i="0" u="none" strike="noStrike">
                        <a:solidFill>
                          <a:srgbClr val="00162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21" marR="7721" marT="7721" marB="0" anchor="b"/>
                </a:tc>
                <a:extLst>
                  <a:ext uri="{0D108BD9-81ED-4DB2-BD59-A6C34878D82A}">
                    <a16:rowId xmlns:a16="http://schemas.microsoft.com/office/drawing/2014/main" val="1607771316"/>
                  </a:ext>
                </a:extLst>
              </a:tr>
              <a:tr h="262342"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u="none" strike="noStrike" dirty="0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MADDE- 8 BAŞARI ORANI</a:t>
                      </a:r>
                      <a:endParaRPr lang="tr-TR" sz="1050" b="0" i="0" u="none" strike="noStrike" dirty="0">
                        <a:solidFill>
                          <a:srgbClr val="00162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21" marR="7721" marT="772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u="none" strike="noStrike" dirty="0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tr-TR" sz="1050" b="0" i="0" u="none" strike="noStrike" dirty="0">
                        <a:solidFill>
                          <a:srgbClr val="00162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21" marR="7721" marT="772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tr-TR" sz="1050" b="0" i="0" u="none" strike="noStrike">
                        <a:solidFill>
                          <a:srgbClr val="00162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21" marR="7721" marT="7721" marB="0" anchor="b"/>
                </a:tc>
                <a:extLst>
                  <a:ext uri="{0D108BD9-81ED-4DB2-BD59-A6C34878D82A}">
                    <a16:rowId xmlns:a16="http://schemas.microsoft.com/office/drawing/2014/main" val="1890202212"/>
                  </a:ext>
                </a:extLst>
              </a:tr>
              <a:tr h="262342"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u="none" strike="noStrike" dirty="0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MADDE- 9 BAŞARI ORANI</a:t>
                      </a:r>
                      <a:endParaRPr lang="tr-TR" sz="1050" b="0" i="0" u="none" strike="noStrike" dirty="0">
                        <a:solidFill>
                          <a:srgbClr val="00162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21" marR="7721" marT="772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u="none" strike="noStrike" dirty="0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111%</a:t>
                      </a:r>
                      <a:endParaRPr lang="tr-TR" sz="1050" b="0" i="0" u="none" strike="noStrike" dirty="0">
                        <a:solidFill>
                          <a:srgbClr val="00162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21" marR="7721" marT="772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tr-TR" sz="1050" b="0" i="0" u="none" strike="noStrike">
                        <a:solidFill>
                          <a:srgbClr val="00162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21" marR="7721" marT="7721" marB="0" anchor="b"/>
                </a:tc>
                <a:extLst>
                  <a:ext uri="{0D108BD9-81ED-4DB2-BD59-A6C34878D82A}">
                    <a16:rowId xmlns:a16="http://schemas.microsoft.com/office/drawing/2014/main" val="1284047836"/>
                  </a:ext>
                </a:extLst>
              </a:tr>
              <a:tr h="262342"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u="none" strike="noStrike" dirty="0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MADDE- 10 BAŞARI ORANI</a:t>
                      </a:r>
                      <a:endParaRPr lang="tr-TR" sz="1050" b="0" i="0" u="none" strike="noStrike" dirty="0">
                        <a:solidFill>
                          <a:srgbClr val="00162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21" marR="7721" marT="772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u="none" strike="noStrike" dirty="0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tr-TR" sz="1050" b="0" i="0" u="none" strike="noStrike" dirty="0">
                        <a:solidFill>
                          <a:srgbClr val="00162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21" marR="7721" marT="772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tr-TR" sz="1050" b="0" i="0" u="none" strike="noStrike">
                        <a:solidFill>
                          <a:srgbClr val="00162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21" marR="7721" marT="7721" marB="0" anchor="b"/>
                </a:tc>
                <a:extLst>
                  <a:ext uri="{0D108BD9-81ED-4DB2-BD59-A6C34878D82A}">
                    <a16:rowId xmlns:a16="http://schemas.microsoft.com/office/drawing/2014/main" val="2157853253"/>
                  </a:ext>
                </a:extLst>
              </a:tr>
              <a:tr h="231961"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u="none" strike="noStrike" dirty="0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KYS İÇ DENETİM BAŞARI PUANI</a:t>
                      </a:r>
                      <a:endParaRPr lang="tr-TR" sz="1050" b="0" i="0" u="none" strike="noStrike" dirty="0">
                        <a:solidFill>
                          <a:srgbClr val="00162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21" marR="7721" marT="772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u="none" strike="noStrike" dirty="0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95%</a:t>
                      </a:r>
                      <a:endParaRPr lang="tr-TR" sz="1050" b="0" i="0" u="none" strike="noStrike" dirty="0">
                        <a:solidFill>
                          <a:srgbClr val="00162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21" marR="7721" marT="772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tr-TR" sz="1050" b="0" i="0" u="none" strike="noStrike">
                        <a:solidFill>
                          <a:srgbClr val="00162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21" marR="7721" marT="7721" marB="0" anchor="b"/>
                </a:tc>
                <a:extLst>
                  <a:ext uri="{0D108BD9-81ED-4DB2-BD59-A6C34878D82A}">
                    <a16:rowId xmlns:a16="http://schemas.microsoft.com/office/drawing/2014/main" val="2485587025"/>
                  </a:ext>
                </a:extLst>
              </a:tr>
              <a:tr h="762877">
                <a:tc gridSpan="3">
                  <a:txBody>
                    <a:bodyPr/>
                    <a:lstStyle/>
                    <a:p>
                      <a:pPr algn="l" fontAlgn="b"/>
                      <a:r>
                        <a:rPr lang="tr-TR" sz="1050" u="none" strike="noStrike" dirty="0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Form No:KY-FR-0022 Yayın Tarihi:03.05.2018 Değ.No:0 </a:t>
                      </a:r>
                      <a:r>
                        <a:rPr lang="tr-TR" sz="1050" u="none" strike="noStrike" dirty="0" err="1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Değ.Tarihi</a:t>
                      </a:r>
                      <a:r>
                        <a:rPr lang="tr-TR" sz="1050" u="none" strike="noStrike" dirty="0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:-</a:t>
                      </a:r>
                      <a:endParaRPr lang="tr-TR" sz="1050" b="0" i="0" u="none" strike="noStrike" dirty="0">
                        <a:solidFill>
                          <a:srgbClr val="00162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r>
                        <a:rPr lang="tr-TR" sz="1050" u="none" strike="noStrike" dirty="0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050" b="0" i="0" u="none" strike="noStrike" dirty="0">
                        <a:solidFill>
                          <a:srgbClr val="00162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21" marR="7721" marT="7721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21" marR="7721" marT="7721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21" marR="7721" marT="7721" marB="0" anchor="b"/>
                </a:tc>
                <a:extLst>
                  <a:ext uri="{0D108BD9-81ED-4DB2-BD59-A6C34878D82A}">
                    <a16:rowId xmlns:a16="http://schemas.microsoft.com/office/drawing/2014/main" val="2838896531"/>
                  </a:ext>
                </a:extLst>
              </a:tr>
            </a:tbl>
          </a:graphicData>
        </a:graphic>
      </p:graphicFrame>
      <p:pic>
        <p:nvPicPr>
          <p:cNvPr id="8" name="Resim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06240" y="1897380"/>
            <a:ext cx="4389120" cy="4747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63543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kutusu 1352"/>
          <p:cNvSpPr txBox="1"/>
          <p:nvPr/>
        </p:nvSpPr>
        <p:spPr>
          <a:xfrm>
            <a:off x="2489200" y="29232225"/>
            <a:ext cx="196850" cy="115888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7" name="Metin kutusu 1353"/>
          <p:cNvSpPr txBox="1"/>
          <p:nvPr/>
        </p:nvSpPr>
        <p:spPr>
          <a:xfrm>
            <a:off x="2484438" y="29394150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8" name="Metin kutusu 1354"/>
          <p:cNvSpPr txBox="1"/>
          <p:nvPr/>
        </p:nvSpPr>
        <p:spPr>
          <a:xfrm>
            <a:off x="2484438" y="29556075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9" name="Metin kutusu 1355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0" name="Metin kutusu 1356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1" name="Metin kutusu 1357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2" name="Metin kutusu 1358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3" name="Metin kutusu 1359"/>
          <p:cNvSpPr txBox="1"/>
          <p:nvPr/>
        </p:nvSpPr>
        <p:spPr>
          <a:xfrm>
            <a:off x="3887788" y="29579888"/>
            <a:ext cx="196850" cy="11747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4" name="Metin kutusu 1360"/>
          <p:cNvSpPr txBox="1"/>
          <p:nvPr/>
        </p:nvSpPr>
        <p:spPr>
          <a:xfrm>
            <a:off x="2489200" y="29232225"/>
            <a:ext cx="196850" cy="115888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5" name="Metin kutusu 1361"/>
          <p:cNvSpPr txBox="1"/>
          <p:nvPr/>
        </p:nvSpPr>
        <p:spPr>
          <a:xfrm>
            <a:off x="2484438" y="29556075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6" name="Metin kutusu 1362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7" name="Metin kutusu 1363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8" name="Metin kutusu 1364"/>
          <p:cNvSpPr txBox="1"/>
          <p:nvPr/>
        </p:nvSpPr>
        <p:spPr>
          <a:xfrm>
            <a:off x="2489200" y="29224288"/>
            <a:ext cx="196850" cy="115887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9" name="Metin kutusu 1365"/>
          <p:cNvSpPr txBox="1"/>
          <p:nvPr/>
        </p:nvSpPr>
        <p:spPr>
          <a:xfrm>
            <a:off x="2484438" y="29378275"/>
            <a:ext cx="196850" cy="1412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0" name="Metin kutusu 1367"/>
          <p:cNvSpPr txBox="1"/>
          <p:nvPr/>
        </p:nvSpPr>
        <p:spPr>
          <a:xfrm>
            <a:off x="3887788" y="29222700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1" name="Metin kutusu 1368"/>
          <p:cNvSpPr txBox="1"/>
          <p:nvPr/>
        </p:nvSpPr>
        <p:spPr>
          <a:xfrm>
            <a:off x="3887788" y="29376688"/>
            <a:ext cx="196850" cy="115887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2" name="Metin kutusu 1369"/>
          <p:cNvSpPr txBox="1"/>
          <p:nvPr/>
        </p:nvSpPr>
        <p:spPr>
          <a:xfrm>
            <a:off x="3887788" y="29222700"/>
            <a:ext cx="196850" cy="115888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3" name="Metin kutusu 1370"/>
          <p:cNvSpPr txBox="1"/>
          <p:nvPr/>
        </p:nvSpPr>
        <p:spPr>
          <a:xfrm>
            <a:off x="3887788" y="29376688"/>
            <a:ext cx="196850" cy="115887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4" name="Metin kutusu 1371"/>
          <p:cNvSpPr txBox="1"/>
          <p:nvPr/>
        </p:nvSpPr>
        <p:spPr>
          <a:xfrm>
            <a:off x="3887788" y="29579888"/>
            <a:ext cx="196850" cy="117475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5" name="Metin kutusu 1372"/>
          <p:cNvSpPr txBox="1"/>
          <p:nvPr/>
        </p:nvSpPr>
        <p:spPr>
          <a:xfrm>
            <a:off x="3887788" y="29579888"/>
            <a:ext cx="196850" cy="11747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6" name="Metin kutusu 1373"/>
          <p:cNvSpPr txBox="1"/>
          <p:nvPr/>
        </p:nvSpPr>
        <p:spPr>
          <a:xfrm>
            <a:off x="2489200" y="29232225"/>
            <a:ext cx="196850" cy="115888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7" name="Metin kutusu 1374"/>
          <p:cNvSpPr txBox="1"/>
          <p:nvPr/>
        </p:nvSpPr>
        <p:spPr>
          <a:xfrm>
            <a:off x="2484438" y="29400500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8" name="Metin kutusu 1375"/>
          <p:cNvSpPr txBox="1"/>
          <p:nvPr/>
        </p:nvSpPr>
        <p:spPr>
          <a:xfrm>
            <a:off x="2484438" y="29556075"/>
            <a:ext cx="196850" cy="12382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9" name="Metin kutusu 1376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0" name="Metin kutusu 1377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1" name="Metin kutusu 1378"/>
          <p:cNvSpPr txBox="1"/>
          <p:nvPr/>
        </p:nvSpPr>
        <p:spPr>
          <a:xfrm>
            <a:off x="3887788" y="29587825"/>
            <a:ext cx="196850" cy="115888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>
              <a:solidFill>
                <a:srgbClr val="FF0000"/>
              </a:solidFill>
            </a:endParaRPr>
          </a:p>
        </p:txBody>
      </p:sp>
      <p:sp>
        <p:nvSpPr>
          <p:cNvPr id="32" name="Metin kutusu 1379"/>
          <p:cNvSpPr txBox="1"/>
          <p:nvPr/>
        </p:nvSpPr>
        <p:spPr>
          <a:xfrm>
            <a:off x="4859338" y="29232225"/>
            <a:ext cx="196850" cy="115888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3" name="Metin kutusu 1380"/>
          <p:cNvSpPr txBox="1"/>
          <p:nvPr/>
        </p:nvSpPr>
        <p:spPr>
          <a:xfrm>
            <a:off x="4854575" y="29400500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4" name="Metin kutusu 1381"/>
          <p:cNvSpPr txBox="1"/>
          <p:nvPr/>
        </p:nvSpPr>
        <p:spPr>
          <a:xfrm>
            <a:off x="4854575" y="29556075"/>
            <a:ext cx="196850" cy="12382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5" name="Metin kutusu 1382"/>
          <p:cNvSpPr txBox="1"/>
          <p:nvPr/>
        </p:nvSpPr>
        <p:spPr>
          <a:xfrm>
            <a:off x="2489200" y="30122813"/>
            <a:ext cx="196850" cy="117475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6" name="Metin kutusu 1383"/>
          <p:cNvSpPr txBox="1"/>
          <p:nvPr/>
        </p:nvSpPr>
        <p:spPr>
          <a:xfrm>
            <a:off x="2484438" y="30284738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7" name="Metin kutusu 1384"/>
          <p:cNvSpPr txBox="1"/>
          <p:nvPr/>
        </p:nvSpPr>
        <p:spPr>
          <a:xfrm>
            <a:off x="2484438" y="30446663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8" name="Metin kutusu 1385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9" name="Metin kutusu 1386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0" name="Metin kutusu 1387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1" name="Metin kutusu 1388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2" name="Metin kutusu 1389"/>
          <p:cNvSpPr txBox="1"/>
          <p:nvPr/>
        </p:nvSpPr>
        <p:spPr>
          <a:xfrm>
            <a:off x="3887788" y="30472063"/>
            <a:ext cx="196850" cy="115887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3" name="Metin kutusu 1390"/>
          <p:cNvSpPr txBox="1"/>
          <p:nvPr/>
        </p:nvSpPr>
        <p:spPr>
          <a:xfrm>
            <a:off x="2489200" y="30122813"/>
            <a:ext cx="196850" cy="11747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4" name="Metin kutusu 1391"/>
          <p:cNvSpPr txBox="1"/>
          <p:nvPr/>
        </p:nvSpPr>
        <p:spPr>
          <a:xfrm>
            <a:off x="2484438" y="30446663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5" name="Metin kutusu 1392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6" name="Metin kutusu 1393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7" name="Metin kutusu 1394"/>
          <p:cNvSpPr txBox="1"/>
          <p:nvPr/>
        </p:nvSpPr>
        <p:spPr>
          <a:xfrm>
            <a:off x="2489200" y="30114875"/>
            <a:ext cx="196850" cy="117475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8" name="Metin kutusu 1395"/>
          <p:cNvSpPr txBox="1"/>
          <p:nvPr/>
        </p:nvSpPr>
        <p:spPr>
          <a:xfrm>
            <a:off x="2484438" y="30270450"/>
            <a:ext cx="196850" cy="1412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9" name="Metin kutusu 1396"/>
          <p:cNvSpPr txBox="1"/>
          <p:nvPr/>
        </p:nvSpPr>
        <p:spPr>
          <a:xfrm>
            <a:off x="2484438" y="30446663"/>
            <a:ext cx="204787" cy="160337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0" name="Metin kutusu 1397"/>
          <p:cNvSpPr txBox="1"/>
          <p:nvPr/>
        </p:nvSpPr>
        <p:spPr>
          <a:xfrm>
            <a:off x="3887788" y="30113288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1" name="Metin kutusu 1398"/>
          <p:cNvSpPr txBox="1"/>
          <p:nvPr/>
        </p:nvSpPr>
        <p:spPr>
          <a:xfrm>
            <a:off x="3887788" y="30267275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2" name="Metin kutusu 1399"/>
          <p:cNvSpPr txBox="1"/>
          <p:nvPr/>
        </p:nvSpPr>
        <p:spPr>
          <a:xfrm>
            <a:off x="3887788" y="30113288"/>
            <a:ext cx="196850" cy="11747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3" name="Metin kutusu 1400"/>
          <p:cNvSpPr txBox="1"/>
          <p:nvPr/>
        </p:nvSpPr>
        <p:spPr>
          <a:xfrm>
            <a:off x="3887788" y="30267275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4" name="Metin kutusu 1401"/>
          <p:cNvSpPr txBox="1"/>
          <p:nvPr/>
        </p:nvSpPr>
        <p:spPr>
          <a:xfrm>
            <a:off x="3887788" y="30472063"/>
            <a:ext cx="196850" cy="115887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5" name="Metin kutusu 1402"/>
          <p:cNvSpPr txBox="1"/>
          <p:nvPr/>
        </p:nvSpPr>
        <p:spPr>
          <a:xfrm>
            <a:off x="3887788" y="30472063"/>
            <a:ext cx="196850" cy="115887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6" name="Metin kutusu 1403"/>
          <p:cNvSpPr txBox="1"/>
          <p:nvPr/>
        </p:nvSpPr>
        <p:spPr>
          <a:xfrm>
            <a:off x="2489200" y="30122813"/>
            <a:ext cx="196850" cy="11747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7" name="Metin kutusu 1404"/>
          <p:cNvSpPr txBox="1"/>
          <p:nvPr/>
        </p:nvSpPr>
        <p:spPr>
          <a:xfrm>
            <a:off x="2484438" y="3029267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8" name="Metin kutusu 1405"/>
          <p:cNvSpPr txBox="1"/>
          <p:nvPr/>
        </p:nvSpPr>
        <p:spPr>
          <a:xfrm>
            <a:off x="2484438" y="30446663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9" name="Metin kutusu 1406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0" name="Metin kutusu 1407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1" name="Metin kutusu 1408"/>
          <p:cNvSpPr txBox="1"/>
          <p:nvPr/>
        </p:nvSpPr>
        <p:spPr>
          <a:xfrm>
            <a:off x="3887788" y="30480000"/>
            <a:ext cx="196850" cy="115888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2" name="Metin kutusu 1409"/>
          <p:cNvSpPr txBox="1"/>
          <p:nvPr/>
        </p:nvSpPr>
        <p:spPr>
          <a:xfrm>
            <a:off x="4859338" y="30122813"/>
            <a:ext cx="196850" cy="11747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3" name="Metin kutusu 1410"/>
          <p:cNvSpPr txBox="1"/>
          <p:nvPr/>
        </p:nvSpPr>
        <p:spPr>
          <a:xfrm>
            <a:off x="4854575" y="3029267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4" name="Metin kutusu 1411"/>
          <p:cNvSpPr txBox="1"/>
          <p:nvPr/>
        </p:nvSpPr>
        <p:spPr>
          <a:xfrm>
            <a:off x="4854575" y="30446663"/>
            <a:ext cx="196850" cy="12382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8" name="Metin kutusu 4">
            <a:extLst>
              <a:ext uri="{FF2B5EF4-FFF2-40B4-BE49-F238E27FC236}">
                <a16:creationId xmlns:a16="http://schemas.microsoft.com/office/drawing/2014/main" id="{7EC18F83-204B-487E-AFD6-153344F04A42}"/>
              </a:ext>
            </a:extLst>
          </p:cNvPr>
          <p:cNvSpPr txBox="1"/>
          <p:nvPr/>
        </p:nvSpPr>
        <p:spPr>
          <a:xfrm>
            <a:off x="2046263" y="517785"/>
            <a:ext cx="5616624" cy="99339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defPPr>
              <a:defRPr lang="tr-TR"/>
            </a:defPPr>
            <a:lvl1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 sz="3100" b="1">
                <a:solidFill>
                  <a:srgbClr val="9DB5C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z="2700" dirty="0">
                <a:solidFill>
                  <a:schemeClr val="accent6"/>
                </a:solidFill>
                <a:latin typeface="+mn-lt"/>
              </a:rPr>
              <a:t>FARKLI VE İYİ UYGULAMA ÖRNEKLERİ</a:t>
            </a:r>
          </a:p>
          <a:p>
            <a:r>
              <a:rPr lang="tr-TR" sz="2700" dirty="0">
                <a:solidFill>
                  <a:schemeClr val="tx2"/>
                </a:solidFill>
                <a:latin typeface="+mn-lt"/>
              </a:rPr>
              <a:t>KURUMSALLAŞMA ALANINDA</a:t>
            </a:r>
            <a:endParaRPr lang="en-US" sz="2700" dirty="0">
              <a:solidFill>
                <a:schemeClr val="accent6"/>
              </a:solidFill>
              <a:latin typeface="+mn-lt"/>
            </a:endParaRPr>
          </a:p>
        </p:txBody>
      </p:sp>
      <p:pic>
        <p:nvPicPr>
          <p:cNvPr id="66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003" y="310487"/>
            <a:ext cx="1951851" cy="414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2286000" y="296733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tr-TR" dirty="0" smtClean="0">
                <a:solidFill>
                  <a:schemeClr val="tx2"/>
                </a:solidFill>
              </a:rPr>
              <a:t>2023 </a:t>
            </a:r>
            <a:r>
              <a:rPr lang="tr-TR" dirty="0">
                <a:solidFill>
                  <a:schemeClr val="tx2"/>
                </a:solidFill>
              </a:rPr>
              <a:t>YILI İÇ DENETİM SONUCU AÇILAN DÜZELTİCİ-ÖNLEYİCİ FAALİYETİMİZ BULUNMAMAKTADIR.</a:t>
            </a:r>
            <a:endParaRPr lang="tr-TR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4154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2241579" y="649467"/>
            <a:ext cx="5040560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MİSYON-VİZYON-POLİTİKA</a:t>
            </a:r>
          </a:p>
        </p:txBody>
      </p:sp>
      <p:pic>
        <p:nvPicPr>
          <p:cNvPr id="6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372" y="450628"/>
            <a:ext cx="1872208" cy="397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ikdörtgen 2"/>
          <p:cNvSpPr/>
          <p:nvPr/>
        </p:nvSpPr>
        <p:spPr>
          <a:xfrm>
            <a:off x="490637" y="1291399"/>
            <a:ext cx="4189482" cy="36933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tr-TR" b="1" dirty="0">
                <a:solidFill>
                  <a:srgbClr val="00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  </a:t>
            </a:r>
            <a:endParaRPr lang="tr-TR" b="1" dirty="0"/>
          </a:p>
        </p:txBody>
      </p:sp>
      <p:sp>
        <p:nvSpPr>
          <p:cNvPr id="4" name="Dikdörtgen 3"/>
          <p:cNvSpPr/>
          <p:nvPr/>
        </p:nvSpPr>
        <p:spPr>
          <a:xfrm>
            <a:off x="490637" y="4823845"/>
            <a:ext cx="8352928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ÇALIŞMA POLİTİKASI</a:t>
            </a: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en-US" sz="1600" b="1" dirty="0" err="1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Üniversitemizin</a:t>
            </a:r>
            <a:r>
              <a:rPr lang="en-US" sz="16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hedef</a:t>
            </a:r>
            <a:r>
              <a:rPr lang="en-US" sz="16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ve</a:t>
            </a:r>
            <a:r>
              <a:rPr lang="en-US" sz="16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stratejileri</a:t>
            </a:r>
            <a:r>
              <a:rPr lang="en-US" sz="16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doğrultusunda</a:t>
            </a:r>
            <a:r>
              <a:rPr lang="en-US" sz="16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, </a:t>
            </a:r>
            <a:r>
              <a:rPr lang="en-US" sz="1600" b="1" dirty="0" err="1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benimsenen</a:t>
            </a:r>
            <a:r>
              <a:rPr lang="en-US" sz="16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kalite</a:t>
            </a:r>
            <a:r>
              <a:rPr lang="en-US" sz="16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ilkelerine</a:t>
            </a:r>
            <a:r>
              <a:rPr lang="en-US" sz="16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uyarak</a:t>
            </a:r>
            <a:r>
              <a:rPr lang="en-US" sz="16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hizmet</a:t>
            </a:r>
            <a:r>
              <a:rPr lang="en-US" sz="16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ve</a:t>
            </a:r>
            <a:r>
              <a:rPr lang="en-US" sz="16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faaliyetleri</a:t>
            </a:r>
            <a:r>
              <a:rPr lang="en-US" sz="16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sürekli</a:t>
            </a:r>
            <a:r>
              <a:rPr lang="en-US" sz="16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iyileştirmek</a:t>
            </a:r>
            <a:r>
              <a:rPr lang="en-US" sz="16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  <a:r>
              <a:rPr lang="tr-TR" sz="16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endParaRPr lang="tr-TR" sz="1600" b="1" dirty="0">
              <a:solidFill>
                <a:srgbClr val="0C0D0D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490637" y="3508967"/>
            <a:ext cx="8352928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BİRİMİN VİZYONU</a:t>
            </a: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tr-TR" sz="16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G</a:t>
            </a:r>
            <a:r>
              <a:rPr lang="en-US" sz="1600" b="1" dirty="0" err="1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üçlü</a:t>
            </a:r>
            <a:r>
              <a:rPr lang="en-US" sz="16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kurumsal</a:t>
            </a:r>
            <a:r>
              <a:rPr lang="en-US" sz="16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kimlik</a:t>
            </a:r>
            <a:r>
              <a:rPr lang="en-US" sz="16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ve</a:t>
            </a:r>
            <a:r>
              <a:rPr lang="en-US" sz="16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kültürünün</a:t>
            </a:r>
            <a:r>
              <a:rPr lang="en-US" sz="16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gelişmesine</a:t>
            </a:r>
            <a:r>
              <a:rPr lang="en-US" sz="16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katkıda</a:t>
            </a:r>
            <a:r>
              <a:rPr lang="en-US" sz="16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bulun</a:t>
            </a:r>
            <a:r>
              <a:rPr lang="tr-TR" sz="16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an, h</a:t>
            </a:r>
            <a:r>
              <a:rPr lang="en-US" sz="1600" b="1" dirty="0" err="1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izmette</a:t>
            </a:r>
            <a:r>
              <a:rPr lang="en-US" sz="16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verimliliği</a:t>
            </a:r>
            <a:r>
              <a:rPr lang="en-US" sz="16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, </a:t>
            </a:r>
            <a:r>
              <a:rPr lang="en-US" sz="1600" b="1" dirty="0" err="1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devamlılığı</a:t>
            </a:r>
            <a:r>
              <a:rPr lang="en-US" sz="16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ve</a:t>
            </a:r>
            <a:r>
              <a:rPr lang="en-US" sz="16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uyumu</a:t>
            </a:r>
            <a:r>
              <a:rPr lang="en-US" sz="16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esas</a:t>
            </a:r>
            <a:r>
              <a:rPr lang="en-US" sz="16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alan</a:t>
            </a:r>
            <a:r>
              <a:rPr lang="en-US" sz="16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, </a:t>
            </a:r>
            <a:r>
              <a:rPr lang="en-US" sz="1600" b="1" dirty="0" err="1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bilgi</a:t>
            </a:r>
            <a:r>
              <a:rPr lang="en-US" sz="16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ve</a:t>
            </a:r>
            <a:r>
              <a:rPr lang="en-US" sz="16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teknolojiye</a:t>
            </a:r>
            <a:r>
              <a:rPr lang="en-US" sz="16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hakim, </a:t>
            </a:r>
            <a:r>
              <a:rPr lang="en-US" sz="1600" b="1" dirty="0" err="1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güvenilir</a:t>
            </a:r>
            <a:r>
              <a:rPr lang="en-US" sz="16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ve</a:t>
            </a:r>
            <a:r>
              <a:rPr lang="en-US" sz="16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hesap</a:t>
            </a:r>
            <a:r>
              <a:rPr lang="en-US" sz="16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verilebilir</a:t>
            </a:r>
            <a:r>
              <a:rPr lang="en-US" sz="16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olmak</a:t>
            </a:r>
            <a:endParaRPr lang="tr-TR" sz="1600" b="1" dirty="0">
              <a:solidFill>
                <a:srgbClr val="0C0D0D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490637" y="2027129"/>
            <a:ext cx="8352928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BİRİMİN MİSYONU</a:t>
            </a: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tr-TR" sz="16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Yazışmaların ve birimin yürüttüğü diğer iş ve işlemlerin mevzuata uygun, anlaşılır bir dille yapılması, sonuç odaklı olunarak ve </a:t>
            </a:r>
            <a:r>
              <a:rPr lang="en-US" sz="1600" b="1" dirty="0" err="1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yasal</a:t>
            </a:r>
            <a:r>
              <a:rPr lang="en-US" sz="16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mevzuatı</a:t>
            </a:r>
            <a:r>
              <a:rPr lang="en-US" sz="16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yakından</a:t>
            </a:r>
            <a:r>
              <a:rPr lang="en-US" sz="16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takip</a:t>
            </a:r>
            <a:r>
              <a:rPr lang="en-US" sz="16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ederek</a:t>
            </a:r>
            <a:r>
              <a:rPr lang="en-US" sz="16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kaliteli</a:t>
            </a:r>
            <a:r>
              <a:rPr lang="en-US" sz="16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hizmet</a:t>
            </a:r>
            <a:r>
              <a:rPr lang="en-US" sz="16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sunmak</a:t>
            </a:r>
            <a:r>
              <a:rPr lang="en-US" sz="16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  <a:endParaRPr lang="tr-TR" sz="1600" b="1" dirty="0">
              <a:solidFill>
                <a:srgbClr val="0C0D0D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8822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2533747" y="537546"/>
            <a:ext cx="4403764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SWOT (GZFT) ANALİZİ</a:t>
            </a:r>
            <a:endParaRPr lang="tr-TR" sz="28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Calibri"/>
            </a:endParaRPr>
          </a:p>
        </p:txBody>
      </p:sp>
      <p:pic>
        <p:nvPicPr>
          <p:cNvPr id="6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417147"/>
            <a:ext cx="2088232" cy="443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o 3">
            <a:extLst>
              <a:ext uri="{FF2B5EF4-FFF2-40B4-BE49-F238E27FC236}">
                <a16:creationId xmlns:a16="http://schemas.microsoft.com/office/drawing/2014/main" id="{71D4A1E5-060A-49D3-A943-BEC00AFE7E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8958194"/>
              </p:ext>
            </p:extLst>
          </p:nvPr>
        </p:nvGraphicFramePr>
        <p:xfrm>
          <a:off x="419100" y="1657349"/>
          <a:ext cx="7753349" cy="4714610"/>
        </p:xfrm>
        <a:graphic>
          <a:graphicData uri="http://schemas.openxmlformats.org/drawingml/2006/table">
            <a:tbl>
              <a:tblPr/>
              <a:tblGrid>
                <a:gridCol w="2508658">
                  <a:extLst>
                    <a:ext uri="{9D8B030D-6E8A-4147-A177-3AD203B41FA5}">
                      <a16:colId xmlns:a16="http://schemas.microsoft.com/office/drawing/2014/main" val="3918363564"/>
                    </a:ext>
                  </a:extLst>
                </a:gridCol>
                <a:gridCol w="1686187">
                  <a:extLst>
                    <a:ext uri="{9D8B030D-6E8A-4147-A177-3AD203B41FA5}">
                      <a16:colId xmlns:a16="http://schemas.microsoft.com/office/drawing/2014/main" val="1683979601"/>
                    </a:ext>
                  </a:extLst>
                </a:gridCol>
                <a:gridCol w="1979802">
                  <a:extLst>
                    <a:ext uri="{9D8B030D-6E8A-4147-A177-3AD203B41FA5}">
                      <a16:colId xmlns:a16="http://schemas.microsoft.com/office/drawing/2014/main" val="2592459544"/>
                    </a:ext>
                  </a:extLst>
                </a:gridCol>
                <a:gridCol w="1578702">
                  <a:extLst>
                    <a:ext uri="{9D8B030D-6E8A-4147-A177-3AD203B41FA5}">
                      <a16:colId xmlns:a16="http://schemas.microsoft.com/office/drawing/2014/main" val="588152821"/>
                    </a:ext>
                  </a:extLst>
                </a:gridCol>
              </a:tblGrid>
              <a:tr h="440362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GÜÇLÜ YÖNLER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ZAYIF YÖNLER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FIRSATLAR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TEHDİTLER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0355102"/>
                  </a:ext>
                </a:extLst>
              </a:tr>
              <a:tr h="78278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kern="1200" dirty="0" smtClean="0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G1- Alanında deneyimli (Mevzuata hakim-İş takibi kuvvetli) personele sahip olmak</a:t>
                      </a:r>
                      <a:r>
                        <a:rPr lang="tr-TR" sz="1050" b="0" i="0" u="none" strike="noStrike" dirty="0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 dirty="0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tr-TR" sz="1050" b="0" i="0" kern="1200" dirty="0" smtClean="0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Z1-Arşiv Yönergesi kapsamında yürütülecek arşiv çalışmalarında deneyimli personel olmaması</a:t>
                      </a:r>
                      <a:endParaRPr lang="tr-TR" sz="1050" b="0" i="0" u="none" strike="noStrike" dirty="0">
                        <a:solidFill>
                          <a:srgbClr val="00162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kern="1200" dirty="0" smtClean="0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F1- YÖK Denetimi</a:t>
                      </a:r>
                      <a:r>
                        <a:rPr lang="tr-TR" sz="1050" b="0" i="0" u="none" strike="noStrike" dirty="0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kern="1200" dirty="0" smtClean="0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T1- Kurum ve kuruluşlardan eksik ve geç ulaşan belge ve bilgilerin varlığı.</a:t>
                      </a:r>
                      <a:endParaRPr lang="tr-TR" sz="1050" b="0" i="0" u="none" strike="noStrike" dirty="0">
                        <a:solidFill>
                          <a:srgbClr val="00162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3968908"/>
                  </a:ext>
                </a:extLst>
              </a:tr>
              <a:tr h="640979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kern="1200" dirty="0" smtClean="0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G2- Personel arası iletişimin güçlü olması</a:t>
                      </a:r>
                      <a:r>
                        <a:rPr lang="tr-TR" sz="1050" b="0" i="0" u="none" strike="noStrike" dirty="0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 dirty="0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kern="1200" dirty="0" smtClean="0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F2- Belgelerin EBYS üzerinden gönderilmesi ve süreci tüm ilgililerin takip etmesi, tıkanıklığın hangi birimden kaynaklandığının görülmesi.</a:t>
                      </a:r>
                      <a:r>
                        <a:rPr lang="tr-TR" sz="1050" b="0" i="0" u="none" strike="noStrike" dirty="0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kern="1200" dirty="0" smtClean="0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T2-Gizli/önemli belgelerin birim içinde dosyalayan personel tarafından bilgi verilmeden dosyalanması</a:t>
                      </a:r>
                      <a:endParaRPr lang="tr-TR" sz="1050" b="0" i="0" u="none" strike="noStrike" dirty="0">
                        <a:solidFill>
                          <a:srgbClr val="00162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5462751"/>
                  </a:ext>
                </a:extLst>
              </a:tr>
              <a:tr h="477845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kern="1200" dirty="0" smtClean="0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G3- Belgelerin EBYS üzerinden gönderilmesinin zaman verimliliği sağlaması</a:t>
                      </a:r>
                      <a:r>
                        <a:rPr lang="tr-TR" sz="1050" b="0" i="0" u="none" strike="noStrike" dirty="0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 dirty="0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 dirty="0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tr-TR" sz="1050" b="0" i="0" u="none" strike="noStrike" dirty="0">
                        <a:solidFill>
                          <a:srgbClr val="00162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2415262"/>
                  </a:ext>
                </a:extLst>
              </a:tr>
              <a:tr h="456677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kern="1200" dirty="0" smtClean="0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G4- Ofiste bulunan evrakların doğru ve düzgün dosyalanması</a:t>
                      </a:r>
                      <a:r>
                        <a:rPr lang="tr-TR" sz="1050" b="0" i="0" u="none" strike="noStrike" dirty="0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 dirty="0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 dirty="0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tr-TR" sz="1050" b="0" i="0" u="none" strike="noStrike" dirty="0">
                        <a:solidFill>
                          <a:srgbClr val="00162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3855125"/>
                  </a:ext>
                </a:extLst>
              </a:tr>
              <a:tr h="637563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kern="1200" dirty="0" smtClean="0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G5- Birimde bulunan tüm personelin yürütülen her süreçte birbirini ikame edecek bilgi ve detaylara hakim olması</a:t>
                      </a:r>
                      <a:r>
                        <a:rPr lang="tr-TR" sz="1050" b="0" i="0" u="none" strike="noStrike" dirty="0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 dirty="0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 dirty="0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tr-TR" sz="1050" b="0" i="0" u="none" strike="noStrike" dirty="0">
                        <a:solidFill>
                          <a:srgbClr val="00162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5291738"/>
                  </a:ext>
                </a:extLst>
              </a:tr>
              <a:tr h="66610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kern="1200" dirty="0" smtClean="0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G6- Birimde yürütülen tüm sürecin üst yönetimin kontrolünden geçerek tamamlanması sebebiyle hata riskinin minimum düzeyde olması</a:t>
                      </a:r>
                      <a:r>
                        <a:rPr lang="tr-TR" sz="1050" b="0" i="0" u="none" strike="noStrike" dirty="0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 dirty="0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 dirty="0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tr-TR" sz="1050" b="0" i="0" u="none" strike="noStrike" dirty="0">
                        <a:solidFill>
                          <a:srgbClr val="00162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2409110"/>
                  </a:ext>
                </a:extLst>
              </a:tr>
              <a:tr h="45068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kern="1200" dirty="0" smtClean="0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G7- Departmanlarla olan uyumun iş akışını hızlandırması ve kolaylaştırması</a:t>
                      </a:r>
                      <a:r>
                        <a:rPr lang="tr-TR" sz="1050" b="0" i="0" u="none" strike="noStrike" dirty="0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 dirty="0">
                          <a:solidFill>
                            <a:srgbClr val="00162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tr-TR" sz="1050" b="0" i="0" u="none" strike="noStrike" dirty="0">
                        <a:solidFill>
                          <a:srgbClr val="00162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90612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8984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2076429" y="423861"/>
            <a:ext cx="5076628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PAYDAŞ BEKLENTİLERİ</a:t>
            </a:r>
            <a:endParaRPr lang="tr-TR" sz="28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Calibri"/>
            </a:endParaRPr>
          </a:p>
        </p:txBody>
      </p:sp>
      <p:pic>
        <p:nvPicPr>
          <p:cNvPr id="8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0688"/>
            <a:ext cx="1512168" cy="321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tabl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8" y="1143000"/>
            <a:ext cx="8111812" cy="4655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836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Metin kutusu 4">
            <a:extLst>
              <a:ext uri="{FF2B5EF4-FFF2-40B4-BE49-F238E27FC236}">
                <a16:creationId xmlns:a16="http://schemas.microsoft.com/office/drawing/2014/main" id="{57C0E41D-3DD4-4068-B64C-DBA801AC6D69}"/>
              </a:ext>
            </a:extLst>
          </p:cNvPr>
          <p:cNvSpPr txBox="1"/>
          <p:nvPr/>
        </p:nvSpPr>
        <p:spPr>
          <a:xfrm>
            <a:off x="471160" y="761596"/>
            <a:ext cx="8201679" cy="5886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algn="ctr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</a:pP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MEVCUT </a:t>
            </a:r>
            <a:r>
              <a:rPr lang="en-US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KAYNAK</a:t>
            </a: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LAR </a:t>
            </a:r>
            <a:r>
              <a:rPr lang="tr-TR" sz="28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ve </a:t>
            </a:r>
            <a:r>
              <a:rPr lang="en-US" sz="28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 </a:t>
            </a:r>
            <a:r>
              <a:rPr lang="en-US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İHTİYA</a:t>
            </a: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ÇLAR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</a:pP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(FİZİKİ, MALZEME, TEÇHİZAT, EKİPMAN vb.)</a:t>
            </a:r>
            <a:endParaRPr lang="en-US" sz="28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</p:txBody>
      </p:sp>
      <p:sp>
        <p:nvSpPr>
          <p:cNvPr id="6" name="Metin kutusu 1352"/>
          <p:cNvSpPr txBox="1"/>
          <p:nvPr/>
        </p:nvSpPr>
        <p:spPr>
          <a:xfrm>
            <a:off x="2489200" y="29232225"/>
            <a:ext cx="196850" cy="115888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7" name="Metin kutusu 1353"/>
          <p:cNvSpPr txBox="1"/>
          <p:nvPr/>
        </p:nvSpPr>
        <p:spPr>
          <a:xfrm>
            <a:off x="2484438" y="29394150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8" name="Metin kutusu 1354"/>
          <p:cNvSpPr txBox="1"/>
          <p:nvPr/>
        </p:nvSpPr>
        <p:spPr>
          <a:xfrm>
            <a:off x="2484438" y="29556075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9" name="Metin kutusu 1355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0" name="Metin kutusu 1356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1" name="Metin kutusu 1357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2" name="Metin kutusu 1358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3" name="Metin kutusu 1359"/>
          <p:cNvSpPr txBox="1"/>
          <p:nvPr/>
        </p:nvSpPr>
        <p:spPr>
          <a:xfrm>
            <a:off x="3887788" y="29579888"/>
            <a:ext cx="196850" cy="11747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4" name="Metin kutusu 1360"/>
          <p:cNvSpPr txBox="1"/>
          <p:nvPr/>
        </p:nvSpPr>
        <p:spPr>
          <a:xfrm>
            <a:off x="2489200" y="29232225"/>
            <a:ext cx="196850" cy="115888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5" name="Metin kutusu 1361"/>
          <p:cNvSpPr txBox="1"/>
          <p:nvPr/>
        </p:nvSpPr>
        <p:spPr>
          <a:xfrm>
            <a:off x="2484438" y="29556075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6" name="Metin kutusu 1362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7" name="Metin kutusu 1363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8" name="Metin kutusu 1364"/>
          <p:cNvSpPr txBox="1"/>
          <p:nvPr/>
        </p:nvSpPr>
        <p:spPr>
          <a:xfrm>
            <a:off x="2489200" y="29224288"/>
            <a:ext cx="196850" cy="115887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9" name="Metin kutusu 1365"/>
          <p:cNvSpPr txBox="1"/>
          <p:nvPr/>
        </p:nvSpPr>
        <p:spPr>
          <a:xfrm>
            <a:off x="2484438" y="29378275"/>
            <a:ext cx="196850" cy="1412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0" name="Metin kutusu 1367"/>
          <p:cNvSpPr txBox="1"/>
          <p:nvPr/>
        </p:nvSpPr>
        <p:spPr>
          <a:xfrm>
            <a:off x="3887788" y="29222700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1" name="Metin kutusu 1368"/>
          <p:cNvSpPr txBox="1"/>
          <p:nvPr/>
        </p:nvSpPr>
        <p:spPr>
          <a:xfrm>
            <a:off x="3887788" y="29376688"/>
            <a:ext cx="196850" cy="115887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2" name="Metin kutusu 1369"/>
          <p:cNvSpPr txBox="1"/>
          <p:nvPr/>
        </p:nvSpPr>
        <p:spPr>
          <a:xfrm>
            <a:off x="3887788" y="29222700"/>
            <a:ext cx="196850" cy="115888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3" name="Metin kutusu 1370"/>
          <p:cNvSpPr txBox="1"/>
          <p:nvPr/>
        </p:nvSpPr>
        <p:spPr>
          <a:xfrm>
            <a:off x="3887788" y="29376688"/>
            <a:ext cx="196850" cy="115887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4" name="Metin kutusu 1371"/>
          <p:cNvSpPr txBox="1"/>
          <p:nvPr/>
        </p:nvSpPr>
        <p:spPr>
          <a:xfrm>
            <a:off x="3887788" y="29579888"/>
            <a:ext cx="196850" cy="117475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5" name="Metin kutusu 1372"/>
          <p:cNvSpPr txBox="1"/>
          <p:nvPr/>
        </p:nvSpPr>
        <p:spPr>
          <a:xfrm>
            <a:off x="3887788" y="29579888"/>
            <a:ext cx="196850" cy="11747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6" name="Metin kutusu 1373"/>
          <p:cNvSpPr txBox="1"/>
          <p:nvPr/>
        </p:nvSpPr>
        <p:spPr>
          <a:xfrm>
            <a:off x="2489200" y="29232225"/>
            <a:ext cx="196850" cy="115888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7" name="Metin kutusu 1374"/>
          <p:cNvSpPr txBox="1"/>
          <p:nvPr/>
        </p:nvSpPr>
        <p:spPr>
          <a:xfrm>
            <a:off x="2484438" y="29400500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8" name="Metin kutusu 1375"/>
          <p:cNvSpPr txBox="1"/>
          <p:nvPr/>
        </p:nvSpPr>
        <p:spPr>
          <a:xfrm>
            <a:off x="2484438" y="29556075"/>
            <a:ext cx="196850" cy="12382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9" name="Metin kutusu 1376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0" name="Metin kutusu 1377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1" name="Metin kutusu 1378"/>
          <p:cNvSpPr txBox="1"/>
          <p:nvPr/>
        </p:nvSpPr>
        <p:spPr>
          <a:xfrm>
            <a:off x="3887788" y="29587825"/>
            <a:ext cx="196850" cy="115888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>
              <a:solidFill>
                <a:srgbClr val="FF0000"/>
              </a:solidFill>
            </a:endParaRPr>
          </a:p>
        </p:txBody>
      </p:sp>
      <p:sp>
        <p:nvSpPr>
          <p:cNvPr id="32" name="Metin kutusu 1379"/>
          <p:cNvSpPr txBox="1"/>
          <p:nvPr/>
        </p:nvSpPr>
        <p:spPr>
          <a:xfrm>
            <a:off x="4859338" y="29232225"/>
            <a:ext cx="196850" cy="115888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3" name="Metin kutusu 1380"/>
          <p:cNvSpPr txBox="1"/>
          <p:nvPr/>
        </p:nvSpPr>
        <p:spPr>
          <a:xfrm>
            <a:off x="4854575" y="29400500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4" name="Metin kutusu 1381"/>
          <p:cNvSpPr txBox="1"/>
          <p:nvPr/>
        </p:nvSpPr>
        <p:spPr>
          <a:xfrm>
            <a:off x="4854575" y="29556075"/>
            <a:ext cx="196850" cy="12382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5" name="Metin kutusu 1382"/>
          <p:cNvSpPr txBox="1"/>
          <p:nvPr/>
        </p:nvSpPr>
        <p:spPr>
          <a:xfrm>
            <a:off x="2489200" y="30122813"/>
            <a:ext cx="196850" cy="117475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6" name="Metin kutusu 1383"/>
          <p:cNvSpPr txBox="1"/>
          <p:nvPr/>
        </p:nvSpPr>
        <p:spPr>
          <a:xfrm>
            <a:off x="2484438" y="30284738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7" name="Metin kutusu 1384"/>
          <p:cNvSpPr txBox="1"/>
          <p:nvPr/>
        </p:nvSpPr>
        <p:spPr>
          <a:xfrm>
            <a:off x="2484438" y="30446663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8" name="Metin kutusu 1385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9" name="Metin kutusu 1386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0" name="Metin kutusu 1387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1" name="Metin kutusu 1388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2" name="Metin kutusu 1389"/>
          <p:cNvSpPr txBox="1"/>
          <p:nvPr/>
        </p:nvSpPr>
        <p:spPr>
          <a:xfrm>
            <a:off x="3887788" y="30472063"/>
            <a:ext cx="196850" cy="115887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3" name="Metin kutusu 1390"/>
          <p:cNvSpPr txBox="1"/>
          <p:nvPr/>
        </p:nvSpPr>
        <p:spPr>
          <a:xfrm>
            <a:off x="2489200" y="30122813"/>
            <a:ext cx="196850" cy="11747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4" name="Metin kutusu 1391"/>
          <p:cNvSpPr txBox="1"/>
          <p:nvPr/>
        </p:nvSpPr>
        <p:spPr>
          <a:xfrm>
            <a:off x="2484438" y="30446663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5" name="Metin kutusu 1392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6" name="Metin kutusu 1393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7" name="Metin kutusu 1394"/>
          <p:cNvSpPr txBox="1"/>
          <p:nvPr/>
        </p:nvSpPr>
        <p:spPr>
          <a:xfrm>
            <a:off x="2489200" y="30114875"/>
            <a:ext cx="196850" cy="117475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8" name="Metin kutusu 1395"/>
          <p:cNvSpPr txBox="1"/>
          <p:nvPr/>
        </p:nvSpPr>
        <p:spPr>
          <a:xfrm>
            <a:off x="2484438" y="30270450"/>
            <a:ext cx="196850" cy="1412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9" name="Metin kutusu 1396"/>
          <p:cNvSpPr txBox="1"/>
          <p:nvPr/>
        </p:nvSpPr>
        <p:spPr>
          <a:xfrm>
            <a:off x="2484438" y="30446663"/>
            <a:ext cx="204787" cy="160337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0" name="Metin kutusu 1397"/>
          <p:cNvSpPr txBox="1"/>
          <p:nvPr/>
        </p:nvSpPr>
        <p:spPr>
          <a:xfrm>
            <a:off x="3887788" y="30113288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1" name="Metin kutusu 1398"/>
          <p:cNvSpPr txBox="1"/>
          <p:nvPr/>
        </p:nvSpPr>
        <p:spPr>
          <a:xfrm>
            <a:off x="3887788" y="30267275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2" name="Metin kutusu 1399"/>
          <p:cNvSpPr txBox="1"/>
          <p:nvPr/>
        </p:nvSpPr>
        <p:spPr>
          <a:xfrm>
            <a:off x="3887788" y="30113288"/>
            <a:ext cx="196850" cy="11747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3" name="Metin kutusu 1400"/>
          <p:cNvSpPr txBox="1"/>
          <p:nvPr/>
        </p:nvSpPr>
        <p:spPr>
          <a:xfrm>
            <a:off x="3887788" y="30267275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4" name="Metin kutusu 1401"/>
          <p:cNvSpPr txBox="1"/>
          <p:nvPr/>
        </p:nvSpPr>
        <p:spPr>
          <a:xfrm>
            <a:off x="3887788" y="30472063"/>
            <a:ext cx="196850" cy="115887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5" name="Metin kutusu 1402"/>
          <p:cNvSpPr txBox="1"/>
          <p:nvPr/>
        </p:nvSpPr>
        <p:spPr>
          <a:xfrm>
            <a:off x="3887788" y="30472063"/>
            <a:ext cx="196850" cy="115887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6" name="Metin kutusu 1403"/>
          <p:cNvSpPr txBox="1"/>
          <p:nvPr/>
        </p:nvSpPr>
        <p:spPr>
          <a:xfrm>
            <a:off x="2489200" y="30122813"/>
            <a:ext cx="196850" cy="11747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7" name="Metin kutusu 1404"/>
          <p:cNvSpPr txBox="1"/>
          <p:nvPr/>
        </p:nvSpPr>
        <p:spPr>
          <a:xfrm>
            <a:off x="2484438" y="3029267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8" name="Metin kutusu 1405"/>
          <p:cNvSpPr txBox="1"/>
          <p:nvPr/>
        </p:nvSpPr>
        <p:spPr>
          <a:xfrm>
            <a:off x="2484438" y="30446663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9" name="Metin kutusu 1406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0" name="Metin kutusu 1407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1" name="Metin kutusu 1408"/>
          <p:cNvSpPr txBox="1"/>
          <p:nvPr/>
        </p:nvSpPr>
        <p:spPr>
          <a:xfrm>
            <a:off x="3887788" y="30480000"/>
            <a:ext cx="196850" cy="115888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2" name="Metin kutusu 1409"/>
          <p:cNvSpPr txBox="1"/>
          <p:nvPr/>
        </p:nvSpPr>
        <p:spPr>
          <a:xfrm>
            <a:off x="4859338" y="30122813"/>
            <a:ext cx="196850" cy="11747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3" name="Metin kutusu 1410"/>
          <p:cNvSpPr txBox="1"/>
          <p:nvPr/>
        </p:nvSpPr>
        <p:spPr>
          <a:xfrm>
            <a:off x="4854575" y="3029267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4" name="Metin kutusu 1411"/>
          <p:cNvSpPr txBox="1"/>
          <p:nvPr/>
        </p:nvSpPr>
        <p:spPr>
          <a:xfrm>
            <a:off x="4854575" y="30446663"/>
            <a:ext cx="196850" cy="12382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pic>
        <p:nvPicPr>
          <p:cNvPr id="65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89" y="332656"/>
            <a:ext cx="1607689" cy="428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6" name="Tablo 65">
            <a:extLst>
              <a:ext uri="{FF2B5EF4-FFF2-40B4-BE49-F238E27FC236}">
                <a16:creationId xmlns:a16="http://schemas.microsoft.com/office/drawing/2014/main" id="{8304B644-425E-4186-B593-E25613CE91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1481781"/>
              </p:ext>
            </p:extLst>
          </p:nvPr>
        </p:nvGraphicFramePr>
        <p:xfrm>
          <a:off x="1696178" y="1385082"/>
          <a:ext cx="5472441" cy="1563607"/>
        </p:xfrm>
        <a:graphic>
          <a:graphicData uri="http://schemas.openxmlformats.org/drawingml/2006/table">
            <a:tbl>
              <a:tblPr/>
              <a:tblGrid>
                <a:gridCol w="1041192">
                  <a:extLst>
                    <a:ext uri="{9D8B030D-6E8A-4147-A177-3AD203B41FA5}">
                      <a16:colId xmlns:a16="http://schemas.microsoft.com/office/drawing/2014/main" val="3918363564"/>
                    </a:ext>
                  </a:extLst>
                </a:gridCol>
                <a:gridCol w="1101315">
                  <a:extLst>
                    <a:ext uri="{9D8B030D-6E8A-4147-A177-3AD203B41FA5}">
                      <a16:colId xmlns:a16="http://schemas.microsoft.com/office/drawing/2014/main" val="1683979601"/>
                    </a:ext>
                  </a:extLst>
                </a:gridCol>
                <a:gridCol w="1109978">
                  <a:extLst>
                    <a:ext uri="{9D8B030D-6E8A-4147-A177-3AD203B41FA5}">
                      <a16:colId xmlns:a16="http://schemas.microsoft.com/office/drawing/2014/main" val="2592459544"/>
                    </a:ext>
                  </a:extLst>
                </a:gridCol>
                <a:gridCol w="1109978">
                  <a:extLst>
                    <a:ext uri="{9D8B030D-6E8A-4147-A177-3AD203B41FA5}">
                      <a16:colId xmlns:a16="http://schemas.microsoft.com/office/drawing/2014/main" val="3383282758"/>
                    </a:ext>
                  </a:extLst>
                </a:gridCol>
                <a:gridCol w="1109978">
                  <a:extLst>
                    <a:ext uri="{9D8B030D-6E8A-4147-A177-3AD203B41FA5}">
                      <a16:colId xmlns:a16="http://schemas.microsoft.com/office/drawing/2014/main" val="494559924"/>
                    </a:ext>
                  </a:extLst>
                </a:gridCol>
              </a:tblGrid>
              <a:tr h="563311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KAYNAK ADI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BİRİMİ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MEVCUT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İHTİYAÇ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İHTİYAÇ NEDENİ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0355102"/>
                  </a:ext>
                </a:extLst>
              </a:tr>
              <a:tr h="333432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Bilgisayar</a:t>
                      </a:r>
                      <a:r>
                        <a:rPr lang="tr-TR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3968908"/>
                  </a:ext>
                </a:extLst>
              </a:tr>
              <a:tr h="333432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Yazıcı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5462751"/>
                  </a:ext>
                </a:extLst>
              </a:tr>
              <a:tr h="333432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Arşiv</a:t>
                      </a:r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24152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8947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Metin kutusu 4">
            <a:extLst>
              <a:ext uri="{FF2B5EF4-FFF2-40B4-BE49-F238E27FC236}">
                <a16:creationId xmlns:a16="http://schemas.microsoft.com/office/drawing/2014/main" id="{57C0E41D-3DD4-4068-B64C-DBA801AC6D69}"/>
              </a:ext>
            </a:extLst>
          </p:cNvPr>
          <p:cNvSpPr txBox="1"/>
          <p:nvPr/>
        </p:nvSpPr>
        <p:spPr>
          <a:xfrm>
            <a:off x="1570007" y="344252"/>
            <a:ext cx="5901761" cy="92210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algn="ctr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</a:pP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MEVCUT </a:t>
            </a:r>
            <a:r>
              <a:rPr lang="en-US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KAYNAK</a:t>
            </a: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LAR </a:t>
            </a:r>
            <a:r>
              <a:rPr lang="tr-TR" sz="28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ve </a:t>
            </a:r>
            <a:r>
              <a:rPr lang="en-US" sz="28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 </a:t>
            </a:r>
            <a:r>
              <a:rPr lang="en-US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İHTİYA</a:t>
            </a: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ÇLAR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</a:pP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(TEKNOLOJİK, YAZILIM, DONANIM vb.)</a:t>
            </a:r>
            <a:endParaRPr lang="en-US" sz="28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</p:txBody>
      </p:sp>
      <p:sp>
        <p:nvSpPr>
          <p:cNvPr id="6" name="Metin kutusu 1352"/>
          <p:cNvSpPr txBox="1"/>
          <p:nvPr/>
        </p:nvSpPr>
        <p:spPr>
          <a:xfrm>
            <a:off x="2489200" y="29232225"/>
            <a:ext cx="196850" cy="115888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7" name="Metin kutusu 1353"/>
          <p:cNvSpPr txBox="1"/>
          <p:nvPr/>
        </p:nvSpPr>
        <p:spPr>
          <a:xfrm>
            <a:off x="2484438" y="29394150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8" name="Metin kutusu 1354"/>
          <p:cNvSpPr txBox="1"/>
          <p:nvPr/>
        </p:nvSpPr>
        <p:spPr>
          <a:xfrm>
            <a:off x="2484438" y="29556075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9" name="Metin kutusu 1355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0" name="Metin kutusu 1356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1" name="Metin kutusu 1357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2" name="Metin kutusu 1358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3" name="Metin kutusu 1359"/>
          <p:cNvSpPr txBox="1"/>
          <p:nvPr/>
        </p:nvSpPr>
        <p:spPr>
          <a:xfrm>
            <a:off x="3887788" y="29579888"/>
            <a:ext cx="196850" cy="11747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4" name="Metin kutusu 1360"/>
          <p:cNvSpPr txBox="1"/>
          <p:nvPr/>
        </p:nvSpPr>
        <p:spPr>
          <a:xfrm>
            <a:off x="2489200" y="29232225"/>
            <a:ext cx="196850" cy="115888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5" name="Metin kutusu 1361"/>
          <p:cNvSpPr txBox="1"/>
          <p:nvPr/>
        </p:nvSpPr>
        <p:spPr>
          <a:xfrm>
            <a:off x="2484438" y="29556075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6" name="Metin kutusu 1362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7" name="Metin kutusu 1363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8" name="Metin kutusu 1364"/>
          <p:cNvSpPr txBox="1"/>
          <p:nvPr/>
        </p:nvSpPr>
        <p:spPr>
          <a:xfrm>
            <a:off x="2489200" y="29224288"/>
            <a:ext cx="196850" cy="115887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9" name="Metin kutusu 1365"/>
          <p:cNvSpPr txBox="1"/>
          <p:nvPr/>
        </p:nvSpPr>
        <p:spPr>
          <a:xfrm>
            <a:off x="2484438" y="29378275"/>
            <a:ext cx="196850" cy="1412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0" name="Metin kutusu 1367"/>
          <p:cNvSpPr txBox="1"/>
          <p:nvPr/>
        </p:nvSpPr>
        <p:spPr>
          <a:xfrm>
            <a:off x="3887788" y="29222700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1" name="Metin kutusu 1368"/>
          <p:cNvSpPr txBox="1"/>
          <p:nvPr/>
        </p:nvSpPr>
        <p:spPr>
          <a:xfrm>
            <a:off x="3887788" y="29376688"/>
            <a:ext cx="196850" cy="115887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2" name="Metin kutusu 1369"/>
          <p:cNvSpPr txBox="1"/>
          <p:nvPr/>
        </p:nvSpPr>
        <p:spPr>
          <a:xfrm>
            <a:off x="3887788" y="29222700"/>
            <a:ext cx="196850" cy="115888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3" name="Metin kutusu 1370"/>
          <p:cNvSpPr txBox="1"/>
          <p:nvPr/>
        </p:nvSpPr>
        <p:spPr>
          <a:xfrm>
            <a:off x="3887788" y="29376688"/>
            <a:ext cx="196850" cy="115887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4" name="Metin kutusu 1371"/>
          <p:cNvSpPr txBox="1"/>
          <p:nvPr/>
        </p:nvSpPr>
        <p:spPr>
          <a:xfrm>
            <a:off x="3887788" y="29579888"/>
            <a:ext cx="196850" cy="117475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5" name="Metin kutusu 1372"/>
          <p:cNvSpPr txBox="1"/>
          <p:nvPr/>
        </p:nvSpPr>
        <p:spPr>
          <a:xfrm>
            <a:off x="3887788" y="29579888"/>
            <a:ext cx="196850" cy="11747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6" name="Metin kutusu 1373"/>
          <p:cNvSpPr txBox="1"/>
          <p:nvPr/>
        </p:nvSpPr>
        <p:spPr>
          <a:xfrm>
            <a:off x="2489200" y="29232225"/>
            <a:ext cx="196850" cy="115888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7" name="Metin kutusu 1374"/>
          <p:cNvSpPr txBox="1"/>
          <p:nvPr/>
        </p:nvSpPr>
        <p:spPr>
          <a:xfrm>
            <a:off x="2484438" y="29400500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8" name="Metin kutusu 1375"/>
          <p:cNvSpPr txBox="1"/>
          <p:nvPr/>
        </p:nvSpPr>
        <p:spPr>
          <a:xfrm>
            <a:off x="2484438" y="29556075"/>
            <a:ext cx="196850" cy="12382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9" name="Metin kutusu 1376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0" name="Metin kutusu 1377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1" name="Metin kutusu 1378"/>
          <p:cNvSpPr txBox="1"/>
          <p:nvPr/>
        </p:nvSpPr>
        <p:spPr>
          <a:xfrm>
            <a:off x="3887788" y="29587825"/>
            <a:ext cx="196850" cy="115888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>
              <a:solidFill>
                <a:srgbClr val="FF0000"/>
              </a:solidFill>
            </a:endParaRPr>
          </a:p>
        </p:txBody>
      </p:sp>
      <p:sp>
        <p:nvSpPr>
          <p:cNvPr id="32" name="Metin kutusu 1379"/>
          <p:cNvSpPr txBox="1"/>
          <p:nvPr/>
        </p:nvSpPr>
        <p:spPr>
          <a:xfrm>
            <a:off x="4859338" y="29232225"/>
            <a:ext cx="196850" cy="115888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3" name="Metin kutusu 1380"/>
          <p:cNvSpPr txBox="1"/>
          <p:nvPr/>
        </p:nvSpPr>
        <p:spPr>
          <a:xfrm>
            <a:off x="4854575" y="29400500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4" name="Metin kutusu 1381"/>
          <p:cNvSpPr txBox="1"/>
          <p:nvPr/>
        </p:nvSpPr>
        <p:spPr>
          <a:xfrm>
            <a:off x="4854575" y="29556075"/>
            <a:ext cx="196850" cy="12382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5" name="Metin kutusu 1382"/>
          <p:cNvSpPr txBox="1"/>
          <p:nvPr/>
        </p:nvSpPr>
        <p:spPr>
          <a:xfrm>
            <a:off x="2489200" y="30122813"/>
            <a:ext cx="196850" cy="117475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6" name="Metin kutusu 1383"/>
          <p:cNvSpPr txBox="1"/>
          <p:nvPr/>
        </p:nvSpPr>
        <p:spPr>
          <a:xfrm>
            <a:off x="2484438" y="30284738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7" name="Metin kutusu 1384"/>
          <p:cNvSpPr txBox="1"/>
          <p:nvPr/>
        </p:nvSpPr>
        <p:spPr>
          <a:xfrm>
            <a:off x="2484438" y="30446663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8" name="Metin kutusu 1385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9" name="Metin kutusu 1386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0" name="Metin kutusu 1387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1" name="Metin kutusu 1388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2" name="Metin kutusu 1389"/>
          <p:cNvSpPr txBox="1"/>
          <p:nvPr/>
        </p:nvSpPr>
        <p:spPr>
          <a:xfrm>
            <a:off x="3887788" y="30472063"/>
            <a:ext cx="196850" cy="115887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3" name="Metin kutusu 1390"/>
          <p:cNvSpPr txBox="1"/>
          <p:nvPr/>
        </p:nvSpPr>
        <p:spPr>
          <a:xfrm>
            <a:off x="2489200" y="30122813"/>
            <a:ext cx="196850" cy="11747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4" name="Metin kutusu 1391"/>
          <p:cNvSpPr txBox="1"/>
          <p:nvPr/>
        </p:nvSpPr>
        <p:spPr>
          <a:xfrm>
            <a:off x="2484438" y="30446663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5" name="Metin kutusu 1392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6" name="Metin kutusu 1393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7" name="Metin kutusu 1394"/>
          <p:cNvSpPr txBox="1"/>
          <p:nvPr/>
        </p:nvSpPr>
        <p:spPr>
          <a:xfrm>
            <a:off x="2489200" y="30114875"/>
            <a:ext cx="196850" cy="117475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8" name="Metin kutusu 1395"/>
          <p:cNvSpPr txBox="1"/>
          <p:nvPr/>
        </p:nvSpPr>
        <p:spPr>
          <a:xfrm>
            <a:off x="2484438" y="30270450"/>
            <a:ext cx="196850" cy="1412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9" name="Metin kutusu 1396"/>
          <p:cNvSpPr txBox="1"/>
          <p:nvPr/>
        </p:nvSpPr>
        <p:spPr>
          <a:xfrm>
            <a:off x="2484438" y="30446663"/>
            <a:ext cx="204787" cy="160337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0" name="Metin kutusu 1397"/>
          <p:cNvSpPr txBox="1"/>
          <p:nvPr/>
        </p:nvSpPr>
        <p:spPr>
          <a:xfrm>
            <a:off x="3887788" y="30113288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1" name="Metin kutusu 1398"/>
          <p:cNvSpPr txBox="1"/>
          <p:nvPr/>
        </p:nvSpPr>
        <p:spPr>
          <a:xfrm>
            <a:off x="3887788" y="30267275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2" name="Metin kutusu 1399"/>
          <p:cNvSpPr txBox="1"/>
          <p:nvPr/>
        </p:nvSpPr>
        <p:spPr>
          <a:xfrm>
            <a:off x="3887788" y="30113288"/>
            <a:ext cx="196850" cy="11747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3" name="Metin kutusu 1400"/>
          <p:cNvSpPr txBox="1"/>
          <p:nvPr/>
        </p:nvSpPr>
        <p:spPr>
          <a:xfrm>
            <a:off x="3887788" y="30267275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4" name="Metin kutusu 1401"/>
          <p:cNvSpPr txBox="1"/>
          <p:nvPr/>
        </p:nvSpPr>
        <p:spPr>
          <a:xfrm>
            <a:off x="3887788" y="30472063"/>
            <a:ext cx="196850" cy="115887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5" name="Metin kutusu 1402"/>
          <p:cNvSpPr txBox="1"/>
          <p:nvPr/>
        </p:nvSpPr>
        <p:spPr>
          <a:xfrm>
            <a:off x="3887788" y="30472063"/>
            <a:ext cx="196850" cy="115887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6" name="Metin kutusu 1403"/>
          <p:cNvSpPr txBox="1"/>
          <p:nvPr/>
        </p:nvSpPr>
        <p:spPr>
          <a:xfrm>
            <a:off x="2489200" y="30122813"/>
            <a:ext cx="196850" cy="11747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7" name="Metin kutusu 1404"/>
          <p:cNvSpPr txBox="1"/>
          <p:nvPr/>
        </p:nvSpPr>
        <p:spPr>
          <a:xfrm>
            <a:off x="2484438" y="3029267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8" name="Metin kutusu 1405"/>
          <p:cNvSpPr txBox="1"/>
          <p:nvPr/>
        </p:nvSpPr>
        <p:spPr>
          <a:xfrm>
            <a:off x="2484438" y="30446663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9" name="Metin kutusu 1406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0" name="Metin kutusu 1407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1" name="Metin kutusu 1408"/>
          <p:cNvSpPr txBox="1"/>
          <p:nvPr/>
        </p:nvSpPr>
        <p:spPr>
          <a:xfrm>
            <a:off x="3887788" y="30480000"/>
            <a:ext cx="196850" cy="115888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2" name="Metin kutusu 1409"/>
          <p:cNvSpPr txBox="1"/>
          <p:nvPr/>
        </p:nvSpPr>
        <p:spPr>
          <a:xfrm>
            <a:off x="4859338" y="30122813"/>
            <a:ext cx="196850" cy="11747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3" name="Metin kutusu 1410"/>
          <p:cNvSpPr txBox="1"/>
          <p:nvPr/>
        </p:nvSpPr>
        <p:spPr>
          <a:xfrm>
            <a:off x="4854575" y="3029267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4" name="Metin kutusu 1411"/>
          <p:cNvSpPr txBox="1"/>
          <p:nvPr/>
        </p:nvSpPr>
        <p:spPr>
          <a:xfrm>
            <a:off x="4854575" y="30446663"/>
            <a:ext cx="196850" cy="12382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pic>
        <p:nvPicPr>
          <p:cNvPr id="65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278" y="245892"/>
            <a:ext cx="1569900" cy="333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6" name="Tablo 65">
            <a:extLst>
              <a:ext uri="{FF2B5EF4-FFF2-40B4-BE49-F238E27FC236}">
                <a16:creationId xmlns:a16="http://schemas.microsoft.com/office/drawing/2014/main" id="{4E4BC37B-8B6C-4421-8472-B24C6619D2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5377257"/>
              </p:ext>
            </p:extLst>
          </p:nvPr>
        </p:nvGraphicFramePr>
        <p:xfrm>
          <a:off x="1696178" y="1385082"/>
          <a:ext cx="5472441" cy="5231359"/>
        </p:xfrm>
        <a:graphic>
          <a:graphicData uri="http://schemas.openxmlformats.org/drawingml/2006/table">
            <a:tbl>
              <a:tblPr/>
              <a:tblGrid>
                <a:gridCol w="1041192">
                  <a:extLst>
                    <a:ext uri="{9D8B030D-6E8A-4147-A177-3AD203B41FA5}">
                      <a16:colId xmlns:a16="http://schemas.microsoft.com/office/drawing/2014/main" val="3918363564"/>
                    </a:ext>
                  </a:extLst>
                </a:gridCol>
                <a:gridCol w="1101315">
                  <a:extLst>
                    <a:ext uri="{9D8B030D-6E8A-4147-A177-3AD203B41FA5}">
                      <a16:colId xmlns:a16="http://schemas.microsoft.com/office/drawing/2014/main" val="1683979601"/>
                    </a:ext>
                  </a:extLst>
                </a:gridCol>
                <a:gridCol w="1109978">
                  <a:extLst>
                    <a:ext uri="{9D8B030D-6E8A-4147-A177-3AD203B41FA5}">
                      <a16:colId xmlns:a16="http://schemas.microsoft.com/office/drawing/2014/main" val="2592459544"/>
                    </a:ext>
                  </a:extLst>
                </a:gridCol>
                <a:gridCol w="1109978">
                  <a:extLst>
                    <a:ext uri="{9D8B030D-6E8A-4147-A177-3AD203B41FA5}">
                      <a16:colId xmlns:a16="http://schemas.microsoft.com/office/drawing/2014/main" val="3383282758"/>
                    </a:ext>
                  </a:extLst>
                </a:gridCol>
                <a:gridCol w="1109978">
                  <a:extLst>
                    <a:ext uri="{9D8B030D-6E8A-4147-A177-3AD203B41FA5}">
                      <a16:colId xmlns:a16="http://schemas.microsoft.com/office/drawing/2014/main" val="494559924"/>
                    </a:ext>
                  </a:extLst>
                </a:gridCol>
              </a:tblGrid>
              <a:tr h="563311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KAYNAK ADI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BİRİMİ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MEVCUT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İHTİYAÇ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İHTİYAÇ NEDENİ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0355102"/>
                  </a:ext>
                </a:extLst>
              </a:tr>
              <a:tr h="333432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EBYS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3968908"/>
                  </a:ext>
                </a:extLst>
              </a:tr>
              <a:tr h="333432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PTT KEP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5462751"/>
                  </a:ext>
                </a:extLst>
              </a:tr>
              <a:tr h="333432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UETS</a:t>
                      </a:r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2415262"/>
                  </a:ext>
                </a:extLst>
              </a:tr>
              <a:tr h="333432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OFFİCE 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3855125"/>
                  </a:ext>
                </a:extLst>
              </a:tr>
              <a:tr h="333432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5291738"/>
                  </a:ext>
                </a:extLst>
              </a:tr>
              <a:tr h="333432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2409110"/>
                  </a:ext>
                </a:extLst>
              </a:tr>
              <a:tr h="333432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9061239"/>
                  </a:ext>
                </a:extLst>
              </a:tr>
              <a:tr h="333432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7738203"/>
                  </a:ext>
                </a:extLst>
              </a:tr>
              <a:tr h="333432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9513874"/>
                  </a:ext>
                </a:extLst>
              </a:tr>
              <a:tr h="333432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529262"/>
                  </a:ext>
                </a:extLst>
              </a:tr>
              <a:tr h="333432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8300749"/>
                  </a:ext>
                </a:extLst>
              </a:tr>
              <a:tr h="333432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6431289"/>
                  </a:ext>
                </a:extLst>
              </a:tr>
              <a:tr h="333432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9661676"/>
                  </a:ext>
                </a:extLst>
              </a:tr>
              <a:tr h="333432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67966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165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Metin kutusu 4">
            <a:extLst>
              <a:ext uri="{FF2B5EF4-FFF2-40B4-BE49-F238E27FC236}">
                <a16:creationId xmlns:a16="http://schemas.microsoft.com/office/drawing/2014/main" id="{57C0E41D-3DD4-4068-B64C-DBA801AC6D69}"/>
              </a:ext>
            </a:extLst>
          </p:cNvPr>
          <p:cNvSpPr txBox="1"/>
          <p:nvPr/>
        </p:nvSpPr>
        <p:spPr>
          <a:xfrm>
            <a:off x="1789470" y="157316"/>
            <a:ext cx="5869859" cy="107957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algn="ctr">
              <a:spcBef>
                <a:spcPct val="0"/>
              </a:spcBef>
              <a:spcAft>
                <a:spcPts val="600"/>
              </a:spcAft>
            </a:pP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MEVCUT </a:t>
            </a:r>
            <a:r>
              <a:rPr lang="en-US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KAYNAK</a:t>
            </a: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LAR </a:t>
            </a:r>
            <a:r>
              <a:rPr lang="tr-TR" sz="28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ve </a:t>
            </a:r>
            <a:r>
              <a:rPr lang="en-US" sz="28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 </a:t>
            </a:r>
            <a:r>
              <a:rPr lang="en-US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İHTİYA</a:t>
            </a: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ÇLAR</a:t>
            </a:r>
          </a:p>
          <a:p>
            <a:pPr algn="ctr">
              <a:spcBef>
                <a:spcPct val="0"/>
              </a:spcBef>
              <a:spcAft>
                <a:spcPts val="600"/>
              </a:spcAft>
            </a:pP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(İŞ GÜCÜ-İNSAN KAYNAĞI)</a:t>
            </a:r>
            <a:endParaRPr lang="en-US" sz="28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</p:txBody>
      </p:sp>
      <p:sp>
        <p:nvSpPr>
          <p:cNvPr id="6" name="Metin kutusu 1352"/>
          <p:cNvSpPr txBox="1"/>
          <p:nvPr/>
        </p:nvSpPr>
        <p:spPr>
          <a:xfrm>
            <a:off x="2489200" y="29232225"/>
            <a:ext cx="196850" cy="115888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7" name="Metin kutusu 1353"/>
          <p:cNvSpPr txBox="1"/>
          <p:nvPr/>
        </p:nvSpPr>
        <p:spPr>
          <a:xfrm>
            <a:off x="2484438" y="29394150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8" name="Metin kutusu 1354"/>
          <p:cNvSpPr txBox="1"/>
          <p:nvPr/>
        </p:nvSpPr>
        <p:spPr>
          <a:xfrm>
            <a:off x="2484438" y="29556075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9" name="Metin kutusu 1355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0" name="Metin kutusu 1356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1" name="Metin kutusu 1357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2" name="Metin kutusu 1358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3" name="Metin kutusu 1359"/>
          <p:cNvSpPr txBox="1"/>
          <p:nvPr/>
        </p:nvSpPr>
        <p:spPr>
          <a:xfrm>
            <a:off x="3887788" y="29579888"/>
            <a:ext cx="196850" cy="11747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4" name="Metin kutusu 1360"/>
          <p:cNvSpPr txBox="1"/>
          <p:nvPr/>
        </p:nvSpPr>
        <p:spPr>
          <a:xfrm>
            <a:off x="2489200" y="29232225"/>
            <a:ext cx="196850" cy="115888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5" name="Metin kutusu 1361"/>
          <p:cNvSpPr txBox="1"/>
          <p:nvPr/>
        </p:nvSpPr>
        <p:spPr>
          <a:xfrm>
            <a:off x="2484438" y="29556075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6" name="Metin kutusu 1362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7" name="Metin kutusu 1363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8" name="Metin kutusu 1364"/>
          <p:cNvSpPr txBox="1"/>
          <p:nvPr/>
        </p:nvSpPr>
        <p:spPr>
          <a:xfrm>
            <a:off x="2489200" y="29224288"/>
            <a:ext cx="196850" cy="115887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9" name="Metin kutusu 1365"/>
          <p:cNvSpPr txBox="1"/>
          <p:nvPr/>
        </p:nvSpPr>
        <p:spPr>
          <a:xfrm>
            <a:off x="2484438" y="29378275"/>
            <a:ext cx="196850" cy="1412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0" name="Metin kutusu 1367"/>
          <p:cNvSpPr txBox="1"/>
          <p:nvPr/>
        </p:nvSpPr>
        <p:spPr>
          <a:xfrm>
            <a:off x="3887788" y="29222700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1" name="Metin kutusu 1368"/>
          <p:cNvSpPr txBox="1"/>
          <p:nvPr/>
        </p:nvSpPr>
        <p:spPr>
          <a:xfrm>
            <a:off x="3887788" y="29376688"/>
            <a:ext cx="196850" cy="115887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2" name="Metin kutusu 1369"/>
          <p:cNvSpPr txBox="1"/>
          <p:nvPr/>
        </p:nvSpPr>
        <p:spPr>
          <a:xfrm>
            <a:off x="3887788" y="29222700"/>
            <a:ext cx="196850" cy="115888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3" name="Metin kutusu 1370"/>
          <p:cNvSpPr txBox="1"/>
          <p:nvPr/>
        </p:nvSpPr>
        <p:spPr>
          <a:xfrm>
            <a:off x="3887788" y="29376688"/>
            <a:ext cx="196850" cy="115887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4" name="Metin kutusu 1371"/>
          <p:cNvSpPr txBox="1"/>
          <p:nvPr/>
        </p:nvSpPr>
        <p:spPr>
          <a:xfrm>
            <a:off x="3887788" y="29579888"/>
            <a:ext cx="196850" cy="117475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5" name="Metin kutusu 1372"/>
          <p:cNvSpPr txBox="1"/>
          <p:nvPr/>
        </p:nvSpPr>
        <p:spPr>
          <a:xfrm>
            <a:off x="3887788" y="29579888"/>
            <a:ext cx="196850" cy="11747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6" name="Metin kutusu 1373"/>
          <p:cNvSpPr txBox="1"/>
          <p:nvPr/>
        </p:nvSpPr>
        <p:spPr>
          <a:xfrm>
            <a:off x="2489200" y="29232225"/>
            <a:ext cx="196850" cy="115888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7" name="Metin kutusu 1374"/>
          <p:cNvSpPr txBox="1"/>
          <p:nvPr/>
        </p:nvSpPr>
        <p:spPr>
          <a:xfrm>
            <a:off x="2484438" y="29400500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8" name="Metin kutusu 1375"/>
          <p:cNvSpPr txBox="1"/>
          <p:nvPr/>
        </p:nvSpPr>
        <p:spPr>
          <a:xfrm>
            <a:off x="2484438" y="29556075"/>
            <a:ext cx="196850" cy="12382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9" name="Metin kutusu 1376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0" name="Metin kutusu 1377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1" name="Metin kutusu 1378"/>
          <p:cNvSpPr txBox="1"/>
          <p:nvPr/>
        </p:nvSpPr>
        <p:spPr>
          <a:xfrm>
            <a:off x="3887788" y="29587825"/>
            <a:ext cx="196850" cy="115888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>
              <a:solidFill>
                <a:srgbClr val="FF0000"/>
              </a:solidFill>
            </a:endParaRPr>
          </a:p>
        </p:txBody>
      </p:sp>
      <p:sp>
        <p:nvSpPr>
          <p:cNvPr id="32" name="Metin kutusu 1379"/>
          <p:cNvSpPr txBox="1"/>
          <p:nvPr/>
        </p:nvSpPr>
        <p:spPr>
          <a:xfrm>
            <a:off x="4859338" y="29232225"/>
            <a:ext cx="196850" cy="115888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3" name="Metin kutusu 1380"/>
          <p:cNvSpPr txBox="1"/>
          <p:nvPr/>
        </p:nvSpPr>
        <p:spPr>
          <a:xfrm>
            <a:off x="4854575" y="29400500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4" name="Metin kutusu 1381"/>
          <p:cNvSpPr txBox="1"/>
          <p:nvPr/>
        </p:nvSpPr>
        <p:spPr>
          <a:xfrm>
            <a:off x="4854575" y="29556075"/>
            <a:ext cx="196850" cy="12382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5" name="Metin kutusu 1382"/>
          <p:cNvSpPr txBox="1"/>
          <p:nvPr/>
        </p:nvSpPr>
        <p:spPr>
          <a:xfrm>
            <a:off x="2489200" y="30122813"/>
            <a:ext cx="196850" cy="117475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6" name="Metin kutusu 1383"/>
          <p:cNvSpPr txBox="1"/>
          <p:nvPr/>
        </p:nvSpPr>
        <p:spPr>
          <a:xfrm>
            <a:off x="2484438" y="30284738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7" name="Metin kutusu 1384"/>
          <p:cNvSpPr txBox="1"/>
          <p:nvPr/>
        </p:nvSpPr>
        <p:spPr>
          <a:xfrm>
            <a:off x="2484438" y="30446663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8" name="Metin kutusu 1385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9" name="Metin kutusu 1386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0" name="Metin kutusu 1387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1" name="Metin kutusu 1388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2" name="Metin kutusu 1389"/>
          <p:cNvSpPr txBox="1"/>
          <p:nvPr/>
        </p:nvSpPr>
        <p:spPr>
          <a:xfrm>
            <a:off x="3887788" y="30472063"/>
            <a:ext cx="196850" cy="115887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3" name="Metin kutusu 1390"/>
          <p:cNvSpPr txBox="1"/>
          <p:nvPr/>
        </p:nvSpPr>
        <p:spPr>
          <a:xfrm>
            <a:off x="2489200" y="30122813"/>
            <a:ext cx="196850" cy="11747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4" name="Metin kutusu 1391"/>
          <p:cNvSpPr txBox="1"/>
          <p:nvPr/>
        </p:nvSpPr>
        <p:spPr>
          <a:xfrm>
            <a:off x="2484438" y="30446663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5" name="Metin kutusu 1392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6" name="Metin kutusu 1393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7" name="Metin kutusu 1394"/>
          <p:cNvSpPr txBox="1"/>
          <p:nvPr/>
        </p:nvSpPr>
        <p:spPr>
          <a:xfrm>
            <a:off x="2489200" y="30114875"/>
            <a:ext cx="196850" cy="117475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8" name="Metin kutusu 1395"/>
          <p:cNvSpPr txBox="1"/>
          <p:nvPr/>
        </p:nvSpPr>
        <p:spPr>
          <a:xfrm>
            <a:off x="2484438" y="30270450"/>
            <a:ext cx="196850" cy="1412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9" name="Metin kutusu 1396"/>
          <p:cNvSpPr txBox="1"/>
          <p:nvPr/>
        </p:nvSpPr>
        <p:spPr>
          <a:xfrm>
            <a:off x="2484438" y="30446663"/>
            <a:ext cx="204787" cy="160337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0" name="Metin kutusu 1397"/>
          <p:cNvSpPr txBox="1"/>
          <p:nvPr/>
        </p:nvSpPr>
        <p:spPr>
          <a:xfrm>
            <a:off x="3887788" y="30113288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1" name="Metin kutusu 1398"/>
          <p:cNvSpPr txBox="1"/>
          <p:nvPr/>
        </p:nvSpPr>
        <p:spPr>
          <a:xfrm>
            <a:off x="3887788" y="30267275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2" name="Metin kutusu 1399"/>
          <p:cNvSpPr txBox="1"/>
          <p:nvPr/>
        </p:nvSpPr>
        <p:spPr>
          <a:xfrm>
            <a:off x="3887788" y="30113288"/>
            <a:ext cx="196850" cy="11747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3" name="Metin kutusu 1400"/>
          <p:cNvSpPr txBox="1"/>
          <p:nvPr/>
        </p:nvSpPr>
        <p:spPr>
          <a:xfrm>
            <a:off x="3887788" y="30267275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4" name="Metin kutusu 1401"/>
          <p:cNvSpPr txBox="1"/>
          <p:nvPr/>
        </p:nvSpPr>
        <p:spPr>
          <a:xfrm>
            <a:off x="3887788" y="30472063"/>
            <a:ext cx="196850" cy="115887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5" name="Metin kutusu 1402"/>
          <p:cNvSpPr txBox="1"/>
          <p:nvPr/>
        </p:nvSpPr>
        <p:spPr>
          <a:xfrm>
            <a:off x="3887788" y="30472063"/>
            <a:ext cx="196850" cy="115887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6" name="Metin kutusu 1403"/>
          <p:cNvSpPr txBox="1"/>
          <p:nvPr/>
        </p:nvSpPr>
        <p:spPr>
          <a:xfrm>
            <a:off x="2489200" y="30122813"/>
            <a:ext cx="196850" cy="11747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7" name="Metin kutusu 1404"/>
          <p:cNvSpPr txBox="1"/>
          <p:nvPr/>
        </p:nvSpPr>
        <p:spPr>
          <a:xfrm>
            <a:off x="2484438" y="3029267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8" name="Metin kutusu 1405"/>
          <p:cNvSpPr txBox="1"/>
          <p:nvPr/>
        </p:nvSpPr>
        <p:spPr>
          <a:xfrm>
            <a:off x="2484438" y="30446663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9" name="Metin kutusu 1406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0" name="Metin kutusu 1407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1" name="Metin kutusu 1408"/>
          <p:cNvSpPr txBox="1"/>
          <p:nvPr/>
        </p:nvSpPr>
        <p:spPr>
          <a:xfrm>
            <a:off x="3887788" y="30480000"/>
            <a:ext cx="196850" cy="115888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2" name="Metin kutusu 1409"/>
          <p:cNvSpPr txBox="1"/>
          <p:nvPr/>
        </p:nvSpPr>
        <p:spPr>
          <a:xfrm>
            <a:off x="4859338" y="30122813"/>
            <a:ext cx="196850" cy="11747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3" name="Metin kutusu 1410"/>
          <p:cNvSpPr txBox="1"/>
          <p:nvPr/>
        </p:nvSpPr>
        <p:spPr>
          <a:xfrm>
            <a:off x="4854575" y="3029267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4" name="Metin kutusu 1411"/>
          <p:cNvSpPr txBox="1"/>
          <p:nvPr/>
        </p:nvSpPr>
        <p:spPr>
          <a:xfrm>
            <a:off x="4854575" y="30446663"/>
            <a:ext cx="196850" cy="12382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pic>
        <p:nvPicPr>
          <p:cNvPr id="65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78" y="304675"/>
            <a:ext cx="1690292" cy="35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6" name="Tablo 65">
            <a:extLst>
              <a:ext uri="{FF2B5EF4-FFF2-40B4-BE49-F238E27FC236}">
                <a16:creationId xmlns:a16="http://schemas.microsoft.com/office/drawing/2014/main" id="{0F23ED71-2D0A-4A91-BB06-5711D16008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3086611"/>
              </p:ext>
            </p:extLst>
          </p:nvPr>
        </p:nvGraphicFramePr>
        <p:xfrm>
          <a:off x="1696178" y="1385082"/>
          <a:ext cx="5472441" cy="1937239"/>
        </p:xfrm>
        <a:graphic>
          <a:graphicData uri="http://schemas.openxmlformats.org/drawingml/2006/table">
            <a:tbl>
              <a:tblPr/>
              <a:tblGrid>
                <a:gridCol w="1740442">
                  <a:extLst>
                    <a:ext uri="{9D8B030D-6E8A-4147-A177-3AD203B41FA5}">
                      <a16:colId xmlns:a16="http://schemas.microsoft.com/office/drawing/2014/main" val="3918363564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1683979601"/>
                    </a:ext>
                  </a:extLst>
                </a:gridCol>
                <a:gridCol w="777240">
                  <a:extLst>
                    <a:ext uri="{9D8B030D-6E8A-4147-A177-3AD203B41FA5}">
                      <a16:colId xmlns:a16="http://schemas.microsoft.com/office/drawing/2014/main" val="2592459544"/>
                    </a:ext>
                  </a:extLst>
                </a:gridCol>
                <a:gridCol w="708660">
                  <a:extLst>
                    <a:ext uri="{9D8B030D-6E8A-4147-A177-3AD203B41FA5}">
                      <a16:colId xmlns:a16="http://schemas.microsoft.com/office/drawing/2014/main" val="3383282758"/>
                    </a:ext>
                  </a:extLst>
                </a:gridCol>
                <a:gridCol w="1064999">
                  <a:extLst>
                    <a:ext uri="{9D8B030D-6E8A-4147-A177-3AD203B41FA5}">
                      <a16:colId xmlns:a16="http://schemas.microsoft.com/office/drawing/2014/main" val="494559924"/>
                    </a:ext>
                  </a:extLst>
                </a:gridCol>
              </a:tblGrid>
              <a:tr h="657629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KAYNAK ADI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BİRİMİ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MEVCUT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İHTİYAÇ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İHTİYAÇ NEDENİ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0355102"/>
                  </a:ext>
                </a:extLst>
              </a:tr>
              <a:tr h="38926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Müdür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3968908"/>
                  </a:ext>
                </a:extLst>
              </a:tr>
              <a:tr h="50109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Müdür Yardımcısı</a:t>
                      </a:r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5462751"/>
                  </a:ext>
                </a:extLst>
              </a:tr>
              <a:tr h="38926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Personel</a:t>
                      </a:r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24152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9389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Metin kutusu 4">
            <a:extLst>
              <a:ext uri="{FF2B5EF4-FFF2-40B4-BE49-F238E27FC236}">
                <a16:creationId xmlns:a16="http://schemas.microsoft.com/office/drawing/2014/main" id="{0983FF85-6A31-41EA-A11A-D71214CBEB4E}"/>
              </a:ext>
            </a:extLst>
          </p:cNvPr>
          <p:cNvSpPr txBox="1"/>
          <p:nvPr/>
        </p:nvSpPr>
        <p:spPr>
          <a:xfrm>
            <a:off x="1986117" y="320820"/>
            <a:ext cx="5471363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PAYDAŞ GERİBİLDİRİMLERİ</a:t>
            </a:r>
          </a:p>
          <a:p>
            <a:pPr algn="ctr"/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(ANKET ANALİZLERİ)</a:t>
            </a:r>
            <a:endParaRPr lang="en-US" sz="2800" dirty="0">
              <a:solidFill>
                <a:schemeClr val="accent6"/>
              </a:solidFill>
              <a:cs typeface="Calibri" panose="020F0502020204030204"/>
            </a:endParaRPr>
          </a:p>
        </p:txBody>
      </p:sp>
      <p:pic>
        <p:nvPicPr>
          <p:cNvPr id="4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76672"/>
            <a:ext cx="1512168" cy="321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20" y="1505545"/>
            <a:ext cx="7894319" cy="417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7005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Metin kutusu 4">
            <a:extLst>
              <a:ext uri="{FF2B5EF4-FFF2-40B4-BE49-F238E27FC236}">
                <a16:creationId xmlns:a16="http://schemas.microsoft.com/office/drawing/2014/main" id="{0983FF85-6A31-41EA-A11A-D71214CBEB4E}"/>
              </a:ext>
            </a:extLst>
          </p:cNvPr>
          <p:cNvSpPr txBox="1"/>
          <p:nvPr/>
        </p:nvSpPr>
        <p:spPr>
          <a:xfrm>
            <a:off x="1986117" y="320820"/>
            <a:ext cx="5471363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PAYDAŞ GERİBİLDİRİMLERİ</a:t>
            </a:r>
          </a:p>
          <a:p>
            <a:pPr algn="ctr"/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(ANKET ANALİZLERİ)</a:t>
            </a:r>
            <a:endParaRPr lang="en-US" sz="2800" dirty="0">
              <a:solidFill>
                <a:schemeClr val="accent6"/>
              </a:solidFill>
              <a:cs typeface="Calibri" panose="020F0502020204030204"/>
            </a:endParaRPr>
          </a:p>
        </p:txBody>
      </p:sp>
      <p:pic>
        <p:nvPicPr>
          <p:cNvPr id="4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76672"/>
            <a:ext cx="1512168" cy="321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Grafik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9754227"/>
              </p:ext>
            </p:extLst>
          </p:nvPr>
        </p:nvGraphicFramePr>
        <p:xfrm>
          <a:off x="583882" y="1345406"/>
          <a:ext cx="8067675" cy="45753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311158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Özel 2">
      <a:dk1>
        <a:srgbClr val="8AD0D5"/>
      </a:dk1>
      <a:lt1>
        <a:sysClr val="window" lastClr="FFFFFF"/>
      </a:lt1>
      <a:dk2>
        <a:srgbClr val="1E5155"/>
      </a:dk2>
      <a:lt2>
        <a:srgbClr val="BFBFBF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599</TotalTime>
  <Words>416</Words>
  <Application>Microsoft Office PowerPoint</Application>
  <PresentationFormat>Ekran Gösterisi (4:3)</PresentationFormat>
  <Paragraphs>163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Wingdings 3</vt:lpstr>
      <vt:lpstr>İyon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2019 YILI  YGG SUNUMU  MEZUNLAR OFİSİ ve KARİYER GELİŞTİRME KOORDİNATÖRLÜĞÜ SÜRECİ  30/12/2019</dc:title>
  <dc:creator>Ali Engin DORUM</dc:creator>
  <cp:lastModifiedBy>Ümran Özkan</cp:lastModifiedBy>
  <cp:revision>59</cp:revision>
  <dcterms:created xsi:type="dcterms:W3CDTF">2020-01-20T10:44:30Z</dcterms:created>
  <dcterms:modified xsi:type="dcterms:W3CDTF">2024-05-28T11:09:09Z</dcterms:modified>
</cp:coreProperties>
</file>