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256" r:id="rId2"/>
    <p:sldId id="288" r:id="rId3"/>
    <p:sldId id="347" r:id="rId4"/>
    <p:sldId id="346" r:id="rId5"/>
    <p:sldId id="365" r:id="rId6"/>
    <p:sldId id="320" r:id="rId7"/>
    <p:sldId id="363" r:id="rId8"/>
    <p:sldId id="364" r:id="rId9"/>
    <p:sldId id="285" r:id="rId10"/>
    <p:sldId id="353" r:id="rId11"/>
    <p:sldId id="352" r:id="rId12"/>
    <p:sldId id="366" r:id="rId13"/>
    <p:sldId id="357" r:id="rId14"/>
    <p:sldId id="367" r:id="rId15"/>
    <p:sldId id="304" r:id="rId16"/>
    <p:sldId id="359" r:id="rId17"/>
    <p:sldId id="360" r:id="rId18"/>
    <p:sldId id="278"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288"/>
            <p14:sldId id="347"/>
            <p14:sldId id="346"/>
            <p14:sldId id="365"/>
            <p14:sldId id="320"/>
            <p14:sldId id="363"/>
            <p14:sldId id="364"/>
            <p14:sldId id="285"/>
            <p14:sldId id="353"/>
            <p14:sldId id="352"/>
            <p14:sldId id="366"/>
            <p14:sldId id="357"/>
            <p14:sldId id="367"/>
            <p14:sldId id="304"/>
            <p14:sldId id="359"/>
            <p14:sldId id="360"/>
            <p14:sldId id="27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303"/>
    <a:srgbClr val="0C0D0D"/>
    <a:srgbClr val="001626"/>
    <a:srgbClr val="7AEE32"/>
    <a:srgbClr val="E626AF"/>
    <a:srgbClr val="1F0620"/>
    <a:srgbClr val="020424"/>
    <a:srgbClr val="D9D9D9"/>
    <a:srgbClr val="122204"/>
    <a:srgbClr val="122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C4A0E0-5728-3060-DBC6-73089B61B9EC}" v="19" dt="2021-12-30T11:12:01.669"/>
    <p1510:client id="{5DACE587-96EF-BCC8-9D45-661E4D919997}" v="25" dt="2021-12-30T11:23:17.420"/>
    <p1510:client id="{FBBD671A-7482-21DB-78BB-48D5101602C6}" v="422" dt="2021-12-30T11:09:03.64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145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29.05.2024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29.05.2024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29.05.2024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29.05.2024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29.05.2024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29.05.2024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29.05.2024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29.05.2024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29.05.2024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274618" y="4719782"/>
            <a:ext cx="7056582" cy="861774"/>
          </a:xfrm>
          <a:prstGeom prst="rect">
            <a:avLst/>
          </a:prstGeom>
          <a:noFill/>
        </p:spPr>
        <p:txBody>
          <a:bodyPr wrap="square" rtlCol="0">
            <a:spAutoFit/>
          </a:bodyPr>
          <a:lstStyle/>
          <a:p>
            <a:pPr algn="ctr"/>
            <a:r>
              <a:rPr lang="tr-TR" sz="2200" b="1" dirty="0" smtClean="0">
                <a:solidFill>
                  <a:schemeClr val="accent5">
                    <a:lumMod val="50000"/>
                  </a:schemeClr>
                </a:solidFill>
              </a:rPr>
              <a:t>DIŞ İLİŞKİLİLER VE ULUSLARARASI ÖĞRENCİLER OFİSİ </a:t>
            </a:r>
            <a:endParaRPr lang="tr-TR" sz="2200" b="1" dirty="0">
              <a:solidFill>
                <a:schemeClr val="accent5">
                  <a:lumMod val="50000"/>
                </a:schemeClr>
              </a:solidFill>
            </a:endParaRPr>
          </a:p>
          <a:p>
            <a:r>
              <a:rPr lang="tr-TR" sz="2800" b="1" dirty="0">
                <a:solidFill>
                  <a:schemeClr val="accent5">
                    <a:lumMod val="50000"/>
                  </a:schemeClr>
                </a:solidFill>
              </a:rPr>
              <a:t>         </a:t>
            </a: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836712"/>
            <a:ext cx="2376264" cy="504746"/>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a:t>
            </a:r>
            <a:r>
              <a:rPr lang="tr-TR" sz="3200" b="1" spc="50" dirty="0" smtClean="0">
                <a:ln w="0"/>
                <a:solidFill>
                  <a:schemeClr val="tx2">
                    <a:lumMod val="50000"/>
                  </a:schemeClr>
                </a:solidFill>
                <a:effectLst>
                  <a:innerShdw blurRad="63500" dist="50800" dir="13500000">
                    <a:srgbClr val="000000">
                      <a:alpha val="50000"/>
                    </a:srgbClr>
                  </a:innerShdw>
                </a:effectLst>
                <a:latin typeface="Calibri"/>
                <a:ea typeface="+mj-ea"/>
                <a:cs typeface="Calibri"/>
              </a:rPr>
              <a:t>2023 </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809021" y="2179782"/>
            <a:ext cx="7448287" cy="30387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rgbClr val="0F2303"/>
                </a:solidFill>
              </a:rPr>
              <a:t>Yeni yıl </a:t>
            </a:r>
            <a:r>
              <a:rPr lang="tr-TR" dirty="0" smtClean="0">
                <a:solidFill>
                  <a:srgbClr val="0F2303"/>
                </a:solidFill>
              </a:rPr>
              <a:t>anketimiz şu an yayındadır.</a:t>
            </a:r>
            <a:endParaRPr lang="tr-TR" dirty="0">
              <a:solidFill>
                <a:srgbClr val="0F2303"/>
              </a:solidFill>
            </a:endParaRPr>
          </a:p>
        </p:txBody>
      </p:sp>
    </p:spTree>
    <p:extLst>
      <p:ext uri="{BB962C8B-B14F-4D97-AF65-F5344CB8AC3E}">
        <p14:creationId xmlns:p14="http://schemas.microsoft.com/office/powerpoint/2010/main" val="1666700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694291" y="481299"/>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p:cNvGraphicFramePr>
            <a:graphicFrameLocks noGrp="1"/>
          </p:cNvGraphicFramePr>
          <p:nvPr>
            <p:extLst>
              <p:ext uri="{D42A27DB-BD31-4B8C-83A1-F6EECF244321}">
                <p14:modId xmlns:p14="http://schemas.microsoft.com/office/powerpoint/2010/main" val="2257895157"/>
              </p:ext>
            </p:extLst>
          </p:nvPr>
        </p:nvGraphicFramePr>
        <p:xfrm>
          <a:off x="470386" y="1366607"/>
          <a:ext cx="8203224" cy="274320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3">
                  <a:extLst>
                    <a:ext uri="{9D8B030D-6E8A-4147-A177-3AD203B41FA5}">
                      <a16:colId xmlns:a16="http://schemas.microsoft.com/office/drawing/2014/main" val="2784112581"/>
                    </a:ext>
                  </a:extLst>
                </a:gridCol>
              </a:tblGrid>
              <a:tr h="1109836">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smtClean="0">
                          <a:solidFill>
                            <a:srgbClr val="0C0D0D"/>
                          </a:solidFill>
                        </a:rPr>
                        <a:t>Tanımı:</a:t>
                      </a:r>
                      <a:endParaRPr lang="tr-TR" dirty="0">
                        <a:solidFill>
                          <a:srgbClr val="0C0D0D"/>
                        </a:solidFill>
                      </a:endParaRPr>
                    </a:p>
                  </a:txBody>
                  <a:tcPr>
                    <a:solidFill>
                      <a:schemeClr val="accent6">
                        <a:lumMod val="20000"/>
                        <a:lumOff val="80000"/>
                      </a:schemeClr>
                    </a:solidFill>
                  </a:tcPr>
                </a:tc>
                <a:tc>
                  <a:txBody>
                    <a:bodyPr/>
                    <a:lstStyle/>
                    <a:p>
                      <a:r>
                        <a:rPr lang="tr-TR" sz="1400" b="0" dirty="0" smtClean="0">
                          <a:solidFill>
                            <a:srgbClr val="0C0D0D"/>
                          </a:solidFill>
                        </a:rPr>
                        <a:t>Gerçekleşmeyen stratejiler ile ilgili birim çalışmalar yapılmamıştır. Müşteri memnuniyeti düzenli olarak ölçülmemiştir. Müşteri memnuniyeti sonucu çıkan uygunsuzluklar için iyileştirmeler planlanmamıştır. Memnuniyet anketleri gerçekleştirilmediği için herhangi bir analiz bulunmamaktadır. (Tekrar eden minör)						</a:t>
                      </a:r>
                    </a:p>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29558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err="1">
                          <a:solidFill>
                            <a:srgbClr val="0C0D0D"/>
                          </a:solidFill>
                        </a:rPr>
                        <a:t>Termin</a:t>
                      </a:r>
                      <a:r>
                        <a:rPr lang="tr-TR" dirty="0">
                          <a:solidFill>
                            <a:srgbClr val="0C0D0D"/>
                          </a:solidFill>
                        </a:rPr>
                        <a:t> </a:t>
                      </a:r>
                      <a:r>
                        <a:rPr lang="tr-TR" dirty="0" smtClean="0">
                          <a:solidFill>
                            <a:srgbClr val="0C0D0D"/>
                          </a:solidFill>
                        </a:rPr>
                        <a:t>Tarihi</a:t>
                      </a:r>
                      <a:r>
                        <a:rPr lang="tr-TR" baseline="0" dirty="0" smtClean="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30.06.2024</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702495391"/>
                  </a:ext>
                </a:extLst>
              </a:tr>
              <a:tr h="29558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a:t>
                      </a:r>
                      <a:r>
                        <a:rPr lang="tr-TR" baseline="0" dirty="0" smtClean="0">
                          <a:solidFill>
                            <a:srgbClr val="0C0D0D"/>
                          </a:solidFill>
                        </a:rPr>
                        <a:t>Faaliyet:</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29558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a:t>
                      </a:r>
                      <a:r>
                        <a:rPr lang="tr-TR" baseline="0" dirty="0" smtClean="0">
                          <a:solidFill>
                            <a:srgbClr val="0C0D0D"/>
                          </a:solidFill>
                        </a:rPr>
                        <a:t>Faaliyet:</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Memnuniyet anketi yayınlanmıştır.</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6" name="Tablo 5">
            <a:extLst>
              <a:ext uri="{FF2B5EF4-FFF2-40B4-BE49-F238E27FC236}">
                <a16:creationId xmlns:a16="http://schemas.microsoft.com/office/drawing/2014/main" id="{358F49DB-67A9-4A30-AB61-0A5CA1A55F41}"/>
              </a:ext>
            </a:extLst>
          </p:cNvPr>
          <p:cNvGraphicFramePr>
            <a:graphicFrameLocks noGrp="1"/>
          </p:cNvGraphicFramePr>
          <p:nvPr>
            <p:extLst>
              <p:ext uri="{D42A27DB-BD31-4B8C-83A1-F6EECF244321}">
                <p14:modId xmlns:p14="http://schemas.microsoft.com/office/powerpoint/2010/main" val="3227430144"/>
              </p:ext>
            </p:extLst>
          </p:nvPr>
        </p:nvGraphicFramePr>
        <p:xfrm>
          <a:off x="470386" y="4350328"/>
          <a:ext cx="8203223" cy="1844040"/>
        </p:xfrm>
        <a:graphic>
          <a:graphicData uri="http://schemas.openxmlformats.org/drawingml/2006/table">
            <a:tbl>
              <a:tblPr firstRow="1" bandRow="1">
                <a:tableStyleId>{08FB837D-C827-4EFA-A057-4D05807E0F7C}</a:tableStyleId>
              </a:tblPr>
              <a:tblGrid>
                <a:gridCol w="2910123">
                  <a:extLst>
                    <a:ext uri="{9D8B030D-6E8A-4147-A177-3AD203B41FA5}">
                      <a16:colId xmlns:a16="http://schemas.microsoft.com/office/drawing/2014/main" val="3521804200"/>
                    </a:ext>
                  </a:extLst>
                </a:gridCol>
                <a:gridCol w="5293100">
                  <a:extLst>
                    <a:ext uri="{9D8B030D-6E8A-4147-A177-3AD203B41FA5}">
                      <a16:colId xmlns:a16="http://schemas.microsoft.com/office/drawing/2014/main" val="2784112581"/>
                    </a:ext>
                  </a:extLst>
                </a:gridCol>
              </a:tblGrid>
              <a:tr h="678318">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smtClean="0">
                          <a:solidFill>
                            <a:srgbClr val="0C0D0D"/>
                          </a:solidFill>
                        </a:rPr>
                        <a:t>İç denetim uygunsuzlukları için düzeltici faaliyetler planlanmamış. Kök neden analizleri bulunmamaktadır. (Tekrar eden minör)Gerekli iyileştirmeler yapılmamış.</a:t>
                      </a:r>
                      <a:endParaRPr lang="tr-TR" sz="1400" b="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err="1">
                          <a:solidFill>
                            <a:srgbClr val="0C0D0D"/>
                          </a:solidFill>
                        </a:rPr>
                        <a:t>Termin</a:t>
                      </a:r>
                      <a:r>
                        <a:rPr lang="tr-TR" dirty="0">
                          <a:solidFill>
                            <a:srgbClr val="0C0D0D"/>
                          </a:solidFill>
                        </a:rPr>
                        <a:t> </a:t>
                      </a:r>
                      <a:r>
                        <a:rPr lang="tr-TR" dirty="0" smtClean="0">
                          <a:solidFill>
                            <a:srgbClr val="0C0D0D"/>
                          </a:solidFill>
                        </a:rPr>
                        <a:t>Tarihi</a:t>
                      </a:r>
                      <a:r>
                        <a:rPr lang="tr-TR" baseline="0" dirty="0" smtClean="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30.06.2024</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a:t>
                      </a:r>
                      <a:r>
                        <a:rPr lang="tr-TR" baseline="0" dirty="0" smtClean="0">
                          <a:solidFill>
                            <a:srgbClr val="0C0D0D"/>
                          </a:solidFill>
                        </a:rPr>
                        <a:t>Faaliyet:</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Kök</a:t>
                      </a:r>
                      <a:r>
                        <a:rPr lang="tr-TR" baseline="0" dirty="0" smtClean="0">
                          <a:solidFill>
                            <a:srgbClr val="0C0D0D"/>
                          </a:solidFill>
                        </a:rPr>
                        <a:t> neden analizleri hazırlanmaktadır.</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a:t>
                      </a:r>
                      <a:r>
                        <a:rPr lang="tr-TR" baseline="0" dirty="0" smtClean="0">
                          <a:solidFill>
                            <a:srgbClr val="0C0D0D"/>
                          </a:solidFill>
                        </a:rPr>
                        <a:t>Faaliyet:</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
        <p:nvSpPr>
          <p:cNvPr id="2" name="Metin kutusu 1">
            <a:extLst>
              <a:ext uri="{FF2B5EF4-FFF2-40B4-BE49-F238E27FC236}">
                <a16:creationId xmlns:a16="http://schemas.microsoft.com/office/drawing/2014/main" id="{86836AFB-9A07-49E9-9AEA-095FC62A66B5}"/>
              </a:ext>
            </a:extLst>
          </p:cNvPr>
          <p:cNvSpPr txBox="1"/>
          <p:nvPr/>
        </p:nvSpPr>
        <p:spPr>
          <a:xfrm>
            <a:off x="470386" y="6381687"/>
            <a:ext cx="6230560" cy="369332"/>
          </a:xfrm>
          <a:prstGeom prst="rect">
            <a:avLst/>
          </a:prstGeom>
          <a:noFill/>
        </p:spPr>
        <p:txBody>
          <a:bodyPr wrap="square" rtlCol="0">
            <a:spAutoFit/>
          </a:bodyPr>
          <a:lstStyle/>
          <a:p>
            <a:r>
              <a:rPr lang="tr-TR" dirty="0">
                <a:solidFill>
                  <a:srgbClr val="FF0000"/>
                </a:solidFill>
              </a:rPr>
              <a:t>NOT:DURUMA GÖRE ÇOĞALTILABİLİR!</a:t>
            </a:r>
          </a:p>
        </p:txBody>
      </p:sp>
    </p:spTree>
    <p:extLst>
      <p:ext uri="{BB962C8B-B14F-4D97-AF65-F5344CB8AC3E}">
        <p14:creationId xmlns:p14="http://schemas.microsoft.com/office/powerpoint/2010/main" val="1082165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694291" y="481299"/>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p:cNvGraphicFramePr>
            <a:graphicFrameLocks noGrp="1"/>
          </p:cNvGraphicFramePr>
          <p:nvPr>
            <p:extLst>
              <p:ext uri="{D42A27DB-BD31-4B8C-83A1-F6EECF244321}">
                <p14:modId xmlns:p14="http://schemas.microsoft.com/office/powerpoint/2010/main" val="318249564"/>
              </p:ext>
            </p:extLst>
          </p:nvPr>
        </p:nvGraphicFramePr>
        <p:xfrm>
          <a:off x="470386" y="1366607"/>
          <a:ext cx="8203224" cy="2207116"/>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3">
                  <a:extLst>
                    <a:ext uri="{9D8B030D-6E8A-4147-A177-3AD203B41FA5}">
                      <a16:colId xmlns:a16="http://schemas.microsoft.com/office/drawing/2014/main" val="2784112581"/>
                    </a:ext>
                  </a:extLst>
                </a:gridCol>
              </a:tblGrid>
              <a:tr h="1109836">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smtClean="0">
                          <a:solidFill>
                            <a:srgbClr val="0C0D0D"/>
                          </a:solidFill>
                        </a:rPr>
                        <a:t>Tanımı:</a:t>
                      </a:r>
                      <a:endParaRPr lang="tr-TR" dirty="0">
                        <a:solidFill>
                          <a:srgbClr val="0C0D0D"/>
                        </a:solidFill>
                      </a:endParaRPr>
                    </a:p>
                  </a:txBody>
                  <a:tcPr>
                    <a:solidFill>
                      <a:schemeClr val="accent6">
                        <a:lumMod val="20000"/>
                        <a:lumOff val="80000"/>
                      </a:schemeClr>
                    </a:solidFill>
                  </a:tcPr>
                </a:tc>
                <a:tc>
                  <a:txBody>
                    <a:bodyPr/>
                    <a:lstStyle/>
                    <a:p>
                      <a:r>
                        <a:rPr lang="tr-TR" sz="1400" b="0" dirty="0" smtClean="0">
                          <a:solidFill>
                            <a:srgbClr val="0C0D0D"/>
                          </a:solidFill>
                        </a:rPr>
                        <a:t>YGG Sunumu ve toplantı tutanağı K klasöründe görülmemiştir.</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29558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err="1">
                          <a:solidFill>
                            <a:srgbClr val="0C0D0D"/>
                          </a:solidFill>
                        </a:rPr>
                        <a:t>Termin</a:t>
                      </a:r>
                      <a:r>
                        <a:rPr lang="tr-TR" dirty="0">
                          <a:solidFill>
                            <a:srgbClr val="0C0D0D"/>
                          </a:solidFill>
                        </a:rPr>
                        <a:t> </a:t>
                      </a:r>
                      <a:r>
                        <a:rPr lang="tr-TR" dirty="0" smtClean="0">
                          <a:solidFill>
                            <a:srgbClr val="0C0D0D"/>
                          </a:solidFill>
                        </a:rPr>
                        <a:t>Tarihi</a:t>
                      </a:r>
                      <a:r>
                        <a:rPr lang="tr-TR" baseline="0" dirty="0" smtClean="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30.05.2024</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702495391"/>
                  </a:ext>
                </a:extLst>
              </a:tr>
              <a:tr h="29558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a:t>
                      </a:r>
                      <a:r>
                        <a:rPr lang="tr-TR" baseline="0" dirty="0" smtClean="0">
                          <a:solidFill>
                            <a:srgbClr val="0C0D0D"/>
                          </a:solidFill>
                        </a:rPr>
                        <a:t>Faaliyet:</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29558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a:t>
                      </a:r>
                      <a:r>
                        <a:rPr lang="tr-TR" baseline="0" dirty="0" smtClean="0">
                          <a:solidFill>
                            <a:srgbClr val="0C0D0D"/>
                          </a:solidFill>
                        </a:rPr>
                        <a:t>Faaliyet:</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YGG</a:t>
                      </a:r>
                      <a:r>
                        <a:rPr lang="tr-TR" baseline="0" dirty="0" smtClean="0">
                          <a:solidFill>
                            <a:srgbClr val="0C0D0D"/>
                          </a:solidFill>
                        </a:rPr>
                        <a:t> sunumu hazırlanmıştır.</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
        <p:nvSpPr>
          <p:cNvPr id="2" name="Metin kutusu 1">
            <a:extLst>
              <a:ext uri="{FF2B5EF4-FFF2-40B4-BE49-F238E27FC236}">
                <a16:creationId xmlns:a16="http://schemas.microsoft.com/office/drawing/2014/main" id="{86836AFB-9A07-49E9-9AEA-095FC62A66B5}"/>
              </a:ext>
            </a:extLst>
          </p:cNvPr>
          <p:cNvSpPr txBox="1"/>
          <p:nvPr/>
        </p:nvSpPr>
        <p:spPr>
          <a:xfrm>
            <a:off x="470386" y="6381687"/>
            <a:ext cx="6230560" cy="369332"/>
          </a:xfrm>
          <a:prstGeom prst="rect">
            <a:avLst/>
          </a:prstGeom>
          <a:noFill/>
        </p:spPr>
        <p:txBody>
          <a:bodyPr wrap="square" rtlCol="0">
            <a:spAutoFit/>
          </a:bodyPr>
          <a:lstStyle/>
          <a:p>
            <a:r>
              <a:rPr lang="tr-TR" dirty="0">
                <a:solidFill>
                  <a:srgbClr val="FF0000"/>
                </a:solidFill>
              </a:rPr>
              <a:t>NOT:DURUMA GÖRE ÇOĞALTILABİLİR!</a:t>
            </a:r>
          </a:p>
        </p:txBody>
      </p:sp>
    </p:spTree>
    <p:extLst>
      <p:ext uri="{BB962C8B-B14F-4D97-AF65-F5344CB8AC3E}">
        <p14:creationId xmlns:p14="http://schemas.microsoft.com/office/powerpoint/2010/main" val="2815249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168388" y="628902"/>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2" name="Resim 1"/>
          <p:cNvPicPr>
            <a:picLocks noChangeAspect="1"/>
          </p:cNvPicPr>
          <p:nvPr/>
        </p:nvPicPr>
        <p:blipFill>
          <a:blip r:embed="rId3"/>
          <a:stretch>
            <a:fillRect/>
          </a:stretch>
        </p:blipFill>
        <p:spPr>
          <a:xfrm>
            <a:off x="1072459" y="2007840"/>
            <a:ext cx="7023518" cy="4418837"/>
          </a:xfrm>
          <a:prstGeom prst="rect">
            <a:avLst/>
          </a:prstGeom>
        </p:spPr>
      </p:pic>
    </p:spTree>
    <p:extLst>
      <p:ext uri="{BB962C8B-B14F-4D97-AF65-F5344CB8AC3E}">
        <p14:creationId xmlns:p14="http://schemas.microsoft.com/office/powerpoint/2010/main" val="1346354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168388" y="628902"/>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3" name="Resim 2"/>
          <p:cNvPicPr>
            <a:picLocks noChangeAspect="1"/>
          </p:cNvPicPr>
          <p:nvPr/>
        </p:nvPicPr>
        <p:blipFill>
          <a:blip r:embed="rId3"/>
          <a:stretch>
            <a:fillRect/>
          </a:stretch>
        </p:blipFill>
        <p:spPr>
          <a:xfrm>
            <a:off x="1168388" y="1583009"/>
            <a:ext cx="6656183" cy="4929433"/>
          </a:xfrm>
          <a:prstGeom prst="rect">
            <a:avLst/>
          </a:prstGeom>
        </p:spPr>
      </p:pic>
    </p:spTree>
    <p:extLst>
      <p:ext uri="{BB962C8B-B14F-4D97-AF65-F5344CB8AC3E}">
        <p14:creationId xmlns:p14="http://schemas.microsoft.com/office/powerpoint/2010/main" val="851576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3477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EĞİTİM-ÖĞRETİM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285991" y="1865745"/>
            <a:ext cx="8562445" cy="47105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tr-TR" dirty="0">
                <a:solidFill>
                  <a:srgbClr val="0C0D0D"/>
                </a:solidFill>
                <a:latin typeface="Cambria" panose="02040503050406030204" pitchFamily="18" charset="0"/>
                <a:ea typeface="Cambria" panose="02040503050406030204" pitchFamily="18" charset="0"/>
              </a:rPr>
              <a:t>Dış </a:t>
            </a:r>
            <a:r>
              <a:rPr lang="tr-TR" dirty="0" smtClean="0">
                <a:solidFill>
                  <a:srgbClr val="0C0D0D"/>
                </a:solidFill>
                <a:latin typeface="Cambria" panose="02040503050406030204" pitchFamily="18" charset="0"/>
                <a:ea typeface="Cambria" panose="02040503050406030204" pitchFamily="18" charset="0"/>
              </a:rPr>
              <a:t>İlişkiler </a:t>
            </a:r>
            <a:r>
              <a:rPr lang="tr-TR" dirty="0">
                <a:solidFill>
                  <a:srgbClr val="0C0D0D"/>
                </a:solidFill>
                <a:latin typeface="Cambria" panose="02040503050406030204" pitchFamily="18" charset="0"/>
                <a:ea typeface="Cambria" panose="02040503050406030204" pitchFamily="18" charset="0"/>
              </a:rPr>
              <a:t>ve Uluslararası Öğrenci Ofisi Koordinatörlüğü olarak, iyi niyet anlaşmalarını </a:t>
            </a:r>
            <a:r>
              <a:rPr lang="tr-TR" dirty="0" smtClean="0">
                <a:solidFill>
                  <a:srgbClr val="0C0D0D"/>
                </a:solidFill>
                <a:latin typeface="Cambria" panose="02040503050406030204" pitchFamily="18" charset="0"/>
                <a:ea typeface="Cambria" panose="02040503050406030204" pitchFamily="18" charset="0"/>
              </a:rPr>
              <a:t>geliştirerek 27 Üniversite </a:t>
            </a:r>
            <a:r>
              <a:rPr lang="tr-TR" dirty="0">
                <a:solidFill>
                  <a:srgbClr val="0C0D0D"/>
                </a:solidFill>
                <a:latin typeface="Cambria" panose="02040503050406030204" pitchFamily="18" charset="0"/>
                <a:ea typeface="Cambria" panose="02040503050406030204" pitchFamily="18" charset="0"/>
              </a:rPr>
              <a:t>ile anlaşma </a:t>
            </a:r>
            <a:r>
              <a:rPr lang="tr-TR" dirty="0" smtClean="0">
                <a:solidFill>
                  <a:srgbClr val="0C0D0D"/>
                </a:solidFill>
                <a:latin typeface="Cambria" panose="02040503050406030204" pitchFamily="18" charset="0"/>
                <a:ea typeface="Cambria" panose="02040503050406030204" pitchFamily="18" charset="0"/>
              </a:rPr>
              <a:t>yapılmış ve yapılmaya devam etmektedir. </a:t>
            </a:r>
            <a:endParaRPr lang="tr-TR" dirty="0">
              <a:solidFill>
                <a:srgbClr val="0C0D0D"/>
              </a:solidFill>
              <a:latin typeface="Cambria" panose="02040503050406030204" pitchFamily="18" charset="0"/>
              <a:ea typeface="Cambria" panose="02040503050406030204" pitchFamily="18" charset="0"/>
            </a:endParaRPr>
          </a:p>
          <a:p>
            <a:pPr algn="ctr"/>
            <a:endParaRPr lang="tr-TR" dirty="0"/>
          </a:p>
        </p:txBody>
      </p:sp>
    </p:spTree>
    <p:extLst>
      <p:ext uri="{BB962C8B-B14F-4D97-AF65-F5344CB8AC3E}">
        <p14:creationId xmlns:p14="http://schemas.microsoft.com/office/powerpoint/2010/main" val="2309275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ARAŞTIRMA-GELİŞTİRME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285991" y="1908193"/>
            <a:ext cx="8525500" cy="47142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tr-TR" dirty="0">
                <a:solidFill>
                  <a:srgbClr val="0C0D0D"/>
                </a:solidFill>
                <a:latin typeface="Cambria" panose="02040503050406030204" pitchFamily="18" charset="0"/>
                <a:ea typeface="Cambria" panose="02040503050406030204" pitchFamily="18" charset="0"/>
              </a:rPr>
              <a:t>Dış </a:t>
            </a:r>
            <a:r>
              <a:rPr lang="tr-TR" dirty="0" smtClean="0">
                <a:solidFill>
                  <a:srgbClr val="0C0D0D"/>
                </a:solidFill>
                <a:latin typeface="Cambria" panose="02040503050406030204" pitchFamily="18" charset="0"/>
                <a:ea typeface="Cambria" panose="02040503050406030204" pitchFamily="18" charset="0"/>
              </a:rPr>
              <a:t>İlişkiler </a:t>
            </a:r>
            <a:r>
              <a:rPr lang="tr-TR" dirty="0">
                <a:solidFill>
                  <a:srgbClr val="0C0D0D"/>
                </a:solidFill>
                <a:latin typeface="Cambria" panose="02040503050406030204" pitchFamily="18" charset="0"/>
                <a:ea typeface="Cambria" panose="02040503050406030204" pitchFamily="18" charset="0"/>
              </a:rPr>
              <a:t>ve Uluslararası Öğrenci Ofisi Koordinatörlüğü olarak, Turizm Çalışmaları Uygulama ve Araştırma </a:t>
            </a:r>
            <a:r>
              <a:rPr lang="tr-TR" dirty="0" smtClean="0">
                <a:solidFill>
                  <a:srgbClr val="0C0D0D"/>
                </a:solidFill>
                <a:latin typeface="Cambria" panose="02040503050406030204" pitchFamily="18" charset="0"/>
                <a:ea typeface="Cambria" panose="02040503050406030204" pitchFamily="18" charset="0"/>
              </a:rPr>
              <a:t>Merkezine </a:t>
            </a:r>
            <a:r>
              <a:rPr lang="tr-TR" dirty="0">
                <a:solidFill>
                  <a:srgbClr val="0C0D0D"/>
                </a:solidFill>
                <a:latin typeface="Cambria" panose="02040503050406030204" pitchFamily="18" charset="0"/>
                <a:ea typeface="Cambria" panose="02040503050406030204" pitchFamily="18" charset="0"/>
              </a:rPr>
              <a:t>ait ABU TELP Projesinin yürütülmesinde destek verdik. B</a:t>
            </a:r>
            <a:r>
              <a:rPr lang="tr-TR" dirty="0" smtClean="0">
                <a:solidFill>
                  <a:srgbClr val="0C0D0D"/>
                </a:solidFill>
                <a:latin typeface="Cambria" panose="02040503050406030204" pitchFamily="18" charset="0"/>
                <a:ea typeface="Cambria" panose="02040503050406030204" pitchFamily="18" charset="0"/>
              </a:rPr>
              <a:t>u </a:t>
            </a:r>
            <a:r>
              <a:rPr lang="tr-TR" dirty="0">
                <a:solidFill>
                  <a:srgbClr val="0C0D0D"/>
                </a:solidFill>
                <a:latin typeface="Cambria" panose="02040503050406030204" pitchFamily="18" charset="0"/>
                <a:ea typeface="Cambria" panose="02040503050406030204" pitchFamily="18" charset="0"/>
              </a:rPr>
              <a:t>projenin devamı için de planlamalar yapılmaktadır.</a:t>
            </a:r>
            <a:endParaRPr lang="en-US" dirty="0">
              <a:solidFill>
                <a:srgbClr val="0C0D0D"/>
              </a:solidFill>
              <a:latin typeface="Cambria" panose="02040503050406030204" pitchFamily="18" charset="0"/>
              <a:ea typeface="Cambria" panose="02040503050406030204" pitchFamily="18" charset="0"/>
            </a:endParaRPr>
          </a:p>
          <a:p>
            <a:pPr algn="ctr"/>
            <a:endParaRPr lang="tr-TR" dirty="0"/>
          </a:p>
        </p:txBody>
      </p:sp>
    </p:spTree>
    <p:extLst>
      <p:ext uri="{BB962C8B-B14F-4D97-AF65-F5344CB8AC3E}">
        <p14:creationId xmlns:p14="http://schemas.microsoft.com/office/powerpoint/2010/main" val="2179233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GİRİŞİMCİLİK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406400" y="1708727"/>
            <a:ext cx="8331200" cy="48860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tr-TR" dirty="0" smtClean="0">
                <a:solidFill>
                  <a:srgbClr val="0F2303"/>
                </a:solidFill>
              </a:rPr>
              <a:t>Dış İlişkiler ve Uluslararası Öğrenciler Ofisi uluslararası 13 farklı acenteyle birlikte çalışarak dünya genelinde üniversitemizin adının duyurulmasına katkı sağlamaktadır. Acente görüşmeleri devam etmektedir. </a:t>
            </a:r>
            <a:endParaRPr lang="tr-TR" dirty="0">
              <a:solidFill>
                <a:srgbClr val="0F2303"/>
              </a:solidFill>
            </a:endParaRPr>
          </a:p>
        </p:txBody>
      </p:sp>
    </p:spTree>
    <p:extLst>
      <p:ext uri="{BB962C8B-B14F-4D97-AF65-F5344CB8AC3E}">
        <p14:creationId xmlns:p14="http://schemas.microsoft.com/office/powerpoint/2010/main" val="2926320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369455" y="1899921"/>
            <a:ext cx="8442036" cy="3970318"/>
          </a:xfrm>
          <a:prstGeom prst="rect">
            <a:avLst/>
          </a:prstGeom>
        </p:spPr>
        <p:txBody>
          <a:bodyPr wrap="square">
            <a:spAutoFit/>
          </a:bodyPr>
          <a:lstStyle/>
          <a:p>
            <a:r>
              <a:rPr lang="tr-TR" dirty="0">
                <a:solidFill>
                  <a:srgbClr val="0F2303"/>
                </a:solidFill>
              </a:rPr>
              <a:t>-	Uluslararası öğrenci başvurularının değerlendirilme ve kabul süreçlerinin şeffaf bir şekilde takip edilebilmesi için ivedi olarak Admission ve CRM yazılımının kurulmasına ve kullanıma geçilmesine ihtiyaç bulunmaktadır.</a:t>
            </a:r>
          </a:p>
          <a:p>
            <a:r>
              <a:rPr lang="tr-TR" dirty="0">
                <a:solidFill>
                  <a:srgbClr val="0F2303"/>
                </a:solidFill>
              </a:rPr>
              <a:t>-	Üniversitemiz diplomasının uluslararası arenada tanınır olması için gerekli akreditasyon başvurularının gerçekleştirilmesi gerekmektedir. </a:t>
            </a:r>
          </a:p>
          <a:p>
            <a:r>
              <a:rPr lang="tr-TR" dirty="0">
                <a:solidFill>
                  <a:srgbClr val="0F2303"/>
                </a:solidFill>
              </a:rPr>
              <a:t>-	Üniversitemiz marka adının güçlenmesi ve </a:t>
            </a:r>
            <a:r>
              <a:rPr lang="tr-TR" dirty="0" err="1">
                <a:solidFill>
                  <a:srgbClr val="0F2303"/>
                </a:solidFill>
              </a:rPr>
              <a:t>uluslararasılaşma</a:t>
            </a:r>
            <a:r>
              <a:rPr lang="tr-TR" dirty="0">
                <a:solidFill>
                  <a:srgbClr val="0F2303"/>
                </a:solidFill>
              </a:rPr>
              <a:t> vizyonumuzun yerine getirilebilmesi için yurt dışı kuruluşlu Üniversiteler ve diğer eğitim paydaşları imzalanacak olan iş birliği anlaşmalarının sayısının arttırılması gerekmektedir.</a:t>
            </a:r>
          </a:p>
          <a:p>
            <a:r>
              <a:rPr lang="tr-TR" dirty="0">
                <a:solidFill>
                  <a:srgbClr val="0F2303"/>
                </a:solidFill>
              </a:rPr>
              <a:t>-	Uluslararası öğrenci temini sürecinde danışmanlık firmaları aracılığıyla değil doğrudan Üniversiteye kayda gelen öğrenci sayısını arttırmak amacıyla reklam ve tanıtım bütçesi ayrılması gerekmektedir.</a:t>
            </a:r>
          </a:p>
          <a:p>
            <a:r>
              <a:rPr lang="tr-TR" dirty="0">
                <a:solidFill>
                  <a:srgbClr val="0F2303"/>
                </a:solidFill>
              </a:rPr>
              <a:t>-	Diğer vakıf üniversitelerinin öğrencilerine sunmuş olduğu imkanlar göz önünde bulundurularak, öğrencilerimize yurt içi/yurt dışı staj, yaz okulu gibi ek imkanlar sunan yeni projelerin hayata geçirilmesi gerekmektedir.</a:t>
            </a:r>
          </a:p>
        </p:txBody>
      </p:sp>
    </p:spTree>
    <p:extLst>
      <p:ext uri="{BB962C8B-B14F-4D97-AF65-F5344CB8AC3E}">
        <p14:creationId xmlns:p14="http://schemas.microsoft.com/office/powerpoint/2010/main" val="2340244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4" name="Dikdörtgen 3"/>
          <p:cNvSpPr/>
          <p:nvPr/>
        </p:nvSpPr>
        <p:spPr>
          <a:xfrm>
            <a:off x="490637" y="3558318"/>
            <a:ext cx="8352928" cy="2723823"/>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ÇALIŞMA POLİTİKASI</a:t>
            </a:r>
          </a:p>
          <a:p>
            <a:pPr fontAlgn="base">
              <a:lnSpc>
                <a:spcPct val="150000"/>
              </a:lnSpc>
              <a:spcAft>
                <a:spcPts val="0"/>
              </a:spcAft>
            </a:pPr>
            <a:r>
              <a:rPr lang="tr-TR" sz="1600" dirty="0">
                <a:solidFill>
                  <a:srgbClr val="0C0D0D"/>
                </a:solidFill>
                <a:latin typeface="Calibri" panose="020F0502020204030204" pitchFamily="34" charset="0"/>
                <a:ea typeface="Times New Roman" panose="02020603050405020304" pitchFamily="18" charset="0"/>
              </a:rPr>
              <a:t>Dış İlişkiler ve Uluslararası Öğrenciler Ofisi olarak, çalışma politikamız kapsayıcılık, destek, işbirliği, kalite ve yenilikçilik üzerine kuruludur. Uluslararası öğrencilere adil ve duyarlı hizmet sunarak akademik ve sosyal uyum süreçlerinde onlara rehberlik ederiz. Global eğitim kurumlarıyla işbirlikleri geliştirir, hizmet kalitemizi sürekli iyileştirir ve yenilikçi çözümlerle öğrenci deneyimini zenginleştiririz. Bu yaklaşımla, üniversitemizin uluslararası platformda rekabet gücünü artırmayı amaçlarız.</a:t>
            </a:r>
            <a:endParaRPr lang="tr-TR" sz="1600" dirty="0">
              <a:solidFill>
                <a:srgbClr val="0C0D0D"/>
              </a:solidFill>
              <a:latin typeface="Times New Roman" panose="02020603050405020304" pitchFamily="18" charset="0"/>
              <a:ea typeface="Times New Roman" panose="02020603050405020304" pitchFamily="18" charset="0"/>
            </a:endParaRPr>
          </a:p>
        </p:txBody>
      </p:sp>
      <p:sp>
        <p:nvSpPr>
          <p:cNvPr id="7" name="Dikdörtgen 6"/>
          <p:cNvSpPr/>
          <p:nvPr/>
        </p:nvSpPr>
        <p:spPr>
          <a:xfrm>
            <a:off x="490637" y="2558044"/>
            <a:ext cx="8352928" cy="1000274"/>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VİZYONU</a:t>
            </a:r>
          </a:p>
          <a:p>
            <a:pPr fontAlgn="base">
              <a:spcAft>
                <a:spcPts val="0"/>
              </a:spcAft>
            </a:pPr>
            <a:r>
              <a:rPr lang="tr-TR" sz="1600" dirty="0">
                <a:solidFill>
                  <a:srgbClr val="0F2303"/>
                </a:solidFill>
              </a:rPr>
              <a:t>Uluslararası öğrencilere ev sahipliği yapan, kültürel çeşitliliği teşvik eden ve global düzeyde tanınan bir üniversite olmayı hedeflemektedir.</a:t>
            </a:r>
          </a:p>
        </p:txBody>
      </p:sp>
      <p:sp>
        <p:nvSpPr>
          <p:cNvPr id="8" name="Dikdörtgen 7"/>
          <p:cNvSpPr/>
          <p:nvPr/>
        </p:nvSpPr>
        <p:spPr>
          <a:xfrm>
            <a:off x="490637" y="1301474"/>
            <a:ext cx="8352928" cy="1246495"/>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a:t>
            </a:r>
            <a:r>
              <a:rPr lang="tr-TR" b="1" dirty="0" smtClean="0">
                <a:solidFill>
                  <a:srgbClr val="FF0000"/>
                </a:solidFill>
                <a:latin typeface="Calibri" panose="020F0502020204030204" pitchFamily="34" charset="0"/>
                <a:ea typeface="Times New Roman" panose="02020603050405020304" pitchFamily="18" charset="0"/>
              </a:rPr>
              <a:t>MİSYONU</a:t>
            </a:r>
          </a:p>
          <a:p>
            <a:pPr fontAlgn="base">
              <a:lnSpc>
                <a:spcPct val="150000"/>
              </a:lnSpc>
              <a:spcAft>
                <a:spcPts val="0"/>
              </a:spcAft>
            </a:pPr>
            <a:r>
              <a:rPr lang="tr-TR" sz="1600" dirty="0">
                <a:solidFill>
                  <a:srgbClr val="0C0D0D"/>
                </a:solidFill>
                <a:latin typeface="Calibri" panose="020F0502020204030204" pitchFamily="34" charset="0"/>
                <a:ea typeface="Times New Roman" panose="02020603050405020304" pitchFamily="18" charset="0"/>
              </a:rPr>
              <a:t>Uluslararası öğrencilere yönelik destekleyici ve kapsayıcı bir ortam sağlamak, kültürlerarası iletişimi güçlendirmek ve öğrenci değişim programları ile küresel akademik işbirliklerini artırmaktır.</a:t>
            </a:r>
            <a:endParaRPr lang="tr-TR" sz="1600" dirty="0">
              <a:solidFill>
                <a:srgbClr val="0C0D0D"/>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38822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a:extLst>
              <a:ext uri="{FF2B5EF4-FFF2-40B4-BE49-F238E27FC236}">
                <a16:creationId xmlns:a16="http://schemas.microsoft.com/office/drawing/2014/main" id="{71D4A1E5-060A-49D3-A943-BEC00AFE7E9A}"/>
              </a:ext>
            </a:extLst>
          </p:cNvPr>
          <p:cNvGraphicFramePr>
            <a:graphicFrameLocks noGrp="1"/>
          </p:cNvGraphicFramePr>
          <p:nvPr>
            <p:extLst>
              <p:ext uri="{D42A27DB-BD31-4B8C-83A1-F6EECF244321}">
                <p14:modId xmlns:p14="http://schemas.microsoft.com/office/powerpoint/2010/main" val="70344828"/>
              </p:ext>
            </p:extLst>
          </p:nvPr>
        </p:nvGraphicFramePr>
        <p:xfrm>
          <a:off x="1496292" y="1297267"/>
          <a:ext cx="6012872" cy="5057350"/>
        </p:xfrm>
        <a:graphic>
          <a:graphicData uri="http://schemas.openxmlformats.org/drawingml/2006/table">
            <a:tbl>
              <a:tblPr/>
              <a:tblGrid>
                <a:gridCol w="1435095">
                  <a:extLst>
                    <a:ext uri="{9D8B030D-6E8A-4147-A177-3AD203B41FA5}">
                      <a16:colId xmlns:a16="http://schemas.microsoft.com/office/drawing/2014/main" val="3918363564"/>
                    </a:ext>
                  </a:extLst>
                </a:gridCol>
                <a:gridCol w="1517965">
                  <a:extLst>
                    <a:ext uri="{9D8B030D-6E8A-4147-A177-3AD203B41FA5}">
                      <a16:colId xmlns:a16="http://schemas.microsoft.com/office/drawing/2014/main" val="1683979601"/>
                    </a:ext>
                  </a:extLst>
                </a:gridCol>
                <a:gridCol w="1529906">
                  <a:extLst>
                    <a:ext uri="{9D8B030D-6E8A-4147-A177-3AD203B41FA5}">
                      <a16:colId xmlns:a16="http://schemas.microsoft.com/office/drawing/2014/main" val="2592459544"/>
                    </a:ext>
                  </a:extLst>
                </a:gridCol>
                <a:gridCol w="1529906">
                  <a:extLst>
                    <a:ext uri="{9D8B030D-6E8A-4147-A177-3AD203B41FA5}">
                      <a16:colId xmlns:a16="http://schemas.microsoft.com/office/drawing/2014/main" val="588152821"/>
                    </a:ext>
                  </a:extLst>
                </a:gridCol>
              </a:tblGrid>
              <a:tr h="582543">
                <a:tc>
                  <a:txBody>
                    <a:bodyPr/>
                    <a:lstStyle/>
                    <a:p>
                      <a:pPr algn="ctr" fontAlgn="ctr"/>
                      <a:r>
                        <a:rPr lang="tr-TR" sz="1200" b="1" i="0" u="none" strike="noStrike" dirty="0">
                          <a:solidFill>
                            <a:srgbClr val="000000"/>
                          </a:solidFill>
                          <a:effectLst/>
                          <a:latin typeface="Calibri" panose="020F0502020204030204" pitchFamily="34" charset="0"/>
                        </a:rPr>
                        <a:t>GÜÇLÜ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ZAYIF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FIRSATLAR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TEHDİTLER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656530">
                <a:tc>
                  <a:txBody>
                    <a:bodyPr/>
                    <a:lstStyle/>
                    <a:p>
                      <a:pPr algn="ctr" fontAlgn="ctr"/>
                      <a:r>
                        <a:rPr lang="tr-TR" sz="1000" b="0" i="0" u="none" strike="noStrike" dirty="0">
                          <a:solidFill>
                            <a:srgbClr val="0F2303"/>
                          </a:solidFill>
                          <a:effectLst/>
                          <a:latin typeface="Calibri" panose="020F0502020204030204" pitchFamily="34" charset="0"/>
                        </a:rPr>
                        <a:t>G1-Öğrenci odaklı olunması.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F2303"/>
                          </a:solidFill>
                          <a:effectLst/>
                          <a:latin typeface="Calibri" panose="020F0502020204030204" pitchFamily="34" charset="0"/>
                        </a:rPr>
                        <a:t>Z1-Diğer birimlerde çalışan personellerin İngilizce yetersizliği. (RİSK)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F2303"/>
                          </a:solidFill>
                          <a:effectLst/>
                          <a:latin typeface="Calibri" panose="020F0502020204030204" pitchFamily="34" charset="0"/>
                        </a:rPr>
                        <a:t>F1-Antalya İlinin çekiciliği ve Turizm şehri olması.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F2303"/>
                          </a:solidFill>
                          <a:effectLst/>
                          <a:latin typeface="Calibri" panose="020F0502020204030204" pitchFamily="34" charset="0"/>
                        </a:rPr>
                        <a:t>T1-Vakıf Üniversitelerin artması. (RİSK)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494423">
                <a:tc>
                  <a:txBody>
                    <a:bodyPr/>
                    <a:lstStyle/>
                    <a:p>
                      <a:pPr algn="ctr" fontAlgn="ctr"/>
                      <a:r>
                        <a:rPr lang="tr-TR" sz="1000" b="0" i="0" u="none" strike="noStrike">
                          <a:solidFill>
                            <a:srgbClr val="0F2303"/>
                          </a:solidFill>
                          <a:effectLst/>
                          <a:latin typeface="Calibri" panose="020F0502020204030204" pitchFamily="34" charset="0"/>
                        </a:rPr>
                        <a:t>G2-Ofis lokasyonun öğrenciye yakın olması.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F2303"/>
                          </a:solidFill>
                          <a:effectLst/>
                          <a:latin typeface="Calibri" panose="020F0502020204030204" pitchFamily="34" charset="0"/>
                        </a:rPr>
                        <a:t>Z2 -Tanıtım ve Reklam Bütçe Eksikliği.(RİSK)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F2303"/>
                          </a:solidFill>
                          <a:effectLst/>
                          <a:latin typeface="Calibri" panose="020F0502020204030204" pitchFamily="34" charset="0"/>
                        </a:rPr>
                        <a:t>F2 - Otellerde staj imkanı ( TELP projesi vb.)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F2303"/>
                          </a:solidFill>
                          <a:effectLst/>
                          <a:latin typeface="Calibri" panose="020F0502020204030204" pitchFamily="34" charset="0"/>
                        </a:rPr>
                        <a:t>T2-Dünya çapında az tanınır ve yeni olması. (RİSK)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494423">
                <a:tc>
                  <a:txBody>
                    <a:bodyPr/>
                    <a:lstStyle/>
                    <a:p>
                      <a:pPr algn="ctr" fontAlgn="ctr"/>
                      <a:r>
                        <a:rPr lang="tr-TR" sz="1000" b="0" i="0" u="none" strike="noStrike">
                          <a:solidFill>
                            <a:srgbClr val="0F2303"/>
                          </a:solidFill>
                          <a:effectLst/>
                          <a:latin typeface="Calibri" panose="020F0502020204030204" pitchFamily="34" charset="0"/>
                        </a:rPr>
                        <a:t>G3 -Çalışan personelin birden fazla dile hakim olması.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F2303"/>
                          </a:solidFill>
                          <a:effectLst/>
                          <a:latin typeface="Calibri" panose="020F0502020204030204" pitchFamily="34" charset="0"/>
                        </a:rPr>
                        <a:t>Z3 - Diplomamızın bazı ülkelerde tanınmıyor olması.(RİSK)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F2303"/>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F2303"/>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494423">
                <a:tc>
                  <a:txBody>
                    <a:bodyPr/>
                    <a:lstStyle/>
                    <a:p>
                      <a:pPr algn="ctr" fontAlgn="ctr"/>
                      <a:r>
                        <a:rPr lang="tr-TR" sz="1000" b="0" i="0" u="none" strike="noStrike">
                          <a:solidFill>
                            <a:srgbClr val="0F2303"/>
                          </a:solidFill>
                          <a:effectLst/>
                          <a:latin typeface="Calibri" panose="020F0502020204030204" pitchFamily="34" charset="0"/>
                        </a:rPr>
                        <a:t>G4 - Sosyal medyanın kullanılması.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F2303"/>
                          </a:solidFill>
                          <a:effectLst/>
                          <a:latin typeface="Calibri" panose="020F0502020204030204" pitchFamily="34" charset="0"/>
                        </a:rPr>
                        <a:t>Z4 - Online başvuru sistemimizin olmaması.(RİSK)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F2303"/>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F2303"/>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656530">
                <a:tc>
                  <a:txBody>
                    <a:bodyPr/>
                    <a:lstStyle/>
                    <a:p>
                      <a:pPr algn="ctr" fontAlgn="ctr"/>
                      <a:r>
                        <a:rPr lang="tr-TR" sz="1000" b="0" i="0" u="none" strike="noStrike">
                          <a:solidFill>
                            <a:srgbClr val="0F2303"/>
                          </a:solidFill>
                          <a:effectLst/>
                          <a:latin typeface="Calibri" panose="020F0502020204030204" pitchFamily="34" charset="0"/>
                        </a:rPr>
                        <a:t>G5 -  Öğrencilerin Ofis çalışanlarına mesai dışında da ulaşılabilmesi.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494423">
                <a:tc>
                  <a:txBody>
                    <a:bodyPr/>
                    <a:lstStyle/>
                    <a:p>
                      <a:pPr algn="ctr" fontAlgn="ctr"/>
                      <a:r>
                        <a:rPr lang="tr-TR" sz="1000" b="0" i="0" u="none" strike="noStrike">
                          <a:solidFill>
                            <a:srgbClr val="0F2303"/>
                          </a:solidFill>
                          <a:effectLst/>
                          <a:latin typeface="Calibri" panose="020F0502020204030204" pitchFamily="34" charset="0"/>
                        </a:rPr>
                        <a:t>G6 - Üniversiteler ile iş birliği protokollerin artması.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44816">
                <a:tc>
                  <a:txBody>
                    <a:bodyPr/>
                    <a:lstStyle/>
                    <a:p>
                      <a:pPr algn="ctr" fontAlgn="ctr"/>
                      <a:r>
                        <a:rPr lang="tr-TR" sz="1000" b="0" i="0" u="none" strike="noStrike">
                          <a:solidFill>
                            <a:srgbClr val="0F2303"/>
                          </a:solidFill>
                          <a:effectLst/>
                          <a:latin typeface="Calibri" panose="020F0502020204030204" pitchFamily="34" charset="0"/>
                        </a:rPr>
                        <a:t>G7-Burs imkanı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44816">
                <a:tc>
                  <a:txBody>
                    <a:bodyPr/>
                    <a:lstStyle/>
                    <a:p>
                      <a:pPr algn="ctr" fontAlgn="ctr"/>
                      <a:r>
                        <a:rPr lang="tr-TR" sz="1000" b="0" i="0" u="none" strike="noStrike">
                          <a:solidFill>
                            <a:srgbClr val="0F2303"/>
                          </a:solidFill>
                          <a:effectLst/>
                          <a:latin typeface="Calibri" panose="020F0502020204030204" pitchFamily="34" charset="0"/>
                        </a:rPr>
                        <a:t>G8-Yöneticilerin desteği.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494423">
                <a:tc>
                  <a:txBody>
                    <a:bodyPr/>
                    <a:lstStyle/>
                    <a:p>
                      <a:pPr algn="ctr" fontAlgn="ctr"/>
                      <a:r>
                        <a:rPr lang="tr-TR" sz="1000" b="0" i="0" u="none" strike="noStrike" dirty="0">
                          <a:solidFill>
                            <a:srgbClr val="0F2303"/>
                          </a:solidFill>
                          <a:effectLst/>
                          <a:latin typeface="Calibri" panose="020F0502020204030204" pitchFamily="34" charset="0"/>
                        </a:rPr>
                        <a:t>G9-Akademik kadronun güçlü ve uluslararası olması.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F2303"/>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bl>
          </a:graphicData>
        </a:graphic>
      </p:graphicFrame>
    </p:spTree>
    <p:extLst>
      <p:ext uri="{BB962C8B-B14F-4D97-AF65-F5344CB8AC3E}">
        <p14:creationId xmlns:p14="http://schemas.microsoft.com/office/powerpoint/2010/main" val="2388984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extLst>
              <p:ext uri="{D42A27DB-BD31-4B8C-83A1-F6EECF244321}">
                <p14:modId xmlns:p14="http://schemas.microsoft.com/office/powerpoint/2010/main" val="52563083"/>
              </p:ext>
            </p:extLst>
          </p:nvPr>
        </p:nvGraphicFramePr>
        <p:xfrm>
          <a:off x="2076429" y="1288031"/>
          <a:ext cx="5097936" cy="5362747"/>
        </p:xfrm>
        <a:graphic>
          <a:graphicData uri="http://schemas.openxmlformats.org/drawingml/2006/table">
            <a:tbl>
              <a:tblPr/>
              <a:tblGrid>
                <a:gridCol w="1631961">
                  <a:extLst>
                    <a:ext uri="{9D8B030D-6E8A-4147-A177-3AD203B41FA5}">
                      <a16:colId xmlns:a16="http://schemas.microsoft.com/office/drawing/2014/main" val="3918363564"/>
                    </a:ext>
                  </a:extLst>
                </a:gridCol>
                <a:gridCol w="1726198">
                  <a:extLst>
                    <a:ext uri="{9D8B030D-6E8A-4147-A177-3AD203B41FA5}">
                      <a16:colId xmlns:a16="http://schemas.microsoft.com/office/drawing/2014/main" val="1683979601"/>
                    </a:ext>
                  </a:extLst>
                </a:gridCol>
                <a:gridCol w="1739777">
                  <a:extLst>
                    <a:ext uri="{9D8B030D-6E8A-4147-A177-3AD203B41FA5}">
                      <a16:colId xmlns:a16="http://schemas.microsoft.com/office/drawing/2014/main" val="259245954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000" b="0" i="0" u="none" strike="noStrike" dirty="0">
                          <a:solidFill>
                            <a:srgbClr val="000000"/>
                          </a:solidFill>
                          <a:effectLst/>
                          <a:latin typeface="Calibri" panose="020F0502020204030204" pitchFamily="34" charset="0"/>
                        </a:rPr>
                        <a:t>Dış ilişkiler ve Uluslararası Öğrenci Ofisi çalışanlar</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Hizmeti Yürüten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ve üst yönetim memnuniyeti ve Etkili iletişim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fontAlgn="ctr"/>
                      <a:r>
                        <a:rPr lang="tr-TR" sz="1000" b="0" i="0" u="none" strike="noStrike">
                          <a:solidFill>
                            <a:srgbClr val="000000"/>
                          </a:solidFill>
                          <a:effectLst/>
                          <a:latin typeface="Calibri" panose="020F0502020204030204" pitchFamily="34" charset="0"/>
                        </a:rPr>
                        <a:t>Uluslararası Öğrenci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Hizmet Alan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Doğru İşlem</a:t>
                      </a:r>
                      <a:br>
                        <a:rPr lang="tr-TR" sz="1000" b="0" i="0" u="none" strike="noStrike">
                          <a:solidFill>
                            <a:srgbClr val="000000"/>
                          </a:solidFill>
                          <a:effectLst/>
                          <a:latin typeface="Calibri" panose="020F0502020204030204" pitchFamily="34" charset="0"/>
                        </a:rPr>
                      </a:br>
                      <a:r>
                        <a:rPr lang="tr-TR" sz="1000" b="0" i="0" u="none" strike="noStrike">
                          <a:solidFill>
                            <a:srgbClr val="000000"/>
                          </a:solidFill>
                          <a:effectLst/>
                          <a:latin typeface="Calibri" panose="020F0502020204030204" pitchFamily="34" charset="0"/>
                        </a:rPr>
                        <a:t>Memnuniyet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tr-TR" sz="1000" b="0" i="0" u="none" strike="noStrike">
                          <a:solidFill>
                            <a:srgbClr val="000000"/>
                          </a:solidFill>
                          <a:effectLst/>
                          <a:latin typeface="Calibri" panose="020F0502020204030204" pitchFamily="34" charset="0"/>
                        </a:rPr>
                        <a:t>Uluslararası Aday Öğrenci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Hizmetten faydalanma olasılığı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
                      </a:r>
                      <a:br>
                        <a:rPr lang="tr-TR" sz="1000" b="0" i="0" u="none" strike="noStrike">
                          <a:solidFill>
                            <a:srgbClr val="000000"/>
                          </a:solidFill>
                          <a:effectLst/>
                          <a:latin typeface="Calibri" panose="020F0502020204030204" pitchFamily="34" charset="0"/>
                        </a:rPr>
                      </a:br>
                      <a:r>
                        <a:rPr lang="tr-TR" sz="1000" b="0" i="0" u="none" strike="noStrike">
                          <a:solidFill>
                            <a:srgbClr val="000000"/>
                          </a:solidFill>
                          <a:effectLst/>
                          <a:latin typeface="Calibri" panose="020F0502020204030204" pitchFamily="34" charset="0"/>
                        </a:rPr>
                        <a:t>Hızlı Geri Dönüş</a:t>
                      </a:r>
                      <a:br>
                        <a:rPr lang="tr-TR" sz="1000" b="0" i="0" u="none" strike="noStrike">
                          <a:solidFill>
                            <a:srgbClr val="000000"/>
                          </a:solidFill>
                          <a:effectLst/>
                          <a:latin typeface="Calibri" panose="020F0502020204030204" pitchFamily="34" charset="0"/>
                        </a:rPr>
                      </a:br>
                      <a:endParaRPr lang="tr-TR" sz="10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3432">
                <a:tc>
                  <a:txBody>
                    <a:bodyPr/>
                    <a:lstStyle/>
                    <a:p>
                      <a:pPr algn="ctr" fontAlgn="ctr"/>
                      <a:r>
                        <a:rPr lang="tr-TR" sz="1000" b="0" i="0" u="none" strike="noStrike">
                          <a:solidFill>
                            <a:srgbClr val="000000"/>
                          </a:solidFill>
                          <a:effectLst/>
                          <a:latin typeface="Calibri" panose="020F0502020204030204" pitchFamily="34" charset="0"/>
                        </a:rPr>
                        <a:t>Ortak Üniversiteler</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Protokoller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Doğru İşlem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000" b="0" i="0" u="none" strike="noStrike">
                          <a:solidFill>
                            <a:srgbClr val="000000"/>
                          </a:solidFill>
                          <a:effectLst/>
                          <a:latin typeface="Calibri" panose="020F0502020204030204" pitchFamily="34" charset="0"/>
                        </a:rPr>
                        <a:t>YÖK</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Sorumluluk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Mevzuata uygunluk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3432">
                <a:tc>
                  <a:txBody>
                    <a:bodyPr/>
                    <a:lstStyle/>
                    <a:p>
                      <a:pPr algn="ctr" fontAlgn="ctr"/>
                      <a:r>
                        <a:rPr lang="tr-TR" sz="1000" b="0" i="0" u="none" strike="noStrike">
                          <a:solidFill>
                            <a:srgbClr val="000000"/>
                          </a:solidFill>
                          <a:effectLst/>
                          <a:latin typeface="Calibri" panose="020F0502020204030204" pitchFamily="34" charset="0"/>
                        </a:rPr>
                        <a:t>Kurum ve Eğitim Danışmanık Firması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Sözleşmeler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Doğru Bilgilendirme</a:t>
                      </a:r>
                      <a:br>
                        <a:rPr lang="tr-TR" sz="1000" b="0" i="0" u="none" strike="noStrike">
                          <a:solidFill>
                            <a:srgbClr val="000000"/>
                          </a:solidFill>
                          <a:effectLst/>
                          <a:latin typeface="Calibri" panose="020F0502020204030204" pitchFamily="34" charset="0"/>
                        </a:rPr>
                      </a:br>
                      <a:r>
                        <a:rPr lang="tr-TR" sz="1000" b="0" i="0" u="none" strike="noStrike">
                          <a:solidFill>
                            <a:srgbClr val="000000"/>
                          </a:solidFill>
                          <a:effectLst/>
                          <a:latin typeface="Calibri" panose="020F0502020204030204" pitchFamily="34" charset="0"/>
                        </a:rPr>
                        <a:t>Tanıtım Materyalleri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3432">
                <a:tc>
                  <a:txBody>
                    <a:bodyPr/>
                    <a:lstStyle/>
                    <a:p>
                      <a:pPr algn="ctr" fontAlgn="ctr"/>
                      <a:r>
                        <a:rPr lang="tr-TR" sz="1000" b="0" i="0" u="none" strike="noStrike">
                          <a:solidFill>
                            <a:srgbClr val="000000"/>
                          </a:solidFill>
                          <a:effectLst/>
                          <a:latin typeface="Calibri" panose="020F0502020204030204" pitchFamily="34" charset="0"/>
                        </a:rPr>
                        <a:t>MEB</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Denklik Belgeleri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it-IT" sz="1000" b="0" i="0" u="none" strike="noStrike">
                          <a:solidFill>
                            <a:srgbClr val="000000"/>
                          </a:solidFill>
                          <a:effectLst/>
                          <a:latin typeface="Calibri" panose="020F0502020204030204" pitchFamily="34" charset="0"/>
                        </a:rPr>
                        <a:t>Mevzuata uyum. Doğru ve tutarlı İşlem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3432">
                <a:tc>
                  <a:txBody>
                    <a:bodyPr/>
                    <a:lstStyle/>
                    <a:p>
                      <a:pPr algn="ctr" fontAlgn="ctr"/>
                      <a:r>
                        <a:rPr lang="tr-TR" sz="1000" b="0" i="0" u="none" strike="noStrike">
                          <a:solidFill>
                            <a:srgbClr val="000000"/>
                          </a:solidFill>
                          <a:effectLst/>
                          <a:latin typeface="Calibri" panose="020F0502020204030204" pitchFamily="34" charset="0"/>
                        </a:rPr>
                        <a:t>GÖÇ İdaresi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İkamet İzinleri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it-IT" sz="1000" b="0" i="0" u="none" strike="noStrike">
                          <a:solidFill>
                            <a:srgbClr val="000000"/>
                          </a:solidFill>
                          <a:effectLst/>
                          <a:latin typeface="Calibri" panose="020F0502020204030204" pitchFamily="34" charset="0"/>
                        </a:rPr>
                        <a:t>Mevzuata uyum. Doğru ve tutarlı İşlem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3432">
                <a:tc>
                  <a:txBody>
                    <a:bodyPr/>
                    <a:lstStyle/>
                    <a:p>
                      <a:pPr algn="ctr" fontAlgn="ctr"/>
                      <a:r>
                        <a:rPr lang="tr-TR" sz="1000" b="0" i="0" u="none" strike="noStrike">
                          <a:solidFill>
                            <a:srgbClr val="000000"/>
                          </a:solidFill>
                          <a:effectLst/>
                          <a:latin typeface="Calibri" panose="020F0502020204030204" pitchFamily="34" charset="0"/>
                        </a:rPr>
                        <a:t>Rektörlük</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Sorumluluk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Memnuniyeti</a:t>
                      </a:r>
                      <a:br>
                        <a:rPr lang="tr-TR" sz="1000" b="0" i="0" u="none" strike="noStrike">
                          <a:solidFill>
                            <a:srgbClr val="000000"/>
                          </a:solidFill>
                          <a:effectLst/>
                          <a:latin typeface="Calibri" panose="020F0502020204030204" pitchFamily="34" charset="0"/>
                        </a:rPr>
                      </a:br>
                      <a:r>
                        <a:rPr lang="tr-TR" sz="1000" b="0" i="0" u="none" strike="noStrike">
                          <a:solidFill>
                            <a:srgbClr val="000000"/>
                          </a:solidFill>
                          <a:effectLst/>
                          <a:latin typeface="Calibri" panose="020F0502020204030204" pitchFamily="34" charset="0"/>
                        </a:rPr>
                        <a:t>Öğrenci Sayısının Artışı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3432">
                <a:tc>
                  <a:txBody>
                    <a:bodyPr/>
                    <a:lstStyle/>
                    <a:p>
                      <a:pPr algn="ctr" fontAlgn="ctr"/>
                      <a:r>
                        <a:rPr lang="tr-TR" sz="1000" b="0" i="0" u="none" strike="noStrike">
                          <a:solidFill>
                            <a:srgbClr val="000000"/>
                          </a:solidFill>
                          <a:effectLst/>
                          <a:latin typeface="Calibri" panose="020F0502020204030204" pitchFamily="34" charset="0"/>
                        </a:rPr>
                        <a:t>Öğrenci İşleri Müdürlüğü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Talepleri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Evrakların eksiksiz gelmesi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3432">
                <a:tc>
                  <a:txBody>
                    <a:bodyPr/>
                    <a:lstStyle/>
                    <a:p>
                      <a:pPr algn="ctr" fontAlgn="ctr"/>
                      <a:r>
                        <a:rPr lang="tr-TR" sz="1000" b="0" i="0" u="none" strike="noStrike">
                          <a:solidFill>
                            <a:srgbClr val="000000"/>
                          </a:solidFill>
                          <a:effectLst/>
                          <a:latin typeface="Calibri" panose="020F0502020204030204" pitchFamily="34" charset="0"/>
                        </a:rPr>
                        <a:t>Erasmus Koordinatörlüğü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Protokoller ve öğrenci talepleri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Sorunların giderilmesi ve doğru yönderilmesi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333432">
                <a:tc>
                  <a:txBody>
                    <a:bodyPr/>
                    <a:lstStyle/>
                    <a:p>
                      <a:pPr algn="ctr" fontAlgn="ctr"/>
                      <a:r>
                        <a:rPr lang="tr-TR" sz="1000" b="0" i="0" u="none" strike="noStrike">
                          <a:solidFill>
                            <a:srgbClr val="000000"/>
                          </a:solidFill>
                          <a:effectLst/>
                          <a:latin typeface="Calibri" panose="020F0502020204030204" pitchFamily="34" charset="0"/>
                        </a:rPr>
                        <a:t>Mali İşler ve Finans Müdürlüğü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Talepleri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Doğru ödeme bilgisinin verilmesi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333432">
                <a:tc>
                  <a:txBody>
                    <a:bodyPr/>
                    <a:lstStyle/>
                    <a:p>
                      <a:pPr algn="ctr" fontAlgn="ctr"/>
                      <a:r>
                        <a:rPr lang="tr-TR" sz="1000" b="0" i="0" u="none" strike="noStrike">
                          <a:solidFill>
                            <a:srgbClr val="000000"/>
                          </a:solidFill>
                          <a:effectLst/>
                          <a:latin typeface="Calibri" panose="020F0502020204030204" pitchFamily="34" charset="0"/>
                        </a:rPr>
                        <a:t>Akademik Kadro</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Protokol İşbirlikleri, Öğrenci değerlendirme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Doğru İşlem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r h="333432">
                <a:tc>
                  <a:txBody>
                    <a:bodyPr/>
                    <a:lstStyle/>
                    <a:p>
                      <a:pPr algn="ctr" fontAlgn="ctr"/>
                      <a:r>
                        <a:rPr lang="tr-TR" sz="1000" b="0" i="0" u="none" strike="noStrike">
                          <a:solidFill>
                            <a:srgbClr val="000000"/>
                          </a:solidFill>
                          <a:effectLst/>
                          <a:latin typeface="Calibri" panose="020F0502020204030204" pitchFamily="34" charset="0"/>
                        </a:rPr>
                        <a:t>Genel Sekreterlik</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Protokoller ve Sözleşmeler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Doğru ve Hızlı işlem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6796659"/>
                  </a:ext>
                </a:extLst>
              </a:tr>
            </a:tbl>
          </a:graphicData>
        </a:graphic>
      </p:graphicFrame>
    </p:spTree>
    <p:extLst>
      <p:ext uri="{BB962C8B-B14F-4D97-AF65-F5344CB8AC3E}">
        <p14:creationId xmlns:p14="http://schemas.microsoft.com/office/powerpoint/2010/main" val="45983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extLst>
              <p:ext uri="{D42A27DB-BD31-4B8C-83A1-F6EECF244321}">
                <p14:modId xmlns:p14="http://schemas.microsoft.com/office/powerpoint/2010/main" val="52563083"/>
              </p:ext>
            </p:extLst>
          </p:nvPr>
        </p:nvGraphicFramePr>
        <p:xfrm>
          <a:off x="2076429" y="1288031"/>
          <a:ext cx="5097936" cy="2230471"/>
        </p:xfrm>
        <a:graphic>
          <a:graphicData uri="http://schemas.openxmlformats.org/drawingml/2006/table">
            <a:tbl>
              <a:tblPr/>
              <a:tblGrid>
                <a:gridCol w="1631961">
                  <a:extLst>
                    <a:ext uri="{9D8B030D-6E8A-4147-A177-3AD203B41FA5}">
                      <a16:colId xmlns:a16="http://schemas.microsoft.com/office/drawing/2014/main" val="3918363564"/>
                    </a:ext>
                  </a:extLst>
                </a:gridCol>
                <a:gridCol w="1726198">
                  <a:extLst>
                    <a:ext uri="{9D8B030D-6E8A-4147-A177-3AD203B41FA5}">
                      <a16:colId xmlns:a16="http://schemas.microsoft.com/office/drawing/2014/main" val="1683979601"/>
                    </a:ext>
                  </a:extLst>
                </a:gridCol>
                <a:gridCol w="1739777">
                  <a:extLst>
                    <a:ext uri="{9D8B030D-6E8A-4147-A177-3AD203B41FA5}">
                      <a16:colId xmlns:a16="http://schemas.microsoft.com/office/drawing/2014/main" val="259245954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000" b="0" i="0" u="none" strike="noStrike">
                          <a:solidFill>
                            <a:srgbClr val="000000"/>
                          </a:solidFill>
                          <a:effectLst/>
                          <a:latin typeface="Calibri" panose="020F0502020204030204" pitchFamily="34" charset="0"/>
                        </a:rPr>
                        <a:t>SKS Müdürlüğü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Etkinlik Talepleri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Katılımın Artışı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fontAlgn="ctr"/>
                      <a:r>
                        <a:rPr lang="tr-TR" sz="1000" b="0" i="0" u="none" strike="noStrike">
                          <a:solidFill>
                            <a:srgbClr val="000000"/>
                          </a:solidFill>
                          <a:effectLst/>
                          <a:latin typeface="Calibri" panose="020F0502020204030204" pitchFamily="34" charset="0"/>
                        </a:rPr>
                        <a:t>Hazırlık Birimi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Talepleri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Doğru İşlem</a:t>
                      </a:r>
                      <a:br>
                        <a:rPr lang="tr-TR" sz="1000" b="0" i="0" u="none" strike="noStrike">
                          <a:solidFill>
                            <a:srgbClr val="000000"/>
                          </a:solidFill>
                          <a:effectLst/>
                          <a:latin typeface="Calibri" panose="020F0502020204030204" pitchFamily="34" charset="0"/>
                        </a:rPr>
                      </a:br>
                      <a:r>
                        <a:rPr lang="tr-TR" sz="1000" b="0" i="0" u="none" strike="noStrike">
                          <a:solidFill>
                            <a:srgbClr val="000000"/>
                          </a:solidFill>
                          <a:effectLst/>
                          <a:latin typeface="Calibri" panose="020F0502020204030204" pitchFamily="34" charset="0"/>
                        </a:rPr>
                        <a:t>Kayıtların arttırılması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tr-TR" sz="1000" b="0" i="0" u="none" strike="noStrike">
                          <a:solidFill>
                            <a:srgbClr val="000000"/>
                          </a:solidFill>
                          <a:effectLst/>
                          <a:latin typeface="Calibri" panose="020F0502020204030204" pitchFamily="34" charset="0"/>
                        </a:rPr>
                        <a:t>Tanıtım, Basım ve Halkla İlişkiler Müdürlüğü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Katalog ve Basılı materyaller Talepleri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nn-NO" sz="1000" b="0" i="0" u="none" strike="noStrike">
                          <a:solidFill>
                            <a:srgbClr val="000000"/>
                          </a:solidFill>
                          <a:effectLst/>
                          <a:latin typeface="Calibri" panose="020F0502020204030204" pitchFamily="34" charset="0"/>
                        </a:rPr>
                        <a:t>Taleplerin doğru zaman ve zamanında girilmesi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3432">
                <a:tc>
                  <a:txBody>
                    <a:bodyPr/>
                    <a:lstStyle/>
                    <a:p>
                      <a:pPr algn="ctr" fontAlgn="ctr"/>
                      <a:r>
                        <a:rPr lang="tr-TR" sz="1000" b="0" i="0" u="none" strike="noStrike">
                          <a:solidFill>
                            <a:srgbClr val="000000"/>
                          </a:solidFill>
                          <a:effectLst/>
                          <a:latin typeface="Calibri" panose="020F0502020204030204" pitchFamily="34" charset="0"/>
                        </a:rPr>
                        <a:t>Satın Alma Müdürlüğü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Katalog ve Basılı materyaller Talepleri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nn-NO" sz="1000" b="0" i="0" u="none" strike="noStrike">
                          <a:solidFill>
                            <a:srgbClr val="000000"/>
                          </a:solidFill>
                          <a:effectLst/>
                          <a:latin typeface="Calibri" panose="020F0502020204030204" pitchFamily="34" charset="0"/>
                        </a:rPr>
                        <a:t>Taleplerin doğru zaman ve zamanında girilmesi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000" b="0" i="0" u="none" strike="noStrike">
                          <a:solidFill>
                            <a:srgbClr val="000000"/>
                          </a:solidFill>
                          <a:effectLst/>
                          <a:latin typeface="Calibri" panose="020F0502020204030204" pitchFamily="34" charset="0"/>
                        </a:rPr>
                        <a:t>Destek Hizmetleri Müdürlüğü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Yemek, İkram servisi, Ulaşım hizmetleri, Temizlik ve kargo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nn-NO" sz="1000" b="0" i="0" u="none" strike="noStrike" dirty="0">
                          <a:solidFill>
                            <a:srgbClr val="000000"/>
                          </a:solidFill>
                          <a:effectLst/>
                          <a:latin typeface="Calibri" panose="020F0502020204030204" pitchFamily="34" charset="0"/>
                        </a:rPr>
                        <a:t>Taleplerin doğru zaman ve zamanında girilmesi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bl>
          </a:graphicData>
        </a:graphic>
      </p:graphicFrame>
    </p:spTree>
    <p:extLst>
      <p:ext uri="{BB962C8B-B14F-4D97-AF65-F5344CB8AC3E}">
        <p14:creationId xmlns:p14="http://schemas.microsoft.com/office/powerpoint/2010/main" val="1888653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89" y="332656"/>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1012283571"/>
              </p:ext>
            </p:extLst>
          </p:nvPr>
        </p:nvGraphicFramePr>
        <p:xfrm>
          <a:off x="1696178" y="1385082"/>
          <a:ext cx="5472441" cy="4993718"/>
        </p:xfrm>
        <a:graphic>
          <a:graphicData uri="http://schemas.openxmlformats.org/drawingml/2006/table">
            <a:tbl>
              <a:tblPr/>
              <a:tblGrid>
                <a:gridCol w="1139386">
                  <a:extLst>
                    <a:ext uri="{9D8B030D-6E8A-4147-A177-3AD203B41FA5}">
                      <a16:colId xmlns:a16="http://schemas.microsoft.com/office/drawing/2014/main" val="3918363564"/>
                    </a:ext>
                  </a:extLst>
                </a:gridCol>
                <a:gridCol w="1003121">
                  <a:extLst>
                    <a:ext uri="{9D8B030D-6E8A-4147-A177-3AD203B41FA5}">
                      <a16:colId xmlns:a16="http://schemas.microsoft.com/office/drawing/2014/main" val="1683979601"/>
                    </a:ext>
                  </a:extLst>
                </a:gridCol>
                <a:gridCol w="1109978">
                  <a:extLst>
                    <a:ext uri="{9D8B030D-6E8A-4147-A177-3AD203B41FA5}">
                      <a16:colId xmlns:a16="http://schemas.microsoft.com/office/drawing/2014/main" val="2592459544"/>
                    </a:ext>
                  </a:extLst>
                </a:gridCol>
                <a:gridCol w="1109978">
                  <a:extLst>
                    <a:ext uri="{9D8B030D-6E8A-4147-A177-3AD203B41FA5}">
                      <a16:colId xmlns:a16="http://schemas.microsoft.com/office/drawing/2014/main" val="3383282758"/>
                    </a:ext>
                  </a:extLst>
                </a:gridCol>
                <a:gridCol w="1109978">
                  <a:extLst>
                    <a:ext uri="{9D8B030D-6E8A-4147-A177-3AD203B41FA5}">
                      <a16:colId xmlns:a16="http://schemas.microsoft.com/office/drawing/2014/main" val="49455992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OFİS</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DİŞ İLİŞKİLER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İŞ TAKİBİ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KIRTASİYE</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DİŞ İLİŞKİLER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İŞ TAKİBİ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BÜTÇE</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DİŞ İLİŞKİLER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İŞ TAKİBİ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400" b="0" i="0" u="none" strike="noStrike" dirty="0" smtClean="0">
                          <a:solidFill>
                            <a:srgbClr val="000000"/>
                          </a:solidFill>
                          <a:effectLst/>
                          <a:latin typeface="Calibri" panose="020F0502020204030204" pitchFamily="34" charset="0"/>
                        </a:rPr>
                        <a:t>TANITIM MALZEMELERİ</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DİŞ İLİŞKİLER</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İŞ TAKİBİ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DOLAP</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DİŞ İLİŞKİLER </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5</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İŞ TAKİBİ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6796659"/>
                  </a:ext>
                </a:extLst>
              </a:tr>
            </a:tbl>
          </a:graphicData>
        </a:graphic>
      </p:graphicFrame>
    </p:spTree>
    <p:extLst>
      <p:ext uri="{BB962C8B-B14F-4D97-AF65-F5344CB8AC3E}">
        <p14:creationId xmlns:p14="http://schemas.microsoft.com/office/powerpoint/2010/main" val="32389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570007" y="344252"/>
            <a:ext cx="5901761" cy="922105"/>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(TEKNOLOJİK, YAZILIM, DONANIM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278" y="245892"/>
            <a:ext cx="1569900" cy="3334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4E4BC37B-8B6C-4421-8472-B24C6619D2F1}"/>
              </a:ext>
            </a:extLst>
          </p:cNvPr>
          <p:cNvGraphicFramePr>
            <a:graphicFrameLocks noGrp="1"/>
          </p:cNvGraphicFramePr>
          <p:nvPr>
            <p:extLst>
              <p:ext uri="{D42A27DB-BD31-4B8C-83A1-F6EECF244321}">
                <p14:modId xmlns:p14="http://schemas.microsoft.com/office/powerpoint/2010/main" val="4010982616"/>
              </p:ext>
            </p:extLst>
          </p:nvPr>
        </p:nvGraphicFramePr>
        <p:xfrm>
          <a:off x="1696178" y="1385082"/>
          <a:ext cx="5472441" cy="5945452"/>
        </p:xfrm>
        <a:graphic>
          <a:graphicData uri="http://schemas.openxmlformats.org/drawingml/2006/table">
            <a:tbl>
              <a:tblPr/>
              <a:tblGrid>
                <a:gridCol w="1041192">
                  <a:extLst>
                    <a:ext uri="{9D8B030D-6E8A-4147-A177-3AD203B41FA5}">
                      <a16:colId xmlns:a16="http://schemas.microsoft.com/office/drawing/2014/main" val="3918363564"/>
                    </a:ext>
                  </a:extLst>
                </a:gridCol>
                <a:gridCol w="1101315">
                  <a:extLst>
                    <a:ext uri="{9D8B030D-6E8A-4147-A177-3AD203B41FA5}">
                      <a16:colId xmlns:a16="http://schemas.microsoft.com/office/drawing/2014/main" val="1683979601"/>
                    </a:ext>
                  </a:extLst>
                </a:gridCol>
                <a:gridCol w="1109978">
                  <a:extLst>
                    <a:ext uri="{9D8B030D-6E8A-4147-A177-3AD203B41FA5}">
                      <a16:colId xmlns:a16="http://schemas.microsoft.com/office/drawing/2014/main" val="2592459544"/>
                    </a:ext>
                  </a:extLst>
                </a:gridCol>
                <a:gridCol w="1109978">
                  <a:extLst>
                    <a:ext uri="{9D8B030D-6E8A-4147-A177-3AD203B41FA5}">
                      <a16:colId xmlns:a16="http://schemas.microsoft.com/office/drawing/2014/main" val="3383282758"/>
                    </a:ext>
                  </a:extLst>
                </a:gridCol>
                <a:gridCol w="1109978">
                  <a:extLst>
                    <a:ext uri="{9D8B030D-6E8A-4147-A177-3AD203B41FA5}">
                      <a16:colId xmlns:a16="http://schemas.microsoft.com/office/drawing/2014/main" val="49455992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400" b="0" i="0" u="none" strike="noStrike" dirty="0" smtClean="0">
                          <a:solidFill>
                            <a:srgbClr val="000000"/>
                          </a:solidFill>
                          <a:effectLst/>
                          <a:latin typeface="Calibri" panose="020F0502020204030204" pitchFamily="34" charset="0"/>
                        </a:rPr>
                        <a:t>YAZILIM</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 DIŞ İLİŞKİLER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ONLINE BAŞVURU VE SÜREÇ TAKİBİ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BİLGİSAYAR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DIŞ İLİŞKİLER</a:t>
                      </a:r>
                    </a:p>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4</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İŞ TAKİBİ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tr-TR" sz="1400" b="0" i="0" u="none" strike="noStrike" dirty="0" smtClean="0">
                          <a:solidFill>
                            <a:srgbClr val="000000"/>
                          </a:solidFill>
                          <a:effectLst/>
                          <a:latin typeface="Calibri" panose="020F0502020204030204" pitchFamily="34" charset="0"/>
                        </a:rPr>
                        <a:t>EBYS-UBS</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DIŞ İLİŞKİLER</a:t>
                      </a:r>
                    </a:p>
                    <a:p>
                      <a:pPr algn="ctr" fontAlgn="ctr"/>
                      <a:r>
                        <a:rPr lang="tr-TR" sz="1400" b="0" i="0" u="none" strike="noStrike" dirty="0" smtClean="0">
                          <a:solidFill>
                            <a:srgbClr val="000000"/>
                          </a:solidFill>
                          <a:effectLst/>
                          <a:latin typeface="Calibri" panose="020F0502020204030204" pitchFamily="34" charset="0"/>
                        </a:rPr>
                        <a:t> </a:t>
                      </a:r>
                    </a:p>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İŞ TAKİBİ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6796659"/>
                  </a:ext>
                </a:extLst>
              </a:tr>
            </a:tbl>
          </a:graphicData>
        </a:graphic>
      </p:graphicFrame>
    </p:spTree>
    <p:extLst>
      <p:ext uri="{BB962C8B-B14F-4D97-AF65-F5344CB8AC3E}">
        <p14:creationId xmlns:p14="http://schemas.microsoft.com/office/powerpoint/2010/main" val="1590165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789470" y="157316"/>
            <a:ext cx="5869859" cy="1079575"/>
          </a:xfrm>
          <a:prstGeom prst="rect">
            <a:avLst/>
          </a:prstGeom>
        </p:spPr>
        <p:txBody>
          <a:bodyPr vert="horz" lIns="91440" tIns="45720" rIns="91440" bIns="45720" rtlCol="0" anchor="b">
            <a:noAutofit/>
          </a:bodyPr>
          <a:lstStyle/>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(İŞ GÜCÜ-İNSAN KAYNAĞI)</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78" y="304675"/>
            <a:ext cx="1690292" cy="35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0F23ED71-2D0A-4A91-BB06-5711D160085E}"/>
              </a:ext>
            </a:extLst>
          </p:cNvPr>
          <p:cNvGraphicFramePr>
            <a:graphicFrameLocks noGrp="1"/>
          </p:cNvGraphicFramePr>
          <p:nvPr>
            <p:extLst>
              <p:ext uri="{D42A27DB-BD31-4B8C-83A1-F6EECF244321}">
                <p14:modId xmlns:p14="http://schemas.microsoft.com/office/powerpoint/2010/main" val="3393027240"/>
              </p:ext>
            </p:extLst>
          </p:nvPr>
        </p:nvGraphicFramePr>
        <p:xfrm>
          <a:off x="1696178" y="1385082"/>
          <a:ext cx="5472441" cy="5540510"/>
        </p:xfrm>
        <a:graphic>
          <a:graphicData uri="http://schemas.openxmlformats.org/drawingml/2006/table">
            <a:tbl>
              <a:tblPr/>
              <a:tblGrid>
                <a:gridCol w="1041192">
                  <a:extLst>
                    <a:ext uri="{9D8B030D-6E8A-4147-A177-3AD203B41FA5}">
                      <a16:colId xmlns:a16="http://schemas.microsoft.com/office/drawing/2014/main" val="3918363564"/>
                    </a:ext>
                  </a:extLst>
                </a:gridCol>
                <a:gridCol w="1101315">
                  <a:extLst>
                    <a:ext uri="{9D8B030D-6E8A-4147-A177-3AD203B41FA5}">
                      <a16:colId xmlns:a16="http://schemas.microsoft.com/office/drawing/2014/main" val="1683979601"/>
                    </a:ext>
                  </a:extLst>
                </a:gridCol>
                <a:gridCol w="1109978">
                  <a:extLst>
                    <a:ext uri="{9D8B030D-6E8A-4147-A177-3AD203B41FA5}">
                      <a16:colId xmlns:a16="http://schemas.microsoft.com/office/drawing/2014/main" val="2592459544"/>
                    </a:ext>
                  </a:extLst>
                </a:gridCol>
                <a:gridCol w="1109978">
                  <a:extLst>
                    <a:ext uri="{9D8B030D-6E8A-4147-A177-3AD203B41FA5}">
                      <a16:colId xmlns:a16="http://schemas.microsoft.com/office/drawing/2014/main" val="3383282758"/>
                    </a:ext>
                  </a:extLst>
                </a:gridCol>
                <a:gridCol w="1109978">
                  <a:extLst>
                    <a:ext uri="{9D8B030D-6E8A-4147-A177-3AD203B41FA5}">
                      <a16:colId xmlns:a16="http://schemas.microsoft.com/office/drawing/2014/main" val="49455992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400" b="0" i="0" u="none" strike="noStrike" dirty="0" smtClean="0">
                          <a:solidFill>
                            <a:srgbClr val="000000"/>
                          </a:solidFill>
                          <a:effectLst/>
                          <a:latin typeface="Calibri" panose="020F0502020204030204" pitchFamily="34" charset="0"/>
                        </a:rPr>
                        <a:t>PERSONEL</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DIŞ İLİŞKİLER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4</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İŞ TAKİBİ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KISMİ ZAMANLI ÇALIŞAN</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DIŞ İLİŞKİLER</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İŞ TAKİBİ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3432">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r h="333432">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6796659"/>
                  </a:ext>
                </a:extLst>
              </a:tr>
            </a:tbl>
          </a:graphicData>
        </a:graphic>
      </p:graphicFrame>
    </p:spTree>
    <p:extLst>
      <p:ext uri="{BB962C8B-B14F-4D97-AF65-F5344CB8AC3E}">
        <p14:creationId xmlns:p14="http://schemas.microsoft.com/office/powerpoint/2010/main" val="449389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3417913245"/>
              </p:ext>
            </p:extLst>
          </p:nvPr>
        </p:nvGraphicFramePr>
        <p:xfrm>
          <a:off x="545122" y="1801446"/>
          <a:ext cx="8203223" cy="148336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r>
                        <a:rPr lang="tr-TR" baseline="0" dirty="0" smtClean="0">
                          <a:solidFill>
                            <a:srgbClr val="0C0D0D"/>
                          </a:solidFill>
                        </a:rPr>
                        <a:t>: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dirty="0" smtClean="0">
                          <a:solidFill>
                            <a:srgbClr val="0F2303"/>
                          </a:solidFill>
                        </a:rPr>
                        <a:t>Online Başvuru</a:t>
                      </a:r>
                      <a:r>
                        <a:rPr lang="tr-TR" baseline="0" dirty="0" smtClean="0">
                          <a:solidFill>
                            <a:srgbClr val="0F2303"/>
                          </a:solidFill>
                        </a:rPr>
                        <a:t> Sisteminin Olmaması</a:t>
                      </a:r>
                      <a:endParaRPr lang="tr-TR" dirty="0">
                        <a:solidFill>
                          <a:srgbClr val="0F2303"/>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smtClean="0">
                          <a:solidFill>
                            <a:srgbClr val="0F2303"/>
                          </a:solidFill>
                        </a:rPr>
                        <a:t>30.12.2024 </a:t>
                      </a:r>
                      <a:endParaRPr lang="tr-TR"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r>
                        <a:rPr lang="tr-TR" baseline="0" dirty="0" smtClean="0">
                          <a:solidFill>
                            <a:srgbClr val="0C0D0D"/>
                          </a:solidFill>
                        </a:rPr>
                        <a:t>: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smtClean="0">
                          <a:solidFill>
                            <a:srgbClr val="0F2303"/>
                          </a:solidFill>
                        </a:rPr>
                        <a:t>Bilgi İşlem Müdürlüğü</a:t>
                      </a:r>
                      <a:endParaRPr lang="tr-TR"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smtClean="0">
                          <a:solidFill>
                            <a:srgbClr val="0F2303"/>
                          </a:solidFill>
                        </a:rPr>
                        <a:t>Üniversitemize ait bir</a:t>
                      </a:r>
                      <a:r>
                        <a:rPr lang="tr-TR" baseline="0" dirty="0" smtClean="0">
                          <a:solidFill>
                            <a:srgbClr val="0F2303"/>
                          </a:solidFill>
                        </a:rPr>
                        <a:t> başvuru </a:t>
                      </a:r>
                      <a:r>
                        <a:rPr lang="tr-TR" baseline="0" dirty="0" err="1" smtClean="0">
                          <a:solidFill>
                            <a:srgbClr val="0F2303"/>
                          </a:solidFill>
                        </a:rPr>
                        <a:t>portalının</a:t>
                      </a:r>
                      <a:r>
                        <a:rPr lang="tr-TR" baseline="0" dirty="0" smtClean="0">
                          <a:solidFill>
                            <a:srgbClr val="0F2303"/>
                          </a:solidFill>
                        </a:rPr>
                        <a:t> oluşturulması.</a:t>
                      </a:r>
                      <a:endParaRPr lang="tr-TR" dirty="0">
                        <a:solidFill>
                          <a:srgbClr val="0F2303"/>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2" name="Tablo 1"/>
          <p:cNvGraphicFramePr>
            <a:graphicFrameLocks noGrp="1"/>
          </p:cNvGraphicFramePr>
          <p:nvPr>
            <p:extLst>
              <p:ext uri="{D42A27DB-BD31-4B8C-83A1-F6EECF244321}">
                <p14:modId xmlns:p14="http://schemas.microsoft.com/office/powerpoint/2010/main" val="762393620"/>
              </p:ext>
            </p:extLst>
          </p:nvPr>
        </p:nvGraphicFramePr>
        <p:xfrm>
          <a:off x="533400" y="3779838"/>
          <a:ext cx="8203223" cy="148336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1104769449"/>
                    </a:ext>
                  </a:extLst>
                </a:gridCol>
                <a:gridCol w="6374422">
                  <a:extLst>
                    <a:ext uri="{9D8B030D-6E8A-4147-A177-3AD203B41FA5}">
                      <a16:colId xmlns:a16="http://schemas.microsoft.com/office/drawing/2014/main" val="2214828243"/>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r>
                        <a:rPr lang="tr-TR" baseline="0" dirty="0" smtClean="0">
                          <a:solidFill>
                            <a:srgbClr val="0C0D0D"/>
                          </a:solidFill>
                        </a:rPr>
                        <a:t>: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dirty="0" smtClean="0">
                          <a:solidFill>
                            <a:srgbClr val="0F2303"/>
                          </a:solidFill>
                        </a:rPr>
                        <a:t>Tanıtım ve Reklam Eksikliği</a:t>
                      </a:r>
                      <a:endParaRPr lang="tr-TR" dirty="0">
                        <a:solidFill>
                          <a:srgbClr val="0F2303"/>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308133600"/>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smtClean="0">
                          <a:solidFill>
                            <a:srgbClr val="0F2303"/>
                          </a:solidFill>
                        </a:rPr>
                        <a:t>Rektörlük</a:t>
                      </a:r>
                      <a:r>
                        <a:rPr lang="tr-TR" baseline="0" dirty="0" smtClean="0">
                          <a:solidFill>
                            <a:srgbClr val="0F2303"/>
                          </a:solidFill>
                        </a:rPr>
                        <a:t> makamından </a:t>
                      </a:r>
                      <a:r>
                        <a:rPr lang="tr-TR" baseline="0" dirty="0" err="1" smtClean="0">
                          <a:solidFill>
                            <a:srgbClr val="0F2303"/>
                          </a:solidFill>
                        </a:rPr>
                        <a:t>termin</a:t>
                      </a:r>
                      <a:r>
                        <a:rPr lang="tr-TR" baseline="0" dirty="0" smtClean="0">
                          <a:solidFill>
                            <a:srgbClr val="0F2303"/>
                          </a:solidFill>
                        </a:rPr>
                        <a:t> tarihi beklenmektedir.</a:t>
                      </a:r>
                      <a:endParaRPr lang="tr-TR"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175715115"/>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r>
                        <a:rPr lang="tr-TR" baseline="0" dirty="0" smtClean="0">
                          <a:solidFill>
                            <a:srgbClr val="0C0D0D"/>
                          </a:solidFill>
                        </a:rPr>
                        <a:t>: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smtClean="0">
                          <a:solidFill>
                            <a:srgbClr val="0F2303"/>
                          </a:solidFill>
                        </a:rPr>
                        <a:t>Rektörlük, Dış İlişkiler</a:t>
                      </a:r>
                      <a:r>
                        <a:rPr lang="tr-TR" baseline="0" dirty="0" smtClean="0">
                          <a:solidFill>
                            <a:srgbClr val="0F2303"/>
                          </a:solidFill>
                        </a:rPr>
                        <a:t> ve Uluslararası Öğrenciler Ofisi</a:t>
                      </a:r>
                      <a:endParaRPr lang="tr-TR"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90537707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smtClean="0">
                          <a:solidFill>
                            <a:srgbClr val="0F2303"/>
                          </a:solidFill>
                        </a:rPr>
                        <a:t>Daha fazla aracı</a:t>
                      </a:r>
                      <a:r>
                        <a:rPr lang="tr-TR" baseline="0" dirty="0" smtClean="0">
                          <a:solidFill>
                            <a:srgbClr val="0F2303"/>
                          </a:solidFill>
                        </a:rPr>
                        <a:t> kurumlarla anlaşma yapmak ve fuarlara katılmak.</a:t>
                      </a:r>
                      <a:endParaRPr lang="tr-TR" dirty="0">
                        <a:solidFill>
                          <a:srgbClr val="0F2303"/>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87792342"/>
                  </a:ext>
                </a:extLst>
              </a:tr>
            </a:tbl>
          </a:graphicData>
        </a:graphic>
      </p:graphicFrame>
    </p:spTree>
    <p:extLst>
      <p:ext uri="{BB962C8B-B14F-4D97-AF65-F5344CB8AC3E}">
        <p14:creationId xmlns:p14="http://schemas.microsoft.com/office/powerpoint/2010/main" val="32387309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678</TotalTime>
  <Words>938</Words>
  <Application>Microsoft Office PowerPoint</Application>
  <PresentationFormat>Ekran Gösterisi (4:3)</PresentationFormat>
  <Paragraphs>333</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Arial</vt:lpstr>
      <vt:lpstr>Calibri</vt:lpstr>
      <vt:lpstr>Calibri Light</vt:lpstr>
      <vt:lpstr>Cambria</vt:lpstr>
      <vt:lpstr>Times New Roman</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Büşra Nur ŞAHİN</cp:lastModifiedBy>
  <cp:revision>68</cp:revision>
  <dcterms:created xsi:type="dcterms:W3CDTF">2020-01-20T10:44:30Z</dcterms:created>
  <dcterms:modified xsi:type="dcterms:W3CDTF">2024-05-29T05:39:45Z</dcterms:modified>
</cp:coreProperties>
</file>