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88" r:id="rId3"/>
    <p:sldId id="347" r:id="rId4"/>
    <p:sldId id="346" r:id="rId5"/>
    <p:sldId id="320" r:id="rId6"/>
    <p:sldId id="364" r:id="rId7"/>
    <p:sldId id="285" r:id="rId8"/>
    <p:sldId id="358" r:id="rId9"/>
    <p:sldId id="357" r:id="rId10"/>
    <p:sldId id="304" r:id="rId11"/>
    <p:sldId id="374" r:id="rId12"/>
    <p:sldId id="359" r:id="rId13"/>
    <p:sldId id="361" r:id="rId14"/>
    <p:sldId id="375" r:id="rId15"/>
    <p:sldId id="367" r:id="rId16"/>
    <p:sldId id="366" r:id="rId17"/>
    <p:sldId id="372" r:id="rId18"/>
    <p:sldId id="369" r:id="rId19"/>
    <p:sldId id="371" r:id="rId20"/>
    <p:sldId id="362" r:id="rId21"/>
    <p:sldId id="278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288"/>
            <p14:sldId id="347"/>
            <p14:sldId id="346"/>
            <p14:sldId id="320"/>
            <p14:sldId id="364"/>
            <p14:sldId id="285"/>
            <p14:sldId id="358"/>
            <p14:sldId id="357"/>
            <p14:sldId id="304"/>
            <p14:sldId id="374"/>
            <p14:sldId id="359"/>
            <p14:sldId id="361"/>
            <p14:sldId id="375"/>
            <p14:sldId id="367"/>
            <p14:sldId id="366"/>
            <p14:sldId id="372"/>
            <p14:sldId id="369"/>
            <p14:sldId id="371"/>
            <p14:sldId id="362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303"/>
    <a:srgbClr val="0C0D0D"/>
    <a:srgbClr val="001626"/>
    <a:srgbClr val="7AEE32"/>
    <a:srgbClr val="E626AF"/>
    <a:srgbClr val="1F0620"/>
    <a:srgbClr val="020424"/>
    <a:srgbClr val="D9D9D9"/>
    <a:srgbClr val="122204"/>
    <a:srgbClr val="12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4A0E0-5728-3060-DBC6-73089B61B9EC}" v="19" dt="2021-12-30T11:12:01.669"/>
    <p1510:client id="{5DACE587-96EF-BCC8-9D45-661E4D919997}" v="25" dt="2021-12-30T11:23:17.420"/>
    <p1510:client id="{FBBD671A-7482-21DB-78BB-48D5101602C6}" v="422" dt="2021-12-30T11:09:03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-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Gerçekleşen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F2303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Sayfa1!$A$2:$A$8</c:f>
              <c:strCache>
                <c:ptCount val="7"/>
                <c:pt idx="0">
                  <c:v>Etkinlik içeriği başarılı idi. / The content of the event was adequate. </c:v>
                </c:pt>
                <c:pt idx="1">
                  <c:v>Etkinlik saati uygundu. / The time of the event was convenient.</c:v>
                </c:pt>
                <c:pt idx="2">
                  <c:v>Etkinliğe katılım oranı yeterli idi.</c:v>
                </c:pt>
                <c:pt idx="3">
                  <c:v>Etkinlik görevlileri ilgili idi. / Staff members working at the event was involved.</c:v>
                </c:pt>
                <c:pt idx="4">
                  <c:v>Etkinlik duyurusu zamanında yapıldı. / The event was announced on time.</c:v>
                </c:pt>
                <c:pt idx="5">
                  <c:v>Etkinlikten memnun kaldım. / I am satisfied with the event. </c:v>
                </c:pt>
                <c:pt idx="6">
                  <c:v>Bu tür etkinliklere her zaman katılmayı isterim. / I would like to participate in these kinds of events in the future.</c:v>
                </c:pt>
              </c:strCache>
            </c:strRef>
          </c:cat>
          <c:val>
            <c:numRef>
              <c:f>Sayfa1!$B$2:$B$8</c:f>
              <c:numCache>
                <c:formatCode>General</c:formatCode>
                <c:ptCount val="7"/>
                <c:pt idx="0">
                  <c:v>95</c:v>
                </c:pt>
                <c:pt idx="1">
                  <c:v>92</c:v>
                </c:pt>
                <c:pt idx="2">
                  <c:v>89</c:v>
                </c:pt>
                <c:pt idx="3">
                  <c:v>96</c:v>
                </c:pt>
                <c:pt idx="4">
                  <c:v>90</c:v>
                </c:pt>
                <c:pt idx="5">
                  <c:v>96</c:v>
                </c:pt>
                <c:pt idx="6">
                  <c:v>96.5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52-4871-AC45-75DDB8023872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Hedeflenen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F2303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Sayfa1!$A$2:$A$8</c:f>
              <c:strCache>
                <c:ptCount val="7"/>
                <c:pt idx="0">
                  <c:v>Etkinlik içeriği başarılı idi. / The content of the event was adequate. </c:v>
                </c:pt>
                <c:pt idx="1">
                  <c:v>Etkinlik saati uygundu. / The time of the event was convenient.</c:v>
                </c:pt>
                <c:pt idx="2">
                  <c:v>Etkinliğe katılım oranı yeterli idi.</c:v>
                </c:pt>
                <c:pt idx="3">
                  <c:v>Etkinlik görevlileri ilgili idi. / Staff members working at the event was involved.</c:v>
                </c:pt>
                <c:pt idx="4">
                  <c:v>Etkinlik duyurusu zamanında yapıldı. / The event was announced on time.</c:v>
                </c:pt>
                <c:pt idx="5">
                  <c:v>Etkinlikten memnun kaldım. / I am satisfied with the event. </c:v>
                </c:pt>
                <c:pt idx="6">
                  <c:v>Bu tür etkinliklere her zaman katılmayı isterim. / I would like to participate in these kinds of events in the future.</c:v>
                </c:pt>
              </c:strCache>
            </c:strRef>
          </c:cat>
          <c:val>
            <c:numRef>
              <c:f>Sayfa1!$C$2:$C$8</c:f>
              <c:numCache>
                <c:formatCode>General</c:formatCode>
                <c:ptCount val="7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  <c:pt idx="4">
                  <c:v>80</c:v>
                </c:pt>
                <c:pt idx="5">
                  <c:v>80</c:v>
                </c:pt>
                <c:pt idx="6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52-4871-AC45-75DDB80238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4122512"/>
        <c:axId val="2083372592"/>
      </c:barChart>
      <c:catAx>
        <c:axId val="56412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83372592"/>
        <c:crosses val="autoZero"/>
        <c:auto val="1"/>
        <c:lblAlgn val="ctr"/>
        <c:lblOffset val="100"/>
        <c:noMultiLvlLbl val="0"/>
      </c:catAx>
      <c:valAx>
        <c:axId val="20833725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6412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F2303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22.05.2024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22.05.2024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22.05.2024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462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22.05.2024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928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22.05.2024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910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22.05.2024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78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22.05.2024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340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22.05.2024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4203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22.05.2024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5333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22.05.2024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22.05.2024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22.05.2024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22.05.2024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22.05.2024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22.05.2024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8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22.05.2024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22.05.2024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22.05.2024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22.05.2024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43807" y="5512332"/>
            <a:ext cx="4432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5">
                    <a:lumMod val="50000"/>
                  </a:schemeClr>
                </a:solidFill>
              </a:rPr>
              <a:t>ENGELLİ ÖĞRENCİ BİRİMİ </a:t>
            </a:r>
            <a:endParaRPr lang="tr-T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</a:t>
            </a:r>
            <a:r>
              <a:rPr lang="tr-TR" sz="3200" b="1" spc="5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2022-2023 </a:t>
            </a: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YILI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3477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EĞİTİM-ÖĞRETİM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216223"/>
              </p:ext>
            </p:extLst>
          </p:nvPr>
        </p:nvGraphicFramePr>
        <p:xfrm>
          <a:off x="415635" y="1396999"/>
          <a:ext cx="8360230" cy="3951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0115">
                  <a:extLst>
                    <a:ext uri="{9D8B030D-6E8A-4147-A177-3AD203B41FA5}">
                      <a16:colId xmlns:a16="http://schemas.microsoft.com/office/drawing/2014/main" val="553676680"/>
                    </a:ext>
                  </a:extLst>
                </a:gridCol>
                <a:gridCol w="4180115">
                  <a:extLst>
                    <a:ext uri="{9D8B030D-6E8A-4147-A177-3AD203B41FA5}">
                      <a16:colId xmlns:a16="http://schemas.microsoft.com/office/drawing/2014/main" val="2405241762"/>
                    </a:ext>
                  </a:extLst>
                </a:gridCol>
              </a:tblGrid>
              <a:tr h="883063">
                <a:tc>
                  <a:txBody>
                    <a:bodyPr/>
                    <a:lstStyle/>
                    <a:p>
                      <a:r>
                        <a:rPr lang="tr-TR" sz="2400" smtClean="0"/>
                        <a:t>YIL</a:t>
                      </a:r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smtClean="0"/>
                        <a:t>ÖĞRENCİ SAYISI</a:t>
                      </a:r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057102"/>
                  </a:ext>
                </a:extLst>
              </a:tr>
              <a:tr h="1022666">
                <a:tc>
                  <a:txBody>
                    <a:bodyPr/>
                    <a:lstStyle/>
                    <a:p>
                      <a:r>
                        <a:rPr lang="tr-TR" sz="2400" smtClean="0">
                          <a:solidFill>
                            <a:srgbClr val="0F2303"/>
                          </a:solidFill>
                        </a:rPr>
                        <a:t>2021-2022</a:t>
                      </a:r>
                      <a:endParaRPr lang="tr-TR" sz="2400">
                        <a:solidFill>
                          <a:srgbClr val="0F230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smtClean="0">
                          <a:solidFill>
                            <a:srgbClr val="0F2303"/>
                          </a:solidFill>
                        </a:rPr>
                        <a:t>12</a:t>
                      </a:r>
                      <a:endParaRPr lang="tr-TR" sz="2400">
                        <a:solidFill>
                          <a:srgbClr val="0F230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151921"/>
                  </a:ext>
                </a:extLst>
              </a:tr>
              <a:tr h="1022666">
                <a:tc>
                  <a:txBody>
                    <a:bodyPr/>
                    <a:lstStyle/>
                    <a:p>
                      <a:r>
                        <a:rPr lang="tr-TR" sz="2400" smtClean="0">
                          <a:solidFill>
                            <a:srgbClr val="0F2303"/>
                          </a:solidFill>
                        </a:rPr>
                        <a:t>2022-2023</a:t>
                      </a:r>
                      <a:endParaRPr lang="tr-TR" sz="2400">
                        <a:solidFill>
                          <a:srgbClr val="0F230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smtClean="0">
                          <a:solidFill>
                            <a:srgbClr val="0F2303"/>
                          </a:solidFill>
                        </a:rPr>
                        <a:t>14</a:t>
                      </a:r>
                      <a:endParaRPr lang="tr-TR" sz="2400">
                        <a:solidFill>
                          <a:srgbClr val="0F230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988931"/>
                  </a:ext>
                </a:extLst>
              </a:tr>
              <a:tr h="1022666">
                <a:tc>
                  <a:txBody>
                    <a:bodyPr/>
                    <a:lstStyle/>
                    <a:p>
                      <a:r>
                        <a:rPr lang="tr-TR" sz="2400" smtClean="0">
                          <a:solidFill>
                            <a:srgbClr val="0F2303"/>
                          </a:solidFill>
                        </a:rPr>
                        <a:t>2023-2024</a:t>
                      </a:r>
                      <a:endParaRPr lang="tr-TR" sz="2400">
                        <a:solidFill>
                          <a:srgbClr val="0F230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smtClean="0">
                          <a:solidFill>
                            <a:srgbClr val="0F2303"/>
                          </a:solidFill>
                        </a:rPr>
                        <a:t>14</a:t>
                      </a:r>
                      <a:endParaRPr lang="tr-TR" sz="2400">
                        <a:solidFill>
                          <a:srgbClr val="0F230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693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2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3477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EĞİTİM-ÖĞRETİM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566443" y="1607543"/>
            <a:ext cx="7936290" cy="5125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rgbClr val="0F2303"/>
                </a:solidFill>
              </a:rPr>
              <a:t>2022-2023 EĞİTİM DÖNEMİNDE BURS, ALTYAPI VE DİĞER FAALİYETLER</a:t>
            </a:r>
            <a:endParaRPr lang="tr-TR" sz="2800">
              <a:solidFill>
                <a:srgbClr val="0F2303"/>
              </a:solidFill>
            </a:endParaRPr>
          </a:p>
          <a:p>
            <a:pPr marL="0" lvl="0" indent="0">
              <a:buNone/>
            </a:pPr>
            <a:r>
              <a:rPr lang="en-US" sz="2800">
                <a:solidFill>
                  <a:srgbClr val="0F2303"/>
                </a:solidFill>
              </a:rPr>
              <a:t>Engelli öğrencilerimizin toplam öğrenciler içindeki oranı </a:t>
            </a:r>
            <a:r>
              <a:rPr lang="en-US" sz="2800" b="1" i="1">
                <a:solidFill>
                  <a:srgbClr val="0070C0"/>
                </a:solidFill>
              </a:rPr>
              <a:t>0,24’tür</a:t>
            </a:r>
            <a:r>
              <a:rPr lang="en-US" sz="2800" b="1" i="1">
                <a:solidFill>
                  <a:srgbClr val="0070C0"/>
                </a:solidFill>
              </a:rPr>
              <a:t>. </a:t>
            </a:r>
            <a:endParaRPr lang="tr-TR" sz="2800" b="1" i="1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2800" smtClean="0">
                <a:solidFill>
                  <a:srgbClr val="0F2303"/>
                </a:solidFill>
              </a:rPr>
              <a:t>2022-2023 </a:t>
            </a:r>
            <a:r>
              <a:rPr lang="en-US" sz="2800">
                <a:solidFill>
                  <a:srgbClr val="0F2303"/>
                </a:solidFill>
              </a:rPr>
              <a:t>eğitim döneminde </a:t>
            </a:r>
            <a:r>
              <a:rPr lang="en-US" sz="2800" b="1">
                <a:solidFill>
                  <a:srgbClr val="0070C0"/>
                </a:solidFill>
              </a:rPr>
              <a:t>148.990,16 TL </a:t>
            </a:r>
            <a:r>
              <a:rPr lang="en-US" sz="2800">
                <a:solidFill>
                  <a:srgbClr val="0F2303"/>
                </a:solidFill>
              </a:rPr>
              <a:t>tutarında engelli öğrenci bursu verilerek, engelli öğrencilerimizin eğitim ücretinde indirim sağlamıştır. </a:t>
            </a:r>
            <a:endParaRPr lang="tr-TR" sz="2800">
              <a:solidFill>
                <a:srgbClr val="0F2303"/>
              </a:solidFill>
            </a:endParaRPr>
          </a:p>
          <a:p>
            <a:pPr marL="0" indent="0">
              <a:buNone/>
            </a:pPr>
            <a:endParaRPr lang="tr-TR" sz="2800">
              <a:solidFill>
                <a:srgbClr val="0F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ARAŞTIRMA-GELİŞTİRME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2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33479" y="99151"/>
            <a:ext cx="5490479" cy="1005254"/>
          </a:xfr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tr-TR" sz="2700">
                <a:solidFill>
                  <a:srgbClr val="9E5E9B"/>
                </a:solidFill>
                <a:latin typeface="Calibri" panose="020F0502020204030204"/>
                <a:ea typeface="+mn-ea"/>
                <a:cs typeface="+mn-cs"/>
              </a:rPr>
              <a:t>FARKLI VE İYİ UYGULAMA ÖRNEKLERİ</a:t>
            </a:r>
            <a:r>
              <a:rPr lang="tr-TR" sz="2700">
                <a:solidFill>
                  <a:srgbClr val="9E5E9B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tr-TR" sz="2700">
                <a:solidFill>
                  <a:srgbClr val="9E5E9B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tr-TR" sz="2700" smtClean="0">
                <a:solidFill>
                  <a:srgbClr val="1E5155"/>
                </a:solidFill>
                <a:latin typeface="Calibri" panose="020F0502020204030204"/>
                <a:ea typeface="+mn-ea"/>
                <a:cs typeface="+mn-cs"/>
              </a:rPr>
              <a:t>TOPLUMSAL KATKI </a:t>
            </a:r>
            <a:r>
              <a:rPr lang="tr-TR" sz="2700">
                <a:solidFill>
                  <a:srgbClr val="1E5155"/>
                </a:solidFill>
                <a:latin typeface="Calibri" panose="020F0502020204030204"/>
                <a:ea typeface="+mn-ea"/>
                <a:cs typeface="+mn-cs"/>
              </a:rPr>
              <a:t>ALANINDA</a:t>
            </a:r>
            <a:r>
              <a:rPr lang="en-US" sz="2700">
                <a:solidFill>
                  <a:srgbClr val="9E5E9B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2700">
                <a:solidFill>
                  <a:srgbClr val="9E5E9B"/>
                </a:solidFill>
                <a:latin typeface="Calibri" panose="020F0502020204030204"/>
                <a:ea typeface="+mn-ea"/>
                <a:cs typeface="+mn-cs"/>
              </a:rPr>
            </a:b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85991" y="1104404"/>
            <a:ext cx="7919857" cy="575359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F2303"/>
                </a:solidFill>
              </a:rPr>
              <a:t>2022-2023 EĞİTİM DÖNEMİNDE YAPILAN SOSYAL FAALİYETLER</a:t>
            </a:r>
            <a:endParaRPr lang="tr-TR">
              <a:solidFill>
                <a:srgbClr val="0F2303"/>
              </a:solidFill>
            </a:endParaRPr>
          </a:p>
          <a:p>
            <a:pPr lvl="0"/>
            <a:r>
              <a:rPr lang="en-US">
                <a:solidFill>
                  <a:srgbClr val="0F2303"/>
                </a:solidFill>
              </a:rPr>
              <a:t>09 Kasım 2022 tarihinde Antalya Büyükşehir Belediyesi Toplantı Salonunda yapılan </a:t>
            </a:r>
            <a:r>
              <a:rPr lang="en-US" b="1">
                <a:solidFill>
                  <a:srgbClr val="002060"/>
                </a:solidFill>
              </a:rPr>
              <a:t>“Engelsiz Hizmet Komisyonu” </a:t>
            </a:r>
            <a:r>
              <a:rPr lang="en-US">
                <a:solidFill>
                  <a:srgbClr val="0F2303"/>
                </a:solidFill>
              </a:rPr>
              <a:t>toplantısına katılım sağlanmıştır.</a:t>
            </a:r>
            <a:endParaRPr lang="tr-TR">
              <a:solidFill>
                <a:srgbClr val="0F2303"/>
              </a:solidFill>
            </a:endParaRPr>
          </a:p>
          <a:p>
            <a:pPr lvl="0"/>
            <a:r>
              <a:rPr lang="en-US">
                <a:solidFill>
                  <a:srgbClr val="0F2303"/>
                </a:solidFill>
              </a:rPr>
              <a:t>18 Kasım 2022 tarihli EÇHA tarafından çevrimiçi yapılan, </a:t>
            </a:r>
            <a:r>
              <a:rPr lang="en-US" b="1" i="1">
                <a:solidFill>
                  <a:srgbClr val="002060"/>
                </a:solidFill>
              </a:rPr>
              <a:t>“Çocuğa Yönelik Cinsel İstismarı Önleme ve Çocuk Hakları Paneli’ne”</a:t>
            </a:r>
            <a:r>
              <a:rPr lang="en-US" b="1">
                <a:solidFill>
                  <a:srgbClr val="002060"/>
                </a:solidFill>
              </a:rPr>
              <a:t> </a:t>
            </a:r>
            <a:r>
              <a:rPr lang="en-US">
                <a:solidFill>
                  <a:srgbClr val="0F2303"/>
                </a:solidFill>
              </a:rPr>
              <a:t>katılım sağlanmıştır.</a:t>
            </a:r>
            <a:endParaRPr lang="tr-TR">
              <a:solidFill>
                <a:srgbClr val="0F2303"/>
              </a:solidFill>
            </a:endParaRPr>
          </a:p>
          <a:p>
            <a:pPr lvl="0"/>
            <a:r>
              <a:rPr lang="en-US">
                <a:solidFill>
                  <a:srgbClr val="0F2303"/>
                </a:solidFill>
              </a:rPr>
              <a:t>Antalya Bilim Üniversitesi Engelli Öğrenci Birimi Tarafından 02.12.2022 tarihinde çevirimiçi 3 Aralık Dünya Engelliler Günü </a:t>
            </a:r>
            <a:r>
              <a:rPr lang="en-US" b="1">
                <a:solidFill>
                  <a:srgbClr val="002060"/>
                </a:solidFill>
              </a:rPr>
              <a:t>“Farkında Olunuz Duyarlılığı Artırınız” </a:t>
            </a:r>
            <a:r>
              <a:rPr lang="en-US">
                <a:solidFill>
                  <a:srgbClr val="0F2303"/>
                </a:solidFill>
              </a:rPr>
              <a:t>semineri düzenlenmiştir.</a:t>
            </a:r>
            <a:endParaRPr lang="tr-TR">
              <a:solidFill>
                <a:srgbClr val="0F2303"/>
              </a:solidFill>
            </a:endParaRPr>
          </a:p>
          <a:p>
            <a:pPr lvl="0"/>
            <a:r>
              <a:rPr lang="en-US">
                <a:solidFill>
                  <a:srgbClr val="0F2303"/>
                </a:solidFill>
              </a:rPr>
              <a:t>3 Aralık Dünya Engelliler Günü için engelli öğrencilerimiz, yakınları ve temsilciler ile </a:t>
            </a:r>
            <a:r>
              <a:rPr lang="en-US" b="1">
                <a:solidFill>
                  <a:srgbClr val="002060"/>
                </a:solidFill>
              </a:rPr>
              <a:t>2 Aralık 2022 tarihli Döşemealtı Kampüs VİP Salonda düzenlenen yemek organizyonu</a:t>
            </a:r>
            <a:r>
              <a:rPr lang="en-US">
                <a:solidFill>
                  <a:srgbClr val="0F2303"/>
                </a:solidFill>
              </a:rPr>
              <a:t> düzenlenmiştir.</a:t>
            </a:r>
            <a:endParaRPr lang="tr-TR">
              <a:solidFill>
                <a:srgbClr val="0F2303"/>
              </a:solidFill>
            </a:endParaRPr>
          </a:p>
          <a:p>
            <a:pPr lvl="0"/>
            <a:r>
              <a:rPr lang="en-US">
                <a:solidFill>
                  <a:srgbClr val="0F2303"/>
                </a:solidFill>
              </a:rPr>
              <a:t>Sağlık Bilimleri Fakültesi, Fizyoterapi ve Rehabilitasyon Bölümü ve  ABU Engelli Öğrenci Birimi 10-16 Mayıs Engelliler Haftası için 10 Mayıs 2022’de </a:t>
            </a:r>
            <a:r>
              <a:rPr lang="en-US" b="1" i="1">
                <a:solidFill>
                  <a:srgbClr val="002060"/>
                </a:solidFill>
              </a:rPr>
              <a:t>“Engellilerin istihdam olanakları ve engellilerin kanuni hakları”</a:t>
            </a:r>
            <a:r>
              <a:rPr lang="en-US" b="1">
                <a:solidFill>
                  <a:srgbClr val="002060"/>
                </a:solidFill>
              </a:rPr>
              <a:t> </a:t>
            </a:r>
            <a:r>
              <a:rPr lang="en-US">
                <a:solidFill>
                  <a:srgbClr val="0F2303"/>
                </a:solidFill>
              </a:rPr>
              <a:t>konulu,çevrimiçi etkinlik yapılmıştır.</a:t>
            </a:r>
            <a:endParaRPr lang="tr-TR">
              <a:solidFill>
                <a:srgbClr val="0F2303"/>
              </a:solidFill>
            </a:endParaRPr>
          </a:p>
          <a:p>
            <a:endParaRPr lang="tr-TR">
              <a:solidFill>
                <a:srgbClr val="0F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62" y="440410"/>
            <a:ext cx="8015999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6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72" y="103460"/>
            <a:ext cx="3615985" cy="3429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t="12151"/>
          <a:stretch/>
        </p:blipFill>
        <p:spPr>
          <a:xfrm>
            <a:off x="258369" y="3069619"/>
            <a:ext cx="3751876" cy="3744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/>
          <a:srcRect t="15810" b="29336"/>
          <a:stretch/>
        </p:blipFill>
        <p:spPr>
          <a:xfrm>
            <a:off x="4050369" y="3645619"/>
            <a:ext cx="3147207" cy="3168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2" y="103460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b="79523"/>
          <a:stretch/>
        </p:blipFill>
        <p:spPr>
          <a:xfrm>
            <a:off x="633862" y="440410"/>
            <a:ext cx="8015999" cy="123107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3" y="1779238"/>
            <a:ext cx="3384651" cy="478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788" y="1624638"/>
            <a:ext cx="4970851" cy="2736000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38" y="4338000"/>
            <a:ext cx="447331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400" b="1" dirty="0" smtClean="0">
                <a:latin typeface="Arial Black" panose="020B0A04020102020204" pitchFamily="34" charset="0"/>
              </a:rPr>
              <a:t>3 </a:t>
            </a:r>
            <a:r>
              <a:rPr lang="tr-TR" sz="2400" b="1" dirty="0">
                <a:latin typeface="Arial Black" panose="020B0A04020102020204" pitchFamily="34" charset="0"/>
              </a:rPr>
              <a:t>ARALIK DÜNYA ENGELLİLER GÜNÜ ETKİNLİK MEMNUNİYET ANKET ANALİZİ</a:t>
            </a:r>
            <a:br>
              <a:rPr lang="tr-TR" sz="2400" b="1" dirty="0">
                <a:latin typeface="Arial Black" panose="020B0A04020102020204" pitchFamily="34" charset="0"/>
              </a:rPr>
            </a:br>
            <a:endParaRPr lang="tr-TR" sz="2400" b="1" dirty="0">
              <a:latin typeface="Arial Black" panose="020B0A040201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2310581" y="6248400"/>
            <a:ext cx="465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Genel ortalama: %93.05</a:t>
            </a:r>
            <a:endParaRPr lang="tr-T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353271"/>
              </p:ext>
            </p:extLst>
          </p:nvPr>
        </p:nvGraphicFramePr>
        <p:xfrm>
          <a:off x="255639" y="1853248"/>
          <a:ext cx="8603226" cy="439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6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B410CD7-A52E-4981-A327-2DD5B937F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7" y="2109287"/>
            <a:ext cx="2652749" cy="4716000"/>
          </a:xfrm>
          <a:prstGeom prst="rect">
            <a:avLst/>
          </a:prstGeom>
        </p:spPr>
      </p:pic>
      <p:sp>
        <p:nvSpPr>
          <p:cNvPr id="6" name="Yuvarlatılmış Dikdörtgen 6">
            <a:extLst>
              <a:ext uri="{FF2B5EF4-FFF2-40B4-BE49-F238E27FC236}">
                <a16:creationId xmlns:a16="http://schemas.microsoft.com/office/drawing/2014/main" id="{EC9A5239-D58C-4693-9A37-BE8CF6F720F9}"/>
              </a:ext>
            </a:extLst>
          </p:cNvPr>
          <p:cNvSpPr/>
          <p:nvPr/>
        </p:nvSpPr>
        <p:spPr>
          <a:xfrm>
            <a:off x="0" y="1372173"/>
            <a:ext cx="3086546" cy="596440"/>
          </a:xfrm>
          <a:prstGeom prst="roundRect">
            <a:avLst>
              <a:gd name="adj" fmla="val 100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tr-TR" sz="1500" b="1" dirty="0"/>
              <a:t>10-16 Mayıs Engelliler Haftası Etkinliği</a:t>
            </a:r>
            <a:endParaRPr lang="tr-TR" sz="1500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1" r="-1994" b="4115"/>
          <a:stretch/>
        </p:blipFill>
        <p:spPr>
          <a:xfrm>
            <a:off x="4348530" y="1372173"/>
            <a:ext cx="4748417" cy="2511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/>
          <a:srcRect l="1" r="-969" b="5822"/>
          <a:stretch/>
        </p:blipFill>
        <p:spPr>
          <a:xfrm>
            <a:off x="4348530" y="4202961"/>
            <a:ext cx="4477076" cy="2349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15" y="0"/>
            <a:ext cx="8016935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25418" t="33594" r="24549" b="14719"/>
          <a:stretch/>
        </p:blipFill>
        <p:spPr>
          <a:xfrm>
            <a:off x="37210" y="1063423"/>
            <a:ext cx="9106790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285135" y="474344"/>
            <a:ext cx="8632723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endParaRPr lang="tr-TR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endParaRPr lang="tr-TR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endParaRPr lang="tr-TR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endParaRPr lang="tr-TR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MİSYON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Antalya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Bilim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Üniversitesi'nde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öğrenim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gören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herhangi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engeli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nedeniyle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özel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korunma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bakım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rehabilitasyon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danışmanlık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destek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hizmetlerine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ihtiyaç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duyan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öğrencilerin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öğrenim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süreçlerini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kolaylaştırmak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gerekli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tedbirleri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almak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yönde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akademik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sosyal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kültürel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ortamlara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eşit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fırsatlarla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katılımlarını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sağlamak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düzenlemeler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yapmaktır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tr-TR" b="1" dirty="0">
              <a:solidFill>
                <a:srgbClr val="0F2303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VİZYON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tr-TR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ezavantajlı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öğrencilerin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tüm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öğrencilerle</a:t>
            </a:r>
            <a:r>
              <a:rPr lang="en-US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tr-TR" b="1" dirty="0">
                <a:solidFill>
                  <a:srgbClr val="0F230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eşit hak ve imkânlara sahip olarak eğitim-öğrenim gördüğü bir ortam sunmaktır.</a:t>
            </a:r>
          </a:p>
        </p:txBody>
      </p:sp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1778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KURUMSALLAŞMA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3" y="310487"/>
            <a:ext cx="1951851" cy="4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Dikdörtgen 64"/>
          <p:cNvSpPr/>
          <p:nvPr/>
        </p:nvSpPr>
        <p:spPr>
          <a:xfrm>
            <a:off x="914401" y="2967335"/>
            <a:ext cx="7731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Kurumsal hafızanın kayıp olmaması için </a:t>
            </a:r>
            <a:r>
              <a:rPr lang="tr-TR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birime ait </a:t>
            </a:r>
            <a:r>
              <a:rPr lang="tr-TR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 evraklar </a:t>
            </a:r>
            <a:r>
              <a:rPr lang="tr-TR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elektronik </a:t>
            </a:r>
            <a:r>
              <a:rPr lang="tr-TR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aktif bir şekilde korunmaktadır.</a:t>
            </a:r>
          </a:p>
        </p:txBody>
      </p:sp>
    </p:spTree>
    <p:extLst>
      <p:ext uri="{BB962C8B-B14F-4D97-AF65-F5344CB8AC3E}">
        <p14:creationId xmlns:p14="http://schemas.microsoft.com/office/powerpoint/2010/main" val="17841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309" y="464778"/>
            <a:ext cx="5659381" cy="805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SÜREKLİ İYİLEŞTİRME ÖNERİLERİ</a:t>
            </a:r>
            <a:endParaRPr lang="en-US" sz="24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87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411204"/>
            <a:ext cx="1477697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934065" y="2782528"/>
            <a:ext cx="76003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F2303"/>
                </a:solidFill>
              </a:rPr>
              <a:t>Kalite </a:t>
            </a:r>
            <a:r>
              <a:rPr lang="tr-TR" dirty="0" smtClean="0">
                <a:solidFill>
                  <a:srgbClr val="0F2303"/>
                </a:solidFill>
              </a:rPr>
              <a:t>süreçleri takip edilecek</a:t>
            </a:r>
          </a:p>
          <a:p>
            <a:endParaRPr lang="tr-TR" dirty="0">
              <a:solidFill>
                <a:srgbClr val="0F2303"/>
              </a:solidFill>
            </a:endParaRPr>
          </a:p>
          <a:p>
            <a:r>
              <a:rPr lang="tr-TR" dirty="0" smtClean="0">
                <a:solidFill>
                  <a:srgbClr val="0F2303"/>
                </a:solidFill>
              </a:rPr>
              <a:t>Engelli Öğrencilere memnuniyet anketi uygulanacak</a:t>
            </a:r>
          </a:p>
          <a:p>
            <a:endParaRPr lang="tr-TR" dirty="0">
              <a:solidFill>
                <a:srgbClr val="0F2303"/>
              </a:solidFill>
            </a:endParaRPr>
          </a:p>
          <a:p>
            <a:r>
              <a:rPr lang="tr-TR" dirty="0" smtClean="0">
                <a:solidFill>
                  <a:srgbClr val="0F2303"/>
                </a:solidFill>
              </a:rPr>
              <a:t>Toplumsal </a:t>
            </a:r>
            <a:r>
              <a:rPr lang="tr-TR" dirty="0">
                <a:solidFill>
                  <a:srgbClr val="0F2303"/>
                </a:solidFill>
              </a:rPr>
              <a:t>farkındalığı arttırmaya yönelik etkinlikler yapılacak </a:t>
            </a:r>
            <a:endParaRPr lang="tr-TR" dirty="0" smtClean="0">
              <a:solidFill>
                <a:srgbClr val="0F2303"/>
              </a:solidFill>
            </a:endParaRPr>
          </a:p>
          <a:p>
            <a:endParaRPr lang="tr-TR" dirty="0">
              <a:solidFill>
                <a:srgbClr val="0F2303"/>
              </a:solidFill>
            </a:endParaRPr>
          </a:p>
          <a:p>
            <a:r>
              <a:rPr lang="tr-TR" dirty="0">
                <a:solidFill>
                  <a:srgbClr val="0F2303"/>
                </a:solidFill>
              </a:rPr>
              <a:t>Engelli biriminin tanınırlığını arttırmak için sosyal medya kullanılacak </a:t>
            </a:r>
          </a:p>
        </p:txBody>
      </p:sp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1D4A1E5-060A-49D3-A943-BEC00AFE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165662"/>
              </p:ext>
            </p:extLst>
          </p:nvPr>
        </p:nvGraphicFramePr>
        <p:xfrm>
          <a:off x="179513" y="1288028"/>
          <a:ext cx="8699015" cy="5550045"/>
        </p:xfrm>
        <a:graphic>
          <a:graphicData uri="http://schemas.openxmlformats.org/drawingml/2006/table">
            <a:tbl>
              <a:tblPr/>
              <a:tblGrid>
                <a:gridCol w="2076199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196088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213364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2213364">
                  <a:extLst>
                    <a:ext uri="{9D8B030D-6E8A-4147-A177-3AD203B41FA5}">
                      <a16:colId xmlns:a16="http://schemas.microsoft.com/office/drawing/2014/main" val="588152821"/>
                    </a:ext>
                  </a:extLst>
                </a:gridCol>
              </a:tblGrid>
              <a:tr h="29605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769140"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F2303"/>
                          </a:solidFill>
                          <a:effectLst/>
                          <a:latin typeface="Arial" panose="020B0604020202020204" pitchFamily="34" charset="0"/>
                        </a:rPr>
                        <a:t>G 1- Birim üyelerinin yetkin olması  (Birim sorumlularının eğitimi, bilimsel çalışmaları)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F2303"/>
                          </a:solidFill>
                          <a:effectLst/>
                          <a:latin typeface="Arial" panose="020B0604020202020204" pitchFamily="34" charset="0"/>
                        </a:rPr>
                        <a:t>Z-1 Engelsiz üniversite bayrakları için başvuru koşullarının tamamlanma sürecinde olması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F2303"/>
                          </a:solidFill>
                          <a:effectLst/>
                          <a:latin typeface="Arial" panose="020B0604020202020204" pitchFamily="34" charset="0"/>
                        </a:rPr>
                        <a:t>F 1- Antalya'daki sağlık kurum ve kuruluşları, rehabilitasyon merkezleri, belediyeler ve sivil toplum kuruluşları ile iş birliklerine açık olunması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F2303"/>
                          </a:solidFill>
                          <a:effectLst/>
                          <a:latin typeface="Arial" panose="020B0604020202020204" pitchFamily="34" charset="0"/>
                        </a:rPr>
                        <a:t>T 1- Engellilik bilincinde toplumsal farkındalığın halen yetersiz olması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616469"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F2303"/>
                          </a:solidFill>
                          <a:effectLst/>
                          <a:latin typeface="Arial" panose="020B0604020202020204" pitchFamily="34" charset="0"/>
                        </a:rPr>
                        <a:t>G 2-Birim ve çalışanlarının ulaşılabilir olması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F2303"/>
                          </a:solidFill>
                          <a:effectLst/>
                          <a:latin typeface="Arial" panose="020B0604020202020204" pitchFamily="34" charset="0"/>
                        </a:rPr>
                        <a:t>Z-2 Engelli öğrenci biriminin etkinlik görevlendirmelerinde gönüllü öğrenci katılımının yeterli olmaması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F2303"/>
                          </a:solidFill>
                          <a:effectLst/>
                          <a:latin typeface="Arial" panose="020B0604020202020204" pitchFamily="34" charset="0"/>
                        </a:rPr>
                        <a:t>F 2- Toplumsal bilincin oluşturulması için kamu spotlarının sık sık kitle iletişim araçlarında yer alması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F2303"/>
                          </a:solidFill>
                          <a:effectLst/>
                          <a:latin typeface="Arial" panose="020B0604020202020204" pitchFamily="34" charset="0"/>
                        </a:rPr>
                        <a:t>T 2- ABU Döşemealtı Kampüsünün engelli öğrencilerin ulaşımında mesafe açısından zorluk yaratması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504365"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F2303"/>
                          </a:solidFill>
                          <a:effectLst/>
                          <a:latin typeface="Arial" panose="020B0604020202020204" pitchFamily="34" charset="0"/>
                        </a:rPr>
                        <a:t>G 3- Öğrencilerin çevrimiçi olarak Birime başvurularını yapabilmeleri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F2303"/>
                          </a:solidFill>
                          <a:effectLst/>
                          <a:latin typeface="Arial" panose="020B0604020202020204" pitchFamily="34" charset="0"/>
                        </a:rPr>
                        <a:t>T 3 - Kahramanmaraş merkezli Altı Şubat 2023 deprem sonrası engelli birey sayısında artış olması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670390"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F2303"/>
                          </a:solidFill>
                          <a:effectLst/>
                          <a:latin typeface="Arial" panose="020B0604020202020204" pitchFamily="34" charset="0"/>
                        </a:rPr>
                        <a:t>G 4-Bekletilmeden, en kısa sürede başvuruların değerlendirilmesi ve yanıt verilmesi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F2303"/>
                          </a:solidFill>
                          <a:effectLst/>
                          <a:latin typeface="Arial" panose="020B0604020202020204" pitchFamily="34" charset="0"/>
                        </a:rPr>
                        <a:t>T 4 - Engelli bireylerin toplumda deşifre olmamak için soyutlanma isteği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8340"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F2303"/>
                          </a:solidFill>
                          <a:effectLst/>
                          <a:latin typeface="Arial" panose="020B0604020202020204" pitchFamily="34" charset="0"/>
                        </a:rPr>
                        <a:t>G 5- Birim başvurularına çözüm odaklı yaklaşılması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836415"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F2303"/>
                          </a:solidFill>
                          <a:effectLst/>
                          <a:latin typeface="Arial" panose="020B0604020202020204" pitchFamily="34" charset="0"/>
                        </a:rPr>
                        <a:t>G 6- ABU Burs Yönregesine ek olarak engelli öğrencilere ek burs desteğinin verilmesi ve ayrıca eğitim ücretlerinde indirim sağlanması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670390"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F2303"/>
                          </a:solidFill>
                          <a:effectLst/>
                          <a:latin typeface="Arial" panose="020B0604020202020204" pitchFamily="34" charset="0"/>
                        </a:rPr>
                        <a:t>G 7- Engelli öğrencilerin kampüs yaşamına uyumunu sağlamak için mimari ve fiziki çevrenin iyileştiriliyor olması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38340"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F2303"/>
                          </a:solidFill>
                          <a:effectLst/>
                          <a:latin typeface="Arial" panose="020B0604020202020204" pitchFamily="34" charset="0"/>
                        </a:rPr>
                        <a:t>G 8 - Dış paydaşlar ile etkin görüş alışverişinin yapılması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38340"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b="0" i="0" u="none" strike="noStrike" dirty="0">
                          <a:solidFill>
                            <a:srgbClr val="0F2303"/>
                          </a:solidFill>
                          <a:effectLst/>
                          <a:latin typeface="Arial" panose="020B0604020202020204" pitchFamily="34" charset="0"/>
                        </a:rPr>
                        <a:t>G 9 - ADIM Üniversiteleri protokolünde yer alması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631984"/>
              </p:ext>
            </p:extLst>
          </p:nvPr>
        </p:nvGraphicFramePr>
        <p:xfrm>
          <a:off x="245806" y="1288031"/>
          <a:ext cx="8436077" cy="5024275"/>
        </p:xfrm>
        <a:graphic>
          <a:graphicData uri="http://schemas.openxmlformats.org/drawingml/2006/table">
            <a:tbl>
              <a:tblPr/>
              <a:tblGrid>
                <a:gridCol w="2700573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856517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878987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70268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4159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Rektörlük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Sorumluluk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memnuniyeti ve problemlerine yönelik çözüm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4159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Birim Sorumlu Öğretim Elemanları ve İdari Sorumlular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Sorumluluk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 talebi ve hızlı dönüş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4159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 Öğretim Elemanları ve İdari Personel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problemlerine yönelik konsültasyon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 beklentisi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4159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İşyeri Hekimi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Konsültasyon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4159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 gerçekleştirme sebebimiz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Profesyonel tutum ve hizmet beklentisi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4159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Aileleri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sorunları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sorunlarının çözümü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5782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gruplar (Sağlık Kurum ve Kuruluşları, Meslek odaları, kaymakamlık, belediyeler, sivil toplum kuruluşları, vb.)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İşbirliği, ortak çalışma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Çalışmalarına katkı sağlamak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4159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Bağlı olunan kurum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Raporlama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4159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YÖKAK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Bağlı olunan kurum, Bilgi/Mevzuat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Raporlama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41592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Bağımsız Akredite     Dış Denetim Kurumu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Bilgi/Mevzuat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Raporlama, kalite bünyesinde faaliyet gösterme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471160" y="761596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8304B644-425E-4186-B593-E25613CE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089444"/>
              </p:ext>
            </p:extLst>
          </p:nvPr>
        </p:nvGraphicFramePr>
        <p:xfrm>
          <a:off x="953729" y="1385082"/>
          <a:ext cx="7639667" cy="2744466"/>
        </p:xfrm>
        <a:graphic>
          <a:graphicData uri="http://schemas.openxmlformats.org/drawingml/2006/table">
            <a:tbl>
              <a:tblPr/>
              <a:tblGrid>
                <a:gridCol w="1453530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537463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54955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54955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549558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15576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11868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Kitap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Engelli Öğrenci Birimi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789470" y="157316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0F23ED71-2D0A-4A91-BB06-5711D1600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824607"/>
              </p:ext>
            </p:extLst>
          </p:nvPr>
        </p:nvGraphicFramePr>
        <p:xfrm>
          <a:off x="983226" y="1385081"/>
          <a:ext cx="7472515" cy="3924337"/>
        </p:xfrm>
        <a:graphic>
          <a:graphicData uri="http://schemas.openxmlformats.org/drawingml/2006/table">
            <a:tbl>
              <a:tblPr/>
              <a:tblGrid>
                <a:gridCol w="1421728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503825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515654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515654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515654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9705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7395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Personel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Engelli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Öğrenci Birimi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11071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Personel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Engelli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Öğrenci Birimi 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11071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Doktor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Engelli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Öğrenci Birimi 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715883"/>
              </p:ext>
            </p:extLst>
          </p:nvPr>
        </p:nvGraphicFramePr>
        <p:xfrm>
          <a:off x="442452" y="1801446"/>
          <a:ext cx="8504903" cy="2021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96057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608846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T 4 - Engelli bireylerin toplumda deşifre olmamak için soyutlanma isteği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30.08.2023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Engelli Öğrenci Birimi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Toplumsal farkındalığı arttıracak etkinliklerin düzenlenmesi</a:t>
                      </a:r>
                    </a:p>
                    <a:p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(HAYATA GEÇİRİLEN ÖNERİLER ve AKSİYON ALINAN ŞİKAYETLER)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400F1050-5732-4B60-86BA-E121C706F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713455"/>
              </p:ext>
            </p:extLst>
          </p:nvPr>
        </p:nvGraphicFramePr>
        <p:xfrm>
          <a:off x="1317523" y="2585884"/>
          <a:ext cx="6325742" cy="1965553"/>
        </p:xfrm>
        <a:graphic>
          <a:graphicData uri="http://schemas.openxmlformats.org/drawingml/2006/table">
            <a:tbl>
              <a:tblPr/>
              <a:tblGrid>
                <a:gridCol w="2025009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141942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158791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112353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KONUSU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ÇÖZÜM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842022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solidFill>
                            <a:srgbClr val="0C0D0D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Birimimize</a:t>
                      </a:r>
                      <a:r>
                        <a:rPr lang="en-US" sz="1800" dirty="0">
                          <a:solidFill>
                            <a:srgbClr val="0C0D0D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C0D0D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şikayet</a:t>
                      </a:r>
                      <a:r>
                        <a:rPr lang="en-US" sz="1800" dirty="0">
                          <a:solidFill>
                            <a:srgbClr val="0C0D0D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C0D0D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sistemi</a:t>
                      </a:r>
                      <a:r>
                        <a:rPr lang="en-US" sz="1800" dirty="0">
                          <a:solidFill>
                            <a:srgbClr val="0C0D0D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C0D0D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üzerinden</a:t>
                      </a:r>
                      <a:r>
                        <a:rPr lang="en-US" sz="1800" dirty="0">
                          <a:solidFill>
                            <a:srgbClr val="0C0D0D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C0D0D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gelen</a:t>
                      </a:r>
                      <a:r>
                        <a:rPr lang="en-US" sz="1800" dirty="0">
                          <a:solidFill>
                            <a:srgbClr val="0C0D0D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C0D0D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öneri</a:t>
                      </a:r>
                      <a:r>
                        <a:rPr lang="en-US" sz="1800" dirty="0">
                          <a:solidFill>
                            <a:srgbClr val="0C0D0D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C0D0D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1800" dirty="0">
                          <a:solidFill>
                            <a:srgbClr val="0C0D0D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C0D0D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şikayet</a:t>
                      </a:r>
                      <a:r>
                        <a:rPr lang="en-US" sz="1800" dirty="0">
                          <a:solidFill>
                            <a:srgbClr val="0C0D0D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C0D0D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bulunmamaktadır</a:t>
                      </a:r>
                      <a:r>
                        <a:rPr lang="en-US" sz="800" dirty="0">
                          <a:solidFill>
                            <a:srgbClr val="0C0D0D"/>
                          </a:solidFill>
                          <a:ea typeface="+mn-lt"/>
                          <a:cs typeface="+mn-lt"/>
                        </a:rPr>
                        <a:t>.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4569" t="43780" r="31010" b="20284"/>
          <a:stretch/>
        </p:blipFill>
        <p:spPr>
          <a:xfrm>
            <a:off x="3830547" y="3250815"/>
            <a:ext cx="5277493" cy="1656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/>
          <a:srcRect l="883" t="21031" r="70514" b="16134"/>
          <a:stretch/>
        </p:blipFill>
        <p:spPr>
          <a:xfrm>
            <a:off x="79606" y="1507679"/>
            <a:ext cx="3554298" cy="43920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514168" y="3060155"/>
            <a:ext cx="6685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0F2303"/>
              </a:solidFill>
            </a:endParaRPr>
          </a:p>
          <a:p>
            <a:endParaRPr lang="tr-TR" dirty="0">
              <a:solidFill>
                <a:srgbClr val="0F2303"/>
              </a:solidFill>
            </a:endParaRPr>
          </a:p>
          <a:p>
            <a:endParaRPr lang="tr-TR" dirty="0" smtClean="0">
              <a:solidFill>
                <a:srgbClr val="0F2303"/>
              </a:solidFill>
            </a:endParaRPr>
          </a:p>
          <a:p>
            <a:endParaRPr lang="tr-TR" dirty="0">
              <a:solidFill>
                <a:srgbClr val="0F2303"/>
              </a:solidFill>
            </a:endParaRPr>
          </a:p>
          <a:p>
            <a:endParaRPr lang="tr-TR" dirty="0" smtClean="0">
              <a:solidFill>
                <a:srgbClr val="0F2303"/>
              </a:solidFill>
            </a:endParaRPr>
          </a:p>
          <a:p>
            <a:endParaRPr lang="tr-TR" dirty="0">
              <a:solidFill>
                <a:srgbClr val="0F2303"/>
              </a:solidFill>
            </a:endParaRPr>
          </a:p>
          <a:p>
            <a:endParaRPr lang="tr-TR" dirty="0" smtClean="0">
              <a:solidFill>
                <a:srgbClr val="0F2303"/>
              </a:solidFill>
            </a:endParaRPr>
          </a:p>
          <a:p>
            <a:endParaRPr lang="tr-TR" dirty="0">
              <a:solidFill>
                <a:srgbClr val="0F2303"/>
              </a:solidFill>
            </a:endParaRPr>
          </a:p>
          <a:p>
            <a:endParaRPr lang="tr-TR" dirty="0" smtClean="0">
              <a:solidFill>
                <a:srgbClr val="0F2303"/>
              </a:solidFill>
            </a:endParaRPr>
          </a:p>
          <a:p>
            <a:endParaRPr lang="tr-TR" dirty="0">
              <a:solidFill>
                <a:srgbClr val="0F2303"/>
              </a:solidFill>
            </a:endParaRPr>
          </a:p>
          <a:p>
            <a:endParaRPr lang="tr-TR" dirty="0" smtClean="0">
              <a:solidFill>
                <a:srgbClr val="0F2303"/>
              </a:solidFill>
            </a:endParaRPr>
          </a:p>
          <a:p>
            <a:endParaRPr lang="tr-TR" dirty="0">
              <a:solidFill>
                <a:srgbClr val="0F2303"/>
              </a:solidFill>
            </a:endParaRPr>
          </a:p>
          <a:p>
            <a:r>
              <a:rPr lang="tr-TR" dirty="0" smtClean="0">
                <a:solidFill>
                  <a:srgbClr val="0F2303"/>
                </a:solidFill>
              </a:rPr>
              <a:t>Bütün </a:t>
            </a:r>
            <a:r>
              <a:rPr lang="tr-TR" dirty="0">
                <a:solidFill>
                  <a:srgbClr val="0F2303"/>
                </a:solidFill>
              </a:rPr>
              <a:t>kalite süreçleri birim çalışanları tarafından gözden geçirilecek </a:t>
            </a:r>
          </a:p>
        </p:txBody>
      </p:sp>
    </p:spTree>
    <p:extLst>
      <p:ext uri="{BB962C8B-B14F-4D97-AF65-F5344CB8AC3E}">
        <p14:creationId xmlns:p14="http://schemas.microsoft.com/office/powerpoint/2010/main" val="13463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2">
      <a:dk1>
        <a:srgbClr val="8AD0D5"/>
      </a:dk1>
      <a:lt1>
        <a:sysClr val="window" lastClr="FFFFFF"/>
      </a:lt1>
      <a:dk2>
        <a:srgbClr val="1E5155"/>
      </a:dk2>
      <a:lt2>
        <a:srgbClr val="BFBFB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575</TotalTime>
  <Words>818</Words>
  <Application>Microsoft Office PowerPoint</Application>
  <PresentationFormat>Ekran Gösterisi (4:3)</PresentationFormat>
  <Paragraphs>189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Century Gothic</vt:lpstr>
      <vt:lpstr>Times New Roman</vt:lpstr>
      <vt:lpstr>Wingdings 3</vt:lpstr>
      <vt:lpstr>İyon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FARKLI VE İYİ UYGULAMA ÖRNEKLERİ TOPLUMSAL KATKI ALANINDA </vt:lpstr>
      <vt:lpstr>PowerPoint Sunusu</vt:lpstr>
      <vt:lpstr>PowerPoint Sunusu</vt:lpstr>
      <vt:lpstr>PowerPoint Sunusu</vt:lpstr>
      <vt:lpstr>3 ARALIK DÜNYA ENGELLİLER GÜNÜ ETKİNLİK MEMNUNİYET ANKET ANALİZİ 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Ali Engin DORUM</dc:creator>
  <cp:lastModifiedBy>Hakan KURNAZ</cp:lastModifiedBy>
  <cp:revision>90</cp:revision>
  <dcterms:created xsi:type="dcterms:W3CDTF">2020-01-20T10:44:30Z</dcterms:created>
  <dcterms:modified xsi:type="dcterms:W3CDTF">2024-05-22T20:51:36Z</dcterms:modified>
</cp:coreProperties>
</file>