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charts/chart3.xml" ContentType="application/vnd.openxmlformats-officedocument.drawingml.chart+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1"/>
  </p:notesMasterIdLst>
  <p:sldIdLst>
    <p:sldId id="256" r:id="rId2"/>
    <p:sldId id="288" r:id="rId3"/>
    <p:sldId id="365" r:id="rId4"/>
    <p:sldId id="347" r:id="rId5"/>
    <p:sldId id="346" r:id="rId6"/>
    <p:sldId id="364" r:id="rId7"/>
    <p:sldId id="285" r:id="rId8"/>
    <p:sldId id="366" r:id="rId9"/>
    <p:sldId id="367" r:id="rId10"/>
    <p:sldId id="369" r:id="rId11"/>
    <p:sldId id="353" r:id="rId12"/>
    <p:sldId id="371" r:id="rId13"/>
    <p:sldId id="358" r:id="rId14"/>
    <p:sldId id="357" r:id="rId15"/>
    <p:sldId id="359" r:id="rId16"/>
    <p:sldId id="360" r:id="rId17"/>
    <p:sldId id="361" r:id="rId18"/>
    <p:sldId id="278" r:id="rId19"/>
    <p:sldId id="372"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BEA70EB5-37B4-4FD2-923D-5284A583AEE6}">
          <p14:sldIdLst>
            <p14:sldId id="256"/>
          </p14:sldIdLst>
        </p14:section>
        <p14:section name="Başlıksız Bölüm" id="{29ED5E7A-0C58-4AF1-A401-2AB9E7D510F4}">
          <p14:sldIdLst>
            <p14:sldId id="288"/>
            <p14:sldId id="365"/>
            <p14:sldId id="347"/>
            <p14:sldId id="346"/>
            <p14:sldId id="364"/>
            <p14:sldId id="285"/>
            <p14:sldId id="366"/>
            <p14:sldId id="367"/>
            <p14:sldId id="369"/>
            <p14:sldId id="353"/>
            <p14:sldId id="371"/>
            <p14:sldId id="358"/>
            <p14:sldId id="357"/>
            <p14:sldId id="359"/>
            <p14:sldId id="360"/>
            <p14:sldId id="361"/>
            <p14:sldId id="278"/>
            <p14:sldId id="372"/>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i Engin DORUM" initials="AED" lastIdx="1" clrIdx="0">
    <p:extLst>
      <p:ext uri="{19B8F6BF-5375-455C-9EA6-DF929625EA0E}">
        <p15:presenceInfo xmlns:p15="http://schemas.microsoft.com/office/powerpoint/2012/main" userId="d7838842375f6d7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2303"/>
    <a:srgbClr val="0C0D0D"/>
    <a:srgbClr val="001626"/>
    <a:srgbClr val="7AEE32"/>
    <a:srgbClr val="E626AF"/>
    <a:srgbClr val="1F0620"/>
    <a:srgbClr val="020424"/>
    <a:srgbClr val="D9D9D9"/>
    <a:srgbClr val="122204"/>
    <a:srgbClr val="12245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AC4A0E0-5728-3060-DBC6-73089B61B9EC}" v="19" dt="2021-12-30T11:12:01.669"/>
    <p1510:client id="{5DACE587-96EF-BCC8-9D45-661E4D919997}" v="25" dt="2021-12-30T11:23:17.420"/>
    <p1510:client id="{FBBD671A-7482-21DB-78BB-48D5101602C6}" v="422" dt="2021-12-30T11:09:03.643"/>
  </p1510:revLst>
</p1510:revInfo>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Orta Stil 2 - Vurgu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46F890A9-2807-4EBB-B81D-B2AA78EC7F39}" styleName="Koyu Stil 2 - Vurgu 5/Vurgu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3B4B98B0-60AC-42C2-AFA5-B58CD77FA1E5}" styleName="Açık Stil 1 - Vurgu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D7AC3CCA-C797-4891-BE02-D94E43425B78}" styleName="Orta Stil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FD0F851-EC5A-4D38-B0AD-8093EC10F338}" styleName="Açık Stil 1 - Vurgu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9D7B26C5-4107-4FEC-AEDC-1716B250A1EF}" styleName="Açık Stil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8FB837D-C827-4EFA-A057-4D05807E0F7C}" styleName="Tema Uygulanmış Stil 1 - Vurgu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3" d="100"/>
          <a:sy n="83" d="100"/>
        </p:scale>
        <p:origin x="1450"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 Id="rId30" Type="http://schemas.microsoft.com/office/2015/10/relationships/revisionInfo" Target="revisionInfo.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_al__ma_Sayfas_.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_al__ma_Sayfas_1.xlsx"/></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__al__ma_Sayfas_2.xlsx"/><Relationship Id="rId1" Type="http://schemas.openxmlformats.org/officeDocument/2006/relationships/themeOverride" Target="../theme/themeOverrid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tr-TR" dirty="0"/>
              <a:t>ABUTTO</a:t>
            </a:r>
            <a:r>
              <a:rPr lang="tr-TR" baseline="0" dirty="0"/>
              <a:t> </a:t>
            </a:r>
            <a:r>
              <a:rPr lang="tr-TR" baseline="0" dirty="0" smtClean="0"/>
              <a:t>KURUM İÇİ MEMNUNİYET ANKET </a:t>
            </a:r>
            <a:r>
              <a:rPr lang="tr-TR" baseline="0" dirty="0"/>
              <a:t>GRAFİĞİ</a:t>
            </a:r>
            <a:endParaRPr lang="tr-TR" dirty="0"/>
          </a:p>
        </c:rich>
      </c:tx>
      <c:layout>
        <c:manualLayout>
          <c:xMode val="edge"/>
          <c:yMode val="edge"/>
          <c:x val="0.18817701397236353"/>
          <c:y val="5.0925895613387714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tr-TR"/>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dLbls>
          <c:showLegendKey val="0"/>
          <c:showVal val="0"/>
          <c:showCatName val="0"/>
          <c:showSerName val="0"/>
          <c:showPercent val="0"/>
          <c:showBubbleSize val="0"/>
        </c:dLbls>
        <c:gapWidth val="150"/>
        <c:shape val="box"/>
        <c:axId val="1332007904"/>
        <c:axId val="1332010816"/>
        <c:axId val="0"/>
      </c:bar3DChart>
      <c:catAx>
        <c:axId val="1332007904"/>
        <c:scaling>
          <c:orientation val="minMax"/>
        </c:scaling>
        <c:delete val="0"/>
        <c:axPos val="b"/>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tr-TR"/>
          </a:p>
        </c:txPr>
        <c:crossAx val="1332010816"/>
        <c:crosses val="autoZero"/>
        <c:auto val="1"/>
        <c:lblAlgn val="ctr"/>
        <c:lblOffset val="100"/>
        <c:noMultiLvlLbl val="0"/>
      </c:catAx>
      <c:valAx>
        <c:axId val="133201081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tr-TR"/>
          </a:p>
        </c:txPr>
        <c:crossAx val="133200790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tr-TR"/>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tr-TR"/>
              <a:t>ABUTTO</a:t>
            </a:r>
            <a:r>
              <a:rPr lang="tr-TR" baseline="0"/>
              <a:t> ANKET GRAFİĞİ</a:t>
            </a:r>
            <a:endParaRPr lang="tr-TR"/>
          </a:p>
        </c:rich>
      </c:tx>
      <c:layout>
        <c:manualLayout>
          <c:xMode val="edge"/>
          <c:yMode val="edge"/>
          <c:x val="0.3762567804024497"/>
          <c:y val="5.0925925925925923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tr-TR"/>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spPr>
            <a:solidFill>
              <a:schemeClr val="accent1"/>
            </a:solidFill>
            <a:ln>
              <a:noFill/>
            </a:ln>
            <a:effectLst/>
            <a:sp3d/>
          </c:spPr>
          <c:invertIfNegative val="0"/>
          <c:val>
            <c:numRef>
              <c:f>'ANKET ANALİZ'!$A$47:$I$47</c:f>
              <c:numCache>
                <c:formatCode>0%</c:formatCode>
                <c:ptCount val="9"/>
                <c:pt idx="0">
                  <c:v>0.85465116279069764</c:v>
                </c:pt>
                <c:pt idx="1">
                  <c:v>0.85465116279069764</c:v>
                </c:pt>
                <c:pt idx="2">
                  <c:v>0.8597560975609756</c:v>
                </c:pt>
                <c:pt idx="3">
                  <c:v>0.79651162790697672</c:v>
                </c:pt>
                <c:pt idx="4">
                  <c:v>0.81874999999999998</c:v>
                </c:pt>
                <c:pt idx="5">
                  <c:v>0.85</c:v>
                </c:pt>
                <c:pt idx="6">
                  <c:v>0.8214285714285714</c:v>
                </c:pt>
                <c:pt idx="7">
                  <c:v>0.82499999999999996</c:v>
                </c:pt>
                <c:pt idx="8">
                  <c:v>0.8597560975609756</c:v>
                </c:pt>
              </c:numCache>
            </c:numRef>
          </c:val>
          <c:extLst>
            <c:ext xmlns:c16="http://schemas.microsoft.com/office/drawing/2014/chart" uri="{C3380CC4-5D6E-409C-BE32-E72D297353CC}">
              <c16:uniqueId val="{00000000-B46E-4B20-AE97-F19742AA4F2C}"/>
            </c:ext>
          </c:extLst>
        </c:ser>
        <c:ser>
          <c:idx val="1"/>
          <c:order val="1"/>
          <c:tx>
            <c:strRef>
              <c:f>'ANKET ANALİZ'!$A$47:$I$47</c:f>
              <c:strCache>
                <c:ptCount val="9"/>
                <c:pt idx="0">
                  <c:v>85%</c:v>
                </c:pt>
                <c:pt idx="1">
                  <c:v>85%</c:v>
                </c:pt>
                <c:pt idx="2">
                  <c:v>86%</c:v>
                </c:pt>
                <c:pt idx="3">
                  <c:v>80%</c:v>
                </c:pt>
                <c:pt idx="4">
                  <c:v>82%</c:v>
                </c:pt>
                <c:pt idx="5">
                  <c:v>85%</c:v>
                </c:pt>
                <c:pt idx="6">
                  <c:v>82%</c:v>
                </c:pt>
                <c:pt idx="7">
                  <c:v>83%</c:v>
                </c:pt>
                <c:pt idx="8">
                  <c:v>86%</c:v>
                </c:pt>
              </c:strCache>
            </c:strRef>
          </c:tx>
          <c:spPr>
            <a:solidFill>
              <a:schemeClr val="accent2"/>
            </a:solidFill>
            <a:ln>
              <a:noFill/>
            </a:ln>
            <a:effectLst/>
            <a:sp3d/>
          </c:spPr>
          <c:invertIfNegative val="0"/>
          <c:val>
            <c:numLit>
              <c:formatCode>General</c:formatCode>
              <c:ptCount val="1"/>
              <c:pt idx="0">
                <c:v>1</c:v>
              </c:pt>
            </c:numLit>
          </c:val>
          <c:extLst>
            <c:ext xmlns:c16="http://schemas.microsoft.com/office/drawing/2014/chart" uri="{C3380CC4-5D6E-409C-BE32-E72D297353CC}">
              <c16:uniqueId val="{00000001-B46E-4B20-AE97-F19742AA4F2C}"/>
            </c:ext>
          </c:extLst>
        </c:ser>
        <c:dLbls>
          <c:showLegendKey val="0"/>
          <c:showVal val="0"/>
          <c:showCatName val="0"/>
          <c:showSerName val="0"/>
          <c:showPercent val="0"/>
          <c:showBubbleSize val="0"/>
        </c:dLbls>
        <c:gapWidth val="150"/>
        <c:shape val="box"/>
        <c:axId val="1332007904"/>
        <c:axId val="1332010816"/>
        <c:axId val="0"/>
      </c:bar3DChart>
      <c:catAx>
        <c:axId val="1332007904"/>
        <c:scaling>
          <c:orientation val="minMax"/>
        </c:scaling>
        <c:delete val="0"/>
        <c:axPos val="b"/>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tr-TR"/>
          </a:p>
        </c:txPr>
        <c:crossAx val="1332010816"/>
        <c:crosses val="autoZero"/>
        <c:auto val="1"/>
        <c:lblAlgn val="ctr"/>
        <c:lblOffset val="100"/>
        <c:noMultiLvlLbl val="0"/>
      </c:catAx>
      <c:valAx>
        <c:axId val="133201081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tr-TR"/>
          </a:p>
        </c:txPr>
        <c:crossAx val="133200790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tr-TR"/>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tr-TR" dirty="0" smtClean="0"/>
              <a:t>ABUTTO SANAYİ MEMNUNİYET</a:t>
            </a:r>
            <a:r>
              <a:rPr lang="tr-TR" baseline="0" dirty="0" smtClean="0"/>
              <a:t> </a:t>
            </a:r>
            <a:r>
              <a:rPr lang="tr-TR" baseline="0" dirty="0"/>
              <a:t>ANKET GRAFİĞİ</a:t>
            </a:r>
            <a:endParaRPr lang="tr-TR" dirty="0"/>
          </a:p>
        </c:rich>
      </c:tx>
      <c:layout>
        <c:manualLayout>
          <c:xMode val="edge"/>
          <c:yMode val="edge"/>
          <c:x val="0.15366666666666665"/>
          <c:y val="6.1643922323214431E-2"/>
        </c:manualLayout>
      </c:layout>
      <c:overlay val="0"/>
      <c:spPr>
        <a:noFill/>
        <a:ln>
          <a:noFill/>
        </a:ln>
        <a:effectLst/>
      </c:sp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spPr>
            <a:solidFill>
              <a:schemeClr val="accent1"/>
            </a:solidFill>
            <a:ln>
              <a:noFill/>
            </a:ln>
            <a:effectLst/>
            <a:sp3d/>
          </c:spPr>
          <c:invertIfNegative val="0"/>
          <c:val>
            <c:numRef>
              <c:f>'[1]ANKET ANALİZ'!$A$6:$I$6</c:f>
              <c:numCache>
                <c:formatCode>General</c:formatCode>
                <c:ptCount val="9"/>
                <c:pt idx="0">
                  <c:v>0.91666666666666663</c:v>
                </c:pt>
                <c:pt idx="1">
                  <c:v>0.91666666666666663</c:v>
                </c:pt>
                <c:pt idx="2">
                  <c:v>0.91666666666666663</c:v>
                </c:pt>
                <c:pt idx="3">
                  <c:v>0.91666666666666663</c:v>
                </c:pt>
                <c:pt idx="4">
                  <c:v>0.875</c:v>
                </c:pt>
                <c:pt idx="5">
                  <c:v>0.91666666666666663</c:v>
                </c:pt>
                <c:pt idx="6">
                  <c:v>0.91666666666666663</c:v>
                </c:pt>
                <c:pt idx="7">
                  <c:v>0.91666666666666663</c:v>
                </c:pt>
                <c:pt idx="8">
                  <c:v>0.91666666666666663</c:v>
                </c:pt>
              </c:numCache>
            </c:numRef>
          </c:val>
          <c:extLst>
            <c:ext xmlns:c16="http://schemas.microsoft.com/office/drawing/2014/chart" uri="{C3380CC4-5D6E-409C-BE32-E72D297353CC}">
              <c16:uniqueId val="{00000000-A0F9-4942-8884-B320F1868840}"/>
            </c:ext>
          </c:extLst>
        </c:ser>
        <c:dLbls>
          <c:showLegendKey val="0"/>
          <c:showVal val="0"/>
          <c:showCatName val="0"/>
          <c:showSerName val="0"/>
          <c:showPercent val="0"/>
          <c:showBubbleSize val="0"/>
        </c:dLbls>
        <c:gapWidth val="150"/>
        <c:shape val="box"/>
        <c:axId val="934717840"/>
        <c:axId val="1"/>
        <c:axId val="0"/>
      </c:bar3DChart>
      <c:catAx>
        <c:axId val="934717840"/>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tr-TR"/>
          </a:p>
        </c:txPr>
        <c:crossAx val="1"/>
        <c:crosses val="autoZero"/>
        <c:auto val="1"/>
        <c:lblAlgn val="ctr"/>
        <c:lblOffset val="100"/>
        <c:noMultiLvlLbl val="0"/>
      </c:catAx>
      <c:valAx>
        <c:axId val="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tr-TR"/>
          </a:p>
        </c:txPr>
        <c:crossAx val="934717840"/>
        <c:crosses val="autoZero"/>
        <c:crossBetween val="between"/>
      </c:valAx>
      <c:spPr>
        <a:noFill/>
        <a:ln w="25400">
          <a:noFill/>
        </a:ln>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tr-TR"/>
    </a:p>
  </c:txPr>
  <c:externalData r:id="rId2">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89FC953-42AA-4EE9-BF6A-0E981C5F3E5C}" type="datetimeFigureOut">
              <a:rPr lang="tr-TR" smtClean="0"/>
              <a:t>20.05.2024</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68F1CBD-092F-46C9-A4DE-6EE6E628FC19}" type="slidenum">
              <a:rPr lang="tr-TR" smtClean="0"/>
              <a:t>‹#›</a:t>
            </a:fld>
            <a:endParaRPr lang="tr-TR"/>
          </a:p>
        </p:txBody>
      </p:sp>
    </p:spTree>
    <p:extLst>
      <p:ext uri="{BB962C8B-B14F-4D97-AF65-F5344CB8AC3E}">
        <p14:creationId xmlns:p14="http://schemas.microsoft.com/office/powerpoint/2010/main" val="18776123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tr-TR"/>
              <a:t>Asıl başlık stili için tıklatın</a:t>
            </a:r>
            <a:endParaRPr lang="en-US"/>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a:p>
        </p:txBody>
      </p:sp>
      <p:sp>
        <p:nvSpPr>
          <p:cNvPr id="4" name="Date Placeholder 3"/>
          <p:cNvSpPr>
            <a:spLocks noGrp="1"/>
          </p:cNvSpPr>
          <p:nvPr>
            <p:ph type="dt" sz="half" idx="10"/>
          </p:nvPr>
        </p:nvSpPr>
        <p:spPr/>
        <p:txBody>
          <a:bodyPr/>
          <a:lstStyle/>
          <a:p>
            <a:fld id="{A7A42CFF-777B-4533-A440-4C456B6A9FEA}" type="datetime1">
              <a:rPr lang="tr-TR" smtClean="0"/>
              <a:t>20.05.2024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4209844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tr-TR"/>
              <a:t>Asıl başlık stili için tıklatın</a:t>
            </a:r>
            <a:endParaRPr lang="en-US"/>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C07C83F0-FC27-43D2-9813-F060C2D9E7A0}" type="datetime1">
              <a:rPr lang="tr-TR" smtClean="0"/>
              <a:t>20.05.2024</a:t>
            </a:fld>
            <a:endParaRPr lang="tr-TR"/>
          </a:p>
        </p:txBody>
      </p:sp>
      <p:sp>
        <p:nvSpPr>
          <p:cNvPr id="6" name="Footer Placeholder 5"/>
          <p:cNvSpPr>
            <a:spLocks noGrp="1"/>
          </p:cNvSpPr>
          <p:nvPr>
            <p:ph type="ftr" sz="quarter" idx="11"/>
          </p:nvPr>
        </p:nvSpPr>
        <p:spPr/>
        <p:txBody>
          <a:bodyPr/>
          <a:lstStyle/>
          <a:p>
            <a:r>
              <a:rPr lang="tr-TR"/>
              <a:t>Kalite bir yaşam tarzıdır.</a:t>
            </a:r>
          </a:p>
        </p:txBody>
      </p:sp>
      <p:sp>
        <p:nvSpPr>
          <p:cNvPr id="7" name="Slide Number Placeholder 6"/>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443462770"/>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tr-TR"/>
              <a:t>Asıl başlık stili için tıklatın</a:t>
            </a:r>
            <a:endParaRPr lang="en-US"/>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4" name="Date Placeholder 3"/>
          <p:cNvSpPr>
            <a:spLocks noGrp="1"/>
          </p:cNvSpPr>
          <p:nvPr>
            <p:ph type="dt" sz="half" idx="10"/>
          </p:nvPr>
        </p:nvSpPr>
        <p:spPr/>
        <p:txBody>
          <a:bodyPr/>
          <a:lstStyle/>
          <a:p>
            <a:fld id="{C07C83F0-FC27-43D2-9813-F060C2D9E7A0}" type="datetime1">
              <a:rPr lang="tr-TR" smtClean="0"/>
              <a:t>20.05.2024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521092804"/>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tr-TR"/>
              <a:t>Asıl başlık stili için tıklatın</a:t>
            </a:r>
            <a:endParaRPr lang="en-US"/>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a:t>Asıl metin stillerini düzenle</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4" name="Date Placeholder 3"/>
          <p:cNvSpPr>
            <a:spLocks noGrp="1"/>
          </p:cNvSpPr>
          <p:nvPr>
            <p:ph type="dt" sz="half" idx="10"/>
          </p:nvPr>
        </p:nvSpPr>
        <p:spPr/>
        <p:txBody>
          <a:bodyPr/>
          <a:lstStyle/>
          <a:p>
            <a:fld id="{C07C83F0-FC27-43D2-9813-F060C2D9E7A0}" type="datetime1">
              <a:rPr lang="tr-TR" smtClean="0"/>
              <a:t>20.05.2024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a:t>”</a:t>
            </a:r>
          </a:p>
        </p:txBody>
      </p:sp>
    </p:spTree>
    <p:extLst>
      <p:ext uri="{BB962C8B-B14F-4D97-AF65-F5344CB8AC3E}">
        <p14:creationId xmlns:p14="http://schemas.microsoft.com/office/powerpoint/2010/main" val="422191077"/>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tr-TR"/>
              <a:t>Asıl başlık stili için tıklatın</a:t>
            </a:r>
            <a:endParaRPr lang="en-US"/>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C07C83F0-FC27-43D2-9813-F060C2D9E7A0}" type="datetime1">
              <a:rPr lang="tr-TR" smtClean="0"/>
              <a:t>20.05.2024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3255784116"/>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 için tıklatın</a:t>
            </a:r>
            <a:endParaRPr lang="en-US"/>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07C83F0-FC27-43D2-9813-F060C2D9E7A0}" type="datetime1">
              <a:rPr lang="tr-TR" smtClean="0"/>
              <a:t>20.05.2024</a:t>
            </a:fld>
            <a:endParaRPr lang="tr-TR"/>
          </a:p>
        </p:txBody>
      </p:sp>
      <p:sp>
        <p:nvSpPr>
          <p:cNvPr id="4"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1053034078"/>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 için tıklatın</a:t>
            </a:r>
            <a:endParaRPr lang="en-US"/>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07C83F0-FC27-43D2-9813-F060C2D9E7A0}" type="datetime1">
              <a:rPr lang="tr-TR" smtClean="0"/>
              <a:t>20.05.2024</a:t>
            </a:fld>
            <a:endParaRPr lang="tr-TR"/>
          </a:p>
        </p:txBody>
      </p:sp>
      <p:sp>
        <p:nvSpPr>
          <p:cNvPr id="4"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3559420382"/>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C07C83F0-FC27-43D2-9813-F060C2D9E7A0}" type="datetime1">
              <a:rPr lang="tr-TR" smtClean="0"/>
              <a:t>20.05.2024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1369533345"/>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tr-TR"/>
              <a:t>Asıl başlık stili için tıklatın</a:t>
            </a:r>
            <a:endParaRPr lang="en-US"/>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E2D2059A-8985-41A3-9F35-8DC13894A4E0}" type="datetime1">
              <a:rPr lang="tr-TR" smtClean="0"/>
              <a:t>20.05.2024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825482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3"/>
          <p:cNvSpPr>
            <a:spLocks noGrp="1"/>
          </p:cNvSpPr>
          <p:nvPr>
            <p:ph type="dt" sz="half" idx="10"/>
          </p:nvPr>
        </p:nvSpPr>
        <p:spPr/>
        <p:txBody>
          <a:bodyPr/>
          <a:lstStyle/>
          <a:p>
            <a:fld id="{DCF74D3F-D744-42F9-A266-110B14BD4158}" type="datetime1">
              <a:rPr lang="tr-TR" smtClean="0"/>
              <a:t>20.05.2024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4238146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tr-TR"/>
              <a:t>Asıl başlık stili için tıklatın</a:t>
            </a:r>
            <a:endParaRPr lang="en-US"/>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DEC1C8BA-DCDD-4E80-B44D-BB4BDA6BC718}" type="datetime1">
              <a:rPr lang="tr-TR" smtClean="0"/>
              <a:t>20.05.2024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388505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D6427ED0-D0FE-4A09-AE62-4103EA8D2926}" type="datetime1">
              <a:rPr lang="tr-TR" smtClean="0"/>
              <a:t>20.05.2024</a:t>
            </a:fld>
            <a:endParaRPr lang="tr-TR"/>
          </a:p>
        </p:txBody>
      </p:sp>
      <p:sp>
        <p:nvSpPr>
          <p:cNvPr id="6" name="Footer Placeholder 5"/>
          <p:cNvSpPr>
            <a:spLocks noGrp="1"/>
          </p:cNvSpPr>
          <p:nvPr>
            <p:ph type="ftr" sz="quarter" idx="11"/>
          </p:nvPr>
        </p:nvSpPr>
        <p:spPr/>
        <p:txBody>
          <a:bodyPr/>
          <a:lstStyle/>
          <a:p>
            <a:r>
              <a:rPr lang="tr-TR"/>
              <a:t>Kalite bir yaşam tarzıdır.</a:t>
            </a:r>
          </a:p>
        </p:txBody>
      </p:sp>
      <p:sp>
        <p:nvSpPr>
          <p:cNvPr id="7" name="Slide Number Placeholder 6"/>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5983382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0E782A1D-A539-4378-A6BA-1AA9F3084D39}" type="datetime1">
              <a:rPr lang="tr-TR" smtClean="0"/>
              <a:t>20.05.2024</a:t>
            </a:fld>
            <a:endParaRPr lang="tr-TR"/>
          </a:p>
        </p:txBody>
      </p:sp>
      <p:sp>
        <p:nvSpPr>
          <p:cNvPr id="8" name="Footer Placeholder 7"/>
          <p:cNvSpPr>
            <a:spLocks noGrp="1"/>
          </p:cNvSpPr>
          <p:nvPr>
            <p:ph type="ftr" sz="quarter" idx="11"/>
          </p:nvPr>
        </p:nvSpPr>
        <p:spPr/>
        <p:txBody>
          <a:bodyPr/>
          <a:lstStyle/>
          <a:p>
            <a:r>
              <a:rPr lang="tr-TR"/>
              <a:t>Kalite bir yaşam tarzıdır.</a:t>
            </a:r>
          </a:p>
        </p:txBody>
      </p:sp>
      <p:sp>
        <p:nvSpPr>
          <p:cNvPr id="9" name="Slide Number Placeholder 8"/>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984398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7" name="Date Placeholder 2"/>
          <p:cNvSpPr>
            <a:spLocks noGrp="1"/>
          </p:cNvSpPr>
          <p:nvPr>
            <p:ph type="dt" sz="half" idx="10"/>
          </p:nvPr>
        </p:nvSpPr>
        <p:spPr/>
        <p:txBody>
          <a:bodyPr/>
          <a:lstStyle/>
          <a:p>
            <a:fld id="{62192C6F-6FA5-45C8-ACE4-E5B3D13F24FA}" type="datetime1">
              <a:rPr lang="tr-TR" smtClean="0"/>
              <a:t>20.05.2024</a:t>
            </a:fld>
            <a:endParaRPr lang="tr-TR"/>
          </a:p>
        </p:txBody>
      </p:sp>
      <p:sp>
        <p:nvSpPr>
          <p:cNvPr id="5" name="Footer Placeholder 3"/>
          <p:cNvSpPr>
            <a:spLocks noGrp="1"/>
          </p:cNvSpPr>
          <p:nvPr>
            <p:ph type="ftr" sz="quarter" idx="11"/>
          </p:nvPr>
        </p:nvSpPr>
        <p:spPr/>
        <p:txBody>
          <a:bodyPr/>
          <a:lstStyle/>
          <a:p>
            <a:r>
              <a:rPr lang="tr-TR"/>
              <a:t>Kalite bir yaşam tarzıdır.</a:t>
            </a:r>
          </a:p>
        </p:txBody>
      </p:sp>
      <p:sp>
        <p:nvSpPr>
          <p:cNvPr id="6" name="Slide Number Placeholder 4"/>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1276826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3E20823A-34F6-4D9A-B72C-4420CCCD8E18}" type="datetime1">
              <a:rPr lang="tr-TR" smtClean="0"/>
              <a:t>20.05.2024</a:t>
            </a:fld>
            <a:endParaRPr lang="tr-TR"/>
          </a:p>
        </p:txBody>
      </p:sp>
      <p:sp>
        <p:nvSpPr>
          <p:cNvPr id="5" name="Footer Placeholder 2"/>
          <p:cNvSpPr>
            <a:spLocks noGrp="1"/>
          </p:cNvSpPr>
          <p:nvPr>
            <p:ph type="ftr" sz="quarter" idx="11"/>
          </p:nvPr>
        </p:nvSpPr>
        <p:spPr/>
        <p:txBody>
          <a:bodyPr/>
          <a:lstStyle/>
          <a:p>
            <a:r>
              <a:rPr lang="tr-TR"/>
              <a:t>Kalite bir yaşam tarzıdır.</a:t>
            </a:r>
          </a:p>
        </p:txBody>
      </p:sp>
      <p:sp>
        <p:nvSpPr>
          <p:cNvPr id="6" name="Slide Number Placeholder 3"/>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4187242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tr-TR"/>
              <a:t>Asıl başlık stili için tıklatın</a:t>
            </a:r>
            <a:endParaRPr lang="en-US"/>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7" name="Date Placeholder 4"/>
          <p:cNvSpPr>
            <a:spLocks noGrp="1"/>
          </p:cNvSpPr>
          <p:nvPr>
            <p:ph type="dt" sz="half" idx="10"/>
          </p:nvPr>
        </p:nvSpPr>
        <p:spPr/>
        <p:txBody>
          <a:bodyPr/>
          <a:lstStyle/>
          <a:p>
            <a:fld id="{B46673C7-9167-4403-8666-44BE39765140}" type="datetime1">
              <a:rPr lang="tr-TR" smtClean="0"/>
              <a:t>20.05.2024</a:t>
            </a:fld>
            <a:endParaRPr lang="tr-TR"/>
          </a:p>
        </p:txBody>
      </p:sp>
      <p:sp>
        <p:nvSpPr>
          <p:cNvPr id="5" name="Footer Placeholder 5"/>
          <p:cNvSpPr>
            <a:spLocks noGrp="1"/>
          </p:cNvSpPr>
          <p:nvPr>
            <p:ph type="ftr" sz="quarter" idx="11"/>
          </p:nvPr>
        </p:nvSpPr>
        <p:spPr/>
        <p:txBody>
          <a:bodyPr/>
          <a:lstStyle/>
          <a:p>
            <a:r>
              <a:rPr lang="tr-TR"/>
              <a:t>Kalite bir yaşam tarzıdır.</a:t>
            </a:r>
          </a:p>
        </p:txBody>
      </p:sp>
      <p:sp>
        <p:nvSpPr>
          <p:cNvPr id="6" name="Slide Number Placeholder 6"/>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6011575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tr-TR"/>
              <a:t>Asıl başlık stili için tıklatın</a:t>
            </a:r>
            <a:endParaRPr lang="en-US"/>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A12AA8A1-43D8-4974-AA28-F99EFBEC3B2D}" type="datetime1">
              <a:rPr lang="tr-TR" smtClean="0"/>
              <a:t>20.05.2024</a:t>
            </a:fld>
            <a:endParaRPr lang="tr-TR"/>
          </a:p>
        </p:txBody>
      </p:sp>
      <p:sp>
        <p:nvSpPr>
          <p:cNvPr id="6" name="Footer Placeholder 5"/>
          <p:cNvSpPr>
            <a:spLocks noGrp="1"/>
          </p:cNvSpPr>
          <p:nvPr>
            <p:ph type="ftr" sz="quarter" idx="11"/>
          </p:nvPr>
        </p:nvSpPr>
        <p:spPr/>
        <p:txBody>
          <a:bodyPr/>
          <a:lstStyle/>
          <a:p>
            <a:r>
              <a:rPr lang="tr-TR"/>
              <a:t>Kalite bir yaşam tarzıdır.</a:t>
            </a:r>
          </a:p>
        </p:txBody>
      </p:sp>
      <p:sp>
        <p:nvSpPr>
          <p:cNvPr id="7" name="Slide Number Placeholder 6"/>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41022381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tr-TR"/>
              <a:t>Asıl başlık stili için tıklatın</a:t>
            </a:r>
            <a:endParaRPr lang="en-US"/>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C07C83F0-FC27-43D2-9813-F060C2D9E7A0}" type="datetime1">
              <a:rPr lang="tr-TR" smtClean="0"/>
              <a:t>20.05.2024</a:t>
            </a:fld>
            <a:endParaRPr lang="tr-TR"/>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r>
              <a:rPr lang="tr-TR"/>
              <a:t>Kalite bir yaşam tarzıdır.</a:t>
            </a:r>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439F893C-C32F-4835-A1E5-850973405C58}" type="slidenum">
              <a:rPr lang="tr-TR" smtClean="0"/>
              <a:t>‹#›</a:t>
            </a:fld>
            <a:endParaRPr lang="tr-TR"/>
          </a:p>
        </p:txBody>
      </p:sp>
    </p:spTree>
    <p:extLst>
      <p:ext uri="{BB962C8B-B14F-4D97-AF65-F5344CB8AC3E}">
        <p14:creationId xmlns:p14="http://schemas.microsoft.com/office/powerpoint/2010/main" val="15227008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hf hdr="0" ftr="0" dt="0"/>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chart" Target="../charts/chart2.xml"/></Relationships>
</file>

<file path=ppt/slides/_rels/slide1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1438084" y="5246555"/>
            <a:ext cx="6339840" cy="584775"/>
          </a:xfrm>
          <a:prstGeom prst="rect">
            <a:avLst/>
          </a:prstGeom>
          <a:noFill/>
        </p:spPr>
        <p:txBody>
          <a:bodyPr wrap="square" rtlCol="0">
            <a:spAutoFit/>
          </a:bodyPr>
          <a:lstStyle/>
          <a:p>
            <a:pPr algn="ctr"/>
            <a:r>
              <a:rPr lang="tr-TR"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rPr>
              <a:t>TEKNOLOJİ TRANSFERİ OFİSİ</a:t>
            </a:r>
          </a:p>
        </p:txBody>
      </p:sp>
      <p:pic>
        <p:nvPicPr>
          <p:cNvPr id="102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19872" y="836712"/>
            <a:ext cx="2376264" cy="504746"/>
          </a:xfrm>
          <a:prstGeom prst="rect">
            <a:avLst/>
          </a:prstGeom>
          <a:noFill/>
          <a:extLst>
            <a:ext uri="{909E8E84-426E-40DD-AFC4-6F175D3DCCD1}">
              <a14:hiddenFill xmlns:a14="http://schemas.microsoft.com/office/drawing/2010/main">
                <a:solidFill>
                  <a:srgbClr val="FFFFFF"/>
                </a:solidFill>
              </a14:hiddenFill>
            </a:ext>
          </a:extLst>
        </p:spPr>
      </p:pic>
      <p:sp>
        <p:nvSpPr>
          <p:cNvPr id="45" name="Metin kutusu 44"/>
          <p:cNvSpPr txBox="1"/>
          <p:nvPr/>
        </p:nvSpPr>
        <p:spPr>
          <a:xfrm>
            <a:off x="330546" y="2410020"/>
            <a:ext cx="8554916" cy="1569660"/>
          </a:xfrm>
          <a:prstGeom prst="rect">
            <a:avLst/>
          </a:prstGeom>
          <a:solidFill>
            <a:schemeClr val="accent6">
              <a:lumMod val="20000"/>
              <a:lumOff val="80000"/>
            </a:schemeClr>
          </a:solidFill>
        </p:spPr>
        <p:txBody>
          <a:bodyPr wrap="square" lIns="91440" tIns="45720" rIns="91440" bIns="45720" rtlCol="0" anchor="t">
            <a:spAutoFit/>
          </a:bodyPr>
          <a:lstStyle/>
          <a:p>
            <a:pPr algn="ctr" defTabSz="457207">
              <a:spcBef>
                <a:spcPct val="0"/>
              </a:spcBef>
            </a:pPr>
            <a:r>
              <a:rPr lang="tr-TR"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rPr>
              <a:t> </a:t>
            </a:r>
            <a:r>
              <a:rPr lang="tr-TR" sz="3200" b="1" spc="50" dirty="0" smtClean="0">
                <a:ln w="0"/>
                <a:solidFill>
                  <a:schemeClr val="tx2">
                    <a:lumMod val="50000"/>
                  </a:schemeClr>
                </a:solidFill>
                <a:effectLst>
                  <a:innerShdw blurRad="63500" dist="50800" dir="13500000">
                    <a:srgbClr val="000000">
                      <a:alpha val="50000"/>
                    </a:srgbClr>
                  </a:innerShdw>
                </a:effectLst>
                <a:latin typeface="Calibri"/>
                <a:ea typeface="+mj-ea"/>
                <a:cs typeface="Calibri"/>
              </a:rPr>
              <a:t>2023 </a:t>
            </a:r>
            <a:r>
              <a:rPr lang="tr-TR"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rPr>
              <a:t>YILI </a:t>
            </a:r>
            <a:endParaRPr lang="en-US"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endParaRPr>
          </a:p>
          <a:p>
            <a:pPr algn="ctr" defTabSz="457207">
              <a:spcBef>
                <a:spcPct val="0"/>
              </a:spcBef>
            </a:pPr>
            <a:r>
              <a:rPr lang="tr-TR"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rPr>
              <a:t>YÖNETİMİN GÖZDEN GEÇİRME TOPLANTISI </a:t>
            </a:r>
          </a:p>
          <a:p>
            <a:pPr algn="ctr" defTabSz="457207">
              <a:spcBef>
                <a:spcPct val="0"/>
              </a:spcBef>
            </a:pPr>
            <a:r>
              <a:rPr lang="tr-TR"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rPr>
              <a:t>(YGG) </a:t>
            </a:r>
            <a:endParaRPr lang="en-US" sz="3200" b="1" spc="50" dirty="0">
              <a:ln w="0"/>
              <a:solidFill>
                <a:schemeClr val="tx2">
                  <a:lumMod val="50000"/>
                </a:schemeClr>
              </a:solidFill>
              <a:effectLst>
                <a:innerShdw blurRad="63500" dist="50800" dir="13500000">
                  <a:srgbClr val="000000">
                    <a:alpha val="50000"/>
                  </a:srgbClr>
                </a:innerShdw>
              </a:effectLst>
              <a:ea typeface="+mj-ea"/>
              <a:cs typeface="Calibri" panose="020F0502020204030204"/>
            </a:endParaRPr>
          </a:p>
        </p:txBody>
      </p:sp>
    </p:spTree>
    <p:extLst>
      <p:ext uri="{BB962C8B-B14F-4D97-AF65-F5344CB8AC3E}">
        <p14:creationId xmlns:p14="http://schemas.microsoft.com/office/powerpoint/2010/main" val="10576697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014023" y="525848"/>
            <a:ext cx="5265420" cy="845820"/>
          </a:xfrm>
          <a:prstGeom prst="rect">
            <a:avLst/>
          </a:prstGeom>
        </p:spPr>
        <p:txBody>
          <a:bodyPr vert="horz" lIns="91440" tIns="45720" rIns="91440" bIns="45720" rtlCol="0" anchor="b">
            <a:noAutofit/>
          </a:bodyPr>
          <a:lstStyle/>
          <a:p>
            <a:pPr algn="ctr">
              <a:lnSpc>
                <a:spcPct val="9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SKORU YÜKSEK OLAN </a:t>
            </a:r>
            <a:r>
              <a:rPr lang="tr-TR" sz="2800" b="1" dirty="0" smtClean="0">
                <a:solidFill>
                  <a:schemeClr val="accent6"/>
                </a:solidFill>
                <a:effectLst>
                  <a:outerShdw blurRad="38100" dist="38100" dir="2700000" algn="tl">
                    <a:srgbClr val="000000">
                      <a:alpha val="43137"/>
                    </a:srgbClr>
                  </a:outerShdw>
                </a:effectLst>
                <a:ea typeface="+mj-ea"/>
                <a:cs typeface="+mj-cs"/>
              </a:rPr>
              <a:t>ve AKSİYON </a:t>
            </a:r>
            <a:r>
              <a:rPr lang="tr-TR" sz="2800" b="1" dirty="0">
                <a:solidFill>
                  <a:schemeClr val="accent6"/>
                </a:solidFill>
                <a:effectLst>
                  <a:outerShdw blurRad="38100" dist="38100" dir="2700000" algn="tl">
                    <a:srgbClr val="000000">
                      <a:alpha val="43137"/>
                    </a:srgbClr>
                  </a:outerShdw>
                </a:effectLst>
                <a:ea typeface="+mj-ea"/>
                <a:cs typeface="+mj-cs"/>
              </a:rPr>
              <a:t>GEREKTİREN </a:t>
            </a:r>
            <a:r>
              <a:rPr lang="en-US" sz="2800" b="1" kern="1200" dirty="0">
                <a:solidFill>
                  <a:schemeClr val="accent6"/>
                </a:solidFill>
                <a:effectLst>
                  <a:outerShdw blurRad="38100" dist="38100" dir="2700000" algn="tl">
                    <a:srgbClr val="000000">
                      <a:alpha val="43137"/>
                    </a:srgbClr>
                  </a:outerShdw>
                </a:effectLst>
                <a:ea typeface="+mj-ea"/>
                <a:cs typeface="+mj-cs"/>
              </a:rPr>
              <a:t>RİS</a:t>
            </a:r>
            <a:r>
              <a:rPr lang="tr-TR" sz="2800" b="1" dirty="0">
                <a:solidFill>
                  <a:schemeClr val="accent6"/>
                </a:solidFill>
                <a:effectLst>
                  <a:outerShdw blurRad="38100" dist="38100" dir="2700000" algn="tl">
                    <a:srgbClr val="000000">
                      <a:alpha val="43137"/>
                    </a:srgbClr>
                  </a:outerShdw>
                </a:effectLst>
                <a:ea typeface="+mj-ea"/>
                <a:cs typeface="+mj-cs"/>
              </a:rPr>
              <a:t>KLER</a:t>
            </a:r>
            <a:endParaRPr lang="en-US" sz="2800" b="1" kern="1200" dirty="0">
              <a:solidFill>
                <a:schemeClr val="accent6"/>
              </a:solidFill>
              <a:effectLst>
                <a:outerShdw blurRad="38100" dist="38100" dir="2700000" algn="tl">
                  <a:srgbClr val="000000">
                    <a:alpha val="43137"/>
                  </a:srgbClr>
                </a:outerShdw>
              </a:effectLst>
              <a:ea typeface="+mj-ea"/>
              <a:cs typeface="+mj-cs"/>
            </a:endParaRPr>
          </a:p>
        </p:txBody>
      </p:sp>
      <p:sp>
        <p:nvSpPr>
          <p:cNvPr id="7" name="Slayt Numarası Yer Tutucusu 6"/>
          <p:cNvSpPr>
            <a:spLocks noGrp="1"/>
          </p:cNvSpPr>
          <p:nvPr>
            <p:ph type="sldNum" sz="quarter" idx="12"/>
          </p:nvPr>
        </p:nvSpPr>
        <p:spPr>
          <a:xfrm>
            <a:off x="6457950" y="6356350"/>
            <a:ext cx="2057400" cy="365125"/>
          </a:xfrm>
        </p:spPr>
        <p:txBody>
          <a:bodyPr vert="horz" lIns="91440" tIns="45720" rIns="91440" bIns="45720" rtlCol="0" anchor="ctr">
            <a:normAutofit fontScale="77500" lnSpcReduction="20000"/>
          </a:bodyPr>
          <a:lstStyle/>
          <a:p>
            <a:pPr>
              <a:spcAft>
                <a:spcPts val="600"/>
              </a:spcAft>
            </a:pPr>
            <a:endParaRPr lang="en-US"/>
          </a:p>
        </p:txBody>
      </p:sp>
      <p:sp>
        <p:nvSpPr>
          <p:cNvPr id="12" name="143 Metin kutusu"/>
          <p:cNvSpPr txBox="1"/>
          <p:nvPr/>
        </p:nvSpPr>
        <p:spPr>
          <a:xfrm>
            <a:off x="266700" y="2288576"/>
            <a:ext cx="266700" cy="27146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3" name="143 Metin kutusu"/>
          <p:cNvSpPr txBox="1"/>
          <p:nvPr/>
        </p:nvSpPr>
        <p:spPr>
          <a:xfrm>
            <a:off x="266700" y="2450501"/>
            <a:ext cx="266700" cy="26511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4" name="143 Metin kutusu"/>
          <p:cNvSpPr txBox="1"/>
          <p:nvPr/>
        </p:nvSpPr>
        <p:spPr>
          <a:xfrm>
            <a:off x="266700" y="2288576"/>
            <a:ext cx="266700" cy="27146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5" name="143 Metin kutusu"/>
          <p:cNvSpPr txBox="1"/>
          <p:nvPr/>
        </p:nvSpPr>
        <p:spPr>
          <a:xfrm>
            <a:off x="266700" y="2450501"/>
            <a:ext cx="266700" cy="26511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pic>
        <p:nvPicPr>
          <p:cNvPr id="9"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620688"/>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0" name="Tablo 9"/>
          <p:cNvGraphicFramePr>
            <a:graphicFrameLocks noGrp="1"/>
          </p:cNvGraphicFramePr>
          <p:nvPr>
            <p:extLst>
              <p:ext uri="{D42A27DB-BD31-4B8C-83A1-F6EECF244321}">
                <p14:modId xmlns:p14="http://schemas.microsoft.com/office/powerpoint/2010/main" val="2377444314"/>
              </p:ext>
            </p:extLst>
          </p:nvPr>
        </p:nvGraphicFramePr>
        <p:xfrm>
          <a:off x="545122" y="1801446"/>
          <a:ext cx="8203223" cy="1752600"/>
        </p:xfrm>
        <a:graphic>
          <a:graphicData uri="http://schemas.openxmlformats.org/drawingml/2006/table">
            <a:tbl>
              <a:tblPr firstRow="1" bandRow="1">
                <a:tableStyleId>{3B4B98B0-60AC-42C2-AFA5-B58CD77FA1E5}</a:tableStyleId>
              </a:tblPr>
              <a:tblGrid>
                <a:gridCol w="1828801">
                  <a:extLst>
                    <a:ext uri="{9D8B030D-6E8A-4147-A177-3AD203B41FA5}">
                      <a16:colId xmlns:a16="http://schemas.microsoft.com/office/drawing/2014/main" val="3521804200"/>
                    </a:ext>
                  </a:extLst>
                </a:gridCol>
                <a:gridCol w="6374422">
                  <a:extLst>
                    <a:ext uri="{9D8B030D-6E8A-4147-A177-3AD203B41FA5}">
                      <a16:colId xmlns:a16="http://schemas.microsoft.com/office/drawing/2014/main" val="2784112581"/>
                    </a:ext>
                  </a:extLst>
                </a:gridCol>
              </a:tblGrid>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Riskin</a:t>
                      </a:r>
                      <a:r>
                        <a:rPr lang="tr-TR" baseline="0" dirty="0">
                          <a:solidFill>
                            <a:srgbClr val="0C0D0D"/>
                          </a:solidFill>
                        </a:rPr>
                        <a:t> Tanımı </a:t>
                      </a:r>
                      <a:r>
                        <a:rPr lang="tr-TR" baseline="0" dirty="0" smtClean="0">
                          <a:solidFill>
                            <a:srgbClr val="0C0D0D"/>
                          </a:solidFill>
                        </a:rPr>
                        <a:t>: </a:t>
                      </a:r>
                      <a:endParaRPr lang="tr-TR" dirty="0">
                        <a:solidFill>
                          <a:srgbClr val="0C0D0D"/>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r>
                        <a:rPr lang="tr-TR" sz="1800" b="1" kern="1200" baseline="0" dirty="0" smtClean="0">
                          <a:solidFill>
                            <a:srgbClr val="0C0D0D"/>
                          </a:solidFill>
                          <a:latin typeface="+mn-lt"/>
                          <a:ea typeface="+mn-ea"/>
                          <a:cs typeface="+mn-cs"/>
                        </a:rPr>
                        <a:t>Üniversitemizin GYÜ endeksine giren ilk 50 üniversite içinde yer alamaması.</a:t>
                      </a:r>
                      <a:endParaRPr lang="tr-TR" sz="1800" b="1" kern="1200" baseline="0" dirty="0">
                        <a:solidFill>
                          <a:srgbClr val="0C0D0D"/>
                        </a:solidFill>
                        <a:latin typeface="+mn-lt"/>
                        <a:ea typeface="+mn-ea"/>
                        <a:cs typeface="+mn-cs"/>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6">
                        <a:lumMod val="20000"/>
                        <a:lumOff val="80000"/>
                      </a:schemeClr>
                    </a:solidFill>
                  </a:tcPr>
                </a:tc>
                <a:extLst>
                  <a:ext uri="{0D108BD9-81ED-4DB2-BD59-A6C34878D82A}">
                    <a16:rowId xmlns:a16="http://schemas.microsoft.com/office/drawing/2014/main" val="2463863686"/>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Termin Tarihi </a:t>
                      </a:r>
                      <a:r>
                        <a:rPr lang="tr-TR" baseline="0" dirty="0">
                          <a:solidFill>
                            <a:srgbClr val="0C0D0D"/>
                          </a:solidFill>
                        </a:rPr>
                        <a:t>:</a:t>
                      </a:r>
                      <a:endParaRPr lang="tr-TR"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r>
                        <a:rPr lang="tr-TR" sz="1800" b="1" kern="1200" baseline="0" dirty="0" err="1" smtClean="0">
                          <a:solidFill>
                            <a:srgbClr val="0C0D0D"/>
                          </a:solidFill>
                          <a:latin typeface="+mn-lt"/>
                          <a:ea typeface="+mn-ea"/>
                          <a:cs typeface="+mn-cs"/>
                        </a:rPr>
                        <a:t>Faliyet</a:t>
                      </a:r>
                      <a:r>
                        <a:rPr lang="tr-TR" sz="1800" b="1" kern="1200" baseline="0" dirty="0" smtClean="0">
                          <a:solidFill>
                            <a:srgbClr val="0C0D0D"/>
                          </a:solidFill>
                          <a:latin typeface="+mn-lt"/>
                          <a:ea typeface="+mn-ea"/>
                          <a:cs typeface="+mn-cs"/>
                        </a:rPr>
                        <a:t> Planı</a:t>
                      </a:r>
                      <a:endParaRPr lang="tr-TR" sz="1800" b="1" kern="1200" baseline="0" dirty="0">
                        <a:solidFill>
                          <a:srgbClr val="0C0D0D"/>
                        </a:solidFill>
                        <a:latin typeface="+mn-lt"/>
                        <a:ea typeface="+mn-ea"/>
                        <a:cs typeface="+mn-cs"/>
                      </a:endParaRPr>
                    </a:p>
                  </a:txBody>
                  <a:tcP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3702495391"/>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Sorumlu</a:t>
                      </a:r>
                      <a:r>
                        <a:rPr lang="tr-TR" baseline="0" dirty="0">
                          <a:solidFill>
                            <a:srgbClr val="0C0D0D"/>
                          </a:solidFill>
                        </a:rPr>
                        <a:t> Birim :</a:t>
                      </a:r>
                      <a:endParaRPr lang="tr-TR"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r>
                        <a:rPr lang="tr-TR" sz="1800" b="1" kern="1200" baseline="0" dirty="0" smtClean="0">
                          <a:solidFill>
                            <a:srgbClr val="0C0D0D"/>
                          </a:solidFill>
                          <a:latin typeface="+mn-lt"/>
                          <a:ea typeface="+mn-ea"/>
                          <a:cs typeface="+mn-cs"/>
                        </a:rPr>
                        <a:t>TTO</a:t>
                      </a:r>
                      <a:endParaRPr lang="tr-TR" sz="1800" b="1" kern="1200" baseline="0" dirty="0">
                        <a:solidFill>
                          <a:srgbClr val="0C0D0D"/>
                        </a:solidFill>
                        <a:latin typeface="+mn-lt"/>
                        <a:ea typeface="+mn-ea"/>
                        <a:cs typeface="+mn-cs"/>
                      </a:endParaRPr>
                    </a:p>
                  </a:txBody>
                  <a:tcP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2571400847"/>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Önleyici Faaliyet :</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tr-TR" sz="1800" b="1" kern="1200" baseline="0" dirty="0" smtClean="0">
                          <a:solidFill>
                            <a:srgbClr val="0C0D0D"/>
                          </a:solidFill>
                          <a:latin typeface="+mn-lt"/>
                          <a:ea typeface="+mn-ea"/>
                          <a:cs typeface="+mn-cs"/>
                        </a:rPr>
                        <a:t>Şirketleşme ve patent yazımı konusunda teşvik edecek toplantılar</a:t>
                      </a:r>
                      <a:endParaRPr lang="tr-TR" sz="1800" b="1" kern="1200" baseline="0" dirty="0">
                        <a:solidFill>
                          <a:srgbClr val="0C0D0D"/>
                        </a:solidFill>
                        <a:latin typeface="+mn-lt"/>
                        <a:ea typeface="+mn-ea"/>
                        <a:cs typeface="+mn-cs"/>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spTree>
    <p:extLst>
      <p:ext uri="{BB962C8B-B14F-4D97-AF65-F5344CB8AC3E}">
        <p14:creationId xmlns:p14="http://schemas.microsoft.com/office/powerpoint/2010/main" val="1398733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Metin kutusu 4">
            <a:extLst>
              <a:ext uri="{FF2B5EF4-FFF2-40B4-BE49-F238E27FC236}">
                <a16:creationId xmlns:a16="http://schemas.microsoft.com/office/drawing/2014/main" id="{0983FF85-6A31-41EA-A11A-D71214CBEB4E}"/>
              </a:ext>
            </a:extLst>
          </p:cNvPr>
          <p:cNvSpPr txBox="1"/>
          <p:nvPr/>
        </p:nvSpPr>
        <p:spPr>
          <a:xfrm>
            <a:off x="1986117" y="320820"/>
            <a:ext cx="5471363" cy="954107"/>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PAYDAŞ GERİBİLDİRİMLERİ</a:t>
            </a:r>
          </a:p>
          <a:p>
            <a:pPr algn="ctr"/>
            <a:r>
              <a:rPr lang="tr-TR" sz="2800" b="1" dirty="0">
                <a:solidFill>
                  <a:schemeClr val="accent6"/>
                </a:solidFill>
                <a:effectLst>
                  <a:outerShdw blurRad="38100" dist="38100" dir="2700000" algn="tl">
                    <a:srgbClr val="000000">
                      <a:alpha val="43137"/>
                    </a:srgbClr>
                  </a:outerShdw>
                </a:effectLst>
              </a:rPr>
              <a:t>(ANKET ANALİZLERİ)</a:t>
            </a:r>
            <a:endParaRPr lang="en-US" sz="2800" dirty="0">
              <a:solidFill>
                <a:schemeClr val="accent6"/>
              </a:solidFill>
              <a:cs typeface="Calibri" panose="020F0502020204030204"/>
            </a:endParaRPr>
          </a:p>
        </p:txBody>
      </p:sp>
      <p:pic>
        <p:nvPicPr>
          <p:cNvPr id="4"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476672"/>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Grafik 4"/>
          <p:cNvGraphicFramePr>
            <a:graphicFrameLocks/>
          </p:cNvGraphicFramePr>
          <p:nvPr>
            <p:extLst>
              <p:ext uri="{D42A27DB-BD31-4B8C-83A1-F6EECF244321}">
                <p14:modId xmlns:p14="http://schemas.microsoft.com/office/powerpoint/2010/main" val="1615805098"/>
              </p:ext>
            </p:extLst>
          </p:nvPr>
        </p:nvGraphicFramePr>
        <p:xfrm>
          <a:off x="1856508" y="1731819"/>
          <a:ext cx="5320145" cy="320732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Grafik 5"/>
          <p:cNvGraphicFramePr>
            <a:graphicFrameLocks/>
          </p:cNvGraphicFramePr>
          <p:nvPr>
            <p:extLst>
              <p:ext uri="{D42A27DB-BD31-4B8C-83A1-F6EECF244321}">
                <p14:modId xmlns:p14="http://schemas.microsoft.com/office/powerpoint/2010/main" val="416519014"/>
              </p:ext>
            </p:extLst>
          </p:nvPr>
        </p:nvGraphicFramePr>
        <p:xfrm>
          <a:off x="2286000" y="2057400"/>
          <a:ext cx="4572000" cy="27432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6667005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Metin kutusu 4">
            <a:extLst>
              <a:ext uri="{FF2B5EF4-FFF2-40B4-BE49-F238E27FC236}">
                <a16:creationId xmlns:a16="http://schemas.microsoft.com/office/drawing/2014/main" id="{0983FF85-6A31-41EA-A11A-D71214CBEB4E}"/>
              </a:ext>
            </a:extLst>
          </p:cNvPr>
          <p:cNvSpPr txBox="1"/>
          <p:nvPr/>
        </p:nvSpPr>
        <p:spPr>
          <a:xfrm>
            <a:off x="1986117" y="320820"/>
            <a:ext cx="5471363" cy="954107"/>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PAYDAŞ GERİBİLDİRİMLERİ</a:t>
            </a:r>
          </a:p>
          <a:p>
            <a:pPr algn="ctr"/>
            <a:r>
              <a:rPr lang="tr-TR" sz="2800" b="1" dirty="0">
                <a:solidFill>
                  <a:schemeClr val="accent6"/>
                </a:solidFill>
                <a:effectLst>
                  <a:outerShdw blurRad="38100" dist="38100" dir="2700000" algn="tl">
                    <a:srgbClr val="000000">
                      <a:alpha val="43137"/>
                    </a:srgbClr>
                  </a:outerShdw>
                </a:effectLst>
              </a:rPr>
              <a:t>(ANKET ANALİZLERİ)</a:t>
            </a:r>
            <a:endParaRPr lang="en-US" sz="2800" dirty="0">
              <a:solidFill>
                <a:schemeClr val="accent6"/>
              </a:solidFill>
              <a:cs typeface="Calibri" panose="020F0502020204030204"/>
            </a:endParaRPr>
          </a:p>
        </p:txBody>
      </p:sp>
      <p:pic>
        <p:nvPicPr>
          <p:cNvPr id="4"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476672"/>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Grafik 4"/>
          <p:cNvGraphicFramePr>
            <a:graphicFrameLocks/>
          </p:cNvGraphicFramePr>
          <p:nvPr>
            <p:extLst>
              <p:ext uri="{D42A27DB-BD31-4B8C-83A1-F6EECF244321}">
                <p14:modId xmlns:p14="http://schemas.microsoft.com/office/powerpoint/2010/main" val="1812296833"/>
              </p:ext>
            </p:extLst>
          </p:nvPr>
        </p:nvGraphicFramePr>
        <p:xfrm>
          <a:off x="2286000" y="2244090"/>
          <a:ext cx="4572000" cy="236982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2093335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Metin kutusu 4">
            <a:extLst>
              <a:ext uri="{FF2B5EF4-FFF2-40B4-BE49-F238E27FC236}">
                <a16:creationId xmlns:a16="http://schemas.microsoft.com/office/drawing/2014/main" id="{0983FF85-6A31-41EA-A11A-D71214CBEB4E}"/>
              </a:ext>
            </a:extLst>
          </p:cNvPr>
          <p:cNvSpPr txBox="1"/>
          <p:nvPr/>
        </p:nvSpPr>
        <p:spPr>
          <a:xfrm>
            <a:off x="816145" y="2038772"/>
            <a:ext cx="7321964" cy="2246769"/>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PAYDAŞ GERİBİLDİRİMLERİ</a:t>
            </a:r>
          </a:p>
          <a:p>
            <a:pPr algn="ctr"/>
            <a:r>
              <a:rPr lang="tr-TR" sz="2800" b="1" dirty="0">
                <a:solidFill>
                  <a:schemeClr val="accent6"/>
                </a:solidFill>
                <a:effectLst>
                  <a:outerShdw blurRad="38100" dist="38100" dir="2700000" algn="tl">
                    <a:srgbClr val="000000">
                      <a:alpha val="43137"/>
                    </a:srgbClr>
                  </a:outerShdw>
                </a:effectLst>
              </a:rPr>
              <a:t>(HAYATA GEÇİRİLEN ÖNERİLER ve AKSİYON ALINAN ŞİKAYETLER</a:t>
            </a:r>
            <a:r>
              <a:rPr lang="tr-TR" sz="2800" b="1" dirty="0" smtClean="0">
                <a:solidFill>
                  <a:schemeClr val="accent6"/>
                </a:solidFill>
                <a:effectLst>
                  <a:outerShdw blurRad="38100" dist="38100" dir="2700000" algn="tl">
                    <a:srgbClr val="000000">
                      <a:alpha val="43137"/>
                    </a:srgbClr>
                  </a:outerShdw>
                </a:effectLst>
              </a:rPr>
              <a:t>)</a:t>
            </a:r>
            <a:endParaRPr lang="tr-TR" sz="2800" b="1" dirty="0">
              <a:solidFill>
                <a:schemeClr val="accent6"/>
              </a:solidFill>
              <a:effectLst>
                <a:outerShdw blurRad="38100" dist="38100" dir="2700000" algn="tl">
                  <a:srgbClr val="000000">
                    <a:alpha val="43137"/>
                  </a:srgbClr>
                </a:outerShdw>
              </a:effectLst>
            </a:endParaRPr>
          </a:p>
          <a:p>
            <a:pPr algn="ctr"/>
            <a:r>
              <a:rPr lang="tr-TR" sz="2800" b="1" dirty="0" err="1" smtClean="0">
                <a:solidFill>
                  <a:srgbClr val="0F2303"/>
                </a:solidFill>
                <a:effectLst>
                  <a:outerShdw blurRad="38100" dist="38100" dir="2700000" algn="tl">
                    <a:srgbClr val="000000">
                      <a:alpha val="43137"/>
                    </a:srgbClr>
                  </a:outerShdw>
                </a:effectLst>
                <a:cs typeface="Calibri" panose="020F0502020204030204"/>
              </a:rPr>
              <a:t>ŞYS’ye</a:t>
            </a:r>
            <a:r>
              <a:rPr lang="tr-TR" sz="2800" b="1" dirty="0" smtClean="0">
                <a:solidFill>
                  <a:srgbClr val="0F2303"/>
                </a:solidFill>
                <a:effectLst>
                  <a:outerShdw blurRad="38100" dist="38100" dir="2700000" algn="tl">
                    <a:srgbClr val="000000">
                      <a:alpha val="43137"/>
                    </a:srgbClr>
                  </a:outerShdw>
                </a:effectLst>
                <a:cs typeface="Calibri" panose="020F0502020204030204"/>
              </a:rPr>
              <a:t> birimimiz hakkında herhangi bir geri bildirim iletilmemiştir.</a:t>
            </a:r>
            <a:endParaRPr lang="en-US" sz="2800" dirty="0">
              <a:solidFill>
                <a:srgbClr val="0F2303"/>
              </a:solidFill>
              <a:cs typeface="Calibri" panose="020F0502020204030204"/>
            </a:endParaRPr>
          </a:p>
        </p:txBody>
      </p:sp>
      <p:pic>
        <p:nvPicPr>
          <p:cNvPr id="4"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476672"/>
            <a:ext cx="1512168" cy="3212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059390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Metin kutusu 4">
            <a:extLst>
              <a:ext uri="{FF2B5EF4-FFF2-40B4-BE49-F238E27FC236}">
                <a16:creationId xmlns:a16="http://schemas.microsoft.com/office/drawing/2014/main" id="{0983FF85-6A31-41EA-A11A-D71214CBEB4E}"/>
              </a:ext>
            </a:extLst>
          </p:cNvPr>
          <p:cNvSpPr txBox="1"/>
          <p:nvPr/>
        </p:nvSpPr>
        <p:spPr>
          <a:xfrm>
            <a:off x="1168388" y="628902"/>
            <a:ext cx="6927589" cy="954107"/>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İÇ DENETİM SONUCUNA DAYALI ÖZ DEĞERLENDİRME ve GÖRÜŞLERİNİZ</a:t>
            </a:r>
          </a:p>
        </p:txBody>
      </p:sp>
      <p:pic>
        <p:nvPicPr>
          <p:cNvPr id="5"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476672"/>
            <a:ext cx="1512168" cy="321202"/>
          </a:xfrm>
          <a:prstGeom prst="rect">
            <a:avLst/>
          </a:prstGeom>
          <a:noFill/>
          <a:extLst>
            <a:ext uri="{909E8E84-426E-40DD-AFC4-6F175D3DCCD1}">
              <a14:hiddenFill xmlns:a14="http://schemas.microsoft.com/office/drawing/2010/main">
                <a:solidFill>
                  <a:srgbClr val="FFFFFF"/>
                </a:solidFill>
              </a14:hiddenFill>
            </a:ext>
          </a:extLst>
        </p:spPr>
      </p:pic>
      <p:sp>
        <p:nvSpPr>
          <p:cNvPr id="4" name="İçerik Yer Tutucusu 2"/>
          <p:cNvSpPr txBox="1">
            <a:spLocks/>
          </p:cNvSpPr>
          <p:nvPr/>
        </p:nvSpPr>
        <p:spPr>
          <a:xfrm>
            <a:off x="827700" y="2052926"/>
            <a:ext cx="6711654" cy="3267220"/>
          </a:xfrm>
          <a:prstGeom prst="rect">
            <a:avLst/>
          </a:prstGeom>
        </p:spPr>
        <p:txBody>
          <a:bodyPr vert="horz" lIns="91440" tIns="45720" rIns="91440" bIns="45720" rtlCol="0" anchor="t">
            <a:normAutofit/>
          </a:bodyPr>
          <a:lstStyle>
            <a:lvl1pPr marL="0" indent="0" algn="l" defTabSz="457207" rtl="0" eaLnBrk="1" latinLnBrk="0" hangingPunct="1">
              <a:spcBef>
                <a:spcPts val="1000"/>
              </a:spcBef>
              <a:spcAft>
                <a:spcPts val="0"/>
              </a:spcAft>
              <a:buClr>
                <a:schemeClr val="bg2">
                  <a:lumMod val="40000"/>
                  <a:lumOff val="60000"/>
                </a:schemeClr>
              </a:buClr>
              <a:buSzPct val="80000"/>
              <a:buFont typeface="Wingdings 3" charset="2"/>
              <a:buNone/>
              <a:defRPr sz="2000" b="0" i="0" kern="1200" cap="all">
                <a:solidFill>
                  <a:schemeClr val="bg2">
                    <a:lumMod val="40000"/>
                    <a:lumOff val="60000"/>
                  </a:schemeClr>
                </a:solidFill>
                <a:latin typeface="+mj-lt"/>
                <a:ea typeface="+mj-ea"/>
                <a:cs typeface="+mj-cs"/>
              </a:defRPr>
            </a:lvl1pPr>
            <a:lvl2pPr marL="457200" indent="0" algn="ctr" defTabSz="457207"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tint val="75000"/>
                  </a:schemeClr>
                </a:solidFill>
                <a:latin typeface="+mj-lt"/>
                <a:ea typeface="+mj-ea"/>
                <a:cs typeface="+mj-cs"/>
              </a:defRPr>
            </a:lvl2pPr>
            <a:lvl3pPr marL="914400" indent="0" algn="ctr" defTabSz="457207" rtl="0" eaLnBrk="1" latinLnBrk="0" hangingPunct="1">
              <a:spcBef>
                <a:spcPts val="1000"/>
              </a:spcBef>
              <a:spcAft>
                <a:spcPts val="0"/>
              </a:spcAft>
              <a:buClr>
                <a:schemeClr val="bg2">
                  <a:lumMod val="40000"/>
                  <a:lumOff val="60000"/>
                </a:schemeClr>
              </a:buClr>
              <a:buSzPct val="80000"/>
              <a:buFont typeface="Wingdings 3" charset="2"/>
              <a:buNone/>
              <a:defRPr sz="1600" b="0" i="0" kern="1200">
                <a:solidFill>
                  <a:schemeClr val="tx1">
                    <a:tint val="75000"/>
                  </a:schemeClr>
                </a:solidFill>
                <a:latin typeface="+mj-lt"/>
                <a:ea typeface="+mj-ea"/>
                <a:cs typeface="+mj-cs"/>
              </a:defRPr>
            </a:lvl3pPr>
            <a:lvl4pPr marL="1371600" indent="0" algn="ctr" defTabSz="457207"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4pPr>
            <a:lvl5pPr marL="1828800" indent="0" algn="ctr" defTabSz="457207"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5pPr>
            <a:lvl6pPr marL="2286000" indent="0" algn="ctr" defTabSz="457207"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6pPr>
            <a:lvl7pPr marL="2743200" indent="0" algn="ctr" defTabSz="457207"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7pPr>
            <a:lvl8pPr marL="3200400" indent="0" algn="ctr" defTabSz="457207"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8pPr>
            <a:lvl9pPr marL="3657600" indent="0" algn="ctr" defTabSz="457207"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9pPr>
          </a:lstStyle>
          <a:p>
            <a:pPr marL="285750" indent="-285750" algn="just">
              <a:buClr>
                <a:schemeClr val="tx2">
                  <a:lumMod val="75000"/>
                </a:schemeClr>
              </a:buClr>
              <a:buFont typeface="Arial" panose="020B0604020202020204" pitchFamily="34" charset="0"/>
              <a:buChar char="•"/>
            </a:pPr>
            <a:r>
              <a:rPr lang="tr-TR" sz="1800" b="1" cap="none" dirty="0" smtClean="0">
                <a:solidFill>
                  <a:srgbClr val="0F2303"/>
                </a:solidFill>
                <a:latin typeface="+mn-lt"/>
              </a:rPr>
              <a:t>ABUTTO </a:t>
            </a:r>
            <a:r>
              <a:rPr lang="tr-TR" sz="1800" b="1" cap="none" dirty="0" smtClean="0">
                <a:solidFill>
                  <a:srgbClr val="0F2303"/>
                </a:solidFill>
                <a:latin typeface="+mn-lt"/>
              </a:rPr>
              <a:t>2023 </a:t>
            </a:r>
            <a:r>
              <a:rPr lang="tr-TR" sz="1800" b="1" cap="none" dirty="0" smtClean="0">
                <a:solidFill>
                  <a:srgbClr val="0F2303"/>
                </a:solidFill>
                <a:latin typeface="+mn-lt"/>
              </a:rPr>
              <a:t>yılı iç denetim puanı </a:t>
            </a:r>
            <a:r>
              <a:rPr lang="tr-TR" sz="1800" b="1" cap="none" dirty="0" smtClean="0">
                <a:solidFill>
                  <a:srgbClr val="0F2303"/>
                </a:solidFill>
                <a:latin typeface="+mn-lt"/>
              </a:rPr>
              <a:t>93/100’dir</a:t>
            </a:r>
            <a:r>
              <a:rPr lang="tr-TR" sz="1800" b="1" cap="none" dirty="0" smtClean="0">
                <a:solidFill>
                  <a:srgbClr val="0F2303"/>
                </a:solidFill>
                <a:latin typeface="+mn-lt"/>
              </a:rPr>
              <a:t>. </a:t>
            </a:r>
          </a:p>
          <a:p>
            <a:pPr marL="285750" indent="-285750" algn="just">
              <a:buClr>
                <a:schemeClr val="tx2">
                  <a:lumMod val="75000"/>
                </a:schemeClr>
              </a:buClr>
              <a:buFont typeface="Arial" panose="020B0604020202020204" pitchFamily="34" charset="0"/>
              <a:buChar char="•"/>
            </a:pPr>
            <a:r>
              <a:rPr lang="tr-TR" sz="1800" b="1" cap="none" dirty="0" smtClean="0">
                <a:solidFill>
                  <a:srgbClr val="0F2303"/>
                </a:solidFill>
                <a:latin typeface="+mn-lt"/>
              </a:rPr>
              <a:t>ABUTTO bünyesinde kalite süreci içselleştirilmiştir.</a:t>
            </a:r>
          </a:p>
          <a:p>
            <a:pPr marL="285750" indent="-285750" algn="just">
              <a:buClr>
                <a:schemeClr val="tx2">
                  <a:lumMod val="75000"/>
                </a:schemeClr>
              </a:buClr>
              <a:buFont typeface="Arial" panose="020B0604020202020204" pitchFamily="34" charset="0"/>
              <a:buChar char="•"/>
            </a:pPr>
            <a:r>
              <a:rPr lang="tr-TR" sz="1800" b="1" cap="none" dirty="0" smtClean="0">
                <a:solidFill>
                  <a:srgbClr val="0F2303"/>
                </a:solidFill>
                <a:latin typeface="+mn-lt"/>
              </a:rPr>
              <a:t>Kalite sürecinin otomasyonu süreçlerin izlenmesini ve dokümantasyonunu kolaylaştırmıştır.</a:t>
            </a:r>
          </a:p>
          <a:p>
            <a:pPr marL="285750" indent="-285750" algn="just">
              <a:buClr>
                <a:schemeClr val="tx2">
                  <a:lumMod val="75000"/>
                </a:schemeClr>
              </a:buClr>
              <a:buFont typeface="Arial" panose="020B0604020202020204" pitchFamily="34" charset="0"/>
              <a:buChar char="•"/>
            </a:pPr>
            <a:r>
              <a:rPr lang="tr-TR" sz="1800" b="1" cap="none" dirty="0" smtClean="0">
                <a:solidFill>
                  <a:srgbClr val="0F2303"/>
                </a:solidFill>
                <a:latin typeface="+mn-lt"/>
              </a:rPr>
              <a:t>Kalite süreci SPİK tablolarının aynı zamanda YÖKAK kriterlerini içermesi daha bütüncül bir kalite sürecini ortaya koymuştur.</a:t>
            </a:r>
          </a:p>
          <a:p>
            <a:pPr marL="285750" indent="-285750" algn="just">
              <a:buClr>
                <a:schemeClr val="tx2">
                  <a:lumMod val="75000"/>
                </a:schemeClr>
              </a:buClr>
              <a:buFont typeface="Arial" panose="020B0604020202020204" pitchFamily="34" charset="0"/>
              <a:buChar char="•"/>
            </a:pPr>
            <a:r>
              <a:rPr lang="tr-TR" sz="1800" b="1" cap="none" dirty="0" smtClean="0">
                <a:solidFill>
                  <a:srgbClr val="0F2303"/>
                </a:solidFill>
                <a:latin typeface="+mn-lt"/>
              </a:rPr>
              <a:t>Risk analizi tablolarının güncellenmesi risklerin takibini ve kontrol faaliyetlerinin uygulanmasını kolaylaştırmıştır.</a:t>
            </a:r>
          </a:p>
          <a:p>
            <a:pPr algn="just">
              <a:buClr>
                <a:schemeClr val="tx2">
                  <a:lumMod val="75000"/>
                </a:schemeClr>
              </a:buClr>
            </a:pPr>
            <a:endParaRPr lang="tr-TR" sz="1500" dirty="0" smtClean="0">
              <a:solidFill>
                <a:srgbClr val="0F2303"/>
              </a:solidFill>
            </a:endParaRPr>
          </a:p>
        </p:txBody>
      </p:sp>
    </p:spTree>
    <p:extLst>
      <p:ext uri="{BB962C8B-B14F-4D97-AF65-F5344CB8AC3E}">
        <p14:creationId xmlns:p14="http://schemas.microsoft.com/office/powerpoint/2010/main" val="13463543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8" name="Metin kutusu 4">
            <a:extLst>
              <a:ext uri="{FF2B5EF4-FFF2-40B4-BE49-F238E27FC236}">
                <a16:creationId xmlns:a16="http://schemas.microsoft.com/office/drawing/2014/main" id="{7EC18F83-204B-487E-AFD6-153344F04A42}"/>
              </a:ext>
            </a:extLst>
          </p:cNvPr>
          <p:cNvSpPr txBox="1"/>
          <p:nvPr/>
        </p:nvSpPr>
        <p:spPr>
          <a:xfrm>
            <a:off x="2046263" y="471888"/>
            <a:ext cx="5616624" cy="993393"/>
          </a:xfrm>
          <a:prstGeom prst="rect">
            <a:avLst/>
          </a:prstGeom>
          <a:noFill/>
        </p:spPr>
        <p:txBody>
          <a:bodyPr vert="horz" lIns="91440" tIns="45720" rIns="91440" bIns="45720" rtlCol="0" anchor="ctr">
            <a:normAutofit/>
          </a:bodyPr>
          <a:lstStyle>
            <a:defPPr>
              <a:defRPr lang="tr-TR"/>
            </a:defPPr>
            <a:lvl1pPr algn="ctr">
              <a:lnSpc>
                <a:spcPct val="90000"/>
              </a:lnSpc>
              <a:spcBef>
                <a:spcPct val="0"/>
              </a:spcBef>
              <a:spcAft>
                <a:spcPts val="600"/>
              </a:spcAft>
              <a:defRPr sz="3100" b="1">
                <a:solidFill>
                  <a:srgbClr val="9DB5CE"/>
                </a:solidFill>
                <a:effectLst>
                  <a:outerShdw blurRad="38100" dist="38100" dir="2700000" algn="tl">
                    <a:srgbClr val="000000">
                      <a:alpha val="43137"/>
                    </a:srgbClr>
                  </a:outerShdw>
                </a:effectLst>
                <a:latin typeface="+mj-lt"/>
                <a:ea typeface="+mj-ea"/>
                <a:cs typeface="+mj-cs"/>
              </a:defRPr>
            </a:lvl1pPr>
          </a:lstStyle>
          <a:p>
            <a:r>
              <a:rPr lang="tr-TR" sz="2700" dirty="0">
                <a:solidFill>
                  <a:schemeClr val="accent6"/>
                </a:solidFill>
                <a:latin typeface="+mn-lt"/>
              </a:rPr>
              <a:t>FARKLI VE İYİ UYGULAMA ÖRNEKLERİ</a:t>
            </a:r>
          </a:p>
          <a:p>
            <a:r>
              <a:rPr lang="tr-TR" sz="2700" dirty="0">
                <a:solidFill>
                  <a:schemeClr val="tx2"/>
                </a:solidFill>
                <a:latin typeface="+mn-lt"/>
              </a:rPr>
              <a:t>ARAŞTIRMA-GELİŞTİRME ALANINDA</a:t>
            </a:r>
            <a:endParaRPr lang="en-US" sz="2700" dirty="0">
              <a:solidFill>
                <a:schemeClr val="accent6"/>
              </a:solidFill>
              <a:latin typeface="+mn-lt"/>
            </a:endParaRPr>
          </a:p>
        </p:txBody>
      </p:sp>
      <p:pic>
        <p:nvPicPr>
          <p:cNvPr id="6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5991" y="332656"/>
            <a:ext cx="1847488" cy="392428"/>
          </a:xfrm>
          <a:prstGeom prst="rect">
            <a:avLst/>
          </a:prstGeom>
          <a:noFill/>
          <a:extLst>
            <a:ext uri="{909E8E84-426E-40DD-AFC4-6F175D3DCCD1}">
              <a14:hiddenFill xmlns:a14="http://schemas.microsoft.com/office/drawing/2010/main">
                <a:solidFill>
                  <a:srgbClr val="FFFFFF"/>
                </a:solidFill>
              </a14:hiddenFill>
            </a:ext>
          </a:extLst>
        </p:spPr>
      </p:pic>
      <p:sp>
        <p:nvSpPr>
          <p:cNvPr id="67" name="Dikdörtgen 66"/>
          <p:cNvSpPr/>
          <p:nvPr/>
        </p:nvSpPr>
        <p:spPr>
          <a:xfrm>
            <a:off x="549375" y="2869674"/>
            <a:ext cx="8352928" cy="923330"/>
          </a:xfrm>
          <a:prstGeom prst="rect">
            <a:avLst/>
          </a:prstGeom>
        </p:spPr>
        <p:txBody>
          <a:bodyPr wrap="square">
            <a:spAutoFit/>
          </a:bodyPr>
          <a:lstStyle/>
          <a:p>
            <a:pPr lvl="0" algn="just" fontAlgn="base">
              <a:lnSpc>
                <a:spcPct val="150000"/>
              </a:lnSpc>
            </a:pPr>
            <a:r>
              <a:rPr lang="tr-TR" b="1" dirty="0" smtClean="0">
                <a:solidFill>
                  <a:srgbClr val="0F2303"/>
                </a:solidFill>
              </a:rPr>
              <a:t>AR-GE Komisyonu işlevsel hale getirilirse proje ve patent vb. gelişkinliği belirleyen pek çok parametrede ilerleme sağlanacaktır. </a:t>
            </a:r>
            <a:endParaRPr lang="tr-TR" b="1" dirty="0">
              <a:solidFill>
                <a:srgbClr val="0F2303"/>
              </a:solidFill>
            </a:endParaRPr>
          </a:p>
        </p:txBody>
      </p:sp>
    </p:spTree>
    <p:extLst>
      <p:ext uri="{BB962C8B-B14F-4D97-AF65-F5344CB8AC3E}">
        <p14:creationId xmlns:p14="http://schemas.microsoft.com/office/powerpoint/2010/main" val="21792332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8" name="Metin kutusu 4">
            <a:extLst>
              <a:ext uri="{FF2B5EF4-FFF2-40B4-BE49-F238E27FC236}">
                <a16:creationId xmlns:a16="http://schemas.microsoft.com/office/drawing/2014/main" id="{7EC18F83-204B-487E-AFD6-153344F04A42}"/>
              </a:ext>
            </a:extLst>
          </p:cNvPr>
          <p:cNvSpPr txBox="1"/>
          <p:nvPr/>
        </p:nvSpPr>
        <p:spPr>
          <a:xfrm>
            <a:off x="2046263" y="471888"/>
            <a:ext cx="5616624" cy="993393"/>
          </a:xfrm>
          <a:prstGeom prst="rect">
            <a:avLst/>
          </a:prstGeom>
          <a:noFill/>
        </p:spPr>
        <p:txBody>
          <a:bodyPr vert="horz" lIns="91440" tIns="45720" rIns="91440" bIns="45720" rtlCol="0" anchor="ctr">
            <a:normAutofit/>
          </a:bodyPr>
          <a:lstStyle>
            <a:defPPr>
              <a:defRPr lang="tr-TR"/>
            </a:defPPr>
            <a:lvl1pPr algn="ctr">
              <a:lnSpc>
                <a:spcPct val="90000"/>
              </a:lnSpc>
              <a:spcBef>
                <a:spcPct val="0"/>
              </a:spcBef>
              <a:spcAft>
                <a:spcPts val="600"/>
              </a:spcAft>
              <a:defRPr sz="3100" b="1">
                <a:solidFill>
                  <a:srgbClr val="9DB5CE"/>
                </a:solidFill>
                <a:effectLst>
                  <a:outerShdw blurRad="38100" dist="38100" dir="2700000" algn="tl">
                    <a:srgbClr val="000000">
                      <a:alpha val="43137"/>
                    </a:srgbClr>
                  </a:outerShdw>
                </a:effectLst>
                <a:latin typeface="+mj-lt"/>
                <a:ea typeface="+mj-ea"/>
                <a:cs typeface="+mj-cs"/>
              </a:defRPr>
            </a:lvl1pPr>
          </a:lstStyle>
          <a:p>
            <a:r>
              <a:rPr lang="tr-TR" sz="2700" dirty="0">
                <a:solidFill>
                  <a:schemeClr val="accent6"/>
                </a:solidFill>
                <a:latin typeface="+mn-lt"/>
              </a:rPr>
              <a:t>FARKLI VE İYİ UYGULAMA ÖRNEKLERİ</a:t>
            </a:r>
          </a:p>
          <a:p>
            <a:r>
              <a:rPr lang="tr-TR" sz="2700" dirty="0">
                <a:solidFill>
                  <a:schemeClr val="tx2"/>
                </a:solidFill>
                <a:latin typeface="+mn-lt"/>
              </a:rPr>
              <a:t>GİRİŞİMCİLİK ALANINDA</a:t>
            </a:r>
            <a:endParaRPr lang="en-US" sz="2700" dirty="0">
              <a:solidFill>
                <a:schemeClr val="accent6"/>
              </a:solidFill>
              <a:latin typeface="+mn-lt"/>
            </a:endParaRPr>
          </a:p>
        </p:txBody>
      </p:sp>
      <p:pic>
        <p:nvPicPr>
          <p:cNvPr id="6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5991" y="332656"/>
            <a:ext cx="1847488" cy="392428"/>
          </a:xfrm>
          <a:prstGeom prst="rect">
            <a:avLst/>
          </a:prstGeom>
          <a:noFill/>
          <a:extLst>
            <a:ext uri="{909E8E84-426E-40DD-AFC4-6F175D3DCCD1}">
              <a14:hiddenFill xmlns:a14="http://schemas.microsoft.com/office/drawing/2010/main">
                <a:solidFill>
                  <a:srgbClr val="FFFFFF"/>
                </a:solidFill>
              </a14:hiddenFill>
            </a:ext>
          </a:extLst>
        </p:spPr>
      </p:pic>
      <p:sp>
        <p:nvSpPr>
          <p:cNvPr id="65" name="Dikdörtgen 64"/>
          <p:cNvSpPr/>
          <p:nvPr/>
        </p:nvSpPr>
        <p:spPr>
          <a:xfrm>
            <a:off x="549375" y="2869674"/>
            <a:ext cx="8352928" cy="880369"/>
          </a:xfrm>
          <a:prstGeom prst="rect">
            <a:avLst/>
          </a:prstGeom>
        </p:spPr>
        <p:txBody>
          <a:bodyPr wrap="square">
            <a:spAutoFit/>
          </a:bodyPr>
          <a:lstStyle/>
          <a:p>
            <a:pPr lvl="0" algn="just" fontAlgn="base">
              <a:lnSpc>
                <a:spcPct val="150000"/>
              </a:lnSpc>
            </a:pPr>
            <a:r>
              <a:rPr lang="tr-TR" b="1" dirty="0" smtClean="0">
                <a:solidFill>
                  <a:srgbClr val="0F2303"/>
                </a:solidFill>
              </a:rPr>
              <a:t>Üniversitemiz GYÜE hedeflerinin ulaşılabilir olabilmesi için endeksin ilk 50 üniversitesi incelenip kısa vadede yapılması gereken faaliyetler belirlenmelidir. </a:t>
            </a:r>
            <a:endParaRPr lang="tr-TR" b="1" dirty="0">
              <a:solidFill>
                <a:srgbClr val="0F2303"/>
              </a:solidFill>
            </a:endParaRPr>
          </a:p>
        </p:txBody>
      </p:sp>
    </p:spTree>
    <p:extLst>
      <p:ext uri="{BB962C8B-B14F-4D97-AF65-F5344CB8AC3E}">
        <p14:creationId xmlns:p14="http://schemas.microsoft.com/office/powerpoint/2010/main" val="29263205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8" name="Metin kutusu 4">
            <a:extLst>
              <a:ext uri="{FF2B5EF4-FFF2-40B4-BE49-F238E27FC236}">
                <a16:creationId xmlns:a16="http://schemas.microsoft.com/office/drawing/2014/main" id="{7EC18F83-204B-487E-AFD6-153344F04A42}"/>
              </a:ext>
            </a:extLst>
          </p:cNvPr>
          <p:cNvSpPr txBox="1"/>
          <p:nvPr/>
        </p:nvSpPr>
        <p:spPr>
          <a:xfrm>
            <a:off x="2046263" y="471888"/>
            <a:ext cx="5616624" cy="993393"/>
          </a:xfrm>
          <a:prstGeom prst="rect">
            <a:avLst/>
          </a:prstGeom>
          <a:noFill/>
        </p:spPr>
        <p:txBody>
          <a:bodyPr vert="horz" lIns="91440" tIns="45720" rIns="91440" bIns="45720" rtlCol="0" anchor="ctr">
            <a:normAutofit/>
          </a:bodyPr>
          <a:lstStyle>
            <a:defPPr>
              <a:defRPr lang="tr-TR"/>
            </a:defPPr>
            <a:lvl1pPr algn="ctr">
              <a:lnSpc>
                <a:spcPct val="90000"/>
              </a:lnSpc>
              <a:spcBef>
                <a:spcPct val="0"/>
              </a:spcBef>
              <a:spcAft>
                <a:spcPts val="600"/>
              </a:spcAft>
              <a:defRPr sz="3100" b="1">
                <a:solidFill>
                  <a:srgbClr val="9DB5CE"/>
                </a:solidFill>
                <a:effectLst>
                  <a:outerShdw blurRad="38100" dist="38100" dir="2700000" algn="tl">
                    <a:srgbClr val="000000">
                      <a:alpha val="43137"/>
                    </a:srgbClr>
                  </a:outerShdw>
                </a:effectLst>
                <a:latin typeface="+mj-lt"/>
                <a:ea typeface="+mj-ea"/>
                <a:cs typeface="+mj-cs"/>
              </a:defRPr>
            </a:lvl1pPr>
          </a:lstStyle>
          <a:p>
            <a:r>
              <a:rPr lang="tr-TR" sz="2700" dirty="0">
                <a:solidFill>
                  <a:schemeClr val="accent6"/>
                </a:solidFill>
                <a:latin typeface="+mn-lt"/>
              </a:rPr>
              <a:t>FARKLI VE İYİ UYGULAMA ÖRNEKLERİ</a:t>
            </a:r>
          </a:p>
          <a:p>
            <a:r>
              <a:rPr lang="tr-TR" sz="2700" dirty="0">
                <a:solidFill>
                  <a:schemeClr val="tx2"/>
                </a:solidFill>
                <a:latin typeface="+mn-lt"/>
              </a:rPr>
              <a:t>TOPLUMSAL KATKI ALANINDA</a:t>
            </a:r>
            <a:endParaRPr lang="en-US" sz="2700" dirty="0">
              <a:solidFill>
                <a:schemeClr val="accent6"/>
              </a:solidFill>
              <a:latin typeface="+mn-lt"/>
            </a:endParaRPr>
          </a:p>
        </p:txBody>
      </p:sp>
      <p:pic>
        <p:nvPicPr>
          <p:cNvPr id="6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5991" y="332656"/>
            <a:ext cx="1847488" cy="392428"/>
          </a:xfrm>
          <a:prstGeom prst="rect">
            <a:avLst/>
          </a:prstGeom>
          <a:noFill/>
          <a:extLst>
            <a:ext uri="{909E8E84-426E-40DD-AFC4-6F175D3DCCD1}">
              <a14:hiddenFill xmlns:a14="http://schemas.microsoft.com/office/drawing/2010/main">
                <a:solidFill>
                  <a:srgbClr val="FFFFFF"/>
                </a:solidFill>
              </a14:hiddenFill>
            </a:ext>
          </a:extLst>
        </p:spPr>
      </p:pic>
      <p:sp>
        <p:nvSpPr>
          <p:cNvPr id="65" name="Dikdörtgen 64"/>
          <p:cNvSpPr/>
          <p:nvPr/>
        </p:nvSpPr>
        <p:spPr>
          <a:xfrm>
            <a:off x="549375" y="2869674"/>
            <a:ext cx="8352928" cy="880369"/>
          </a:xfrm>
          <a:prstGeom prst="rect">
            <a:avLst/>
          </a:prstGeom>
        </p:spPr>
        <p:txBody>
          <a:bodyPr wrap="square">
            <a:spAutoFit/>
          </a:bodyPr>
          <a:lstStyle/>
          <a:p>
            <a:pPr lvl="0" algn="just" fontAlgn="base">
              <a:lnSpc>
                <a:spcPct val="150000"/>
              </a:lnSpc>
            </a:pPr>
            <a:r>
              <a:rPr lang="tr-TR" b="1" dirty="0" smtClean="0">
                <a:solidFill>
                  <a:srgbClr val="0F2303"/>
                </a:solidFill>
              </a:rPr>
              <a:t>Toplumsal Katkı Komisyonu üniversitemiz özelinde gerçekleşen bütün faaliyetlerin sistemli ve ölçülebilir olmasını sağlayacaktır. </a:t>
            </a:r>
            <a:endParaRPr lang="tr-TR" b="1" dirty="0">
              <a:solidFill>
                <a:srgbClr val="0F2303"/>
              </a:solidFill>
            </a:endParaRPr>
          </a:p>
        </p:txBody>
      </p:sp>
    </p:spTree>
    <p:extLst>
      <p:ext uri="{BB962C8B-B14F-4D97-AF65-F5344CB8AC3E}">
        <p14:creationId xmlns:p14="http://schemas.microsoft.com/office/powerpoint/2010/main" val="25442529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1742309" y="464778"/>
            <a:ext cx="5659381" cy="805280"/>
          </a:xfrm>
          <a:prstGeom prst="rect">
            <a:avLst/>
          </a:prstGeom>
          <a:noFill/>
        </p:spPr>
        <p:txBody>
          <a:bodyPr vert="horz" lIns="91440" tIns="45720" rIns="91440" bIns="45720" rtlCol="0" anchor="ctr">
            <a:normAutofit/>
          </a:bodyPr>
          <a:lstStyle/>
          <a:p>
            <a:pPr algn="ctr">
              <a:lnSpc>
                <a:spcPct val="90000"/>
              </a:lnSpc>
              <a:spcBef>
                <a:spcPct val="0"/>
              </a:spcBef>
              <a:spcAft>
                <a:spcPts val="600"/>
              </a:spcAft>
            </a:pPr>
            <a:r>
              <a:rPr lang="tr-TR" sz="2400" b="1" kern="1200" dirty="0">
                <a:solidFill>
                  <a:schemeClr val="accent6"/>
                </a:solidFill>
                <a:effectLst>
                  <a:outerShdw blurRad="38100" dist="38100" dir="2700000" algn="tl">
                    <a:srgbClr val="000000">
                      <a:alpha val="43137"/>
                    </a:srgbClr>
                  </a:outerShdw>
                </a:effectLst>
                <a:ea typeface="+mj-ea"/>
                <a:cs typeface="+mj-cs"/>
              </a:rPr>
              <a:t>SÜREKLİ İYİLEŞTİRME ÖNERİLERİ</a:t>
            </a:r>
            <a:endParaRPr lang="en-US" sz="2400" b="1" kern="1200" dirty="0">
              <a:solidFill>
                <a:schemeClr val="accent6"/>
              </a:solidFill>
              <a:effectLst>
                <a:outerShdw blurRad="38100" dist="38100" dir="2700000" algn="tl">
                  <a:srgbClr val="000000">
                    <a:alpha val="43137"/>
                  </a:srgbClr>
                </a:outerShdw>
              </a:effectLst>
              <a:ea typeface="+mj-ea"/>
              <a:cs typeface="+mj-cs"/>
            </a:endParaRPr>
          </a:p>
        </p:txBody>
      </p:sp>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pic>
        <p:nvPicPr>
          <p:cNvPr id="87"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5991" y="411204"/>
            <a:ext cx="1477697" cy="313880"/>
          </a:xfrm>
          <a:prstGeom prst="rect">
            <a:avLst/>
          </a:prstGeom>
          <a:noFill/>
          <a:extLst>
            <a:ext uri="{909E8E84-426E-40DD-AFC4-6F175D3DCCD1}">
              <a14:hiddenFill xmlns:a14="http://schemas.microsoft.com/office/drawing/2010/main">
                <a:solidFill>
                  <a:srgbClr val="FFFFFF"/>
                </a:solidFill>
              </a14:hiddenFill>
            </a:ext>
          </a:extLst>
        </p:spPr>
      </p:pic>
      <p:sp>
        <p:nvSpPr>
          <p:cNvPr id="65" name="Dikdörtgen 64"/>
          <p:cNvSpPr/>
          <p:nvPr/>
        </p:nvSpPr>
        <p:spPr>
          <a:xfrm>
            <a:off x="549375" y="2869674"/>
            <a:ext cx="8352928" cy="1338828"/>
          </a:xfrm>
          <a:prstGeom prst="rect">
            <a:avLst/>
          </a:prstGeom>
        </p:spPr>
        <p:txBody>
          <a:bodyPr wrap="square">
            <a:spAutoFit/>
          </a:bodyPr>
          <a:lstStyle/>
          <a:p>
            <a:pPr lvl="0" algn="just" fontAlgn="base">
              <a:lnSpc>
                <a:spcPct val="150000"/>
              </a:lnSpc>
            </a:pPr>
            <a:r>
              <a:rPr lang="tr-TR" b="1" dirty="0" smtClean="0">
                <a:solidFill>
                  <a:srgbClr val="0F2303"/>
                </a:solidFill>
              </a:rPr>
              <a:t>Üniversitemizce hazırlanan Proje Yönetim Paneli bütün birimlerce özümsenir ve girdiler güncel tutulabilirse BİDR ve KİDR raporları için veri alma ve hazırlık süreçleri bakımından iyileşme sağlanacaktır.</a:t>
            </a:r>
            <a:endParaRPr lang="tr-TR" b="1" dirty="0">
              <a:solidFill>
                <a:srgbClr val="0F2303"/>
              </a:solidFill>
            </a:endParaRPr>
          </a:p>
        </p:txBody>
      </p:sp>
    </p:spTree>
    <p:extLst>
      <p:ext uri="{BB962C8B-B14F-4D97-AF65-F5344CB8AC3E}">
        <p14:creationId xmlns:p14="http://schemas.microsoft.com/office/powerpoint/2010/main" val="23402444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1445129" y="2735538"/>
            <a:ext cx="5659381" cy="805280"/>
          </a:xfrm>
          <a:prstGeom prst="rect">
            <a:avLst/>
          </a:prstGeom>
          <a:noFill/>
        </p:spPr>
        <p:txBody>
          <a:bodyPr vert="horz" lIns="91440" tIns="45720" rIns="91440" bIns="45720" rtlCol="0" anchor="ctr">
            <a:normAutofit/>
          </a:bodyPr>
          <a:lstStyle/>
          <a:p>
            <a:pPr algn="just"/>
            <a:r>
              <a:rPr lang="tr-TR" sz="2400" b="1" dirty="0">
                <a:solidFill>
                  <a:schemeClr val="accent6"/>
                </a:solidFill>
                <a:effectLst>
                  <a:outerShdw blurRad="38100" dist="38100" dir="2700000" algn="tl">
                    <a:srgbClr val="000000">
                      <a:alpha val="43137"/>
                    </a:srgbClr>
                  </a:outerShdw>
                </a:effectLst>
              </a:rPr>
              <a:t>TEŞEKKÜR EDERİZ…</a:t>
            </a:r>
          </a:p>
        </p:txBody>
      </p:sp>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pic>
        <p:nvPicPr>
          <p:cNvPr id="87"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5991" y="411204"/>
            <a:ext cx="1477697" cy="3138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32710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241579" y="649467"/>
            <a:ext cx="5040560" cy="523220"/>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MİSYON-VİZYON-POLİTİKA</a:t>
            </a:r>
          </a:p>
        </p:txBody>
      </p:sp>
      <p:pic>
        <p:nvPicPr>
          <p:cNvPr id="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2372" y="450628"/>
            <a:ext cx="1872208" cy="397679"/>
          </a:xfrm>
          <a:prstGeom prst="rect">
            <a:avLst/>
          </a:prstGeom>
          <a:noFill/>
          <a:extLst>
            <a:ext uri="{909E8E84-426E-40DD-AFC4-6F175D3DCCD1}">
              <a14:hiddenFill xmlns:a14="http://schemas.microsoft.com/office/drawing/2010/main">
                <a:solidFill>
                  <a:srgbClr val="FFFFFF"/>
                </a:solidFill>
              </a14:hiddenFill>
            </a:ext>
          </a:extLst>
        </p:spPr>
      </p:pic>
      <p:sp>
        <p:nvSpPr>
          <p:cNvPr id="3" name="Dikdörtgen 2"/>
          <p:cNvSpPr/>
          <p:nvPr/>
        </p:nvSpPr>
        <p:spPr>
          <a:xfrm>
            <a:off x="490637" y="1291399"/>
            <a:ext cx="4189482" cy="369332"/>
          </a:xfrm>
          <a:prstGeom prst="rect">
            <a:avLst/>
          </a:prstGeom>
        </p:spPr>
        <p:txBody>
          <a:bodyPr wrap="square" lIns="91440" tIns="45720" rIns="91440" bIns="45720" anchor="t">
            <a:spAutoFit/>
          </a:bodyPr>
          <a:lstStyle/>
          <a:p>
            <a:r>
              <a:rPr lang="tr-TR" b="1" dirty="0">
                <a:solidFill>
                  <a:srgbClr val="000000"/>
                </a:solidFill>
                <a:latin typeface="Calibri"/>
                <a:ea typeface="Times New Roman" panose="02020603050405020304" pitchFamily="18" charset="0"/>
                <a:cs typeface="Calibri"/>
              </a:rPr>
              <a:t>  </a:t>
            </a:r>
            <a:endParaRPr lang="tr-TR" b="1" dirty="0"/>
          </a:p>
        </p:txBody>
      </p:sp>
      <p:sp>
        <p:nvSpPr>
          <p:cNvPr id="7" name="Dikdörtgen 6"/>
          <p:cNvSpPr/>
          <p:nvPr/>
        </p:nvSpPr>
        <p:spPr>
          <a:xfrm>
            <a:off x="503655" y="3594648"/>
            <a:ext cx="8352928" cy="2215991"/>
          </a:xfrm>
          <a:prstGeom prst="rect">
            <a:avLst/>
          </a:prstGeom>
        </p:spPr>
        <p:txBody>
          <a:bodyPr wrap="square">
            <a:spAutoFit/>
          </a:bodyPr>
          <a:lstStyle/>
          <a:p>
            <a:pPr fontAlgn="base">
              <a:lnSpc>
                <a:spcPct val="150000"/>
              </a:lnSpc>
            </a:pPr>
            <a:r>
              <a:rPr lang="tr-TR" sz="2000" b="1" dirty="0">
                <a:solidFill>
                  <a:schemeClr val="accent6"/>
                </a:solidFill>
                <a:effectLst>
                  <a:outerShdw blurRad="38100" dist="38100" dir="2700000" algn="tl">
                    <a:srgbClr val="000000">
                      <a:alpha val="43137"/>
                    </a:srgbClr>
                  </a:outerShdw>
                </a:effectLst>
              </a:rPr>
              <a:t>Vizyon</a:t>
            </a:r>
          </a:p>
          <a:p>
            <a:r>
              <a:rPr lang="tr-TR" b="1" spc="50" dirty="0">
                <a:ln w="0"/>
                <a:solidFill>
                  <a:schemeClr val="tx2">
                    <a:lumMod val="50000"/>
                  </a:schemeClr>
                </a:solidFill>
                <a:effectLst>
                  <a:innerShdw blurRad="63500" dist="50800" dir="13500000">
                    <a:srgbClr val="000000">
                      <a:alpha val="50000"/>
                    </a:srgbClr>
                  </a:innerShdw>
                </a:effectLst>
                <a:latin typeface="Calibri"/>
                <a:ea typeface="+mj-ea"/>
                <a:cs typeface="Calibri"/>
              </a:rPr>
              <a:t>Antalya Bilim Üniversitesi Teknoloji Transfer Ofisi (ABUTTO), üniversitelerde üretilen bilimsel birikimi sanayi ile buluşturup ülke sanayisinin uluslararası rekabette söz sahibi olmasını, akademisyenlerin sanayi ile işbirliğini yenilikçi düşüncelerle ve fikri mülkiyet hakları temelinde ticarileştirilmesini ve bu anlamda </a:t>
            </a:r>
            <a:r>
              <a:rPr lang="tr-TR" b="1" spc="50" dirty="0" err="1">
                <a:ln w="0"/>
                <a:solidFill>
                  <a:schemeClr val="tx2">
                    <a:lumMod val="50000"/>
                  </a:schemeClr>
                </a:solidFill>
                <a:effectLst>
                  <a:innerShdw blurRad="63500" dist="50800" dir="13500000">
                    <a:srgbClr val="000000">
                      <a:alpha val="50000"/>
                    </a:srgbClr>
                  </a:innerShdw>
                </a:effectLst>
                <a:latin typeface="Calibri"/>
                <a:ea typeface="+mj-ea"/>
                <a:cs typeface="Calibri"/>
              </a:rPr>
              <a:t>yenilikçiği</a:t>
            </a:r>
            <a:r>
              <a:rPr lang="tr-TR" b="1" spc="50" dirty="0">
                <a:ln w="0"/>
                <a:solidFill>
                  <a:schemeClr val="tx2">
                    <a:lumMod val="50000"/>
                  </a:schemeClr>
                </a:solidFill>
                <a:effectLst>
                  <a:innerShdw blurRad="63500" dist="50800" dir="13500000">
                    <a:srgbClr val="000000">
                      <a:alpha val="50000"/>
                    </a:srgbClr>
                  </a:innerShdw>
                </a:effectLst>
                <a:latin typeface="Calibri"/>
                <a:ea typeface="+mj-ea"/>
                <a:cs typeface="Calibri"/>
              </a:rPr>
              <a:t> ve girişimciliği şiar edinerek ülke kalkınmasına katkı sağlamayı vizyon edinmiştir.</a:t>
            </a:r>
          </a:p>
        </p:txBody>
      </p:sp>
      <p:sp>
        <p:nvSpPr>
          <p:cNvPr id="8" name="Dikdörtgen 7"/>
          <p:cNvSpPr/>
          <p:nvPr/>
        </p:nvSpPr>
        <p:spPr>
          <a:xfrm>
            <a:off x="490637" y="1037145"/>
            <a:ext cx="8352928" cy="2215991"/>
          </a:xfrm>
          <a:prstGeom prst="rect">
            <a:avLst/>
          </a:prstGeom>
        </p:spPr>
        <p:txBody>
          <a:bodyPr wrap="square">
            <a:spAutoFit/>
          </a:bodyPr>
          <a:lstStyle/>
          <a:p>
            <a:pPr fontAlgn="base">
              <a:lnSpc>
                <a:spcPct val="150000"/>
              </a:lnSpc>
            </a:pPr>
            <a:r>
              <a:rPr lang="tr-TR" sz="2000" b="1" dirty="0">
                <a:solidFill>
                  <a:schemeClr val="accent6"/>
                </a:solidFill>
                <a:effectLst>
                  <a:outerShdw blurRad="38100" dist="38100" dir="2700000" algn="tl">
                    <a:srgbClr val="000000">
                      <a:alpha val="43137"/>
                    </a:srgbClr>
                  </a:outerShdw>
                </a:effectLst>
              </a:rPr>
              <a:t>Misyon</a:t>
            </a:r>
          </a:p>
          <a:p>
            <a:r>
              <a:rPr lang="tr-TR" b="1" spc="50" dirty="0">
                <a:ln w="0"/>
                <a:solidFill>
                  <a:schemeClr val="tx2">
                    <a:lumMod val="50000"/>
                  </a:schemeClr>
                </a:solidFill>
                <a:effectLst>
                  <a:innerShdw blurRad="63500" dist="50800" dir="13500000">
                    <a:srgbClr val="000000">
                      <a:alpha val="50000"/>
                    </a:srgbClr>
                  </a:innerShdw>
                </a:effectLst>
                <a:latin typeface="Calibri"/>
                <a:ea typeface="+mj-ea"/>
                <a:cs typeface="Calibri"/>
              </a:rPr>
              <a:t>Antalya Bilim Üniversitesi Teknoloji Transfer Ofisi (ABUTTO), girişimci ve yenilikçi fikirlerle üniversite sanayi işbirliğinin gelişimine katkı sağlamayı, akademik araştırmalara üretim sektörünün ihtiyaçları temelinde destek sağlamak amacıyla, </a:t>
            </a:r>
            <a:r>
              <a:rPr lang="tr-TR" b="1" spc="50" dirty="0" err="1">
                <a:ln w="0"/>
                <a:solidFill>
                  <a:schemeClr val="tx2">
                    <a:lumMod val="50000"/>
                  </a:schemeClr>
                </a:solidFill>
                <a:effectLst>
                  <a:innerShdw blurRad="63500" dist="50800" dir="13500000">
                    <a:srgbClr val="000000">
                      <a:alpha val="50000"/>
                    </a:srgbClr>
                  </a:innerShdw>
                </a:effectLst>
                <a:latin typeface="Calibri"/>
                <a:ea typeface="+mj-ea"/>
                <a:cs typeface="Calibri"/>
              </a:rPr>
              <a:t>inovasyonel</a:t>
            </a:r>
            <a:r>
              <a:rPr lang="tr-TR" b="1" spc="50" dirty="0">
                <a:ln w="0"/>
                <a:solidFill>
                  <a:schemeClr val="tx2">
                    <a:lumMod val="50000"/>
                  </a:schemeClr>
                </a:solidFill>
                <a:effectLst>
                  <a:innerShdw blurRad="63500" dist="50800" dir="13500000">
                    <a:srgbClr val="000000">
                      <a:alpha val="50000"/>
                    </a:srgbClr>
                  </a:innerShdw>
                </a:effectLst>
                <a:latin typeface="Calibri"/>
                <a:ea typeface="+mj-ea"/>
                <a:cs typeface="Calibri"/>
              </a:rPr>
              <a:t> bilgi ve teknolojiye dayalı yaklaşımlarla, Ar-Ge projeleri oluşturmayı ve geliştirmeyi, patentlenebilir ve ticarileştirilebilir fikir ve ürünlerle yatırımcı ve buluşçularla bir arada çalışmayı misyon edinmiştir.</a:t>
            </a:r>
          </a:p>
        </p:txBody>
      </p:sp>
    </p:spTree>
    <p:extLst>
      <p:ext uri="{BB962C8B-B14F-4D97-AF65-F5344CB8AC3E}">
        <p14:creationId xmlns:p14="http://schemas.microsoft.com/office/powerpoint/2010/main" val="19388223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241579" y="649467"/>
            <a:ext cx="5040560" cy="523220"/>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MİSYON-VİZYON-POLİTİKA</a:t>
            </a:r>
          </a:p>
        </p:txBody>
      </p:sp>
      <p:pic>
        <p:nvPicPr>
          <p:cNvPr id="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2372" y="450628"/>
            <a:ext cx="1872208" cy="397679"/>
          </a:xfrm>
          <a:prstGeom prst="rect">
            <a:avLst/>
          </a:prstGeom>
          <a:noFill/>
          <a:extLst>
            <a:ext uri="{909E8E84-426E-40DD-AFC4-6F175D3DCCD1}">
              <a14:hiddenFill xmlns:a14="http://schemas.microsoft.com/office/drawing/2010/main">
                <a:solidFill>
                  <a:srgbClr val="FFFFFF"/>
                </a:solidFill>
              </a14:hiddenFill>
            </a:ext>
          </a:extLst>
        </p:spPr>
      </p:pic>
      <p:sp>
        <p:nvSpPr>
          <p:cNvPr id="3" name="Dikdörtgen 2"/>
          <p:cNvSpPr/>
          <p:nvPr/>
        </p:nvSpPr>
        <p:spPr>
          <a:xfrm>
            <a:off x="490637" y="1291399"/>
            <a:ext cx="4189482" cy="369332"/>
          </a:xfrm>
          <a:prstGeom prst="rect">
            <a:avLst/>
          </a:prstGeom>
        </p:spPr>
        <p:txBody>
          <a:bodyPr wrap="square" lIns="91440" tIns="45720" rIns="91440" bIns="45720" anchor="t">
            <a:spAutoFit/>
          </a:bodyPr>
          <a:lstStyle/>
          <a:p>
            <a:r>
              <a:rPr lang="tr-TR" b="1" dirty="0">
                <a:solidFill>
                  <a:srgbClr val="000000"/>
                </a:solidFill>
                <a:latin typeface="Calibri"/>
                <a:ea typeface="Times New Roman" panose="02020603050405020304" pitchFamily="18" charset="0"/>
                <a:cs typeface="Calibri"/>
              </a:rPr>
              <a:t>  </a:t>
            </a:r>
            <a:endParaRPr lang="tr-TR" b="1" dirty="0"/>
          </a:p>
        </p:txBody>
      </p:sp>
      <p:sp>
        <p:nvSpPr>
          <p:cNvPr id="4" name="Dikdörtgen 3"/>
          <p:cNvSpPr/>
          <p:nvPr/>
        </p:nvSpPr>
        <p:spPr>
          <a:xfrm>
            <a:off x="503655" y="1476065"/>
            <a:ext cx="8352928" cy="4431983"/>
          </a:xfrm>
          <a:prstGeom prst="rect">
            <a:avLst/>
          </a:prstGeom>
        </p:spPr>
        <p:txBody>
          <a:bodyPr wrap="square">
            <a:spAutoFit/>
          </a:bodyPr>
          <a:lstStyle/>
          <a:p>
            <a:pPr lvl="0" fontAlgn="base">
              <a:lnSpc>
                <a:spcPct val="150000"/>
              </a:lnSpc>
            </a:pPr>
            <a:r>
              <a:rPr lang="tr-TR" sz="2000" b="1" dirty="0">
                <a:solidFill>
                  <a:schemeClr val="accent6"/>
                </a:solidFill>
                <a:effectLst>
                  <a:outerShdw blurRad="38100" dist="38100" dir="2700000" algn="tl">
                    <a:srgbClr val="000000">
                      <a:alpha val="43137"/>
                    </a:srgbClr>
                  </a:outerShdw>
                </a:effectLst>
              </a:rPr>
              <a:t>ÇALIŞMA POLİTİKASI</a:t>
            </a:r>
          </a:p>
          <a:p>
            <a:pPr lvl="0" algn="just" fontAlgn="base"/>
            <a:r>
              <a:rPr lang="tr-TR" b="1" spc="50" dirty="0">
                <a:ln w="0"/>
                <a:solidFill>
                  <a:schemeClr val="tx2">
                    <a:lumMod val="50000"/>
                  </a:schemeClr>
                </a:solidFill>
                <a:effectLst>
                  <a:innerShdw blurRad="63500" dist="50800" dir="13500000">
                    <a:srgbClr val="000000">
                      <a:alpha val="50000"/>
                    </a:srgbClr>
                  </a:innerShdw>
                </a:effectLst>
                <a:latin typeface="Calibri"/>
                <a:ea typeface="+mj-ea"/>
                <a:cs typeface="Calibri"/>
              </a:rPr>
              <a:t>ABUTTO olarak Üniversitelerde yürütülen araştırma çıktılarının ekonomik değere dönüşmesi, üniversite sanayi işbirliğinin sağlanması, üniversitelerin ulusal ve uluslararası destek mekanizmalarından faydalanması, üniversitelerde üretilen bilgiye dayalı akademik girişimciliğin geliştirilmesi ve üniversitelerde fikri sınai hakların ticarileştirilmesi hedeflerine yönelik olarak faaliyet göstermekteyiz.</a:t>
            </a:r>
          </a:p>
          <a:p>
            <a:pPr lvl="0" algn="just" fontAlgn="base">
              <a:lnSpc>
                <a:spcPct val="150000"/>
              </a:lnSpc>
            </a:pPr>
            <a:r>
              <a:rPr lang="tr-TR" b="1" spc="50" dirty="0">
                <a:ln w="0"/>
                <a:solidFill>
                  <a:schemeClr val="tx2">
                    <a:lumMod val="50000"/>
                  </a:schemeClr>
                </a:solidFill>
                <a:effectLst>
                  <a:innerShdw blurRad="63500" dist="50800" dir="13500000">
                    <a:srgbClr val="000000">
                      <a:alpha val="50000"/>
                    </a:srgbClr>
                  </a:innerShdw>
                </a:effectLst>
                <a:latin typeface="Calibri"/>
                <a:ea typeface="+mj-ea"/>
                <a:cs typeface="Calibri"/>
              </a:rPr>
              <a:t>Söz konusu bu faaliyetler aşağıda belirtilen modüllerle tanımlanmıştır</a:t>
            </a:r>
            <a:r>
              <a:rPr lang="tr-TR" b="1" spc="50" dirty="0" smtClean="0">
                <a:ln w="0"/>
                <a:solidFill>
                  <a:schemeClr val="tx2">
                    <a:lumMod val="50000"/>
                  </a:schemeClr>
                </a:solidFill>
                <a:effectLst>
                  <a:innerShdw blurRad="63500" dist="50800" dir="13500000">
                    <a:srgbClr val="000000">
                      <a:alpha val="50000"/>
                    </a:srgbClr>
                  </a:innerShdw>
                </a:effectLst>
                <a:latin typeface="Calibri"/>
                <a:ea typeface="+mj-ea"/>
                <a:cs typeface="Calibri"/>
              </a:rPr>
              <a:t>.</a:t>
            </a:r>
          </a:p>
          <a:p>
            <a:pPr lvl="0" algn="just" fontAlgn="base">
              <a:lnSpc>
                <a:spcPct val="150000"/>
              </a:lnSpc>
            </a:pPr>
            <a:r>
              <a:rPr lang="tr-TR" b="1" dirty="0">
                <a:solidFill>
                  <a:srgbClr val="0F2303"/>
                </a:solidFill>
              </a:rPr>
              <a:t>Modül 1: Farkındalık, Tanıtım, Bilgilendirme ve Eğitim </a:t>
            </a:r>
            <a:r>
              <a:rPr lang="tr-TR" b="1" dirty="0" smtClean="0">
                <a:solidFill>
                  <a:srgbClr val="0F2303"/>
                </a:solidFill>
              </a:rPr>
              <a:t>Hizmetleri.</a:t>
            </a:r>
          </a:p>
          <a:p>
            <a:pPr lvl="0" algn="just" fontAlgn="base">
              <a:lnSpc>
                <a:spcPct val="150000"/>
              </a:lnSpc>
            </a:pPr>
            <a:r>
              <a:rPr lang="tr-TR" b="1" dirty="0">
                <a:solidFill>
                  <a:srgbClr val="0F2303"/>
                </a:solidFill>
              </a:rPr>
              <a:t>Modül 2: Destek Programlarından Yararlanmaya Yönelik </a:t>
            </a:r>
            <a:r>
              <a:rPr lang="tr-TR" b="1" dirty="0" smtClean="0">
                <a:solidFill>
                  <a:srgbClr val="0F2303"/>
                </a:solidFill>
              </a:rPr>
              <a:t>Hizmetler.</a:t>
            </a:r>
          </a:p>
          <a:p>
            <a:pPr lvl="0" algn="just" fontAlgn="base">
              <a:lnSpc>
                <a:spcPct val="150000"/>
              </a:lnSpc>
            </a:pPr>
            <a:r>
              <a:rPr lang="tr-TR" b="1" dirty="0">
                <a:solidFill>
                  <a:srgbClr val="0F2303"/>
                </a:solidFill>
              </a:rPr>
              <a:t>Modül 3: Proje Geliştirme/Yönetim </a:t>
            </a:r>
            <a:r>
              <a:rPr lang="tr-TR" b="1" dirty="0" smtClean="0">
                <a:solidFill>
                  <a:srgbClr val="0F2303"/>
                </a:solidFill>
              </a:rPr>
              <a:t>Hizmetleri-Üniversite </a:t>
            </a:r>
            <a:r>
              <a:rPr lang="tr-TR" b="1" dirty="0">
                <a:solidFill>
                  <a:srgbClr val="0F2303"/>
                </a:solidFill>
              </a:rPr>
              <a:t>Sanayi İşbirliği </a:t>
            </a:r>
            <a:r>
              <a:rPr lang="tr-TR" b="1" dirty="0" smtClean="0">
                <a:solidFill>
                  <a:srgbClr val="0F2303"/>
                </a:solidFill>
              </a:rPr>
              <a:t>Faaliyetleri</a:t>
            </a:r>
            <a:r>
              <a:rPr lang="tr-TR" b="1" dirty="0">
                <a:solidFill>
                  <a:srgbClr val="0F2303"/>
                </a:solidFill>
              </a:rPr>
              <a:t>.</a:t>
            </a:r>
            <a:endParaRPr lang="tr-TR" b="1" dirty="0" smtClean="0">
              <a:solidFill>
                <a:srgbClr val="0F2303"/>
              </a:solidFill>
            </a:endParaRPr>
          </a:p>
          <a:p>
            <a:pPr lvl="0" algn="just" fontAlgn="base">
              <a:lnSpc>
                <a:spcPct val="150000"/>
              </a:lnSpc>
            </a:pPr>
            <a:r>
              <a:rPr lang="tr-TR" b="1" dirty="0">
                <a:solidFill>
                  <a:srgbClr val="0F2303"/>
                </a:solidFill>
              </a:rPr>
              <a:t>Modül 4: Fikri Sınai Hakların Yönetimi ve Lisanslama </a:t>
            </a:r>
            <a:r>
              <a:rPr lang="tr-TR" b="1" dirty="0" smtClean="0">
                <a:solidFill>
                  <a:srgbClr val="0F2303"/>
                </a:solidFill>
              </a:rPr>
              <a:t>Hizmetleri.</a:t>
            </a:r>
          </a:p>
          <a:p>
            <a:pPr lvl="0" algn="just" fontAlgn="base">
              <a:lnSpc>
                <a:spcPct val="150000"/>
              </a:lnSpc>
            </a:pPr>
            <a:r>
              <a:rPr lang="tr-TR" b="1" dirty="0">
                <a:solidFill>
                  <a:srgbClr val="0F2303"/>
                </a:solidFill>
              </a:rPr>
              <a:t>Modül 5: Şirketleşme ve Girişimcilik </a:t>
            </a:r>
            <a:r>
              <a:rPr lang="tr-TR" b="1" dirty="0" smtClean="0">
                <a:solidFill>
                  <a:srgbClr val="0F2303"/>
                </a:solidFill>
              </a:rPr>
              <a:t>Hizmetleri.</a:t>
            </a:r>
            <a:endParaRPr lang="tr-TR" b="1" spc="50" dirty="0">
              <a:ln w="0"/>
              <a:solidFill>
                <a:schemeClr val="tx2">
                  <a:lumMod val="50000"/>
                </a:schemeClr>
              </a:solidFill>
              <a:effectLst>
                <a:innerShdw blurRad="63500" dist="50800" dir="13500000">
                  <a:srgbClr val="000000">
                    <a:alpha val="50000"/>
                  </a:srgbClr>
                </a:innerShdw>
              </a:effectLst>
              <a:latin typeface="Calibri"/>
              <a:ea typeface="+mj-ea"/>
              <a:cs typeface="Calibri"/>
            </a:endParaRPr>
          </a:p>
        </p:txBody>
      </p:sp>
    </p:spTree>
    <p:extLst>
      <p:ext uri="{BB962C8B-B14F-4D97-AF65-F5344CB8AC3E}">
        <p14:creationId xmlns:p14="http://schemas.microsoft.com/office/powerpoint/2010/main" val="30691007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533747" y="537546"/>
            <a:ext cx="4403764" cy="523220"/>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SWOT (GZFT) ANALİZİ</a:t>
            </a:r>
            <a:endParaRPr lang="tr-TR" sz="2800" b="1" dirty="0">
              <a:solidFill>
                <a:schemeClr val="accent6"/>
              </a:solidFill>
              <a:effectLst>
                <a:outerShdw blurRad="38100" dist="38100" dir="2700000" algn="tl">
                  <a:srgbClr val="000000">
                    <a:alpha val="43137"/>
                  </a:srgbClr>
                </a:outerShdw>
              </a:effectLst>
              <a:cs typeface="Calibri"/>
            </a:endParaRPr>
          </a:p>
        </p:txBody>
      </p:sp>
      <p:pic>
        <p:nvPicPr>
          <p:cNvPr id="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3" y="417147"/>
            <a:ext cx="2088232" cy="44356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o 3"/>
          <p:cNvGraphicFramePr>
            <a:graphicFrameLocks noGrp="1"/>
          </p:cNvGraphicFramePr>
          <p:nvPr>
            <p:extLst>
              <p:ext uri="{D42A27DB-BD31-4B8C-83A1-F6EECF244321}">
                <p14:modId xmlns:p14="http://schemas.microsoft.com/office/powerpoint/2010/main" val="370088180"/>
              </p:ext>
            </p:extLst>
          </p:nvPr>
        </p:nvGraphicFramePr>
        <p:xfrm>
          <a:off x="332507" y="1200725"/>
          <a:ext cx="8506692" cy="5338619"/>
        </p:xfrm>
        <a:graphic>
          <a:graphicData uri="http://schemas.openxmlformats.org/drawingml/2006/table">
            <a:tbl>
              <a:tblPr/>
              <a:tblGrid>
                <a:gridCol w="2126673">
                  <a:extLst>
                    <a:ext uri="{9D8B030D-6E8A-4147-A177-3AD203B41FA5}">
                      <a16:colId xmlns:a16="http://schemas.microsoft.com/office/drawing/2014/main" val="3656631659"/>
                    </a:ext>
                  </a:extLst>
                </a:gridCol>
                <a:gridCol w="2126673">
                  <a:extLst>
                    <a:ext uri="{9D8B030D-6E8A-4147-A177-3AD203B41FA5}">
                      <a16:colId xmlns:a16="http://schemas.microsoft.com/office/drawing/2014/main" val="2921433809"/>
                    </a:ext>
                  </a:extLst>
                </a:gridCol>
                <a:gridCol w="2126673">
                  <a:extLst>
                    <a:ext uri="{9D8B030D-6E8A-4147-A177-3AD203B41FA5}">
                      <a16:colId xmlns:a16="http://schemas.microsoft.com/office/drawing/2014/main" val="4023726977"/>
                    </a:ext>
                  </a:extLst>
                </a:gridCol>
                <a:gridCol w="2126673">
                  <a:extLst>
                    <a:ext uri="{9D8B030D-6E8A-4147-A177-3AD203B41FA5}">
                      <a16:colId xmlns:a16="http://schemas.microsoft.com/office/drawing/2014/main" val="1127857602"/>
                    </a:ext>
                  </a:extLst>
                </a:gridCol>
              </a:tblGrid>
              <a:tr h="178871">
                <a:tc>
                  <a:txBody>
                    <a:bodyPr/>
                    <a:lstStyle/>
                    <a:p>
                      <a:pPr algn="ctr" fontAlgn="ctr"/>
                      <a:r>
                        <a:rPr lang="tr-TR" sz="800" b="1" i="0" u="none" strike="noStrike">
                          <a:solidFill>
                            <a:srgbClr val="000000"/>
                          </a:solidFill>
                          <a:effectLst/>
                          <a:latin typeface="Times New Roman" panose="02020603050405020304" pitchFamily="18" charset="0"/>
                        </a:rPr>
                        <a:t>GÜÇLÜ YÖNLER</a:t>
                      </a:r>
                    </a:p>
                  </a:txBody>
                  <a:tcPr marL="5190" marR="5190" marT="519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9966"/>
                    </a:solidFill>
                  </a:tcPr>
                </a:tc>
                <a:tc>
                  <a:txBody>
                    <a:bodyPr/>
                    <a:lstStyle/>
                    <a:p>
                      <a:pPr algn="ctr" fontAlgn="ctr"/>
                      <a:r>
                        <a:rPr lang="tr-TR" sz="800" b="1" i="0" u="none" strike="noStrike">
                          <a:solidFill>
                            <a:srgbClr val="FFFFFF"/>
                          </a:solidFill>
                          <a:effectLst/>
                          <a:latin typeface="Times New Roman" panose="02020603050405020304" pitchFamily="18" charset="0"/>
                        </a:rPr>
                        <a:t>ZAYIF  YÖNLER</a:t>
                      </a:r>
                    </a:p>
                  </a:txBody>
                  <a:tcPr marL="5190" marR="5190" marT="519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tr-TR" sz="800" b="1" i="0" u="none" strike="noStrike">
                          <a:solidFill>
                            <a:srgbClr val="000000"/>
                          </a:solidFill>
                          <a:effectLst/>
                          <a:latin typeface="Times New Roman" panose="02020603050405020304" pitchFamily="18" charset="0"/>
                        </a:rPr>
                        <a:t>FIRSATLAR</a:t>
                      </a:r>
                    </a:p>
                  </a:txBody>
                  <a:tcPr marL="5190" marR="5190" marT="519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tr-TR" sz="800" b="1" i="0" u="none" strike="noStrike">
                          <a:solidFill>
                            <a:srgbClr val="000000"/>
                          </a:solidFill>
                          <a:effectLst/>
                          <a:latin typeface="Times New Roman" panose="02020603050405020304" pitchFamily="18" charset="0"/>
                        </a:rPr>
                        <a:t>TEHDİTLER</a:t>
                      </a:r>
                    </a:p>
                  </a:txBody>
                  <a:tcPr marL="5190" marR="5190" marT="519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9900"/>
                    </a:solidFill>
                  </a:tcPr>
                </a:tc>
                <a:extLst>
                  <a:ext uri="{0D108BD9-81ED-4DB2-BD59-A6C34878D82A}">
                    <a16:rowId xmlns:a16="http://schemas.microsoft.com/office/drawing/2014/main" val="935815747"/>
                  </a:ext>
                </a:extLst>
              </a:tr>
              <a:tr h="859958">
                <a:tc>
                  <a:txBody>
                    <a:bodyPr/>
                    <a:lstStyle/>
                    <a:p>
                      <a:pPr algn="l" fontAlgn="t"/>
                      <a:r>
                        <a:rPr lang="tr-TR" sz="700" b="0" i="0" u="none" strike="noStrike">
                          <a:solidFill>
                            <a:srgbClr val="000000"/>
                          </a:solidFill>
                          <a:effectLst/>
                          <a:latin typeface="Times New Roman" panose="02020603050405020304" pitchFamily="18" charset="0"/>
                        </a:rPr>
                        <a:t>G1- AOSB Teknopark Yönetim Kurulu'nda TTO'nun temsil ediliyor olması.</a:t>
                      </a:r>
                    </a:p>
                  </a:txBody>
                  <a:tcPr marL="5190" marR="5190" marT="51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tr-TR" sz="700" b="0" i="0" u="none" strike="noStrike">
                          <a:solidFill>
                            <a:srgbClr val="000000"/>
                          </a:solidFill>
                          <a:effectLst/>
                          <a:latin typeface="Times New Roman" panose="02020603050405020304" pitchFamily="18" charset="0"/>
                        </a:rPr>
                        <a:t> Z1 - TÜBİTAK TTO modüllerinden biri olan "Destek Programlarından Yararlanmaya Yönelik Hizmetler" konusunda tecrübeli bir personelimizin bulunmaması.</a:t>
                      </a:r>
                    </a:p>
                  </a:txBody>
                  <a:tcPr marL="5190" marR="5190" marT="51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tr-TR" sz="700" b="0" i="0" u="none" strike="noStrike">
                          <a:solidFill>
                            <a:srgbClr val="000000"/>
                          </a:solidFill>
                          <a:effectLst/>
                          <a:latin typeface="Times New Roman" panose="02020603050405020304" pitchFamily="18" charset="0"/>
                        </a:rPr>
                        <a:t>F1- Kampüsümüzün AOSB'ye olan fiziki yakınlığı.</a:t>
                      </a:r>
                    </a:p>
                  </a:txBody>
                  <a:tcPr marL="5190" marR="5190" marT="51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tr-TR" sz="700" b="0" i="0" u="none" strike="noStrike">
                          <a:solidFill>
                            <a:srgbClr val="000000"/>
                          </a:solidFill>
                          <a:effectLst/>
                          <a:latin typeface="Times New Roman" panose="02020603050405020304" pitchFamily="18" charset="0"/>
                        </a:rPr>
                        <a:t>T1- Üniversitemizin GYÜ endeksine giren ilk 50 üniversite içinde yer alamaması.</a:t>
                      </a:r>
                    </a:p>
                  </a:txBody>
                  <a:tcPr marL="5190" marR="5190" marT="51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80127746"/>
                  </a:ext>
                </a:extLst>
              </a:tr>
              <a:tr h="859958">
                <a:tc>
                  <a:txBody>
                    <a:bodyPr/>
                    <a:lstStyle/>
                    <a:p>
                      <a:pPr algn="l" fontAlgn="t"/>
                      <a:r>
                        <a:rPr lang="tr-TR" sz="700" b="0" i="0" u="none" strike="noStrike">
                          <a:solidFill>
                            <a:srgbClr val="000000"/>
                          </a:solidFill>
                          <a:effectLst/>
                          <a:latin typeface="Times New Roman" panose="02020603050405020304" pitchFamily="18" charset="0"/>
                        </a:rPr>
                        <a:t>G2- TTO personellerinin gerçekleştirilmiş ve devam eden projelerde rol almış veya yürütmüş olmaları.</a:t>
                      </a:r>
                    </a:p>
                  </a:txBody>
                  <a:tcPr marL="5190" marR="5190" marT="51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tr-TR" sz="700" b="0" i="0" u="none" strike="noStrike">
                          <a:solidFill>
                            <a:srgbClr val="000000"/>
                          </a:solidFill>
                          <a:effectLst/>
                          <a:latin typeface="Times New Roman" panose="02020603050405020304" pitchFamily="18" charset="0"/>
                        </a:rPr>
                        <a:t> Z2 - TÜBİTAK TTO modüllerinden biri olan "Şirketleşme ve Girişimcilik Hizmetleri" konusunda tecrübeli bir personelimizin bulunmaması.</a:t>
                      </a:r>
                    </a:p>
                  </a:txBody>
                  <a:tcPr marL="5190" marR="5190" marT="51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tr-TR" sz="700" b="0" i="0" u="none" strike="noStrike">
                          <a:solidFill>
                            <a:srgbClr val="000000"/>
                          </a:solidFill>
                          <a:effectLst/>
                          <a:latin typeface="Times New Roman" panose="02020603050405020304" pitchFamily="18" charset="0"/>
                        </a:rPr>
                        <a:t>F2- Antalya şehrinin getirdiği ekonomik ve kültürel avantajlar.</a:t>
                      </a:r>
                    </a:p>
                  </a:txBody>
                  <a:tcPr marL="5190" marR="5190" marT="51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tr-TR" sz="700" b="0" i="0" u="none" strike="noStrike">
                          <a:solidFill>
                            <a:srgbClr val="000000"/>
                          </a:solidFill>
                          <a:effectLst/>
                          <a:latin typeface="Times New Roman" panose="02020603050405020304" pitchFamily="18" charset="0"/>
                        </a:rPr>
                        <a:t>T2-F5- Akdeniz TTO, Antalya Teknokent TTO ve SDÜ TTO ofislerinin rekabete etkileri</a:t>
                      </a:r>
                      <a:br>
                        <a:rPr lang="tr-TR" sz="700" b="0" i="0" u="none" strike="noStrike">
                          <a:solidFill>
                            <a:srgbClr val="000000"/>
                          </a:solidFill>
                          <a:effectLst/>
                          <a:latin typeface="Times New Roman" panose="02020603050405020304" pitchFamily="18" charset="0"/>
                        </a:rPr>
                      </a:br>
                      <a:endParaRPr lang="tr-TR" sz="700" b="0" i="0" u="none" strike="noStrike">
                        <a:solidFill>
                          <a:srgbClr val="000000"/>
                        </a:solidFill>
                        <a:effectLst/>
                        <a:latin typeface="Times New Roman" panose="02020603050405020304" pitchFamily="18" charset="0"/>
                      </a:endParaRPr>
                    </a:p>
                  </a:txBody>
                  <a:tcPr marL="5190" marR="5190" marT="51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17527338"/>
                  </a:ext>
                </a:extLst>
              </a:tr>
              <a:tr h="859958">
                <a:tc>
                  <a:txBody>
                    <a:bodyPr/>
                    <a:lstStyle/>
                    <a:p>
                      <a:pPr algn="l" fontAlgn="t"/>
                      <a:r>
                        <a:rPr lang="tr-TR" sz="700" b="0" i="0" u="none" strike="noStrike">
                          <a:solidFill>
                            <a:srgbClr val="000000"/>
                          </a:solidFill>
                          <a:effectLst/>
                          <a:latin typeface="Times New Roman" panose="02020603050405020304" pitchFamily="18" charset="0"/>
                        </a:rPr>
                        <a:t>G3- Bölge kalkınma ajanslarından ve ilgili devlet kurumlarından alınan projelerin başarılı olması ve devamlılık arzetmesi. </a:t>
                      </a:r>
                    </a:p>
                  </a:txBody>
                  <a:tcPr marL="5190" marR="5190" marT="51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tr-TR" sz="700" b="0" i="0" u="none" strike="noStrike">
                          <a:solidFill>
                            <a:srgbClr val="000000"/>
                          </a:solidFill>
                          <a:effectLst/>
                          <a:latin typeface="Times New Roman" panose="02020603050405020304" pitchFamily="18" charset="0"/>
                        </a:rPr>
                        <a:t>Z3- TTO bütçesinin sınırlı olması.</a:t>
                      </a:r>
                    </a:p>
                  </a:txBody>
                  <a:tcPr marL="5190" marR="5190" marT="51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tr-TR" sz="700" b="0" i="0" u="none" strike="noStrike">
                          <a:solidFill>
                            <a:srgbClr val="000000"/>
                          </a:solidFill>
                          <a:effectLst/>
                          <a:latin typeface="Times New Roman" panose="02020603050405020304" pitchFamily="18" charset="0"/>
                        </a:rPr>
                        <a:t>F3- AOSB Teknopark ile yapılacak protokol ve iş birlikleri.</a:t>
                      </a:r>
                    </a:p>
                  </a:txBody>
                  <a:tcPr marL="5190" marR="5190" marT="51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tr-TR" sz="700" b="0" i="0" u="none" strike="noStrike">
                          <a:solidFill>
                            <a:srgbClr val="000000"/>
                          </a:solidFill>
                          <a:effectLst/>
                          <a:latin typeface="Times New Roman" panose="02020603050405020304" pitchFamily="18" charset="0"/>
                        </a:rPr>
                        <a:t>T3- AOSB Teknopark ile uyumlu çalışmanın başlayamaması.</a:t>
                      </a:r>
                    </a:p>
                  </a:txBody>
                  <a:tcPr marL="5190" marR="5190" marT="51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264291593"/>
                  </a:ext>
                </a:extLst>
              </a:tr>
              <a:tr h="859958">
                <a:tc>
                  <a:txBody>
                    <a:bodyPr/>
                    <a:lstStyle/>
                    <a:p>
                      <a:pPr algn="l" fontAlgn="t"/>
                      <a:r>
                        <a:rPr lang="tr-TR" sz="700" b="0" i="0" u="none" strike="noStrike">
                          <a:solidFill>
                            <a:srgbClr val="000000"/>
                          </a:solidFill>
                          <a:effectLst/>
                          <a:latin typeface="Times New Roman" panose="02020603050405020304" pitchFamily="18" charset="0"/>
                        </a:rPr>
                        <a:t> </a:t>
                      </a:r>
                    </a:p>
                  </a:txBody>
                  <a:tcPr marL="5190" marR="5190" marT="51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tr-TR" sz="700" b="0" i="0" u="none" strike="noStrike">
                          <a:solidFill>
                            <a:srgbClr val="000000"/>
                          </a:solidFill>
                          <a:effectLst/>
                          <a:latin typeface="Times New Roman" panose="02020603050405020304" pitchFamily="18" charset="0"/>
                        </a:rPr>
                        <a:t>Z4-  Z1 ve Z2'de belirtilen zayıflıklardan dolayı   TTO hizmetleri konusunda akademisyen ve öğrencilere yeterli bilgilendirmenin yapılamaması.</a:t>
                      </a:r>
                    </a:p>
                  </a:txBody>
                  <a:tcPr marL="5190" marR="5190" marT="51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tr-TR" sz="700" b="0" i="0" u="none" strike="noStrike" dirty="0">
                          <a:solidFill>
                            <a:srgbClr val="000000"/>
                          </a:solidFill>
                          <a:effectLst/>
                          <a:latin typeface="Times New Roman" panose="02020603050405020304" pitchFamily="18" charset="0"/>
                        </a:rPr>
                        <a:t>F4- Akademisyenlerin ve öğrencilerin, ulusal ve uluslararası projeler yazma konusunda belli bir potansiyele sahip olması.</a:t>
                      </a:r>
                    </a:p>
                  </a:txBody>
                  <a:tcPr marL="5190" marR="5190" marT="51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tr-TR" sz="700" b="0" i="0" u="none" strike="noStrike">
                          <a:solidFill>
                            <a:srgbClr val="000000"/>
                          </a:solidFill>
                          <a:effectLst/>
                          <a:latin typeface="Times New Roman" panose="02020603050405020304" pitchFamily="18" charset="0"/>
                        </a:rPr>
                        <a:t>T4- Deprem, yangınlar vb. doğal afetlerden kaynaklanan nedenlerle girişimcilik motivasyonunun azalması.</a:t>
                      </a:r>
                    </a:p>
                  </a:txBody>
                  <a:tcPr marL="5190" marR="5190" marT="51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95965930"/>
                  </a:ext>
                </a:extLst>
              </a:tr>
              <a:tr h="859958">
                <a:tc>
                  <a:txBody>
                    <a:bodyPr/>
                    <a:lstStyle/>
                    <a:p>
                      <a:pPr algn="l" fontAlgn="t"/>
                      <a:r>
                        <a:rPr lang="tr-TR" sz="700" b="0" i="0" u="none" strike="noStrike">
                          <a:solidFill>
                            <a:srgbClr val="000000"/>
                          </a:solidFill>
                          <a:effectLst/>
                          <a:latin typeface="Times New Roman" panose="02020603050405020304" pitchFamily="18" charset="0"/>
                        </a:rPr>
                        <a:t> </a:t>
                      </a:r>
                    </a:p>
                  </a:txBody>
                  <a:tcPr marL="5190" marR="5190" marT="51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tr-TR" sz="700" b="0" i="0" u="none" strike="noStrike">
                          <a:solidFill>
                            <a:srgbClr val="000000"/>
                          </a:solidFill>
                          <a:effectLst/>
                          <a:latin typeface="Times New Roman" panose="02020603050405020304" pitchFamily="18" charset="0"/>
                        </a:rPr>
                        <a:t>Z5- Akademisyenlerimizin kariyer planları gereği proje ve Ar-Ge faaliyetlerine yeterli zaman ayıramaması. Proje faaliyetlerinin akademik performansa etkisinin az olması.</a:t>
                      </a:r>
                    </a:p>
                  </a:txBody>
                  <a:tcPr marL="5190" marR="5190" marT="51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tr-TR" sz="700" b="0" i="0" u="none" strike="noStrike">
                          <a:solidFill>
                            <a:srgbClr val="000000"/>
                          </a:solidFill>
                          <a:effectLst/>
                          <a:latin typeface="Times New Roman" panose="02020603050405020304" pitchFamily="18" charset="0"/>
                        </a:rPr>
                        <a:t>F5- Akdeniz TTO, Antalya Teknokent TTO ve SDÜ TTO ofislerinin rekabete etkileri.</a:t>
                      </a:r>
                      <a:br>
                        <a:rPr lang="tr-TR" sz="700" b="0" i="0" u="none" strike="noStrike">
                          <a:solidFill>
                            <a:srgbClr val="000000"/>
                          </a:solidFill>
                          <a:effectLst/>
                          <a:latin typeface="Times New Roman" panose="02020603050405020304" pitchFamily="18" charset="0"/>
                        </a:rPr>
                      </a:br>
                      <a:endParaRPr lang="tr-TR" sz="700" b="0" i="0" u="none" strike="noStrike">
                        <a:solidFill>
                          <a:srgbClr val="000000"/>
                        </a:solidFill>
                        <a:effectLst/>
                        <a:latin typeface="Times New Roman" panose="02020603050405020304" pitchFamily="18" charset="0"/>
                      </a:endParaRPr>
                    </a:p>
                  </a:txBody>
                  <a:tcPr marL="5190" marR="5190" marT="51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tr-TR" sz="700" b="0" i="0" u="none" strike="noStrike">
                          <a:solidFill>
                            <a:srgbClr val="000000"/>
                          </a:solidFill>
                          <a:effectLst/>
                          <a:latin typeface="Times New Roman" panose="02020603050405020304" pitchFamily="18" charset="0"/>
                        </a:rPr>
                        <a:t>T5- İlimiz özelinde girişimcilik kültürünün yeterli seviyede olmaması.  </a:t>
                      </a:r>
                    </a:p>
                  </a:txBody>
                  <a:tcPr marL="5190" marR="5190" marT="51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348584530"/>
                  </a:ext>
                </a:extLst>
              </a:tr>
              <a:tr h="859958">
                <a:tc>
                  <a:txBody>
                    <a:bodyPr/>
                    <a:lstStyle/>
                    <a:p>
                      <a:pPr algn="l" fontAlgn="t"/>
                      <a:r>
                        <a:rPr lang="tr-TR" sz="700" b="0" i="0" u="none" strike="noStrike">
                          <a:solidFill>
                            <a:srgbClr val="000000"/>
                          </a:solidFill>
                          <a:effectLst/>
                          <a:latin typeface="Times New Roman" panose="02020603050405020304" pitchFamily="18" charset="0"/>
                        </a:rPr>
                        <a:t> </a:t>
                      </a:r>
                    </a:p>
                  </a:txBody>
                  <a:tcPr marL="5190" marR="5190" marT="51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tr-TR" sz="700" b="0" i="0" u="none" strike="noStrike">
                          <a:solidFill>
                            <a:srgbClr val="000000"/>
                          </a:solidFill>
                          <a:effectLst/>
                          <a:latin typeface="Times New Roman" panose="02020603050405020304" pitchFamily="18" charset="0"/>
                        </a:rPr>
                        <a:t>Z6- Birim yönetiminde yaşanan sık değişiklikler.</a:t>
                      </a:r>
                    </a:p>
                  </a:txBody>
                  <a:tcPr marL="5190" marR="5190" marT="51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tr-TR" sz="700" b="0" i="0" u="none" strike="noStrike">
                          <a:solidFill>
                            <a:srgbClr val="000000"/>
                          </a:solidFill>
                          <a:effectLst/>
                          <a:latin typeface="Times New Roman" panose="02020603050405020304" pitchFamily="18" charset="0"/>
                        </a:rPr>
                        <a:t> </a:t>
                      </a:r>
                    </a:p>
                  </a:txBody>
                  <a:tcPr marL="5190" marR="5190" marT="51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tr-TR" sz="700" b="0" i="0" u="none" strike="noStrike" dirty="0">
                          <a:solidFill>
                            <a:srgbClr val="000000"/>
                          </a:solidFill>
                          <a:effectLst/>
                          <a:latin typeface="Times New Roman" panose="02020603050405020304" pitchFamily="18" charset="0"/>
                        </a:rPr>
                        <a:t>T6- Yatırımcıların sınırlı alanlarda faaliyet göstermesi. Ar-Ge ve proje çalışmalarına mesafeli durmaları.</a:t>
                      </a:r>
                    </a:p>
                  </a:txBody>
                  <a:tcPr marL="5190" marR="5190" marT="51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24582328"/>
                  </a:ext>
                </a:extLst>
              </a:tr>
            </a:tbl>
          </a:graphicData>
        </a:graphic>
      </p:graphicFrame>
    </p:spTree>
    <p:extLst>
      <p:ext uri="{BB962C8B-B14F-4D97-AF65-F5344CB8AC3E}">
        <p14:creationId xmlns:p14="http://schemas.microsoft.com/office/powerpoint/2010/main" val="23889845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076429" y="423861"/>
            <a:ext cx="5076628" cy="523220"/>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PAYDAŞ BEKLENTİLERİ</a:t>
            </a:r>
            <a:endParaRPr lang="tr-TR" sz="2800" b="1" dirty="0">
              <a:solidFill>
                <a:schemeClr val="accent6"/>
              </a:solidFill>
              <a:effectLst>
                <a:outerShdw blurRad="38100" dist="38100" dir="2700000" algn="tl">
                  <a:srgbClr val="000000">
                    <a:alpha val="43137"/>
                  </a:srgbClr>
                </a:outerShdw>
              </a:effectLst>
              <a:cs typeface="Calibri"/>
            </a:endParaRPr>
          </a:p>
        </p:txBody>
      </p:sp>
      <p:pic>
        <p:nvPicPr>
          <p:cNvPr id="8"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620688"/>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o 2"/>
          <p:cNvGraphicFramePr>
            <a:graphicFrameLocks noGrp="1"/>
          </p:cNvGraphicFramePr>
          <p:nvPr>
            <p:extLst>
              <p:ext uri="{D42A27DB-BD31-4B8C-83A1-F6EECF244321}">
                <p14:modId xmlns:p14="http://schemas.microsoft.com/office/powerpoint/2010/main" val="772843554"/>
              </p:ext>
            </p:extLst>
          </p:nvPr>
        </p:nvGraphicFramePr>
        <p:xfrm>
          <a:off x="471056" y="1080655"/>
          <a:ext cx="8220362" cy="5391131"/>
        </p:xfrm>
        <a:graphic>
          <a:graphicData uri="http://schemas.openxmlformats.org/drawingml/2006/table">
            <a:tbl>
              <a:tblPr/>
              <a:tblGrid>
                <a:gridCol w="2630516">
                  <a:extLst>
                    <a:ext uri="{9D8B030D-6E8A-4147-A177-3AD203B41FA5}">
                      <a16:colId xmlns:a16="http://schemas.microsoft.com/office/drawing/2014/main" val="2455372507"/>
                    </a:ext>
                  </a:extLst>
                </a:gridCol>
                <a:gridCol w="2657920">
                  <a:extLst>
                    <a:ext uri="{9D8B030D-6E8A-4147-A177-3AD203B41FA5}">
                      <a16:colId xmlns:a16="http://schemas.microsoft.com/office/drawing/2014/main" val="4135513556"/>
                    </a:ext>
                  </a:extLst>
                </a:gridCol>
                <a:gridCol w="2931926">
                  <a:extLst>
                    <a:ext uri="{9D8B030D-6E8A-4147-A177-3AD203B41FA5}">
                      <a16:colId xmlns:a16="http://schemas.microsoft.com/office/drawing/2014/main" val="3437581411"/>
                    </a:ext>
                  </a:extLst>
                </a:gridCol>
              </a:tblGrid>
              <a:tr h="175490">
                <a:tc>
                  <a:txBody>
                    <a:bodyPr/>
                    <a:lstStyle/>
                    <a:p>
                      <a:pPr algn="ctr" fontAlgn="ctr"/>
                      <a:r>
                        <a:rPr lang="tr-TR" sz="1000" b="1" i="0" u="none" strike="noStrike" dirty="0">
                          <a:solidFill>
                            <a:srgbClr val="000000"/>
                          </a:solidFill>
                          <a:effectLst/>
                          <a:latin typeface="Calibri" panose="020F0502020204030204" pitchFamily="34" charset="0"/>
                        </a:rPr>
                        <a:t>PAYDAŞ ADI</a:t>
                      </a:r>
                    </a:p>
                  </a:txBody>
                  <a:tcPr marL="2231" marR="2231" marT="2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000" b="1" i="0" u="none" strike="noStrike">
                          <a:solidFill>
                            <a:srgbClr val="000000"/>
                          </a:solidFill>
                          <a:effectLst/>
                          <a:latin typeface="Calibri" panose="020F0502020204030204" pitchFamily="34" charset="0"/>
                        </a:rPr>
                        <a:t>PAYDAŞ NEDENİ</a:t>
                      </a:r>
                    </a:p>
                  </a:txBody>
                  <a:tcPr marL="2231" marR="2231" marT="2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000" b="1" i="0" u="none" strike="noStrike">
                          <a:solidFill>
                            <a:srgbClr val="000000"/>
                          </a:solidFill>
                          <a:effectLst/>
                          <a:latin typeface="Calibri" panose="020F0502020204030204" pitchFamily="34" charset="0"/>
                        </a:rPr>
                        <a:t>PAYDAŞ BEKLENTİSİ</a:t>
                      </a:r>
                    </a:p>
                  </a:txBody>
                  <a:tcPr marL="2231" marR="2231" marT="2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07910825"/>
                  </a:ext>
                </a:extLst>
              </a:tr>
              <a:tr h="269998">
                <a:tc>
                  <a:txBody>
                    <a:bodyPr/>
                    <a:lstStyle/>
                    <a:p>
                      <a:pPr algn="ctr" fontAlgn="ctr"/>
                      <a:r>
                        <a:rPr lang="tr-TR" sz="1000" b="0" i="0" u="none" strike="noStrike" dirty="0">
                          <a:solidFill>
                            <a:srgbClr val="000000"/>
                          </a:solidFill>
                          <a:effectLst/>
                          <a:latin typeface="Calibri" panose="020F0502020204030204" pitchFamily="34" charset="0"/>
                        </a:rPr>
                        <a:t>TTO PERSONELİ</a:t>
                      </a:r>
                    </a:p>
                  </a:txBody>
                  <a:tcPr marL="2231" marR="2231" marT="2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000" b="0" i="0" u="none" strike="noStrike" dirty="0">
                          <a:solidFill>
                            <a:srgbClr val="000000"/>
                          </a:solidFill>
                          <a:effectLst/>
                          <a:latin typeface="Calibri" panose="020F0502020204030204" pitchFamily="34" charset="0"/>
                        </a:rPr>
                        <a:t>SORUMLULUK VE HİZMET</a:t>
                      </a:r>
                    </a:p>
                  </a:txBody>
                  <a:tcPr marL="2231" marR="2231" marT="2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000" b="0" i="0" u="none" strike="noStrike">
                          <a:solidFill>
                            <a:srgbClr val="000000"/>
                          </a:solidFill>
                          <a:effectLst/>
                          <a:latin typeface="Calibri" panose="020F0502020204030204" pitchFamily="34" charset="0"/>
                        </a:rPr>
                        <a:t>ORTAK VE VERİMLİ ÇIKTILAR</a:t>
                      </a:r>
                    </a:p>
                  </a:txBody>
                  <a:tcPr marL="2231" marR="2231" marT="2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0194314"/>
                  </a:ext>
                </a:extLst>
              </a:tr>
              <a:tr h="269998">
                <a:tc>
                  <a:txBody>
                    <a:bodyPr/>
                    <a:lstStyle/>
                    <a:p>
                      <a:pPr algn="ctr" fontAlgn="ctr"/>
                      <a:r>
                        <a:rPr lang="tr-TR" sz="1000" b="0" i="0" u="none" strike="noStrike">
                          <a:solidFill>
                            <a:srgbClr val="000000"/>
                          </a:solidFill>
                          <a:effectLst/>
                          <a:latin typeface="Calibri" panose="020F0502020204030204" pitchFamily="34" charset="0"/>
                        </a:rPr>
                        <a:t>Kısmi Zamanlı Öğrenci</a:t>
                      </a:r>
                    </a:p>
                  </a:txBody>
                  <a:tcPr marL="2231" marR="2231" marT="2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000" b="0" i="0" u="none" strike="noStrike" dirty="0">
                          <a:solidFill>
                            <a:srgbClr val="000000"/>
                          </a:solidFill>
                          <a:effectLst/>
                          <a:latin typeface="Calibri" panose="020F0502020204030204" pitchFamily="34" charset="0"/>
                        </a:rPr>
                        <a:t>HİZMET ÜRETME</a:t>
                      </a:r>
                    </a:p>
                  </a:txBody>
                  <a:tcPr marL="2231" marR="2231" marT="2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000" b="0" i="0" u="none" strike="noStrike">
                          <a:solidFill>
                            <a:srgbClr val="000000"/>
                          </a:solidFill>
                          <a:effectLst/>
                          <a:latin typeface="Calibri" panose="020F0502020204030204" pitchFamily="34" charset="0"/>
                        </a:rPr>
                        <a:t>Ücret, Verimli Çalışma Ortamı, İş Üretme, Kariyer Gelişimi</a:t>
                      </a:r>
                    </a:p>
                  </a:txBody>
                  <a:tcPr marL="2231" marR="2231" marT="2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76134044"/>
                  </a:ext>
                </a:extLst>
              </a:tr>
              <a:tr h="269998">
                <a:tc>
                  <a:txBody>
                    <a:bodyPr/>
                    <a:lstStyle/>
                    <a:p>
                      <a:pPr algn="ctr" fontAlgn="ctr"/>
                      <a:r>
                        <a:rPr lang="tr-TR" sz="1000" b="0" i="0" u="none" strike="noStrike">
                          <a:solidFill>
                            <a:srgbClr val="000000"/>
                          </a:solidFill>
                          <a:effectLst/>
                          <a:latin typeface="Calibri" panose="020F0502020204030204" pitchFamily="34" charset="0"/>
                        </a:rPr>
                        <a:t>ABÜ AKADEMİK PERSONELİ</a:t>
                      </a:r>
                    </a:p>
                  </a:txBody>
                  <a:tcPr marL="2231" marR="2231" marT="2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Calibri" panose="020F0502020204030204" pitchFamily="34" charset="0"/>
                        </a:rPr>
                        <a:t>HİZMET</a:t>
                      </a:r>
                    </a:p>
                  </a:txBody>
                  <a:tcPr marL="2231" marR="2231" marT="2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PROJE MENTÖRLÜĞÜ ve GİRİŞİMCİLİK HİZMETLERİ </a:t>
                      </a:r>
                    </a:p>
                  </a:txBody>
                  <a:tcPr marL="2231" marR="2231" marT="2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280178084"/>
                  </a:ext>
                </a:extLst>
              </a:tr>
              <a:tr h="269998">
                <a:tc>
                  <a:txBody>
                    <a:bodyPr/>
                    <a:lstStyle/>
                    <a:p>
                      <a:pPr algn="ctr" fontAlgn="ctr"/>
                      <a:r>
                        <a:rPr lang="tr-TR" sz="1000" b="0" i="0" u="none" strike="noStrike" dirty="0">
                          <a:solidFill>
                            <a:srgbClr val="000000"/>
                          </a:solidFill>
                          <a:effectLst/>
                          <a:latin typeface="Calibri" panose="020F0502020204030204" pitchFamily="34" charset="0"/>
                        </a:rPr>
                        <a:t>ABÜ İDARİ PERSONELİ</a:t>
                      </a:r>
                    </a:p>
                  </a:txBody>
                  <a:tcPr marL="2231" marR="2231" marT="2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Calibri" panose="020F0502020204030204" pitchFamily="34" charset="0"/>
                        </a:rPr>
                        <a:t>HİZMET</a:t>
                      </a:r>
                    </a:p>
                  </a:txBody>
                  <a:tcPr marL="2231" marR="2231" marT="2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PROJE SÜREÇLERDEKİ DÖKÜMANLARIN TAKİBİ, EVRAK BİLGİLENDİRMESİ ve TAMAMLANMASI</a:t>
                      </a:r>
                    </a:p>
                  </a:txBody>
                  <a:tcPr marL="2231" marR="2231" marT="2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98859024"/>
                  </a:ext>
                </a:extLst>
              </a:tr>
              <a:tr h="269998">
                <a:tc>
                  <a:txBody>
                    <a:bodyPr/>
                    <a:lstStyle/>
                    <a:p>
                      <a:pPr algn="ctr" fontAlgn="ctr"/>
                      <a:r>
                        <a:rPr lang="tr-TR" sz="1000" b="0" i="0" u="none" strike="noStrike">
                          <a:solidFill>
                            <a:srgbClr val="000000"/>
                          </a:solidFill>
                          <a:effectLst/>
                          <a:latin typeface="Calibri" panose="020F0502020204030204" pitchFamily="34" charset="0"/>
                        </a:rPr>
                        <a:t>ABÜ ÖĞRENCİLERİ</a:t>
                      </a:r>
                    </a:p>
                  </a:txBody>
                  <a:tcPr marL="2231" marR="2231" marT="2231"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Calibri" panose="020F0502020204030204" pitchFamily="34" charset="0"/>
                        </a:rPr>
                        <a:t>HİZMET</a:t>
                      </a:r>
                    </a:p>
                  </a:txBody>
                  <a:tcPr marL="2231" marR="2231" marT="2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Calibri" panose="020F0502020204030204" pitchFamily="34" charset="0"/>
                        </a:rPr>
                        <a:t>PROJE VE YARIŞMA MENTÖRLÜĞÜ ve GİRİŞİMCİLİK HİZMETLERİ </a:t>
                      </a:r>
                    </a:p>
                  </a:txBody>
                  <a:tcPr marL="2231" marR="2231" marT="2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21375014"/>
                  </a:ext>
                </a:extLst>
              </a:tr>
              <a:tr h="269998">
                <a:tc>
                  <a:txBody>
                    <a:bodyPr/>
                    <a:lstStyle/>
                    <a:p>
                      <a:pPr algn="ctr" fontAlgn="ctr"/>
                      <a:r>
                        <a:rPr lang="tr-TR" sz="1000" b="0" i="0" u="none" strike="noStrike">
                          <a:solidFill>
                            <a:srgbClr val="000000"/>
                          </a:solidFill>
                          <a:effectLst/>
                          <a:latin typeface="Calibri" panose="020F0502020204030204" pitchFamily="34" charset="0"/>
                        </a:rPr>
                        <a:t>Ulusal/Uluslararası Ar-Ge Kuruluşları</a:t>
                      </a:r>
                    </a:p>
                  </a:txBody>
                  <a:tcPr marL="2231" marR="2231" marT="2231"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HİZMET</a:t>
                      </a:r>
                    </a:p>
                  </a:txBody>
                  <a:tcPr marL="2231" marR="2231" marT="2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Calibri" panose="020F0502020204030204" pitchFamily="34" charset="0"/>
                        </a:rPr>
                        <a:t>YENİLİKÇİ VE DESTEKLEYİCİ ÇÖZÜM ÖNERİLERİ</a:t>
                      </a:r>
                    </a:p>
                  </a:txBody>
                  <a:tcPr marL="2231" marR="2231" marT="2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245518553"/>
                  </a:ext>
                </a:extLst>
              </a:tr>
              <a:tr h="269998">
                <a:tc>
                  <a:txBody>
                    <a:bodyPr/>
                    <a:lstStyle/>
                    <a:p>
                      <a:pPr algn="ctr" fontAlgn="ctr"/>
                      <a:r>
                        <a:rPr lang="tr-TR" sz="1000" b="0" i="0" u="none" strike="noStrike">
                          <a:solidFill>
                            <a:srgbClr val="000000"/>
                          </a:solidFill>
                          <a:effectLst/>
                          <a:latin typeface="Calibri" panose="020F0502020204030204" pitchFamily="34" charset="0"/>
                        </a:rPr>
                        <a:t>TTO OFİSLERİ</a:t>
                      </a:r>
                    </a:p>
                  </a:txBody>
                  <a:tcPr marL="2231" marR="2231" marT="2231"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Hizmet ve Ortak Çalışma</a:t>
                      </a:r>
                    </a:p>
                  </a:txBody>
                  <a:tcPr marL="2231" marR="2231" marT="2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Calibri" panose="020F0502020204030204" pitchFamily="34" charset="0"/>
                        </a:rPr>
                        <a:t>ORTAK VE VERİMLİ BİR ÇALIŞMA</a:t>
                      </a:r>
                    </a:p>
                  </a:txBody>
                  <a:tcPr marL="2231" marR="2231" marT="2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375492897"/>
                  </a:ext>
                </a:extLst>
              </a:tr>
              <a:tr h="269998">
                <a:tc>
                  <a:txBody>
                    <a:bodyPr/>
                    <a:lstStyle/>
                    <a:p>
                      <a:pPr algn="ctr" fontAlgn="ctr"/>
                      <a:r>
                        <a:rPr lang="tr-TR" sz="1000" b="0" i="0" u="none" strike="noStrike">
                          <a:solidFill>
                            <a:srgbClr val="000000"/>
                          </a:solidFill>
                          <a:effectLst/>
                          <a:latin typeface="Calibri" panose="020F0502020204030204" pitchFamily="34" charset="0"/>
                        </a:rPr>
                        <a:t>TÜBİTAK</a:t>
                      </a:r>
                    </a:p>
                  </a:txBody>
                  <a:tcPr marL="2231" marR="2231" marT="2231"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Proje Başvurusu Takibi ve Bilgilendirme</a:t>
                      </a:r>
                    </a:p>
                  </a:txBody>
                  <a:tcPr marL="2231" marR="2231" marT="2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Calibri" panose="020F0502020204030204" pitchFamily="34" charset="0"/>
                        </a:rPr>
                        <a:t>FAYDALI VE SÜRDÜRÜLEBİLİR PROJELER</a:t>
                      </a:r>
                    </a:p>
                  </a:txBody>
                  <a:tcPr marL="2231" marR="2231" marT="2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52299856"/>
                  </a:ext>
                </a:extLst>
              </a:tr>
              <a:tr h="269998">
                <a:tc>
                  <a:txBody>
                    <a:bodyPr/>
                    <a:lstStyle/>
                    <a:p>
                      <a:pPr algn="ctr" fontAlgn="ctr"/>
                      <a:r>
                        <a:rPr lang="tr-TR" sz="1000" b="0" i="0" u="none" strike="noStrike">
                          <a:solidFill>
                            <a:srgbClr val="000000"/>
                          </a:solidFill>
                          <a:effectLst/>
                          <a:latin typeface="Calibri" panose="020F0502020204030204" pitchFamily="34" charset="0"/>
                        </a:rPr>
                        <a:t>KOSGEB</a:t>
                      </a:r>
                    </a:p>
                  </a:txBody>
                  <a:tcPr marL="2231" marR="2231" marT="2231"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Proje Başvurusu Takibi ve Bilgilendirme</a:t>
                      </a:r>
                    </a:p>
                  </a:txBody>
                  <a:tcPr marL="2231" marR="2231" marT="2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Calibri" panose="020F0502020204030204" pitchFamily="34" charset="0"/>
                        </a:rPr>
                        <a:t>FAYDALI VE SÜRDÜRÜLEBİLİR PROJELER</a:t>
                      </a:r>
                    </a:p>
                  </a:txBody>
                  <a:tcPr marL="2231" marR="2231" marT="2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427599003"/>
                  </a:ext>
                </a:extLst>
              </a:tr>
              <a:tr h="269998">
                <a:tc>
                  <a:txBody>
                    <a:bodyPr/>
                    <a:lstStyle/>
                    <a:p>
                      <a:pPr algn="ctr" fontAlgn="ctr"/>
                      <a:r>
                        <a:rPr lang="tr-TR" sz="1000" b="0" i="0" u="none" strike="noStrike">
                          <a:solidFill>
                            <a:srgbClr val="000000"/>
                          </a:solidFill>
                          <a:effectLst/>
                          <a:latin typeface="Calibri" panose="020F0502020204030204" pitchFamily="34" charset="0"/>
                        </a:rPr>
                        <a:t>KALKINMA AJANSLARI</a:t>
                      </a:r>
                    </a:p>
                  </a:txBody>
                  <a:tcPr marL="2231" marR="2231" marT="2231"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Proje Başvurusu Takibi ve Bilgilendirme</a:t>
                      </a:r>
                    </a:p>
                  </a:txBody>
                  <a:tcPr marL="2231" marR="2231" marT="2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Calibri" panose="020F0502020204030204" pitchFamily="34" charset="0"/>
                        </a:rPr>
                        <a:t>FAYDALI VE SÜRDÜRÜLEBİLİR PROJELER</a:t>
                      </a:r>
                    </a:p>
                  </a:txBody>
                  <a:tcPr marL="2231" marR="2231" marT="2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162985535"/>
                  </a:ext>
                </a:extLst>
              </a:tr>
              <a:tr h="269998">
                <a:tc>
                  <a:txBody>
                    <a:bodyPr/>
                    <a:lstStyle/>
                    <a:p>
                      <a:pPr algn="ctr" fontAlgn="ctr"/>
                      <a:r>
                        <a:rPr lang="tr-TR" sz="1000" b="0" i="0" u="none" strike="noStrike">
                          <a:solidFill>
                            <a:srgbClr val="000000"/>
                          </a:solidFill>
                          <a:effectLst/>
                          <a:latin typeface="Calibri" panose="020F0502020204030204" pitchFamily="34" charset="0"/>
                        </a:rPr>
                        <a:t>AOSB</a:t>
                      </a:r>
                    </a:p>
                  </a:txBody>
                  <a:tcPr marL="2231" marR="2231" marT="2231"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Calibri" panose="020F0502020204030204" pitchFamily="34" charset="0"/>
                        </a:rPr>
                        <a:t>Ortak Projeler ve Geliştirme</a:t>
                      </a:r>
                    </a:p>
                  </a:txBody>
                  <a:tcPr marL="2231" marR="2231" marT="2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YENİLİKÇİ VE DESTEKLEYİCİ ÇÖZÜM ÖNERİLERİ</a:t>
                      </a:r>
                    </a:p>
                  </a:txBody>
                  <a:tcPr marL="2231" marR="2231" marT="2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044064052"/>
                  </a:ext>
                </a:extLst>
              </a:tr>
              <a:tr h="269998">
                <a:tc>
                  <a:txBody>
                    <a:bodyPr/>
                    <a:lstStyle/>
                    <a:p>
                      <a:pPr algn="ctr" fontAlgn="ctr"/>
                      <a:r>
                        <a:rPr lang="tr-TR" sz="1000" b="0" i="0" u="none" strike="noStrike">
                          <a:solidFill>
                            <a:srgbClr val="000000"/>
                          </a:solidFill>
                          <a:effectLst/>
                          <a:latin typeface="Calibri" panose="020F0502020204030204" pitchFamily="34" charset="0"/>
                        </a:rPr>
                        <a:t>ATSO</a:t>
                      </a:r>
                    </a:p>
                  </a:txBody>
                  <a:tcPr marL="2231" marR="2231" marT="2231"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Calibri" panose="020F0502020204030204" pitchFamily="34" charset="0"/>
                        </a:rPr>
                        <a:t>Ortak Projeler ve Geliştirme, Danışmanlık</a:t>
                      </a:r>
                    </a:p>
                  </a:txBody>
                  <a:tcPr marL="2231" marR="2231" marT="2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Calibri" panose="020F0502020204030204" pitchFamily="34" charset="0"/>
                        </a:rPr>
                        <a:t>YENİLİKÇİ VE DESTEKLEYİCİ ÇÖZÜM ÖNERİLERİ</a:t>
                      </a:r>
                    </a:p>
                  </a:txBody>
                  <a:tcPr marL="2231" marR="2231" marT="2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012996437"/>
                  </a:ext>
                </a:extLst>
              </a:tr>
              <a:tr h="269998">
                <a:tc>
                  <a:txBody>
                    <a:bodyPr/>
                    <a:lstStyle/>
                    <a:p>
                      <a:pPr algn="ctr" fontAlgn="ctr"/>
                      <a:r>
                        <a:rPr lang="tr-TR" sz="1000" b="0" i="0" u="none" strike="noStrike">
                          <a:solidFill>
                            <a:srgbClr val="000000"/>
                          </a:solidFill>
                          <a:effectLst/>
                          <a:latin typeface="Calibri" panose="020F0502020204030204" pitchFamily="34" charset="0"/>
                        </a:rPr>
                        <a:t>Özel Sektör</a:t>
                      </a:r>
                    </a:p>
                  </a:txBody>
                  <a:tcPr marL="2231" marR="2231" marT="2231"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Ortak Projeler ve Geliştirme, Danışmanlık</a:t>
                      </a:r>
                    </a:p>
                  </a:txBody>
                  <a:tcPr marL="2231" marR="2231" marT="2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Calibri" panose="020F0502020204030204" pitchFamily="34" charset="0"/>
                        </a:rPr>
                        <a:t>YENİLİKÇİ VE DESTEKLEYİCİ ÇÖZÜM ÖNERİLERİ</a:t>
                      </a:r>
                    </a:p>
                  </a:txBody>
                  <a:tcPr marL="2231" marR="2231" marT="2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741698006"/>
                  </a:ext>
                </a:extLst>
              </a:tr>
              <a:tr h="269998">
                <a:tc>
                  <a:txBody>
                    <a:bodyPr/>
                    <a:lstStyle/>
                    <a:p>
                      <a:pPr algn="ctr" fontAlgn="ctr"/>
                      <a:r>
                        <a:rPr lang="tr-TR" sz="1000" b="0" i="0" u="none" strike="noStrike">
                          <a:solidFill>
                            <a:srgbClr val="000000"/>
                          </a:solidFill>
                          <a:effectLst/>
                          <a:latin typeface="Calibri" panose="020F0502020204030204" pitchFamily="34" charset="0"/>
                        </a:rPr>
                        <a:t>Sivil Toplum Kuruluşları</a:t>
                      </a:r>
                    </a:p>
                  </a:txBody>
                  <a:tcPr marL="2231" marR="2231" marT="2231"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Ortak Projeler , Geliştirme, Danışmanlık</a:t>
                      </a:r>
                    </a:p>
                  </a:txBody>
                  <a:tcPr marL="2231" marR="2231" marT="2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Calibri" panose="020F0502020204030204" pitchFamily="34" charset="0"/>
                        </a:rPr>
                        <a:t>FAYDALI VE SÜRDÜRÜLEBİLİR PROJELER</a:t>
                      </a:r>
                    </a:p>
                  </a:txBody>
                  <a:tcPr marL="2231" marR="2231" marT="2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272660764"/>
                  </a:ext>
                </a:extLst>
              </a:tr>
              <a:tr h="269998">
                <a:tc>
                  <a:txBody>
                    <a:bodyPr/>
                    <a:lstStyle/>
                    <a:p>
                      <a:pPr algn="ctr" fontAlgn="ctr"/>
                      <a:r>
                        <a:rPr lang="tr-TR" sz="1000" b="0" i="0" u="none" strike="noStrike">
                          <a:solidFill>
                            <a:srgbClr val="000000"/>
                          </a:solidFill>
                          <a:effectLst/>
                          <a:latin typeface="Calibri" panose="020F0502020204030204" pitchFamily="34" charset="0"/>
                        </a:rPr>
                        <a:t>Yurt İçi Üniversiteler</a:t>
                      </a:r>
                    </a:p>
                  </a:txBody>
                  <a:tcPr marL="2231" marR="2231" marT="2231"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Ortak Projeler , Geliştirme, Stratejik Ortaklık</a:t>
                      </a:r>
                    </a:p>
                  </a:txBody>
                  <a:tcPr marL="2231" marR="2231" marT="2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Calibri" panose="020F0502020204030204" pitchFamily="34" charset="0"/>
                        </a:rPr>
                        <a:t>FAYDALI, YENİLİKÇİ VE SÜRDÜRÜLEBİLİR PROJELER</a:t>
                      </a:r>
                    </a:p>
                  </a:txBody>
                  <a:tcPr marL="2231" marR="2231" marT="2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100241205"/>
                  </a:ext>
                </a:extLst>
              </a:tr>
              <a:tr h="269998">
                <a:tc>
                  <a:txBody>
                    <a:bodyPr/>
                    <a:lstStyle/>
                    <a:p>
                      <a:pPr algn="ctr" fontAlgn="ctr"/>
                      <a:r>
                        <a:rPr lang="tr-TR" sz="1000" b="0" i="0" u="none" strike="noStrike">
                          <a:solidFill>
                            <a:srgbClr val="000000"/>
                          </a:solidFill>
                          <a:effectLst/>
                          <a:latin typeface="Calibri" panose="020F0502020204030204" pitchFamily="34" charset="0"/>
                        </a:rPr>
                        <a:t>Kamu Kuruluşları</a:t>
                      </a:r>
                    </a:p>
                  </a:txBody>
                  <a:tcPr marL="2231" marR="2231" marT="2231"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Ortak Projeler , Geliştirme, Stratejik Ortaklık</a:t>
                      </a:r>
                    </a:p>
                  </a:txBody>
                  <a:tcPr marL="2231" marR="2231" marT="2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Calibri" panose="020F0502020204030204" pitchFamily="34" charset="0"/>
                        </a:rPr>
                        <a:t>FAYDALI, YENİLİKÇİ VE SÜRDÜRÜLEBİLİR PROJELER</a:t>
                      </a:r>
                    </a:p>
                  </a:txBody>
                  <a:tcPr marL="2231" marR="2231" marT="2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49414604"/>
                  </a:ext>
                </a:extLst>
              </a:tr>
              <a:tr h="220532">
                <a:tc>
                  <a:txBody>
                    <a:bodyPr/>
                    <a:lstStyle/>
                    <a:p>
                      <a:pPr algn="ctr" fontAlgn="ctr"/>
                      <a:r>
                        <a:rPr lang="tr-TR" sz="1000" b="0" i="0" u="none" strike="noStrike">
                          <a:solidFill>
                            <a:srgbClr val="000000"/>
                          </a:solidFill>
                          <a:effectLst/>
                          <a:latin typeface="Calibri" panose="020F0502020204030204" pitchFamily="34" charset="0"/>
                        </a:rPr>
                        <a:t>Yerel Yönetimler</a:t>
                      </a:r>
                    </a:p>
                  </a:txBody>
                  <a:tcPr marL="2231" marR="2231" marT="2231"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Ortak Projeler , Geliştirme, Danışmanlık</a:t>
                      </a:r>
                    </a:p>
                  </a:txBody>
                  <a:tcPr marL="2231" marR="2231" marT="2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Calibri" panose="020F0502020204030204" pitchFamily="34" charset="0"/>
                        </a:rPr>
                        <a:t>FAYDALI, YENİLİKÇİ VE SÜRDÜRÜLEBİLİR PROJELER</a:t>
                      </a:r>
                    </a:p>
                  </a:txBody>
                  <a:tcPr marL="2231" marR="2231" marT="2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011548378"/>
                  </a:ext>
                </a:extLst>
              </a:tr>
              <a:tr h="294044">
                <a:tc>
                  <a:txBody>
                    <a:bodyPr/>
                    <a:lstStyle/>
                    <a:p>
                      <a:pPr algn="ctr" fontAlgn="ctr"/>
                      <a:r>
                        <a:rPr lang="tr-TR" sz="1000" b="0" i="0" u="none" strike="noStrike">
                          <a:solidFill>
                            <a:srgbClr val="000000"/>
                          </a:solidFill>
                          <a:effectLst/>
                          <a:latin typeface="Calibri" panose="020F0502020204030204" pitchFamily="34" charset="0"/>
                        </a:rPr>
                        <a:t>Yurt Dışı Üniversiteler</a:t>
                      </a:r>
                    </a:p>
                  </a:txBody>
                  <a:tcPr marL="2231" marR="2231" marT="2231"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Ortak Projeler , Geliştirme, Stratejik Ortaklık</a:t>
                      </a:r>
                    </a:p>
                  </a:txBody>
                  <a:tcPr marL="2231" marR="2231" marT="2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Calibri" panose="020F0502020204030204" pitchFamily="34" charset="0"/>
                        </a:rPr>
                        <a:t>FAYDALI, YENİLİKÇİ VE SÜRDÜRÜLEBİLİR PROJELER</a:t>
                      </a:r>
                    </a:p>
                  </a:txBody>
                  <a:tcPr marL="2231" marR="2231" marT="2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79572726"/>
                  </a:ext>
                </a:extLst>
              </a:tr>
              <a:tr h="269998">
                <a:tc>
                  <a:txBody>
                    <a:bodyPr/>
                    <a:lstStyle/>
                    <a:p>
                      <a:pPr algn="ctr" fontAlgn="ctr"/>
                      <a:r>
                        <a:rPr lang="tr-TR" sz="1000" b="0" i="0" u="none" strike="noStrike" dirty="0">
                          <a:solidFill>
                            <a:srgbClr val="000000"/>
                          </a:solidFill>
                          <a:effectLst/>
                          <a:latin typeface="Calibri" panose="020F0502020204030204" pitchFamily="34" charset="0"/>
                        </a:rPr>
                        <a:t>YÖK</a:t>
                      </a:r>
                    </a:p>
                  </a:txBody>
                  <a:tcPr marL="2231" marR="2231" marT="2231"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Mevzuat</a:t>
                      </a:r>
                    </a:p>
                  </a:txBody>
                  <a:tcPr marL="2231" marR="2231" marT="2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Calibri" panose="020F0502020204030204" pitchFamily="34" charset="0"/>
                        </a:rPr>
                        <a:t>MEVCUT DURUM BİLGİLENDİRMESİ(Proje-fon)</a:t>
                      </a:r>
                    </a:p>
                  </a:txBody>
                  <a:tcPr marL="2231" marR="2231" marT="22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195159759"/>
                  </a:ext>
                </a:extLst>
              </a:tr>
            </a:tbl>
          </a:graphicData>
        </a:graphic>
      </p:graphicFrame>
    </p:spTree>
    <p:extLst>
      <p:ext uri="{BB962C8B-B14F-4D97-AF65-F5344CB8AC3E}">
        <p14:creationId xmlns:p14="http://schemas.microsoft.com/office/powerpoint/2010/main" val="4598362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Metin kutusu 4">
            <a:extLst>
              <a:ext uri="{FF2B5EF4-FFF2-40B4-BE49-F238E27FC236}">
                <a16:creationId xmlns:a16="http://schemas.microsoft.com/office/drawing/2014/main" id="{57C0E41D-3DD4-4068-B64C-DBA801AC6D69}"/>
              </a:ext>
            </a:extLst>
          </p:cNvPr>
          <p:cNvSpPr txBox="1"/>
          <p:nvPr/>
        </p:nvSpPr>
        <p:spPr>
          <a:xfrm>
            <a:off x="1789470" y="157316"/>
            <a:ext cx="5869859" cy="1079575"/>
          </a:xfrm>
          <a:prstGeom prst="rect">
            <a:avLst/>
          </a:prstGeom>
        </p:spPr>
        <p:txBody>
          <a:bodyPr vert="horz" lIns="91440" tIns="45720" rIns="91440" bIns="45720" rtlCol="0" anchor="b">
            <a:noAutofit/>
          </a:bodyPr>
          <a:lstStyle/>
          <a:p>
            <a:pPr algn="ctr">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MEVCUT </a:t>
            </a:r>
            <a:r>
              <a:rPr lang="en-US" sz="2800" b="1" dirty="0">
                <a:solidFill>
                  <a:schemeClr val="accent6"/>
                </a:solidFill>
                <a:effectLst>
                  <a:outerShdw blurRad="38100" dist="38100" dir="2700000" algn="tl">
                    <a:srgbClr val="000000">
                      <a:alpha val="43137"/>
                    </a:srgbClr>
                  </a:outerShdw>
                </a:effectLst>
                <a:ea typeface="+mj-ea"/>
                <a:cs typeface="+mj-cs"/>
              </a:rPr>
              <a:t>KAYNAK</a:t>
            </a:r>
            <a:r>
              <a:rPr lang="tr-TR" sz="2800" b="1" dirty="0">
                <a:solidFill>
                  <a:schemeClr val="accent6"/>
                </a:solidFill>
                <a:effectLst>
                  <a:outerShdw blurRad="38100" dist="38100" dir="2700000" algn="tl">
                    <a:srgbClr val="000000">
                      <a:alpha val="43137"/>
                    </a:srgbClr>
                  </a:outerShdw>
                </a:effectLst>
                <a:ea typeface="+mj-ea"/>
                <a:cs typeface="+mj-cs"/>
              </a:rPr>
              <a:t>LAR </a:t>
            </a:r>
            <a:r>
              <a:rPr lang="tr-TR" sz="2800" b="1" dirty="0" smtClean="0">
                <a:solidFill>
                  <a:schemeClr val="accent6"/>
                </a:solidFill>
                <a:effectLst>
                  <a:outerShdw blurRad="38100" dist="38100" dir="2700000" algn="tl">
                    <a:srgbClr val="000000">
                      <a:alpha val="43137"/>
                    </a:srgbClr>
                  </a:outerShdw>
                </a:effectLst>
                <a:ea typeface="+mj-ea"/>
                <a:cs typeface="+mj-cs"/>
              </a:rPr>
              <a:t>ve </a:t>
            </a:r>
            <a:r>
              <a:rPr lang="en-US" sz="2800" b="1" dirty="0" smtClean="0">
                <a:solidFill>
                  <a:schemeClr val="accent6"/>
                </a:solidFill>
                <a:effectLst>
                  <a:outerShdw blurRad="38100" dist="38100" dir="2700000" algn="tl">
                    <a:srgbClr val="000000">
                      <a:alpha val="43137"/>
                    </a:srgbClr>
                  </a:outerShdw>
                </a:effectLst>
                <a:ea typeface="+mj-ea"/>
                <a:cs typeface="+mj-cs"/>
              </a:rPr>
              <a:t> </a:t>
            </a:r>
            <a:r>
              <a:rPr lang="en-US" sz="2800" b="1" dirty="0">
                <a:solidFill>
                  <a:schemeClr val="accent6"/>
                </a:solidFill>
                <a:effectLst>
                  <a:outerShdw blurRad="38100" dist="38100" dir="2700000" algn="tl">
                    <a:srgbClr val="000000">
                      <a:alpha val="43137"/>
                    </a:srgbClr>
                  </a:outerShdw>
                </a:effectLst>
                <a:ea typeface="+mj-ea"/>
                <a:cs typeface="+mj-cs"/>
              </a:rPr>
              <a:t>İHTİYA</a:t>
            </a:r>
            <a:r>
              <a:rPr lang="tr-TR" sz="2800" b="1" dirty="0">
                <a:solidFill>
                  <a:schemeClr val="accent6"/>
                </a:solidFill>
                <a:effectLst>
                  <a:outerShdw blurRad="38100" dist="38100" dir="2700000" algn="tl">
                    <a:srgbClr val="000000">
                      <a:alpha val="43137"/>
                    </a:srgbClr>
                  </a:outerShdw>
                </a:effectLst>
                <a:ea typeface="+mj-ea"/>
                <a:cs typeface="+mj-cs"/>
              </a:rPr>
              <a:t>ÇLAR</a:t>
            </a:r>
          </a:p>
          <a:p>
            <a:pPr algn="ctr">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(İŞ GÜCÜ-İNSAN KAYNAĞI)</a:t>
            </a:r>
            <a:endParaRPr lang="en-US" sz="2800" b="1" dirty="0">
              <a:solidFill>
                <a:schemeClr val="accent6"/>
              </a:solidFill>
              <a:effectLst>
                <a:outerShdw blurRad="38100" dist="38100" dir="2700000" algn="tl">
                  <a:srgbClr val="000000">
                    <a:alpha val="43137"/>
                  </a:srgbClr>
                </a:outerShdw>
              </a:effectLst>
              <a:ea typeface="+mj-ea"/>
              <a:cs typeface="+mj-cs"/>
            </a:endParaRPr>
          </a:p>
        </p:txBody>
      </p:sp>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pic>
        <p:nvPicPr>
          <p:cNvPr id="65"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178" y="304675"/>
            <a:ext cx="1690292" cy="35903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6" name="Tablo 65">
            <a:extLst>
              <a:ext uri="{FF2B5EF4-FFF2-40B4-BE49-F238E27FC236}">
                <a16:creationId xmlns:a16="http://schemas.microsoft.com/office/drawing/2014/main" id="{0F23ED71-2D0A-4A91-BB06-5711D160085E}"/>
              </a:ext>
            </a:extLst>
          </p:cNvPr>
          <p:cNvGraphicFramePr>
            <a:graphicFrameLocks noGrp="1"/>
          </p:cNvGraphicFramePr>
          <p:nvPr>
            <p:extLst>
              <p:ext uri="{D42A27DB-BD31-4B8C-83A1-F6EECF244321}">
                <p14:modId xmlns:p14="http://schemas.microsoft.com/office/powerpoint/2010/main" val="307201907"/>
              </p:ext>
            </p:extLst>
          </p:nvPr>
        </p:nvGraphicFramePr>
        <p:xfrm>
          <a:off x="671947" y="1451204"/>
          <a:ext cx="8007927" cy="3253135"/>
        </p:xfrm>
        <a:graphic>
          <a:graphicData uri="http://schemas.openxmlformats.org/drawingml/2006/table">
            <a:tbl>
              <a:tblPr/>
              <a:tblGrid>
                <a:gridCol w="1523596">
                  <a:extLst>
                    <a:ext uri="{9D8B030D-6E8A-4147-A177-3AD203B41FA5}">
                      <a16:colId xmlns:a16="http://schemas.microsoft.com/office/drawing/2014/main" val="3918363564"/>
                    </a:ext>
                  </a:extLst>
                </a:gridCol>
                <a:gridCol w="1611575">
                  <a:extLst>
                    <a:ext uri="{9D8B030D-6E8A-4147-A177-3AD203B41FA5}">
                      <a16:colId xmlns:a16="http://schemas.microsoft.com/office/drawing/2014/main" val="1683979601"/>
                    </a:ext>
                  </a:extLst>
                </a:gridCol>
                <a:gridCol w="1624252">
                  <a:extLst>
                    <a:ext uri="{9D8B030D-6E8A-4147-A177-3AD203B41FA5}">
                      <a16:colId xmlns:a16="http://schemas.microsoft.com/office/drawing/2014/main" val="2592459544"/>
                    </a:ext>
                  </a:extLst>
                </a:gridCol>
                <a:gridCol w="851666">
                  <a:extLst>
                    <a:ext uri="{9D8B030D-6E8A-4147-A177-3AD203B41FA5}">
                      <a16:colId xmlns:a16="http://schemas.microsoft.com/office/drawing/2014/main" val="3383282758"/>
                    </a:ext>
                  </a:extLst>
                </a:gridCol>
                <a:gridCol w="2396838">
                  <a:extLst>
                    <a:ext uri="{9D8B030D-6E8A-4147-A177-3AD203B41FA5}">
                      <a16:colId xmlns:a16="http://schemas.microsoft.com/office/drawing/2014/main" val="494559924"/>
                    </a:ext>
                  </a:extLst>
                </a:gridCol>
              </a:tblGrid>
              <a:tr h="474449">
                <a:tc>
                  <a:txBody>
                    <a:bodyPr/>
                    <a:lstStyle/>
                    <a:p>
                      <a:pPr algn="ctr" fontAlgn="ctr"/>
                      <a:r>
                        <a:rPr lang="tr-TR" sz="1200" b="1" i="0" u="none" strike="noStrike" dirty="0">
                          <a:solidFill>
                            <a:srgbClr val="000000"/>
                          </a:solidFill>
                          <a:effectLst/>
                          <a:latin typeface="Calibri" panose="020F0502020204030204" pitchFamily="34" charset="0"/>
                        </a:rPr>
                        <a:t>KAYNAK ADI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BİRİMİ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MEVCUT</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İHTİYAÇ</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İHTİYAÇ NEDENİ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0355102"/>
                  </a:ext>
                </a:extLst>
              </a:tr>
              <a:tr h="280833">
                <a:tc>
                  <a:txBody>
                    <a:bodyPr/>
                    <a:lstStyle/>
                    <a:p>
                      <a:pPr algn="ctr" fontAlgn="ctr"/>
                      <a:r>
                        <a:rPr lang="tr-TR" sz="1400" b="0" i="0" u="none" strike="noStrike" dirty="0" smtClean="0">
                          <a:solidFill>
                            <a:srgbClr val="000000"/>
                          </a:solidFill>
                          <a:effectLst/>
                          <a:latin typeface="Calibri" panose="020F0502020204030204" pitchFamily="34" charset="0"/>
                        </a:rPr>
                        <a:t>Uzman Personel</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0</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2</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TTO Modüllerinden</a:t>
                      </a:r>
                      <a:r>
                        <a:rPr lang="tr-TR" sz="1400" b="0" i="0" u="none" strike="noStrike" baseline="0" dirty="0" smtClean="0">
                          <a:solidFill>
                            <a:srgbClr val="000000"/>
                          </a:solidFill>
                          <a:effectLst/>
                          <a:latin typeface="Calibri" panose="020F0502020204030204" pitchFamily="34" charset="0"/>
                        </a:rPr>
                        <a:t> olan ‘Farkındalık, Tanıtım, Bilgilendirme ve Eğitim Hizmetleri ve Destek Programlarından Yararlanmaya Yönelik Hizmetler için konusunda uzman bir personel gerekliliği</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63968908"/>
                  </a:ext>
                </a:extLst>
              </a:tr>
              <a:tr h="280833">
                <a:tc>
                  <a:txBody>
                    <a:bodyPr/>
                    <a:lstStyle/>
                    <a:p>
                      <a:pPr algn="ctr" fontAlgn="ctr"/>
                      <a:r>
                        <a:rPr lang="tr-TR" sz="1400" b="0" i="0" u="none" strike="noStrike" dirty="0">
                          <a:solidFill>
                            <a:srgbClr val="000000"/>
                          </a:solidFill>
                          <a:effectLst/>
                          <a:latin typeface="Calibri" panose="020F0502020204030204" pitchFamily="34" charset="0"/>
                        </a:rPr>
                        <a:t> </a:t>
                      </a:r>
                      <a:r>
                        <a:rPr lang="tr-TR" sz="1400" b="0" i="0" u="none" strike="noStrike" dirty="0" smtClean="0">
                          <a:solidFill>
                            <a:srgbClr val="000000"/>
                          </a:solidFill>
                          <a:effectLst/>
                          <a:latin typeface="Calibri" panose="020F0502020204030204" pitchFamily="34" charset="0"/>
                        </a:rPr>
                        <a:t>Kısmi</a:t>
                      </a:r>
                      <a:r>
                        <a:rPr lang="tr-TR" sz="1400" b="0" i="0" u="none" strike="noStrike" baseline="0" dirty="0" smtClean="0">
                          <a:solidFill>
                            <a:srgbClr val="000000"/>
                          </a:solidFill>
                          <a:effectLst/>
                          <a:latin typeface="Calibri" panose="020F0502020204030204" pitchFamily="34" charset="0"/>
                        </a:rPr>
                        <a:t> Zamanlı Öğrenci</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1</a:t>
                      </a: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3</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kumimoji="0" lang="tr-TR" sz="1400" b="0" i="0" u="none" strike="noStrike" kern="1200" cap="none" spc="0" normalizeH="0" baseline="0" noProof="0" dirty="0" smtClean="0">
                          <a:ln>
                            <a:noFill/>
                          </a:ln>
                          <a:solidFill>
                            <a:srgbClr val="000000"/>
                          </a:solidFill>
                          <a:effectLst/>
                          <a:uLnTx/>
                          <a:uFillTx/>
                          <a:latin typeface="Calibri" panose="020F0502020204030204" pitchFamily="34" charset="0"/>
                          <a:ea typeface="+mn-ea"/>
                          <a:cs typeface="+mn-cs"/>
                        </a:rPr>
                        <a:t>Bütçe ve personel istihdamı sorunu nedeniyle ofis bürokrasisi ve modüllerde çalışan personel eksikliğini karşılamamız için yarı zamanlı öğrenci istihdamı gerekliliği</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15462751"/>
                  </a:ext>
                </a:extLst>
              </a:tr>
            </a:tbl>
          </a:graphicData>
        </a:graphic>
      </p:graphicFrame>
    </p:spTree>
    <p:extLst>
      <p:ext uri="{BB962C8B-B14F-4D97-AF65-F5344CB8AC3E}">
        <p14:creationId xmlns:p14="http://schemas.microsoft.com/office/powerpoint/2010/main" val="4493892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014023" y="525848"/>
            <a:ext cx="5265420" cy="845820"/>
          </a:xfrm>
          <a:prstGeom prst="rect">
            <a:avLst/>
          </a:prstGeom>
        </p:spPr>
        <p:txBody>
          <a:bodyPr vert="horz" lIns="91440" tIns="45720" rIns="91440" bIns="45720" rtlCol="0" anchor="b">
            <a:noAutofit/>
          </a:bodyPr>
          <a:lstStyle/>
          <a:p>
            <a:pPr algn="ctr">
              <a:lnSpc>
                <a:spcPct val="9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SKORU YÜKSEK OLAN </a:t>
            </a:r>
            <a:r>
              <a:rPr lang="tr-TR" sz="2800" b="1" dirty="0" smtClean="0">
                <a:solidFill>
                  <a:schemeClr val="accent6"/>
                </a:solidFill>
                <a:effectLst>
                  <a:outerShdw blurRad="38100" dist="38100" dir="2700000" algn="tl">
                    <a:srgbClr val="000000">
                      <a:alpha val="43137"/>
                    </a:srgbClr>
                  </a:outerShdw>
                </a:effectLst>
                <a:ea typeface="+mj-ea"/>
                <a:cs typeface="+mj-cs"/>
              </a:rPr>
              <a:t>ve AKSİYON </a:t>
            </a:r>
            <a:r>
              <a:rPr lang="tr-TR" sz="2800" b="1" dirty="0">
                <a:solidFill>
                  <a:schemeClr val="accent6"/>
                </a:solidFill>
                <a:effectLst>
                  <a:outerShdw blurRad="38100" dist="38100" dir="2700000" algn="tl">
                    <a:srgbClr val="000000">
                      <a:alpha val="43137"/>
                    </a:srgbClr>
                  </a:outerShdw>
                </a:effectLst>
                <a:ea typeface="+mj-ea"/>
                <a:cs typeface="+mj-cs"/>
              </a:rPr>
              <a:t>GEREKTİREN </a:t>
            </a:r>
            <a:r>
              <a:rPr lang="en-US" sz="2800" b="1" kern="1200" dirty="0">
                <a:solidFill>
                  <a:schemeClr val="accent6"/>
                </a:solidFill>
                <a:effectLst>
                  <a:outerShdw blurRad="38100" dist="38100" dir="2700000" algn="tl">
                    <a:srgbClr val="000000">
                      <a:alpha val="43137"/>
                    </a:srgbClr>
                  </a:outerShdw>
                </a:effectLst>
                <a:ea typeface="+mj-ea"/>
                <a:cs typeface="+mj-cs"/>
              </a:rPr>
              <a:t>RİS</a:t>
            </a:r>
            <a:r>
              <a:rPr lang="tr-TR" sz="2800" b="1" dirty="0">
                <a:solidFill>
                  <a:schemeClr val="accent6"/>
                </a:solidFill>
                <a:effectLst>
                  <a:outerShdw blurRad="38100" dist="38100" dir="2700000" algn="tl">
                    <a:srgbClr val="000000">
                      <a:alpha val="43137"/>
                    </a:srgbClr>
                  </a:outerShdw>
                </a:effectLst>
                <a:ea typeface="+mj-ea"/>
                <a:cs typeface="+mj-cs"/>
              </a:rPr>
              <a:t>KLER</a:t>
            </a:r>
            <a:endParaRPr lang="en-US" sz="2800" b="1" kern="1200" dirty="0">
              <a:solidFill>
                <a:schemeClr val="accent6"/>
              </a:solidFill>
              <a:effectLst>
                <a:outerShdw blurRad="38100" dist="38100" dir="2700000" algn="tl">
                  <a:srgbClr val="000000">
                    <a:alpha val="43137"/>
                  </a:srgbClr>
                </a:outerShdw>
              </a:effectLst>
              <a:ea typeface="+mj-ea"/>
              <a:cs typeface="+mj-cs"/>
            </a:endParaRPr>
          </a:p>
        </p:txBody>
      </p:sp>
      <p:sp>
        <p:nvSpPr>
          <p:cNvPr id="7" name="Slayt Numarası Yer Tutucusu 6"/>
          <p:cNvSpPr>
            <a:spLocks noGrp="1"/>
          </p:cNvSpPr>
          <p:nvPr>
            <p:ph type="sldNum" sz="quarter" idx="12"/>
          </p:nvPr>
        </p:nvSpPr>
        <p:spPr>
          <a:xfrm>
            <a:off x="6457950" y="6356350"/>
            <a:ext cx="2057400" cy="365125"/>
          </a:xfrm>
        </p:spPr>
        <p:txBody>
          <a:bodyPr vert="horz" lIns="91440" tIns="45720" rIns="91440" bIns="45720" rtlCol="0" anchor="ctr">
            <a:normAutofit fontScale="77500" lnSpcReduction="20000"/>
          </a:bodyPr>
          <a:lstStyle/>
          <a:p>
            <a:pPr>
              <a:spcAft>
                <a:spcPts val="600"/>
              </a:spcAft>
            </a:pPr>
            <a:endParaRPr lang="en-US"/>
          </a:p>
        </p:txBody>
      </p:sp>
      <p:sp>
        <p:nvSpPr>
          <p:cNvPr id="12" name="143 Metin kutusu"/>
          <p:cNvSpPr txBox="1"/>
          <p:nvPr/>
        </p:nvSpPr>
        <p:spPr>
          <a:xfrm>
            <a:off x="266700" y="2288576"/>
            <a:ext cx="266700" cy="27146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3" name="143 Metin kutusu"/>
          <p:cNvSpPr txBox="1"/>
          <p:nvPr/>
        </p:nvSpPr>
        <p:spPr>
          <a:xfrm>
            <a:off x="266700" y="2450501"/>
            <a:ext cx="266700" cy="26511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4" name="143 Metin kutusu"/>
          <p:cNvSpPr txBox="1"/>
          <p:nvPr/>
        </p:nvSpPr>
        <p:spPr>
          <a:xfrm>
            <a:off x="266700" y="2288576"/>
            <a:ext cx="266700" cy="27146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5" name="143 Metin kutusu"/>
          <p:cNvSpPr txBox="1"/>
          <p:nvPr/>
        </p:nvSpPr>
        <p:spPr>
          <a:xfrm>
            <a:off x="266700" y="2450501"/>
            <a:ext cx="266700" cy="26511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pic>
        <p:nvPicPr>
          <p:cNvPr id="9"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620688"/>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0" name="Tablo 9"/>
          <p:cNvGraphicFramePr>
            <a:graphicFrameLocks noGrp="1"/>
          </p:cNvGraphicFramePr>
          <p:nvPr>
            <p:extLst>
              <p:ext uri="{D42A27DB-BD31-4B8C-83A1-F6EECF244321}">
                <p14:modId xmlns:p14="http://schemas.microsoft.com/office/powerpoint/2010/main" val="2608596019"/>
              </p:ext>
            </p:extLst>
          </p:nvPr>
        </p:nvGraphicFramePr>
        <p:xfrm>
          <a:off x="545122" y="1801446"/>
          <a:ext cx="8203223" cy="2026920"/>
        </p:xfrm>
        <a:graphic>
          <a:graphicData uri="http://schemas.openxmlformats.org/drawingml/2006/table">
            <a:tbl>
              <a:tblPr firstRow="1" bandRow="1">
                <a:tableStyleId>{3B4B98B0-60AC-42C2-AFA5-B58CD77FA1E5}</a:tableStyleId>
              </a:tblPr>
              <a:tblGrid>
                <a:gridCol w="1828801">
                  <a:extLst>
                    <a:ext uri="{9D8B030D-6E8A-4147-A177-3AD203B41FA5}">
                      <a16:colId xmlns:a16="http://schemas.microsoft.com/office/drawing/2014/main" val="3521804200"/>
                    </a:ext>
                  </a:extLst>
                </a:gridCol>
                <a:gridCol w="6374422">
                  <a:extLst>
                    <a:ext uri="{9D8B030D-6E8A-4147-A177-3AD203B41FA5}">
                      <a16:colId xmlns:a16="http://schemas.microsoft.com/office/drawing/2014/main" val="2784112581"/>
                    </a:ext>
                  </a:extLst>
                </a:gridCol>
              </a:tblGrid>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Riskin</a:t>
                      </a:r>
                      <a:r>
                        <a:rPr lang="tr-TR" baseline="0" dirty="0">
                          <a:solidFill>
                            <a:srgbClr val="0C0D0D"/>
                          </a:solidFill>
                        </a:rPr>
                        <a:t> Tanımı </a:t>
                      </a:r>
                      <a:r>
                        <a:rPr lang="tr-TR" baseline="0" dirty="0" smtClean="0">
                          <a:solidFill>
                            <a:srgbClr val="0C0D0D"/>
                          </a:solidFill>
                        </a:rPr>
                        <a:t>: </a:t>
                      </a:r>
                      <a:endParaRPr lang="tr-TR" dirty="0">
                        <a:solidFill>
                          <a:srgbClr val="0C0D0D"/>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r>
                        <a:rPr lang="tr-TR" sz="1800" b="1" kern="1200" baseline="0" dirty="0" smtClean="0">
                          <a:solidFill>
                            <a:srgbClr val="0C0D0D"/>
                          </a:solidFill>
                          <a:latin typeface="+mn-lt"/>
                          <a:ea typeface="+mn-ea"/>
                          <a:cs typeface="+mn-cs"/>
                        </a:rPr>
                        <a:t>TÜBİTAK TTO modüllerinden biri olan "Destek Programlarından Yararlanmaya Yönelik Hizmetler" konusunda tecrübeli bir personelimizin bulunmaması.</a:t>
                      </a:r>
                      <a:endParaRPr lang="tr-TR" sz="1800" b="1" kern="1200" baseline="0" dirty="0">
                        <a:solidFill>
                          <a:srgbClr val="0C0D0D"/>
                        </a:solidFill>
                        <a:latin typeface="+mn-lt"/>
                        <a:ea typeface="+mn-ea"/>
                        <a:cs typeface="+mn-cs"/>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6">
                        <a:lumMod val="20000"/>
                        <a:lumOff val="80000"/>
                      </a:schemeClr>
                    </a:solidFill>
                  </a:tcPr>
                </a:tc>
                <a:extLst>
                  <a:ext uri="{0D108BD9-81ED-4DB2-BD59-A6C34878D82A}">
                    <a16:rowId xmlns:a16="http://schemas.microsoft.com/office/drawing/2014/main" val="2463863686"/>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Termin Tarihi </a:t>
                      </a:r>
                      <a:r>
                        <a:rPr lang="tr-TR" baseline="0" dirty="0">
                          <a:solidFill>
                            <a:srgbClr val="0C0D0D"/>
                          </a:solidFill>
                        </a:rPr>
                        <a:t>:</a:t>
                      </a:r>
                      <a:endParaRPr lang="tr-TR"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r>
                        <a:rPr lang="tr-TR" sz="1800" b="1" kern="1200" baseline="0" dirty="0" smtClean="0">
                          <a:solidFill>
                            <a:srgbClr val="0C0D0D"/>
                          </a:solidFill>
                          <a:latin typeface="+mn-lt"/>
                          <a:ea typeface="+mn-ea"/>
                          <a:cs typeface="+mn-cs"/>
                        </a:rPr>
                        <a:t>Kaldırılamayan Risk</a:t>
                      </a:r>
                      <a:endParaRPr lang="tr-TR" sz="1800" b="1" kern="1200" baseline="0" dirty="0">
                        <a:solidFill>
                          <a:srgbClr val="0C0D0D"/>
                        </a:solidFill>
                        <a:latin typeface="+mn-lt"/>
                        <a:ea typeface="+mn-ea"/>
                        <a:cs typeface="+mn-cs"/>
                      </a:endParaRPr>
                    </a:p>
                  </a:txBody>
                  <a:tcP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3702495391"/>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Sorumlu</a:t>
                      </a:r>
                      <a:r>
                        <a:rPr lang="tr-TR" baseline="0" dirty="0">
                          <a:solidFill>
                            <a:srgbClr val="0C0D0D"/>
                          </a:solidFill>
                        </a:rPr>
                        <a:t> Birim :</a:t>
                      </a:r>
                      <a:endParaRPr lang="tr-TR"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r>
                        <a:rPr lang="tr-TR" sz="1800" b="1" kern="1200" baseline="0" dirty="0" smtClean="0">
                          <a:solidFill>
                            <a:srgbClr val="0C0D0D"/>
                          </a:solidFill>
                          <a:latin typeface="+mn-lt"/>
                          <a:ea typeface="+mn-ea"/>
                          <a:cs typeface="+mn-cs"/>
                        </a:rPr>
                        <a:t>Üst Yönetim</a:t>
                      </a:r>
                      <a:endParaRPr lang="tr-TR" sz="1800" b="1" kern="1200" baseline="0" dirty="0">
                        <a:solidFill>
                          <a:srgbClr val="0C0D0D"/>
                        </a:solidFill>
                        <a:latin typeface="+mn-lt"/>
                        <a:ea typeface="+mn-ea"/>
                        <a:cs typeface="+mn-cs"/>
                      </a:endParaRPr>
                    </a:p>
                  </a:txBody>
                  <a:tcP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2571400847"/>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Önleyici Faaliyet :</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tr-TR" sz="1800" b="1" kern="1200" baseline="0" dirty="0" smtClean="0">
                          <a:solidFill>
                            <a:srgbClr val="0C0D0D"/>
                          </a:solidFill>
                          <a:latin typeface="+mn-lt"/>
                          <a:ea typeface="+mn-ea"/>
                          <a:cs typeface="+mn-cs"/>
                        </a:rPr>
                        <a:t>Rektörlükten tecrübeli personel talebi</a:t>
                      </a:r>
                      <a:endParaRPr lang="tr-TR" sz="1800" b="1" kern="1200" baseline="0" dirty="0">
                        <a:solidFill>
                          <a:srgbClr val="0C0D0D"/>
                        </a:solidFill>
                        <a:latin typeface="+mn-lt"/>
                        <a:ea typeface="+mn-ea"/>
                        <a:cs typeface="+mn-cs"/>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spTree>
    <p:extLst>
      <p:ext uri="{BB962C8B-B14F-4D97-AF65-F5344CB8AC3E}">
        <p14:creationId xmlns:p14="http://schemas.microsoft.com/office/powerpoint/2010/main" val="32387309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014023" y="525848"/>
            <a:ext cx="5265420" cy="845820"/>
          </a:xfrm>
          <a:prstGeom prst="rect">
            <a:avLst/>
          </a:prstGeom>
        </p:spPr>
        <p:txBody>
          <a:bodyPr vert="horz" lIns="91440" tIns="45720" rIns="91440" bIns="45720" rtlCol="0" anchor="b">
            <a:noAutofit/>
          </a:bodyPr>
          <a:lstStyle/>
          <a:p>
            <a:pPr algn="ctr">
              <a:lnSpc>
                <a:spcPct val="9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SKORU YÜKSEK OLAN </a:t>
            </a:r>
            <a:r>
              <a:rPr lang="tr-TR" sz="2800" b="1" dirty="0" smtClean="0">
                <a:solidFill>
                  <a:schemeClr val="accent6"/>
                </a:solidFill>
                <a:effectLst>
                  <a:outerShdw blurRad="38100" dist="38100" dir="2700000" algn="tl">
                    <a:srgbClr val="000000">
                      <a:alpha val="43137"/>
                    </a:srgbClr>
                  </a:outerShdw>
                </a:effectLst>
                <a:ea typeface="+mj-ea"/>
                <a:cs typeface="+mj-cs"/>
              </a:rPr>
              <a:t>ve AKSİYON </a:t>
            </a:r>
            <a:r>
              <a:rPr lang="tr-TR" sz="2800" b="1" dirty="0">
                <a:solidFill>
                  <a:schemeClr val="accent6"/>
                </a:solidFill>
                <a:effectLst>
                  <a:outerShdw blurRad="38100" dist="38100" dir="2700000" algn="tl">
                    <a:srgbClr val="000000">
                      <a:alpha val="43137"/>
                    </a:srgbClr>
                  </a:outerShdw>
                </a:effectLst>
                <a:ea typeface="+mj-ea"/>
                <a:cs typeface="+mj-cs"/>
              </a:rPr>
              <a:t>GEREKTİREN </a:t>
            </a:r>
            <a:r>
              <a:rPr lang="en-US" sz="2800" b="1" kern="1200" dirty="0">
                <a:solidFill>
                  <a:schemeClr val="accent6"/>
                </a:solidFill>
                <a:effectLst>
                  <a:outerShdw blurRad="38100" dist="38100" dir="2700000" algn="tl">
                    <a:srgbClr val="000000">
                      <a:alpha val="43137"/>
                    </a:srgbClr>
                  </a:outerShdw>
                </a:effectLst>
                <a:ea typeface="+mj-ea"/>
                <a:cs typeface="+mj-cs"/>
              </a:rPr>
              <a:t>RİS</a:t>
            </a:r>
            <a:r>
              <a:rPr lang="tr-TR" sz="2800" b="1" dirty="0">
                <a:solidFill>
                  <a:schemeClr val="accent6"/>
                </a:solidFill>
                <a:effectLst>
                  <a:outerShdw blurRad="38100" dist="38100" dir="2700000" algn="tl">
                    <a:srgbClr val="000000">
                      <a:alpha val="43137"/>
                    </a:srgbClr>
                  </a:outerShdw>
                </a:effectLst>
                <a:ea typeface="+mj-ea"/>
                <a:cs typeface="+mj-cs"/>
              </a:rPr>
              <a:t>KLER</a:t>
            </a:r>
            <a:endParaRPr lang="en-US" sz="2800" b="1" kern="1200" dirty="0">
              <a:solidFill>
                <a:schemeClr val="accent6"/>
              </a:solidFill>
              <a:effectLst>
                <a:outerShdw blurRad="38100" dist="38100" dir="2700000" algn="tl">
                  <a:srgbClr val="000000">
                    <a:alpha val="43137"/>
                  </a:srgbClr>
                </a:outerShdw>
              </a:effectLst>
              <a:ea typeface="+mj-ea"/>
              <a:cs typeface="+mj-cs"/>
            </a:endParaRPr>
          </a:p>
        </p:txBody>
      </p:sp>
      <p:sp>
        <p:nvSpPr>
          <p:cNvPr id="7" name="Slayt Numarası Yer Tutucusu 6"/>
          <p:cNvSpPr>
            <a:spLocks noGrp="1"/>
          </p:cNvSpPr>
          <p:nvPr>
            <p:ph type="sldNum" sz="quarter" idx="12"/>
          </p:nvPr>
        </p:nvSpPr>
        <p:spPr>
          <a:xfrm>
            <a:off x="6457950" y="6356350"/>
            <a:ext cx="2057400" cy="365125"/>
          </a:xfrm>
        </p:spPr>
        <p:txBody>
          <a:bodyPr vert="horz" lIns="91440" tIns="45720" rIns="91440" bIns="45720" rtlCol="0" anchor="ctr">
            <a:normAutofit fontScale="77500" lnSpcReduction="20000"/>
          </a:bodyPr>
          <a:lstStyle/>
          <a:p>
            <a:pPr>
              <a:spcAft>
                <a:spcPts val="600"/>
              </a:spcAft>
            </a:pPr>
            <a:endParaRPr lang="en-US"/>
          </a:p>
        </p:txBody>
      </p:sp>
      <p:sp>
        <p:nvSpPr>
          <p:cNvPr id="12" name="143 Metin kutusu"/>
          <p:cNvSpPr txBox="1"/>
          <p:nvPr/>
        </p:nvSpPr>
        <p:spPr>
          <a:xfrm>
            <a:off x="266700" y="2288576"/>
            <a:ext cx="266700" cy="27146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3" name="143 Metin kutusu"/>
          <p:cNvSpPr txBox="1"/>
          <p:nvPr/>
        </p:nvSpPr>
        <p:spPr>
          <a:xfrm>
            <a:off x="266700" y="2450501"/>
            <a:ext cx="266700" cy="26511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4" name="143 Metin kutusu"/>
          <p:cNvSpPr txBox="1"/>
          <p:nvPr/>
        </p:nvSpPr>
        <p:spPr>
          <a:xfrm>
            <a:off x="266700" y="2288576"/>
            <a:ext cx="266700" cy="27146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5" name="143 Metin kutusu"/>
          <p:cNvSpPr txBox="1"/>
          <p:nvPr/>
        </p:nvSpPr>
        <p:spPr>
          <a:xfrm>
            <a:off x="266700" y="2450501"/>
            <a:ext cx="266700" cy="26511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pic>
        <p:nvPicPr>
          <p:cNvPr id="9"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620688"/>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0" name="Tablo 9"/>
          <p:cNvGraphicFramePr>
            <a:graphicFrameLocks noGrp="1"/>
          </p:cNvGraphicFramePr>
          <p:nvPr>
            <p:extLst>
              <p:ext uri="{D42A27DB-BD31-4B8C-83A1-F6EECF244321}">
                <p14:modId xmlns:p14="http://schemas.microsoft.com/office/powerpoint/2010/main" val="2170220074"/>
              </p:ext>
            </p:extLst>
          </p:nvPr>
        </p:nvGraphicFramePr>
        <p:xfrm>
          <a:off x="545122" y="1801446"/>
          <a:ext cx="8203223" cy="2026920"/>
        </p:xfrm>
        <a:graphic>
          <a:graphicData uri="http://schemas.openxmlformats.org/drawingml/2006/table">
            <a:tbl>
              <a:tblPr firstRow="1" bandRow="1">
                <a:tableStyleId>{3B4B98B0-60AC-42C2-AFA5-B58CD77FA1E5}</a:tableStyleId>
              </a:tblPr>
              <a:tblGrid>
                <a:gridCol w="1828801">
                  <a:extLst>
                    <a:ext uri="{9D8B030D-6E8A-4147-A177-3AD203B41FA5}">
                      <a16:colId xmlns:a16="http://schemas.microsoft.com/office/drawing/2014/main" val="3521804200"/>
                    </a:ext>
                  </a:extLst>
                </a:gridCol>
                <a:gridCol w="6374422">
                  <a:extLst>
                    <a:ext uri="{9D8B030D-6E8A-4147-A177-3AD203B41FA5}">
                      <a16:colId xmlns:a16="http://schemas.microsoft.com/office/drawing/2014/main" val="2784112581"/>
                    </a:ext>
                  </a:extLst>
                </a:gridCol>
              </a:tblGrid>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Riskin</a:t>
                      </a:r>
                      <a:r>
                        <a:rPr lang="tr-TR" baseline="0" dirty="0">
                          <a:solidFill>
                            <a:srgbClr val="0C0D0D"/>
                          </a:solidFill>
                        </a:rPr>
                        <a:t> Tanımı </a:t>
                      </a:r>
                      <a:r>
                        <a:rPr lang="tr-TR" baseline="0" dirty="0" smtClean="0">
                          <a:solidFill>
                            <a:srgbClr val="0C0D0D"/>
                          </a:solidFill>
                        </a:rPr>
                        <a:t>: </a:t>
                      </a:r>
                      <a:endParaRPr lang="tr-TR" dirty="0">
                        <a:solidFill>
                          <a:srgbClr val="0C0D0D"/>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r>
                        <a:rPr lang="tr-TR" sz="1800" b="1" kern="1200" baseline="0" dirty="0" smtClean="0">
                          <a:solidFill>
                            <a:srgbClr val="0C0D0D"/>
                          </a:solidFill>
                          <a:latin typeface="+mn-lt"/>
                          <a:ea typeface="+mn-ea"/>
                          <a:cs typeface="+mn-cs"/>
                        </a:rPr>
                        <a:t>TÜBİTAK TTO modüllerinden biri olan "Şirketleşme ve Girişimcilik Hizmetleri" konusunda tecrübeli bir personelimizin bulunmaması.</a:t>
                      </a:r>
                      <a:endParaRPr lang="tr-TR" sz="1800" b="1" kern="1200" baseline="0" dirty="0">
                        <a:solidFill>
                          <a:srgbClr val="0C0D0D"/>
                        </a:solidFill>
                        <a:latin typeface="+mn-lt"/>
                        <a:ea typeface="+mn-ea"/>
                        <a:cs typeface="+mn-cs"/>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6">
                        <a:lumMod val="20000"/>
                        <a:lumOff val="80000"/>
                      </a:schemeClr>
                    </a:solidFill>
                  </a:tcPr>
                </a:tc>
                <a:extLst>
                  <a:ext uri="{0D108BD9-81ED-4DB2-BD59-A6C34878D82A}">
                    <a16:rowId xmlns:a16="http://schemas.microsoft.com/office/drawing/2014/main" val="2463863686"/>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Termin Tarihi </a:t>
                      </a:r>
                      <a:r>
                        <a:rPr lang="tr-TR" baseline="0" dirty="0">
                          <a:solidFill>
                            <a:srgbClr val="0C0D0D"/>
                          </a:solidFill>
                        </a:rPr>
                        <a:t>:</a:t>
                      </a:r>
                      <a:endParaRPr lang="tr-TR"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r>
                        <a:rPr lang="tr-TR" sz="1800" b="1" kern="1200" baseline="0" dirty="0" smtClean="0">
                          <a:solidFill>
                            <a:srgbClr val="0C0D0D"/>
                          </a:solidFill>
                          <a:latin typeface="+mn-lt"/>
                          <a:ea typeface="+mn-ea"/>
                          <a:cs typeface="+mn-cs"/>
                        </a:rPr>
                        <a:t>Kaldırılamayan Risk</a:t>
                      </a:r>
                      <a:endParaRPr lang="tr-TR" sz="1800" b="1" kern="1200" baseline="0" dirty="0">
                        <a:solidFill>
                          <a:srgbClr val="0C0D0D"/>
                        </a:solidFill>
                        <a:latin typeface="+mn-lt"/>
                        <a:ea typeface="+mn-ea"/>
                        <a:cs typeface="+mn-cs"/>
                      </a:endParaRPr>
                    </a:p>
                  </a:txBody>
                  <a:tcP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3702495391"/>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Sorumlu</a:t>
                      </a:r>
                      <a:r>
                        <a:rPr lang="tr-TR" baseline="0" dirty="0">
                          <a:solidFill>
                            <a:srgbClr val="0C0D0D"/>
                          </a:solidFill>
                        </a:rPr>
                        <a:t> Birim :</a:t>
                      </a:r>
                      <a:endParaRPr lang="tr-TR"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r>
                        <a:rPr lang="tr-TR" sz="1800" b="1" kern="1200" baseline="0" dirty="0" smtClean="0">
                          <a:solidFill>
                            <a:srgbClr val="0C0D0D"/>
                          </a:solidFill>
                          <a:latin typeface="+mn-lt"/>
                          <a:ea typeface="+mn-ea"/>
                          <a:cs typeface="+mn-cs"/>
                        </a:rPr>
                        <a:t>Üst Yönetim</a:t>
                      </a:r>
                      <a:endParaRPr lang="tr-TR" sz="1800" b="1" kern="1200" baseline="0" dirty="0">
                        <a:solidFill>
                          <a:srgbClr val="0C0D0D"/>
                        </a:solidFill>
                        <a:latin typeface="+mn-lt"/>
                        <a:ea typeface="+mn-ea"/>
                        <a:cs typeface="+mn-cs"/>
                      </a:endParaRPr>
                    </a:p>
                  </a:txBody>
                  <a:tcP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2571400847"/>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Önleyici Faaliyet :</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tr-TR" sz="1800" b="1" kern="1200" baseline="0" dirty="0" smtClean="0">
                          <a:solidFill>
                            <a:srgbClr val="0C0D0D"/>
                          </a:solidFill>
                          <a:latin typeface="+mn-lt"/>
                          <a:ea typeface="+mn-ea"/>
                          <a:cs typeface="+mn-cs"/>
                        </a:rPr>
                        <a:t>Rektörlükten tecrübeli personel talebi</a:t>
                      </a:r>
                      <a:endParaRPr lang="tr-TR" sz="1800" b="1" kern="1200" baseline="0" dirty="0">
                        <a:solidFill>
                          <a:srgbClr val="0C0D0D"/>
                        </a:solidFill>
                        <a:latin typeface="+mn-lt"/>
                        <a:ea typeface="+mn-ea"/>
                        <a:cs typeface="+mn-cs"/>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spTree>
    <p:extLst>
      <p:ext uri="{BB962C8B-B14F-4D97-AF65-F5344CB8AC3E}">
        <p14:creationId xmlns:p14="http://schemas.microsoft.com/office/powerpoint/2010/main" val="33360144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014023" y="525848"/>
            <a:ext cx="5265420" cy="845820"/>
          </a:xfrm>
          <a:prstGeom prst="rect">
            <a:avLst/>
          </a:prstGeom>
        </p:spPr>
        <p:txBody>
          <a:bodyPr vert="horz" lIns="91440" tIns="45720" rIns="91440" bIns="45720" rtlCol="0" anchor="b">
            <a:noAutofit/>
          </a:bodyPr>
          <a:lstStyle/>
          <a:p>
            <a:pPr algn="ctr">
              <a:lnSpc>
                <a:spcPct val="9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SKORU YÜKSEK OLAN </a:t>
            </a:r>
            <a:r>
              <a:rPr lang="tr-TR" sz="2800" b="1" dirty="0" smtClean="0">
                <a:solidFill>
                  <a:schemeClr val="accent6"/>
                </a:solidFill>
                <a:effectLst>
                  <a:outerShdw blurRad="38100" dist="38100" dir="2700000" algn="tl">
                    <a:srgbClr val="000000">
                      <a:alpha val="43137"/>
                    </a:srgbClr>
                  </a:outerShdw>
                </a:effectLst>
                <a:ea typeface="+mj-ea"/>
                <a:cs typeface="+mj-cs"/>
              </a:rPr>
              <a:t>ve AKSİYON </a:t>
            </a:r>
            <a:r>
              <a:rPr lang="tr-TR" sz="2800" b="1" dirty="0">
                <a:solidFill>
                  <a:schemeClr val="accent6"/>
                </a:solidFill>
                <a:effectLst>
                  <a:outerShdw blurRad="38100" dist="38100" dir="2700000" algn="tl">
                    <a:srgbClr val="000000">
                      <a:alpha val="43137"/>
                    </a:srgbClr>
                  </a:outerShdw>
                </a:effectLst>
                <a:ea typeface="+mj-ea"/>
                <a:cs typeface="+mj-cs"/>
              </a:rPr>
              <a:t>GEREKTİREN </a:t>
            </a:r>
            <a:r>
              <a:rPr lang="en-US" sz="2800" b="1" kern="1200" dirty="0">
                <a:solidFill>
                  <a:schemeClr val="accent6"/>
                </a:solidFill>
                <a:effectLst>
                  <a:outerShdw blurRad="38100" dist="38100" dir="2700000" algn="tl">
                    <a:srgbClr val="000000">
                      <a:alpha val="43137"/>
                    </a:srgbClr>
                  </a:outerShdw>
                </a:effectLst>
                <a:ea typeface="+mj-ea"/>
                <a:cs typeface="+mj-cs"/>
              </a:rPr>
              <a:t>RİS</a:t>
            </a:r>
            <a:r>
              <a:rPr lang="tr-TR" sz="2800" b="1" dirty="0">
                <a:solidFill>
                  <a:schemeClr val="accent6"/>
                </a:solidFill>
                <a:effectLst>
                  <a:outerShdw blurRad="38100" dist="38100" dir="2700000" algn="tl">
                    <a:srgbClr val="000000">
                      <a:alpha val="43137"/>
                    </a:srgbClr>
                  </a:outerShdw>
                </a:effectLst>
                <a:ea typeface="+mj-ea"/>
                <a:cs typeface="+mj-cs"/>
              </a:rPr>
              <a:t>KLER</a:t>
            </a:r>
            <a:endParaRPr lang="en-US" sz="2800" b="1" kern="1200" dirty="0">
              <a:solidFill>
                <a:schemeClr val="accent6"/>
              </a:solidFill>
              <a:effectLst>
                <a:outerShdw blurRad="38100" dist="38100" dir="2700000" algn="tl">
                  <a:srgbClr val="000000">
                    <a:alpha val="43137"/>
                  </a:srgbClr>
                </a:outerShdw>
              </a:effectLst>
              <a:ea typeface="+mj-ea"/>
              <a:cs typeface="+mj-cs"/>
            </a:endParaRPr>
          </a:p>
        </p:txBody>
      </p:sp>
      <p:sp>
        <p:nvSpPr>
          <p:cNvPr id="7" name="Slayt Numarası Yer Tutucusu 6"/>
          <p:cNvSpPr>
            <a:spLocks noGrp="1"/>
          </p:cNvSpPr>
          <p:nvPr>
            <p:ph type="sldNum" sz="quarter" idx="12"/>
          </p:nvPr>
        </p:nvSpPr>
        <p:spPr>
          <a:xfrm>
            <a:off x="6457950" y="6356350"/>
            <a:ext cx="2057400" cy="365125"/>
          </a:xfrm>
        </p:spPr>
        <p:txBody>
          <a:bodyPr vert="horz" lIns="91440" tIns="45720" rIns="91440" bIns="45720" rtlCol="0" anchor="ctr">
            <a:normAutofit fontScale="77500" lnSpcReduction="20000"/>
          </a:bodyPr>
          <a:lstStyle/>
          <a:p>
            <a:pPr>
              <a:spcAft>
                <a:spcPts val="600"/>
              </a:spcAft>
            </a:pPr>
            <a:endParaRPr lang="en-US"/>
          </a:p>
        </p:txBody>
      </p:sp>
      <p:sp>
        <p:nvSpPr>
          <p:cNvPr id="12" name="143 Metin kutusu"/>
          <p:cNvSpPr txBox="1"/>
          <p:nvPr/>
        </p:nvSpPr>
        <p:spPr>
          <a:xfrm>
            <a:off x="266700" y="2288576"/>
            <a:ext cx="266700" cy="27146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3" name="143 Metin kutusu"/>
          <p:cNvSpPr txBox="1"/>
          <p:nvPr/>
        </p:nvSpPr>
        <p:spPr>
          <a:xfrm>
            <a:off x="266700" y="2450501"/>
            <a:ext cx="266700" cy="26511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4" name="143 Metin kutusu"/>
          <p:cNvSpPr txBox="1"/>
          <p:nvPr/>
        </p:nvSpPr>
        <p:spPr>
          <a:xfrm>
            <a:off x="266700" y="2288576"/>
            <a:ext cx="266700" cy="27146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5" name="143 Metin kutusu"/>
          <p:cNvSpPr txBox="1"/>
          <p:nvPr/>
        </p:nvSpPr>
        <p:spPr>
          <a:xfrm>
            <a:off x="266700" y="2450501"/>
            <a:ext cx="266700" cy="26511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pic>
        <p:nvPicPr>
          <p:cNvPr id="9"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620688"/>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0" name="Tablo 9"/>
          <p:cNvGraphicFramePr>
            <a:graphicFrameLocks noGrp="1"/>
          </p:cNvGraphicFramePr>
          <p:nvPr>
            <p:extLst>
              <p:ext uri="{D42A27DB-BD31-4B8C-83A1-F6EECF244321}">
                <p14:modId xmlns:p14="http://schemas.microsoft.com/office/powerpoint/2010/main" val="3966042644"/>
              </p:ext>
            </p:extLst>
          </p:nvPr>
        </p:nvGraphicFramePr>
        <p:xfrm>
          <a:off x="545122" y="1801446"/>
          <a:ext cx="8203223" cy="1752600"/>
        </p:xfrm>
        <a:graphic>
          <a:graphicData uri="http://schemas.openxmlformats.org/drawingml/2006/table">
            <a:tbl>
              <a:tblPr firstRow="1" bandRow="1">
                <a:tableStyleId>{3B4B98B0-60AC-42C2-AFA5-B58CD77FA1E5}</a:tableStyleId>
              </a:tblPr>
              <a:tblGrid>
                <a:gridCol w="1828801">
                  <a:extLst>
                    <a:ext uri="{9D8B030D-6E8A-4147-A177-3AD203B41FA5}">
                      <a16:colId xmlns:a16="http://schemas.microsoft.com/office/drawing/2014/main" val="3521804200"/>
                    </a:ext>
                  </a:extLst>
                </a:gridCol>
                <a:gridCol w="6374422">
                  <a:extLst>
                    <a:ext uri="{9D8B030D-6E8A-4147-A177-3AD203B41FA5}">
                      <a16:colId xmlns:a16="http://schemas.microsoft.com/office/drawing/2014/main" val="2784112581"/>
                    </a:ext>
                  </a:extLst>
                </a:gridCol>
              </a:tblGrid>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Riskin</a:t>
                      </a:r>
                      <a:r>
                        <a:rPr lang="tr-TR" baseline="0" dirty="0">
                          <a:solidFill>
                            <a:srgbClr val="0C0D0D"/>
                          </a:solidFill>
                        </a:rPr>
                        <a:t> Tanımı </a:t>
                      </a:r>
                      <a:r>
                        <a:rPr lang="tr-TR" baseline="0" dirty="0" smtClean="0">
                          <a:solidFill>
                            <a:srgbClr val="0C0D0D"/>
                          </a:solidFill>
                        </a:rPr>
                        <a:t>: </a:t>
                      </a:r>
                      <a:endParaRPr lang="tr-TR" dirty="0">
                        <a:solidFill>
                          <a:srgbClr val="0C0D0D"/>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r>
                        <a:rPr lang="tr-TR" sz="1800" b="1" kern="1200" baseline="0" dirty="0" smtClean="0">
                          <a:solidFill>
                            <a:srgbClr val="0C0D0D"/>
                          </a:solidFill>
                          <a:latin typeface="+mn-lt"/>
                          <a:ea typeface="+mn-ea"/>
                          <a:cs typeface="+mn-cs"/>
                        </a:rPr>
                        <a:t>TTO hizmetleri konusunda akademisyen ve öğrencilere yeterli bilgilendirmenin yapılamaması</a:t>
                      </a:r>
                      <a:endParaRPr lang="tr-TR" sz="1800" b="1" kern="1200" baseline="0" dirty="0">
                        <a:solidFill>
                          <a:srgbClr val="0C0D0D"/>
                        </a:solidFill>
                        <a:latin typeface="+mn-lt"/>
                        <a:ea typeface="+mn-ea"/>
                        <a:cs typeface="+mn-cs"/>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6">
                        <a:lumMod val="20000"/>
                        <a:lumOff val="80000"/>
                      </a:schemeClr>
                    </a:solidFill>
                  </a:tcPr>
                </a:tc>
                <a:extLst>
                  <a:ext uri="{0D108BD9-81ED-4DB2-BD59-A6C34878D82A}">
                    <a16:rowId xmlns:a16="http://schemas.microsoft.com/office/drawing/2014/main" val="2463863686"/>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Termin Tarihi </a:t>
                      </a:r>
                      <a:r>
                        <a:rPr lang="tr-TR" baseline="0" dirty="0">
                          <a:solidFill>
                            <a:srgbClr val="0C0D0D"/>
                          </a:solidFill>
                        </a:rPr>
                        <a:t>:</a:t>
                      </a:r>
                      <a:endParaRPr lang="tr-TR"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r>
                        <a:rPr lang="tr-TR" sz="1800" b="1" kern="1200" baseline="0" dirty="0" smtClean="0">
                          <a:solidFill>
                            <a:srgbClr val="0C0D0D"/>
                          </a:solidFill>
                          <a:latin typeface="+mn-lt"/>
                          <a:ea typeface="+mn-ea"/>
                          <a:cs typeface="+mn-cs"/>
                        </a:rPr>
                        <a:t>Kaldırılamayan Risk</a:t>
                      </a:r>
                      <a:endParaRPr lang="tr-TR" sz="1800" b="1" kern="1200" baseline="0" dirty="0">
                        <a:solidFill>
                          <a:srgbClr val="0C0D0D"/>
                        </a:solidFill>
                        <a:latin typeface="+mn-lt"/>
                        <a:ea typeface="+mn-ea"/>
                        <a:cs typeface="+mn-cs"/>
                      </a:endParaRPr>
                    </a:p>
                  </a:txBody>
                  <a:tcP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3702495391"/>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Sorumlu</a:t>
                      </a:r>
                      <a:r>
                        <a:rPr lang="tr-TR" baseline="0" dirty="0">
                          <a:solidFill>
                            <a:srgbClr val="0C0D0D"/>
                          </a:solidFill>
                        </a:rPr>
                        <a:t> Birim :</a:t>
                      </a:r>
                      <a:endParaRPr lang="tr-TR"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r>
                        <a:rPr lang="tr-TR" sz="1800" b="1" kern="1200" baseline="0" dirty="0" smtClean="0">
                          <a:solidFill>
                            <a:srgbClr val="0C0D0D"/>
                          </a:solidFill>
                          <a:latin typeface="+mn-lt"/>
                          <a:ea typeface="+mn-ea"/>
                          <a:cs typeface="+mn-cs"/>
                        </a:rPr>
                        <a:t>Üst Yönetim</a:t>
                      </a:r>
                      <a:endParaRPr lang="tr-TR" sz="1800" b="1" kern="1200" baseline="0" dirty="0">
                        <a:solidFill>
                          <a:srgbClr val="0C0D0D"/>
                        </a:solidFill>
                        <a:latin typeface="+mn-lt"/>
                        <a:ea typeface="+mn-ea"/>
                        <a:cs typeface="+mn-cs"/>
                      </a:endParaRPr>
                    </a:p>
                  </a:txBody>
                  <a:tcP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2571400847"/>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Önleyici Faaliyet :</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tr-TR" sz="1800" b="1" kern="1200" baseline="0" dirty="0" smtClean="0">
                          <a:solidFill>
                            <a:srgbClr val="0C0D0D"/>
                          </a:solidFill>
                          <a:latin typeface="+mn-lt"/>
                          <a:ea typeface="+mn-ea"/>
                          <a:cs typeface="+mn-cs"/>
                        </a:rPr>
                        <a:t>Rektörlükten tecrübeli personel talebi</a:t>
                      </a:r>
                      <a:endParaRPr lang="tr-TR" sz="1800" b="1" kern="1200" baseline="0" dirty="0">
                        <a:solidFill>
                          <a:srgbClr val="0C0D0D"/>
                        </a:solidFill>
                        <a:latin typeface="+mn-lt"/>
                        <a:ea typeface="+mn-ea"/>
                        <a:cs typeface="+mn-cs"/>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spTree>
    <p:extLst>
      <p:ext uri="{BB962C8B-B14F-4D97-AF65-F5344CB8AC3E}">
        <p14:creationId xmlns:p14="http://schemas.microsoft.com/office/powerpoint/2010/main" val="631438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Özel 2">
      <a:dk1>
        <a:srgbClr val="8AD0D5"/>
      </a:dk1>
      <a:lt1>
        <a:sysClr val="window" lastClr="FFFFFF"/>
      </a:lt1>
      <a:dk2>
        <a:srgbClr val="1E5155"/>
      </a:dk2>
      <a:lt2>
        <a:srgbClr val="BFBFBF"/>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Ion</Template>
  <TotalTime>987</TotalTime>
  <Words>1170</Words>
  <Application>Microsoft Office PowerPoint</Application>
  <PresentationFormat>Ekran Gösterisi (4:3)</PresentationFormat>
  <Paragraphs>190</Paragraphs>
  <Slides>19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19</vt:i4>
      </vt:variant>
    </vt:vector>
  </HeadingPairs>
  <TitlesOfParts>
    <vt:vector size="25" baseType="lpstr">
      <vt:lpstr>Arial</vt:lpstr>
      <vt:lpstr>Calibri</vt:lpstr>
      <vt:lpstr>Calibri Light</vt:lpstr>
      <vt:lpstr>Times New Roman</vt:lpstr>
      <vt:lpstr>Wingdings 3</vt:lpstr>
      <vt:lpstr>İyon</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2019 YILI  YGG SUNUMU  MEZUNLAR OFİSİ ve KARİYER GELİŞTİRME KOORDİNATÖRLÜĞÜ SÜRECİ  30/12/2019</dc:title>
  <dc:creator>Ali Engin DORUM</dc:creator>
  <cp:lastModifiedBy>Halil İbrahim Çelimli</cp:lastModifiedBy>
  <cp:revision>72</cp:revision>
  <dcterms:created xsi:type="dcterms:W3CDTF">2020-01-20T10:44:30Z</dcterms:created>
  <dcterms:modified xsi:type="dcterms:W3CDTF">2024-05-20T11:55:46Z</dcterms:modified>
</cp:coreProperties>
</file>