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8" r:id="rId3"/>
    <p:sldId id="347" r:id="rId4"/>
    <p:sldId id="346" r:id="rId5"/>
    <p:sldId id="320" r:id="rId6"/>
    <p:sldId id="363" r:id="rId7"/>
    <p:sldId id="285" r:id="rId8"/>
    <p:sldId id="353" r:id="rId9"/>
    <p:sldId id="358" r:id="rId10"/>
    <p:sldId id="364" r:id="rId11"/>
    <p:sldId id="365" r:id="rId12"/>
    <p:sldId id="352" r:id="rId13"/>
    <p:sldId id="357" r:id="rId14"/>
    <p:sldId id="360" r:id="rId15"/>
    <p:sldId id="366" r:id="rId16"/>
    <p:sldId id="361" r:id="rId17"/>
    <p:sldId id="362" r:id="rId18"/>
    <p:sldId id="27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3"/>
            <p14:sldId id="285"/>
            <p14:sldId id="353"/>
            <p14:sldId id="358"/>
            <p14:sldId id="364"/>
            <p14:sldId id="365"/>
            <p14:sldId id="352"/>
            <p14:sldId id="357"/>
            <p14:sldId id="360"/>
            <p14:sldId id="366"/>
            <p14:sldId id="361"/>
            <p14:sldId id="36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EE32"/>
    <a:srgbClr val="0C0D0D"/>
    <a:srgbClr val="0F2303"/>
    <a:srgbClr val="001626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30019839198079E-2"/>
          <c:y val="8.6706974128233971E-2"/>
          <c:w val="0.9540565939229404"/>
          <c:h val="0.56341863517060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Anket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Etkinliğin İçeriğini Beklentilerimi Karşıladı</c:v>
                </c:pt>
                <c:pt idx="1">
                  <c:v>Etkinliğin Toplam Süresi Yeterliydi</c:v>
                </c:pt>
                <c:pt idx="2">
                  <c:v>Konuşmacılar Konuları Net ve Anlaşılır Şekilde İfade Etti </c:v>
                </c:pt>
                <c:pt idx="3">
                  <c:v>Konuşmacılar Konuya Hakimdi</c:v>
                </c:pt>
                <c:pt idx="4">
                  <c:v>Etkinlik Yeri Yeterliydi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97.5</c:v>
                </c:pt>
                <c:pt idx="1">
                  <c:v>98.3</c:v>
                </c:pt>
                <c:pt idx="2">
                  <c:v>99.4</c:v>
                </c:pt>
                <c:pt idx="3">
                  <c:v>99.5</c:v>
                </c:pt>
                <c:pt idx="4">
                  <c:v>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8-434B-BFC1-5A571CA9CA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451808"/>
        <c:axId val="954779184"/>
      </c:barChart>
      <c:catAx>
        <c:axId val="10624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rgbClr val="0C0D0D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54779184"/>
        <c:crosses val="autoZero"/>
        <c:auto val="1"/>
        <c:lblAlgn val="ctr"/>
        <c:lblOffset val="100"/>
        <c:noMultiLvlLbl val="0"/>
      </c:catAx>
      <c:valAx>
        <c:axId val="954779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24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1.2530019839198079E-2"/>
          <c:y val="8.6706974128233971E-2"/>
          <c:w val="0.9540565939229404"/>
          <c:h val="0.56341863517060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Anket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Etkinliğin İçeriğini Beklentilerimi Karşıladı</c:v>
                </c:pt>
                <c:pt idx="1">
                  <c:v>Etkinliğin Toplam Süresi Yeterliydi</c:v>
                </c:pt>
                <c:pt idx="2">
                  <c:v>Konuşmacılar Konuları Net ve Anlaşılır Şekilde İfade Etti </c:v>
                </c:pt>
                <c:pt idx="3">
                  <c:v>Konuşmacılar Konuya Hakimdi</c:v>
                </c:pt>
                <c:pt idx="4">
                  <c:v>Etkinlik Yeri Yeterliydi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95</c:v>
                </c:pt>
                <c:pt idx="1">
                  <c:v>97.5</c:v>
                </c:pt>
                <c:pt idx="2">
                  <c:v>100</c:v>
                </c:pt>
                <c:pt idx="3">
                  <c:v>97.5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D-4B60-BECB-C42AE473B7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62451808"/>
        <c:axId val="954779184"/>
      </c:barChart>
      <c:catAx>
        <c:axId val="10624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54779184"/>
        <c:crosses val="autoZero"/>
        <c:auto val="1"/>
        <c:lblAlgn val="ctr"/>
        <c:lblOffset val="100"/>
        <c:noMultiLvlLbl val="0"/>
      </c:catAx>
      <c:valAx>
        <c:axId val="95477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624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30019839198079E-2"/>
          <c:y val="8.6706974128233971E-2"/>
          <c:w val="0.9540565939229404"/>
          <c:h val="0.56341863517060364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62451808"/>
        <c:axId val="954779184"/>
      </c:barChart>
      <c:catAx>
        <c:axId val="10624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54779184"/>
        <c:crosses val="autoZero"/>
        <c:auto val="1"/>
        <c:lblAlgn val="ctr"/>
        <c:lblOffset val="100"/>
        <c:noMultiLvlLbl val="0"/>
      </c:catAx>
      <c:valAx>
        <c:axId val="95477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62451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1.2530019839198079E-2"/>
          <c:y val="8.6706974128233971E-2"/>
          <c:w val="0.9540565939229404"/>
          <c:h val="0.56341863517060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Anket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Etkinliğin İçeriğini Beklentilerimi Karşıladı</c:v>
                </c:pt>
                <c:pt idx="1">
                  <c:v>Etkinliğin Toplam Süresi Yeterliydi</c:v>
                </c:pt>
                <c:pt idx="2">
                  <c:v>Konuşmacılar Konuları Net ve Anlaşılır Şekilde İfade Etti </c:v>
                </c:pt>
                <c:pt idx="3">
                  <c:v>Konuşmacılar Konuya Hakimdi</c:v>
                </c:pt>
                <c:pt idx="4">
                  <c:v>Etkinlik Yeri Yeterliydi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94.5</c:v>
                </c:pt>
                <c:pt idx="1">
                  <c:v>100</c:v>
                </c:pt>
                <c:pt idx="2">
                  <c:v>98.1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7-404D-8AA5-0DD5ADDCE0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62451808"/>
        <c:axId val="954779184"/>
      </c:barChart>
      <c:catAx>
        <c:axId val="10624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54779184"/>
        <c:crosses val="autoZero"/>
        <c:auto val="1"/>
        <c:lblAlgn val="ctr"/>
        <c:lblOffset val="100"/>
        <c:noMultiLvlLbl val="0"/>
      </c:catAx>
      <c:valAx>
        <c:axId val="95477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624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16.05.2024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16.05.2024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16.05.2024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16.05.2024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16.05.2024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44392" y="449424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accent5">
                    <a:lumMod val="50000"/>
                  </a:schemeClr>
                </a:solidFill>
              </a:rPr>
              <a:t>KARŞILAŞTIRMALI HUKUK UYGULAMA VE ARAŞTIRMA MERKEZİ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(MEMNUNİYET 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08327FB-FDE3-6951-BC01-41FEEF2FE999}"/>
              </a:ext>
            </a:extLst>
          </p:cNvPr>
          <p:cNvSpPr txBox="1"/>
          <p:nvPr/>
        </p:nvSpPr>
        <p:spPr>
          <a:xfrm>
            <a:off x="2075688" y="1576259"/>
            <a:ext cx="499262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b="1" dirty="0">
                <a:solidFill>
                  <a:srgbClr val="0C0D0D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MONOGRAFİ SERİSİ - I</a:t>
            </a:r>
            <a:endParaRPr lang="tr-TR" sz="1600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rafik 1">
            <a:extLst>
              <a:ext uri="{FF2B5EF4-FFF2-40B4-BE49-F238E27FC236}">
                <a16:creationId xmlns:a16="http://schemas.microsoft.com/office/drawing/2014/main" id="{F16F708A-AB18-136F-E82A-6C49032F6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722964"/>
              </p:ext>
            </p:extLst>
          </p:nvPr>
        </p:nvGraphicFramePr>
        <p:xfrm>
          <a:off x="1691640" y="2542032"/>
          <a:ext cx="5760720" cy="321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20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(MEMNUNİYET 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08327FB-FDE3-6951-BC01-41FEEF2FE999}"/>
              </a:ext>
            </a:extLst>
          </p:cNvPr>
          <p:cNvSpPr txBox="1"/>
          <p:nvPr/>
        </p:nvSpPr>
        <p:spPr>
          <a:xfrm>
            <a:off x="2075688" y="1576259"/>
            <a:ext cx="499262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b="1" dirty="0">
                <a:solidFill>
                  <a:srgbClr val="0C0D0D"/>
                </a:solidFill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MONOGRAFİ SERİSİ - II</a:t>
            </a:r>
            <a:endParaRPr lang="tr-TR" sz="1600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rafik 1">
            <a:extLst>
              <a:ext uri="{FF2B5EF4-FFF2-40B4-BE49-F238E27FC236}">
                <a16:creationId xmlns:a16="http://schemas.microsoft.com/office/drawing/2014/main" id="{F16F708A-AB18-136F-E82A-6C49032F6102}"/>
              </a:ext>
            </a:extLst>
          </p:cNvPr>
          <p:cNvGraphicFramePr/>
          <p:nvPr/>
        </p:nvGraphicFramePr>
        <p:xfrm>
          <a:off x="1691640" y="2542032"/>
          <a:ext cx="5760720" cy="321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6C93618C-4DAA-CA8B-E374-D1DFC1BAE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029508"/>
              </p:ext>
            </p:extLst>
          </p:nvPr>
        </p:nvGraphicFramePr>
        <p:xfrm>
          <a:off x="1691640" y="2286000"/>
          <a:ext cx="5760720" cy="321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117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D5B32D2-46E5-1EC9-89C1-B70C1D4E41B7}"/>
              </a:ext>
            </a:extLst>
          </p:cNvPr>
          <p:cNvSpPr txBox="1"/>
          <p:nvPr/>
        </p:nvSpPr>
        <p:spPr>
          <a:xfrm>
            <a:off x="994605" y="1646878"/>
            <a:ext cx="737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F2303"/>
                </a:solidFill>
              </a:rPr>
              <a:t>İç denetim sonrasında minör veya majör hata bulunmadığından düzeltici faaliyet yapılmamıştır.</a:t>
            </a:r>
          </a:p>
        </p:txBody>
      </p:sp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F87185A-8584-2A68-357F-167BBAAD0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1607"/>
              </p:ext>
            </p:extLst>
          </p:nvPr>
        </p:nvGraphicFramePr>
        <p:xfrm>
          <a:off x="711992" y="1735238"/>
          <a:ext cx="4250151" cy="5006941"/>
        </p:xfrm>
        <a:graphic>
          <a:graphicData uri="http://schemas.openxmlformats.org/drawingml/2006/table">
            <a:tbl>
              <a:tblPr/>
              <a:tblGrid>
                <a:gridCol w="797720">
                  <a:extLst>
                    <a:ext uri="{9D8B030D-6E8A-4147-A177-3AD203B41FA5}">
                      <a16:colId xmlns:a16="http://schemas.microsoft.com/office/drawing/2014/main" val="20713544"/>
                    </a:ext>
                  </a:extLst>
                </a:gridCol>
                <a:gridCol w="346551">
                  <a:extLst>
                    <a:ext uri="{9D8B030D-6E8A-4147-A177-3AD203B41FA5}">
                      <a16:colId xmlns:a16="http://schemas.microsoft.com/office/drawing/2014/main" val="1857787078"/>
                    </a:ext>
                  </a:extLst>
                </a:gridCol>
                <a:gridCol w="418476">
                  <a:extLst>
                    <a:ext uri="{9D8B030D-6E8A-4147-A177-3AD203B41FA5}">
                      <a16:colId xmlns:a16="http://schemas.microsoft.com/office/drawing/2014/main" val="2436256739"/>
                    </a:ext>
                  </a:extLst>
                </a:gridCol>
                <a:gridCol w="366168">
                  <a:extLst>
                    <a:ext uri="{9D8B030D-6E8A-4147-A177-3AD203B41FA5}">
                      <a16:colId xmlns:a16="http://schemas.microsoft.com/office/drawing/2014/main" val="1352585301"/>
                    </a:ext>
                  </a:extLst>
                </a:gridCol>
                <a:gridCol w="294241">
                  <a:extLst>
                    <a:ext uri="{9D8B030D-6E8A-4147-A177-3AD203B41FA5}">
                      <a16:colId xmlns:a16="http://schemas.microsoft.com/office/drawing/2014/main" val="1219653062"/>
                    </a:ext>
                  </a:extLst>
                </a:gridCol>
                <a:gridCol w="778105">
                  <a:extLst>
                    <a:ext uri="{9D8B030D-6E8A-4147-A177-3AD203B41FA5}">
                      <a16:colId xmlns:a16="http://schemas.microsoft.com/office/drawing/2014/main" val="3423488544"/>
                    </a:ext>
                  </a:extLst>
                </a:gridCol>
                <a:gridCol w="294241">
                  <a:extLst>
                    <a:ext uri="{9D8B030D-6E8A-4147-A177-3AD203B41FA5}">
                      <a16:colId xmlns:a16="http://schemas.microsoft.com/office/drawing/2014/main" val="1753017533"/>
                    </a:ext>
                  </a:extLst>
                </a:gridCol>
                <a:gridCol w="268086">
                  <a:extLst>
                    <a:ext uri="{9D8B030D-6E8A-4147-A177-3AD203B41FA5}">
                      <a16:colId xmlns:a16="http://schemas.microsoft.com/office/drawing/2014/main" val="3379830181"/>
                    </a:ext>
                  </a:extLst>
                </a:gridCol>
                <a:gridCol w="130775">
                  <a:extLst>
                    <a:ext uri="{9D8B030D-6E8A-4147-A177-3AD203B41FA5}">
                      <a16:colId xmlns:a16="http://schemas.microsoft.com/office/drawing/2014/main" val="2469095188"/>
                    </a:ext>
                  </a:extLst>
                </a:gridCol>
                <a:gridCol w="294241">
                  <a:extLst>
                    <a:ext uri="{9D8B030D-6E8A-4147-A177-3AD203B41FA5}">
                      <a16:colId xmlns:a16="http://schemas.microsoft.com/office/drawing/2014/main" val="4206362657"/>
                    </a:ext>
                  </a:extLst>
                </a:gridCol>
                <a:gridCol w="261547">
                  <a:extLst>
                    <a:ext uri="{9D8B030D-6E8A-4147-A177-3AD203B41FA5}">
                      <a16:colId xmlns:a16="http://schemas.microsoft.com/office/drawing/2014/main" val="3449661465"/>
                    </a:ext>
                  </a:extLst>
                </a:gridCol>
              </a:tblGrid>
              <a:tr h="90868">
                <a:tc>
                  <a:txBody>
                    <a:bodyPr/>
                    <a:lstStyle/>
                    <a:p>
                      <a:pPr algn="l" fontAlgn="b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02689"/>
                  </a:ext>
                </a:extLst>
              </a:tr>
              <a:tr h="19056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İÇ DENETİM RAPORU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012194"/>
                  </a:ext>
                </a:extLst>
              </a:tr>
              <a:tr h="9131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DENETİMDE KARŞILAŞILAN KİŞİLER VE GÖREVLERİ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119993"/>
                  </a:ext>
                </a:extLst>
              </a:tr>
              <a:tr h="4664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11.03.2024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Arş.Gör. Kerem ÖZ, Arş.Gör. Bengü ÖZ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1005"/>
                  </a:ext>
                </a:extLst>
              </a:tr>
              <a:tr h="134987"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034418"/>
                  </a:ext>
                </a:extLst>
              </a:tr>
              <a:tr h="9925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TESPİT EDİLEN UYGUNSUZLUKLAR</a:t>
                      </a:r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tr-TR" sz="5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Wingdings" panose="05000000000000000000" pitchFamily="2" charset="2"/>
                        </a:rPr>
                        <a:t>LLLL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6025"/>
                  </a:ext>
                </a:extLst>
              </a:tr>
              <a:tr h="2928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MAJOR BULGU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07749"/>
                  </a:ext>
                </a:extLst>
              </a:tr>
              <a:tr h="3344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MİNÖR  BULGU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54583"/>
                  </a:ext>
                </a:extLst>
              </a:tr>
              <a:tr h="15880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400" b="1" i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Uygunsuzluklar DF Formlarında tanımlanmaktadır.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153949"/>
                  </a:ext>
                </a:extLst>
              </a:tr>
              <a:tr h="9925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İYİLEŞTİRİLMESİ GEREKEN YÖNLER-GÖZLEMLER </a:t>
                      </a:r>
                      <a:r>
                        <a:rPr lang="tr-TR" sz="5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Wingdings" panose="05000000000000000000" pitchFamily="2" charset="2"/>
                        </a:rPr>
                        <a:t>KKKK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13806"/>
                  </a:ext>
                </a:extLst>
              </a:tr>
              <a:tr h="2253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ISO 9001 Madde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78786"/>
                  </a:ext>
                </a:extLst>
              </a:tr>
              <a:tr h="2054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9813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32800"/>
                  </a:ext>
                </a:extLst>
              </a:tr>
              <a:tr h="2034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38072"/>
                  </a:ext>
                </a:extLst>
              </a:tr>
              <a:tr h="1915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458383"/>
                  </a:ext>
                </a:extLst>
              </a:tr>
              <a:tr h="913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02371"/>
                  </a:ext>
                </a:extLst>
              </a:tr>
              <a:tr h="10322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KUVVETLİ YÖNLER </a:t>
                      </a:r>
                      <a:r>
                        <a:rPr lang="tr-TR" sz="5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Wingdings" panose="05000000000000000000" pitchFamily="2" charset="2"/>
                        </a:rPr>
                        <a:t>JJJJ</a:t>
                      </a:r>
                      <a:endParaRPr lang="tr-TR" sz="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70788"/>
                  </a:ext>
                </a:extLst>
              </a:tr>
              <a:tr h="913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Madde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68722"/>
                  </a:ext>
                </a:extLst>
              </a:tr>
              <a:tr h="2928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Birimde yönetim değişikliği sebebi ile süreçler yeniden yapılandırılmaya başlanmıştır. Birim personeli bu süreçte yeterli caba ve emeği harcayarak sürecleri eksiksiz tamamlamıştır.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08255"/>
                  </a:ext>
                </a:extLst>
              </a:tr>
              <a:tr h="3176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29386"/>
                  </a:ext>
                </a:extLst>
              </a:tr>
              <a:tr h="1320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34857"/>
                  </a:ext>
                </a:extLst>
              </a:tr>
              <a:tr h="1320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26120"/>
                  </a:ext>
                </a:extLst>
              </a:tr>
              <a:tr h="87344"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639575"/>
                  </a:ext>
                </a:extLst>
              </a:tr>
              <a:tr h="992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ONAY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İSİM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ahoma" panose="020B0604030504040204" pitchFamily="34" charset="0"/>
                        </a:rPr>
                        <a:t>İMZA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43074"/>
                  </a:ext>
                </a:extLst>
              </a:tr>
              <a:tr h="1667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Öğr. Gör. Hakan KURNAZ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######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70634"/>
                  </a:ext>
                </a:extLst>
              </a:tr>
              <a:tr h="1667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Büşra Nur ŞAHİN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######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11225"/>
                  </a:ext>
                </a:extLst>
              </a:tr>
              <a:tr h="1667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DENETLENEN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Arş.Gör. Kerem ÖZ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######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94406"/>
                  </a:ext>
                </a:extLst>
              </a:tr>
              <a:tr h="1667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DENETLENEN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Arş.Gör. Bengü ÖZ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######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39514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7055" y="1735238"/>
            <a:ext cx="1198049" cy="26425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C9BAB81-6AC6-58BA-B392-448BBFE56825}"/>
              </a:ext>
            </a:extLst>
          </p:cNvPr>
          <p:cNvSpPr txBox="1"/>
          <p:nvPr/>
        </p:nvSpPr>
        <p:spPr>
          <a:xfrm>
            <a:off x="4962143" y="3576566"/>
            <a:ext cx="499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F2303"/>
                </a:solidFill>
              </a:rPr>
              <a:t>KHUAM iç denetim KYS puanı %100’dür.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Resim 69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75644B41-3DE1-E97B-7651-D57A960DF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6" y="1321984"/>
            <a:ext cx="3391917" cy="4922822"/>
          </a:xfrm>
          <a:prstGeom prst="rect">
            <a:avLst/>
          </a:prstGeom>
        </p:spPr>
      </p:pic>
      <p:pic>
        <p:nvPicPr>
          <p:cNvPr id="72" name="Resim 71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0B7DF310-CCF8-87BE-6DF9-5ECBC683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1" y="1321984"/>
            <a:ext cx="3547873" cy="49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F0CD0CBE-86F6-3D50-163D-72C4F9563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9" y="1160059"/>
            <a:ext cx="4016239" cy="5432765"/>
          </a:xfrm>
          <a:prstGeom prst="rect">
            <a:avLst/>
          </a:prstGeom>
        </p:spPr>
      </p:pic>
      <p:pic>
        <p:nvPicPr>
          <p:cNvPr id="5" name="Resim 4" descr="metin, ekran görüntüsü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FB10DD16-3B47-A528-7B64-8C0DF9443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1160059"/>
            <a:ext cx="4299309" cy="54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 descr="metin, spor, spor kıyafeti, kişi, şahıs içeren bir resim&#10;&#10;Açıklama otomatik olarak oluşturuldu">
            <a:extLst>
              <a:ext uri="{FF2B5EF4-FFF2-40B4-BE49-F238E27FC236}">
                <a16:creationId xmlns:a16="http://schemas.microsoft.com/office/drawing/2014/main" id="{C55AE576-BD0F-739E-BC7B-7B835FAE9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1" y="1604513"/>
            <a:ext cx="2916763" cy="4645114"/>
          </a:xfrm>
          <a:prstGeom prst="rect">
            <a:avLst/>
          </a:prstGeom>
        </p:spPr>
      </p:pic>
      <p:pic>
        <p:nvPicPr>
          <p:cNvPr id="5" name="Resim 4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5445B4F3-7A52-08B9-31ED-6F820A9EF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89105"/>
            <a:ext cx="3195574" cy="46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 descr="metin, ekran görüntüsü, yazı tipi, mektup, harf içeren bir resim&#10;&#10;Açıklama otomatik olarak oluşturuldu">
            <a:extLst>
              <a:ext uri="{FF2B5EF4-FFF2-40B4-BE49-F238E27FC236}">
                <a16:creationId xmlns:a16="http://schemas.microsoft.com/office/drawing/2014/main" id="{95CC35FB-52E5-C981-C0DB-C83256C84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7" y="1511178"/>
            <a:ext cx="3636191" cy="4956960"/>
          </a:xfrm>
          <a:prstGeom prst="rect">
            <a:avLst/>
          </a:prstGeom>
        </p:spPr>
      </p:pic>
      <p:pic>
        <p:nvPicPr>
          <p:cNvPr id="5" name="Resim 4" descr="metin, ekran görüntüsü, yazı tipi, mektup, harf içeren bir resim&#10;&#10;Açıklama otomatik olarak oluşturuldu">
            <a:extLst>
              <a:ext uri="{FF2B5EF4-FFF2-40B4-BE49-F238E27FC236}">
                <a16:creationId xmlns:a16="http://schemas.microsoft.com/office/drawing/2014/main" id="{592A5CB2-B086-2E2D-5C01-A1C7C7052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97" y="1511178"/>
            <a:ext cx="3945598" cy="49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5DC91175-C52F-25C1-CBCE-811BDE905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1" y="2660859"/>
            <a:ext cx="766333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90637" y="4681580"/>
            <a:ext cx="8352928" cy="150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tr-TR" sz="1600" b="1" dirty="0">
                <a:solidFill>
                  <a:srgbClr val="0C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Paydaşların beklentisini karşılamak, akademik ve idari personel ile öğrencilerin niteliği artırmak amacıyla önerilerini değerlendirmek ve şikayetleri zamanında çözmektir.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0448" y="3132886"/>
            <a:ext cx="8352928" cy="203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Karşılaştırmalı Hukuk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Uygulama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Merkezi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vizyonumuz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yerel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gerekse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yabancı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hukuk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alanlarında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öncü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araştırmalar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gerçekleştirerek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toplumun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gelişmesine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fayda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sağlayan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düzenlediği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bilimsel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etkinliklerle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paydaşlarına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katkıda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bulunan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Türkiye’nin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önemli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merkezlerinden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faaliyet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yürütmektir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400" b="1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0624" y="1615779"/>
            <a:ext cx="8422941" cy="154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Karşılaştırmalı Hukuk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Uygulama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Merkezi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misyonumuz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Türkiye’deki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dünyadaki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birçok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üniversiteyle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seçkin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insanlarıyla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merkezleriyle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işbirliği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ortaklıklar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gerçekleştirmek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karşılaştırmalı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hukuk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bilimsel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yayınlara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imza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atarak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ortamı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yaratma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amacıyla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faaliyetlerini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sürdürmektir</a:t>
            </a:r>
            <a:r>
              <a:rPr lang="en-US" sz="1600" b="1" dirty="0">
                <a:solidFill>
                  <a:srgbClr val="0C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600" b="1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24057"/>
              </p:ext>
            </p:extLst>
          </p:nvPr>
        </p:nvGraphicFramePr>
        <p:xfrm>
          <a:off x="1472184" y="1288031"/>
          <a:ext cx="6153912" cy="4413803"/>
        </p:xfrm>
        <a:graphic>
          <a:graphicData uri="http://schemas.openxmlformats.org/drawingml/2006/table">
            <a:tbl>
              <a:tblPr/>
              <a:tblGrid>
                <a:gridCol w="146875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55357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56579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565792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 Fakültesinin desteği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 eksikliği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Üniversitelerle işbirliği yapma imkanı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Kampüsün konumu nedeniyle yüz yüze gerçekleştirilen etkinliklere az katılım sağlanması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Düzenli olarak gerçekleştirilen bilimsel etkinlikler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 ayrı bir web sayfasının bulunmaması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Farklı araştırma merkezleriyle iş birliği yaparak ortaklaşa bilimsel etkinlikler gerçekleştirme potansiyeli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merkezin düzenlediği çalışmalara yeterince ilgi göstermemesi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Merkezin kendi kütüphanesinin bulunması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Merkeze tahsis edilen ayrı bir bütçenin bulunmaması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bilimsel etkinlik düzenlenmesiyle daha çok kişiye ulaşabilme olanağı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 alanında proje, araştırma-geliştirme vb. çalışmalarda bulunma zorluğu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 çıkaracağı yayınlara katkıda bulunabilecek akademisyen ve uygulamacı networkü 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 yönetim kurulu üyelerinin hukukun farklı disiplinlerinde çalışmalar yürütmesi nedeniyle interdisipliner çalışmalar yapılması imkanı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26083"/>
              </p:ext>
            </p:extLst>
          </p:nvPr>
        </p:nvGraphicFramePr>
        <p:xfrm>
          <a:off x="845510" y="941890"/>
          <a:ext cx="7452980" cy="5806320"/>
        </p:xfrm>
        <a:graphic>
          <a:graphicData uri="http://schemas.openxmlformats.org/drawingml/2006/table">
            <a:tbl>
              <a:tblPr/>
              <a:tblGrid>
                <a:gridCol w="270334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36551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38412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5624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002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MERKEZ YÖNETİM KURULU ÜYELERİ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HİZMETİ VEREN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NİTELİKLİ YAYINLARIN YAPILMASI VE AKADEMİK ETKİNLİKLERİ YAPABİLME İMKANLARI BULMAK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684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ANTALYA BİLİM ÜNİVERSİTESİ HUKUK FAKÜLTESİ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 FAKÜLTESİ İLE ORTAKLAŞA AKADEMİK FAALİYET YÜRÜTÜLMESİ İMKANI BULUNMASI VE ARAŞTIRMA İMKANI SUNMASI NEDENİYLE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 YIL EN AZ BİR TANE OLMAK ÜZERE ULUSLARARASI/ULUSAL TOPLANTILAR YAPILMASINI VE HAKEMLİK YAYINLARIN YAPILMASINI BEKLEMEKTEDİR.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ÜST YÖNETİM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ARAŞTIRMA,  ETKİNLİK SAYISI ARTIŞI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KÜTÜPHANE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KAYNAK ALIŞVERİŞİ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ZAMANINDA BİLGİ BELGE TALEBİ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641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SEM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ÜNİVERSİTEYE BAĞLI OLARAK EĞİTİMLER DÜZENLEYEN MERKEZ OLMASI NEDENİYLE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BİRLİKTE ETKİNLİK, AKADEMİK FAALİYET VB. DÜZENLEMEYİ BEKLEMEKTEDİR.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62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ANTALYA BAROSU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İŞ BİRLİĞİ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BİLİMSEL ETKİNLİK VE PROJE BAZLI İŞ BİRLİĞİ BEKLEMEKTEDİR.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641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YEDİTEPE ÜNİVERSİTESİ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İŞ BİRLİĞİ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BİRLİKTE ETKİNLİK, AKADEMİK FAALİYET VB. DÜZENLEMEYİ BEKLEMEKTEDİR.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5002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ÖZYEĞİN ÜNİVERSİTESİ ALMAN HUKUKU UYGULAMA VE ARAŞTIRMA MERKEZİ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İŞ BİRLİĞİ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İŞ BİRLİĞİ PROTOKOLÜ, ORTAK ETKİNLİK, ARAŞTIRMA BEKLENTİSİ BULUNMAKTADIR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641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ÖĞRENCİLER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İŞ BİRLİĞİ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KALİTE YAYIN, ETKİNLİK, SEMİNER VE SERTİFİKA PROGRAMLARI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4641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TÜBİTAK, TÜBA, BAKA AB FONLARI GİBİ PROJE DESTEĞİ VEREN KURUMLAR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İŞ BİRLİĞİ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BİLİMSEL ARAŞTIRMA PROJELERİ YÖNETİLMESİ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6162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ABÜ İÇ KALİTE GÜVENCE SİSTEMİNİN OLUŞTURULMASI VE ABÜ İÇ KALİTE GÜVENCESİNİN ARTIRILMASI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DÜZENLİ OLARAK KİDR, KURUMSAL DIŞ DEĞERLENDİRME VE KURUMSAL AKREDİTASYON SÜREÇLERİNDE İŞ BİRLİĞİ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E0663A66-508D-BFD2-1DF1-D40F8AF8A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30661"/>
              </p:ext>
            </p:extLst>
          </p:nvPr>
        </p:nvGraphicFramePr>
        <p:xfrm>
          <a:off x="471160" y="2052638"/>
          <a:ext cx="7831592" cy="3936683"/>
        </p:xfrm>
        <a:graphic>
          <a:graphicData uri="http://schemas.openxmlformats.org/drawingml/2006/table">
            <a:tbl>
              <a:tblPr/>
              <a:tblGrid>
                <a:gridCol w="1490046">
                  <a:extLst>
                    <a:ext uri="{9D8B030D-6E8A-4147-A177-3AD203B41FA5}">
                      <a16:colId xmlns:a16="http://schemas.microsoft.com/office/drawing/2014/main" val="3948793141"/>
                    </a:ext>
                  </a:extLst>
                </a:gridCol>
                <a:gridCol w="1576088">
                  <a:extLst>
                    <a:ext uri="{9D8B030D-6E8A-4147-A177-3AD203B41FA5}">
                      <a16:colId xmlns:a16="http://schemas.microsoft.com/office/drawing/2014/main" val="352932914"/>
                    </a:ext>
                  </a:extLst>
                </a:gridCol>
                <a:gridCol w="1588486">
                  <a:extLst>
                    <a:ext uri="{9D8B030D-6E8A-4147-A177-3AD203B41FA5}">
                      <a16:colId xmlns:a16="http://schemas.microsoft.com/office/drawing/2014/main" val="368910002"/>
                    </a:ext>
                  </a:extLst>
                </a:gridCol>
                <a:gridCol w="1588486">
                  <a:extLst>
                    <a:ext uri="{9D8B030D-6E8A-4147-A177-3AD203B41FA5}">
                      <a16:colId xmlns:a16="http://schemas.microsoft.com/office/drawing/2014/main" val="2855321045"/>
                    </a:ext>
                  </a:extLst>
                </a:gridCol>
                <a:gridCol w="1588486">
                  <a:extLst>
                    <a:ext uri="{9D8B030D-6E8A-4147-A177-3AD203B41FA5}">
                      <a16:colId xmlns:a16="http://schemas.microsoft.com/office/drawing/2014/main" val="3138507165"/>
                    </a:ext>
                  </a:extLst>
                </a:gridCol>
              </a:tblGrid>
              <a:tr h="7819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724210"/>
                  </a:ext>
                </a:extLst>
              </a:tr>
              <a:tr h="4746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Kitaplık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KHUAM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60533"/>
                  </a:ext>
                </a:extLst>
              </a:tr>
              <a:tr h="12314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Ofis Sandalyesi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KHUAM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 kütüphanesini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daha geniş kitlelerin aynı anda kullanabilmesi için ihtiyaç vardır.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63688"/>
                  </a:ext>
                </a:extLst>
              </a:tr>
              <a:tr h="4628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Toplantı Masası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KHUAM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691822"/>
                  </a:ext>
                </a:extLst>
              </a:tr>
              <a:tr h="9857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türlü yazılı kaynak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KHUAM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Vardır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Vardır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kitaplığının geliştirilmesi için ihtiyaç vardır.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2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AAAB21F-C660-B686-5379-0C7B0900C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11385"/>
              </p:ext>
            </p:extLst>
          </p:nvPr>
        </p:nvGraphicFramePr>
        <p:xfrm>
          <a:off x="827088" y="2052638"/>
          <a:ext cx="7296574" cy="3019545"/>
        </p:xfrm>
        <a:graphic>
          <a:graphicData uri="http://schemas.openxmlformats.org/drawingml/2006/table">
            <a:tbl>
              <a:tblPr/>
              <a:tblGrid>
                <a:gridCol w="1388253">
                  <a:extLst>
                    <a:ext uri="{9D8B030D-6E8A-4147-A177-3AD203B41FA5}">
                      <a16:colId xmlns:a16="http://schemas.microsoft.com/office/drawing/2014/main" val="1035406075"/>
                    </a:ext>
                  </a:extLst>
                </a:gridCol>
                <a:gridCol w="1468417">
                  <a:extLst>
                    <a:ext uri="{9D8B030D-6E8A-4147-A177-3AD203B41FA5}">
                      <a16:colId xmlns:a16="http://schemas.microsoft.com/office/drawing/2014/main" val="2763028436"/>
                    </a:ext>
                  </a:extLst>
                </a:gridCol>
                <a:gridCol w="1479968">
                  <a:extLst>
                    <a:ext uri="{9D8B030D-6E8A-4147-A177-3AD203B41FA5}">
                      <a16:colId xmlns:a16="http://schemas.microsoft.com/office/drawing/2014/main" val="710763199"/>
                    </a:ext>
                  </a:extLst>
                </a:gridCol>
                <a:gridCol w="1479968">
                  <a:extLst>
                    <a:ext uri="{9D8B030D-6E8A-4147-A177-3AD203B41FA5}">
                      <a16:colId xmlns:a16="http://schemas.microsoft.com/office/drawing/2014/main" val="4207776117"/>
                    </a:ext>
                  </a:extLst>
                </a:gridCol>
                <a:gridCol w="1479968">
                  <a:extLst>
                    <a:ext uri="{9D8B030D-6E8A-4147-A177-3AD203B41FA5}">
                      <a16:colId xmlns:a16="http://schemas.microsoft.com/office/drawing/2014/main" val="1435773374"/>
                    </a:ext>
                  </a:extLst>
                </a:gridCol>
              </a:tblGrid>
              <a:tr h="7762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1852"/>
                  </a:ext>
                </a:extLst>
              </a:tr>
              <a:tr h="1121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veri tabanları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Vardır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Merkezin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«araştırma» faaliyetini gerçekleştirebilmesi için ihtiyaç vardır.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55820"/>
                  </a:ext>
                </a:extLst>
              </a:tr>
              <a:tr h="1121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Projeksiyon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KHUAM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Merkezde yapılacak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olan etkinliklerin daha verimli gerçekleştirilmesi için ihtiyaç vardır.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1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84369"/>
              </p:ext>
            </p:extLst>
          </p:nvPr>
        </p:nvGraphicFramePr>
        <p:xfrm>
          <a:off x="545122" y="1801446"/>
          <a:ext cx="8203223" cy="174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Kampüsün konumu nedeniyle yüz yüze gerçekleştirilen etkinliklere az katılım sağlanması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30.06.2024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KHUAM Yönetimi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Online gerçekleştirilen bilimsel etkinlik sayısının artırılması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544EC4D-9455-5328-9F2E-ED14F0CB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1524493"/>
            <a:ext cx="8747655" cy="823705"/>
          </a:xfrm>
          <a:prstGeom prst="rect">
            <a:avLst/>
          </a:prstGeom>
        </p:spPr>
      </p:pic>
      <p:graphicFrame>
        <p:nvGraphicFramePr>
          <p:cNvPr id="38" name="Tablo 37">
            <a:extLst>
              <a:ext uri="{FF2B5EF4-FFF2-40B4-BE49-F238E27FC236}">
                <a16:creationId xmlns:a16="http://schemas.microsoft.com/office/drawing/2014/main" id="{E7A7E3FA-B33A-9A17-E112-AAD38848C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11478"/>
              </p:ext>
            </p:extLst>
          </p:nvPr>
        </p:nvGraphicFramePr>
        <p:xfrm>
          <a:off x="745530" y="2841910"/>
          <a:ext cx="6711950" cy="452261"/>
        </p:xfrm>
        <a:graphic>
          <a:graphicData uri="http://schemas.openxmlformats.org/drawingml/2006/table">
            <a:tbl>
              <a:tblPr/>
              <a:tblGrid>
                <a:gridCol w="6711950">
                  <a:extLst>
                    <a:ext uri="{9D8B030D-6E8A-4147-A177-3AD203B41FA5}">
                      <a16:colId xmlns:a16="http://schemas.microsoft.com/office/drawing/2014/main" val="212105214"/>
                    </a:ext>
                  </a:extLst>
                </a:gridCol>
              </a:tblGrid>
              <a:tr h="45226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 AKSİYON PLANI (AAP)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924903"/>
                  </a:ext>
                </a:extLst>
              </a:tr>
            </a:tbl>
          </a:graphicData>
        </a:graphic>
      </p:graphicFrame>
      <p:pic>
        <p:nvPicPr>
          <p:cNvPr id="39" name="Resim 38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0" y="3135421"/>
            <a:ext cx="1547812" cy="317500"/>
          </a:xfrm>
          <a:prstGeom prst="rect">
            <a:avLst/>
          </a:prstGeom>
        </p:spPr>
      </p:pic>
      <p:graphicFrame>
        <p:nvGraphicFramePr>
          <p:cNvPr id="40" name="Tablo 39">
            <a:extLst>
              <a:ext uri="{FF2B5EF4-FFF2-40B4-BE49-F238E27FC236}">
                <a16:creationId xmlns:a16="http://schemas.microsoft.com/office/drawing/2014/main" id="{B61B0C42-F0F4-DB98-E429-33BD03890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78923"/>
              </p:ext>
            </p:extLst>
          </p:nvPr>
        </p:nvGraphicFramePr>
        <p:xfrm>
          <a:off x="295276" y="3452921"/>
          <a:ext cx="8799956" cy="3008202"/>
        </p:xfrm>
        <a:graphic>
          <a:graphicData uri="http://schemas.openxmlformats.org/drawingml/2006/table">
            <a:tbl>
              <a:tblPr/>
              <a:tblGrid>
                <a:gridCol w="2476844">
                  <a:extLst>
                    <a:ext uri="{9D8B030D-6E8A-4147-A177-3AD203B41FA5}">
                      <a16:colId xmlns:a16="http://schemas.microsoft.com/office/drawing/2014/main" val="1417679583"/>
                    </a:ext>
                  </a:extLst>
                </a:gridCol>
                <a:gridCol w="1208460">
                  <a:extLst>
                    <a:ext uri="{9D8B030D-6E8A-4147-A177-3AD203B41FA5}">
                      <a16:colId xmlns:a16="http://schemas.microsoft.com/office/drawing/2014/main" val="2660143801"/>
                    </a:ext>
                  </a:extLst>
                </a:gridCol>
                <a:gridCol w="1697836">
                  <a:extLst>
                    <a:ext uri="{9D8B030D-6E8A-4147-A177-3AD203B41FA5}">
                      <a16:colId xmlns:a16="http://schemas.microsoft.com/office/drawing/2014/main" val="160462246"/>
                    </a:ext>
                  </a:extLst>
                </a:gridCol>
                <a:gridCol w="669148">
                  <a:extLst>
                    <a:ext uri="{9D8B030D-6E8A-4147-A177-3AD203B41FA5}">
                      <a16:colId xmlns:a16="http://schemas.microsoft.com/office/drawing/2014/main" val="3928045842"/>
                    </a:ext>
                  </a:extLst>
                </a:gridCol>
                <a:gridCol w="1038677">
                  <a:extLst>
                    <a:ext uri="{9D8B030D-6E8A-4147-A177-3AD203B41FA5}">
                      <a16:colId xmlns:a16="http://schemas.microsoft.com/office/drawing/2014/main" val="2001105962"/>
                    </a:ext>
                  </a:extLst>
                </a:gridCol>
                <a:gridCol w="1708991">
                  <a:extLst>
                    <a:ext uri="{9D8B030D-6E8A-4147-A177-3AD203B41FA5}">
                      <a16:colId xmlns:a16="http://schemas.microsoft.com/office/drawing/2014/main" val="2877259059"/>
                    </a:ext>
                  </a:extLst>
                </a:gridCol>
              </a:tblGrid>
              <a:tr h="4857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İyileştirme Yapılacak Konu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CCCC"/>
                          </a:highlight>
                          <a:latin typeface="Calibri" panose="020F0502020204030204" pitchFamily="34" charset="0"/>
                        </a:rPr>
                        <a:t>Çıkış Noktası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Yapılması Planlanan Aksiyon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CCCC"/>
                          </a:highlight>
                          <a:latin typeface="Calibri" panose="020F0502020204030204" pitchFamily="34" charset="0"/>
                        </a:rPr>
                        <a:t>Planlanan Tarih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Gerçekleşen Tarih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CCCC"/>
                          </a:highlight>
                          <a:latin typeface="Calibri" panose="020F0502020204030204" pitchFamily="34" charset="0"/>
                        </a:rPr>
                        <a:t>Gerçekleştirilen Faaliyetler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0386"/>
                  </a:ext>
                </a:extLst>
              </a:tr>
              <a:tr h="12612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KHUAM nedir? ABÜ web sayfalarında da </a:t>
                      </a:r>
                      <a:r>
                        <a:rPr lang="tr-TR" sz="1000" b="0" i="0" u="none" strike="noStrike" dirty="0" err="1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KHUAM'ı</a:t>
                      </a:r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 bulamadım, Google'da "Antalya Bilim Üniversitesi KHUAM" diye arayınca da hiçbir şey bulamadım! Açık adı yazılsa iyi olurdu.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Anket Yorumu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Merkezin tanıtımının yapılması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2023-2024 akademik yılı güz dönemi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31.12.2023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Merkez tarafından gerçekleştirilen etkinliklerin öncesinde öğrencilere mail yoluyla etkinliklerin içeriği, günü ve saati bildirilmiş olup Merkez tanıtımı bu şekilde yapılmıştır.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004624"/>
                  </a:ext>
                </a:extLst>
              </a:tr>
              <a:tr h="12612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err="1">
                          <a:solidFill>
                            <a:srgbClr val="0C0D0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KHAUM'la</a:t>
                      </a:r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ilgili yorum yapabilecek bir temasım bulunmamaktadır.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Anket Yorumu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Merkezin tanıtımının yapılması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2023-2024 akademik yılı güz dönemi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31.12.2023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Merkez tarafından gerçekleştirilen etkinliklerin öncesinde öğrencilere mail yoluyla etkinliklerin içeriği, günü ve saati bildirilmiş olup Merkez tanıtımı bu şekilde yapılmıştır.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3675"/>
                  </a:ext>
                </a:extLst>
              </a:tr>
            </a:tbl>
          </a:graphicData>
        </a:graphic>
      </p:graphicFrame>
      <p:pic>
        <p:nvPicPr>
          <p:cNvPr id="2099" name="Picture 51">
            <a:extLst>
              <a:ext uri="{FF2B5EF4-FFF2-40B4-BE49-F238E27FC236}">
                <a16:creationId xmlns:a16="http://schemas.microsoft.com/office/drawing/2014/main" id="{A9F94092-E9B1-8151-C225-BB3B8C93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2" y="3708909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>
            <a:extLst>
              <a:ext uri="{FF2B5EF4-FFF2-40B4-BE49-F238E27FC236}">
                <a16:creationId xmlns:a16="http://schemas.microsoft.com/office/drawing/2014/main" id="{C816DF6C-6D9A-5051-5698-B94CF4B2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2" y="3708909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>
            <a:extLst>
              <a:ext uri="{FF2B5EF4-FFF2-40B4-BE49-F238E27FC236}">
                <a16:creationId xmlns:a16="http://schemas.microsoft.com/office/drawing/2014/main" id="{29043907-C81E-FB71-E594-B8456A60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2" y="3708909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>
            <a:extLst>
              <a:ext uri="{FF2B5EF4-FFF2-40B4-BE49-F238E27FC236}">
                <a16:creationId xmlns:a16="http://schemas.microsoft.com/office/drawing/2014/main" id="{CED8C7B0-B1DA-F571-673F-AD13FE7C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2" y="3708909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5767DA4-A31B-9F78-7CD8-A612B228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E999C9F-B00B-AB48-DBE2-047FA502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B8A89116-0309-7B17-DAB5-B7019391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98D29DC-7C25-0939-B8FB-B6C80306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Resim 24">
            <a:extLst>
              <a:ext uri="{FF2B5EF4-FFF2-40B4-BE49-F238E27FC236}">
                <a16:creationId xmlns:a16="http://schemas.microsoft.com/office/drawing/2014/main" id="{E58D5378-22E4-EEFB-2435-BE9BC4A40B9C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4138"/>
            <a:ext cx="2522538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2C670B55-0D55-719B-33C7-7D9BBF73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AB6B2852-CAA3-6BA6-B182-B95B4D0BD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F87A3825-0FF2-2F7E-5256-707FC077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4618F96A-633B-8855-1961-C58DD1A2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91056419-7010-B69F-55EE-35FECAB93E5D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554163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6CA96547-4CD1-A365-D864-ECDDFB2F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76F857A9-D835-014B-BC90-96DCB806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3C9394B8-CA82-E29D-3BD4-A538C099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27DB0F43-E2D3-75CA-A3A0-822C70A5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(MEMNUNİYET 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08327FB-FDE3-6951-BC01-41FEEF2FE999}"/>
              </a:ext>
            </a:extLst>
          </p:cNvPr>
          <p:cNvSpPr txBox="1"/>
          <p:nvPr/>
        </p:nvSpPr>
        <p:spPr>
          <a:xfrm>
            <a:off x="2075688" y="1576259"/>
            <a:ext cx="4992624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r-TR" sz="1800" b="1" dirty="0">
                <a:solidFill>
                  <a:srgbClr val="0C0D0D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DÜNYADA VE TÜRKİYE’DE SPOR HUKUKU YAPILANMASI</a:t>
            </a:r>
            <a:endParaRPr lang="tr-TR" sz="1600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tr-TR" sz="1800" b="1" dirty="0">
                <a:solidFill>
                  <a:srgbClr val="0C0D0D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ETKİNLİK MEMNUNİYET ANKETİ</a:t>
            </a:r>
            <a:endParaRPr lang="tr-TR" sz="1600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tr-TR" sz="1800" b="1" dirty="0">
                <a:solidFill>
                  <a:srgbClr val="0C0D0D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KASIM 2023</a:t>
            </a:r>
            <a:endParaRPr lang="tr-TR" sz="1600" dirty="0">
              <a:solidFill>
                <a:srgbClr val="0C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AB67E2A5-7E93-30FD-2FD6-5FB40A96E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251208"/>
              </p:ext>
            </p:extLst>
          </p:nvPr>
        </p:nvGraphicFramePr>
        <p:xfrm>
          <a:off x="823765" y="3068070"/>
          <a:ext cx="7491179" cy="349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625</TotalTime>
  <Words>995</Words>
  <Application>Microsoft Office PowerPoint</Application>
  <PresentationFormat>Ekran Gösterisi (4:3)</PresentationFormat>
  <Paragraphs>244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Tahoma</vt:lpstr>
      <vt:lpstr>Times</vt:lpstr>
      <vt:lpstr>Times New Roman</vt:lpstr>
      <vt:lpstr>Wingdings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Bengü ÖZ</cp:lastModifiedBy>
  <cp:revision>61</cp:revision>
  <dcterms:created xsi:type="dcterms:W3CDTF">2020-01-20T10:44:30Z</dcterms:created>
  <dcterms:modified xsi:type="dcterms:W3CDTF">2024-05-16T08:41:54Z</dcterms:modified>
</cp:coreProperties>
</file>