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365" r:id="rId3"/>
    <p:sldId id="366" r:id="rId4"/>
    <p:sldId id="367" r:id="rId5"/>
    <p:sldId id="346" r:id="rId6"/>
    <p:sldId id="368" r:id="rId7"/>
    <p:sldId id="320" r:id="rId8"/>
    <p:sldId id="363" r:id="rId9"/>
    <p:sldId id="364" r:id="rId10"/>
    <p:sldId id="369" r:id="rId11"/>
    <p:sldId id="353" r:id="rId12"/>
    <p:sldId id="371" r:id="rId13"/>
    <p:sldId id="372" r:id="rId14"/>
    <p:sldId id="358" r:id="rId15"/>
    <p:sldId id="352" r:id="rId16"/>
    <p:sldId id="357" r:id="rId17"/>
    <p:sldId id="304" r:id="rId18"/>
    <p:sldId id="359" r:id="rId19"/>
    <p:sldId id="360" r:id="rId20"/>
    <p:sldId id="361" r:id="rId21"/>
    <p:sldId id="362"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65"/>
            <p14:sldId id="366"/>
            <p14:sldId id="367"/>
            <p14:sldId id="346"/>
            <p14:sldId id="368"/>
            <p14:sldId id="320"/>
            <p14:sldId id="363"/>
            <p14:sldId id="364"/>
            <p14:sldId id="369"/>
            <p14:sldId id="353"/>
            <p14:sldId id="371"/>
            <p14:sldId id="372"/>
            <p14:sldId id="358"/>
            <p14:sldId id="352"/>
            <p14:sldId id="357"/>
            <p14:sldId id="304"/>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6"/>
    <a:srgbClr val="0C0D0D"/>
    <a:srgbClr val="0F2303"/>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12"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PSİKOLOJİK DANIŞMANLIK MEMNUNİYET ANKET ANALİZİ</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'2022-2023 Akademik Yılı'!$A$2:$J$2</c:f>
              <c:strCache>
                <c:ptCount val="10"/>
                <c:pt idx="0">
                  <c:v>1- Merkezden kolay bir şekilde randevu alabilirim.</c:v>
                </c:pt>
                <c:pt idx="1">
                  <c:v>2 - Psikolojik destek almada gönüllü ve istekliyim.</c:v>
                </c:pt>
                <c:pt idx="2">
                  <c:v>3 - Randevu taleplerim karşılanır.</c:v>
                </c:pt>
                <c:pt idx="3">
                  <c:v>4 - İlgili Danışman ile etkili bir iletişim kurduk.</c:v>
                </c:pt>
                <c:pt idx="4">
                  <c:v>5 - Danışma seanslarım gizlilik ilkesi doğrultusunda güvenli bir süreçte gerçekleştirilir.</c:v>
                </c:pt>
                <c:pt idx="5">
                  <c:v>6 - Psikolojik danışma sürecinde bireysel farklılıklarıma saygı duyulur.</c:v>
                </c:pt>
                <c:pt idx="6">
                  <c:v>7 - Seanslarda duygu ve düşüncelerimi gerçekçi ve dürüst bir şekilde dile getirebilirim.</c:v>
                </c:pt>
                <c:pt idx="7">
                  <c:v>8 - Psikolojik danışma sürecinin problemlerim üzerinde olumlu etkisi olur.</c:v>
                </c:pt>
                <c:pt idx="8">
                  <c:v>9 - Danışmanım alanında yetkindir.</c:v>
                </c:pt>
                <c:pt idx="9">
                  <c:v>Ortalama</c:v>
                </c:pt>
              </c:strCache>
            </c:strRef>
          </c:cat>
          <c:val>
            <c:numRef>
              <c:f>'2022-2023 Akademik Yılı'!$A$45:$J$45</c:f>
              <c:numCache>
                <c:formatCode>0%</c:formatCode>
                <c:ptCount val="10"/>
                <c:pt idx="0">
                  <c:v>0.99523809523809526</c:v>
                </c:pt>
                <c:pt idx="1">
                  <c:v>0.97619047619047628</c:v>
                </c:pt>
                <c:pt idx="2">
                  <c:v>0.98571428571428577</c:v>
                </c:pt>
                <c:pt idx="3">
                  <c:v>0.99047619047619051</c:v>
                </c:pt>
                <c:pt idx="4">
                  <c:v>0.99523809523809526</c:v>
                </c:pt>
                <c:pt idx="5">
                  <c:v>0.99523809523809526</c:v>
                </c:pt>
                <c:pt idx="6">
                  <c:v>0.98095238095238102</c:v>
                </c:pt>
                <c:pt idx="7">
                  <c:v>0.98095238095238102</c:v>
                </c:pt>
                <c:pt idx="8">
                  <c:v>0.99523809523809526</c:v>
                </c:pt>
                <c:pt idx="9">
                  <c:v>0.98835978835978844</c:v>
                </c:pt>
              </c:numCache>
            </c:numRef>
          </c:val>
          <c:extLst>
            <c:ext xmlns:c16="http://schemas.microsoft.com/office/drawing/2014/chart" uri="{C3380CC4-5D6E-409C-BE32-E72D297353CC}">
              <c16:uniqueId val="{00000000-AE1D-4FD3-8954-E43E6110FDD7}"/>
            </c:ext>
          </c:extLst>
        </c:ser>
        <c:dLbls>
          <c:showLegendKey val="0"/>
          <c:showVal val="0"/>
          <c:showCatName val="0"/>
          <c:showSerName val="0"/>
          <c:showPercent val="0"/>
          <c:showBubbleSize val="0"/>
        </c:dLbls>
        <c:gapWidth val="219"/>
        <c:overlap val="-27"/>
        <c:axId val="67280256"/>
        <c:axId val="67286144"/>
      </c:barChart>
      <c:catAx>
        <c:axId val="6728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tr-TR"/>
          </a:p>
        </c:txPr>
        <c:crossAx val="67286144"/>
        <c:crosses val="autoZero"/>
        <c:auto val="1"/>
        <c:lblAlgn val="ctr"/>
        <c:lblOffset val="100"/>
        <c:noMultiLvlLbl val="0"/>
      </c:catAx>
      <c:valAx>
        <c:axId val="67286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tr-TR"/>
          </a:p>
        </c:txPr>
        <c:crossAx val="672802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tr-T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tr-TR"/>
              <a:t>Bir Duygu Olarak Haset ve Kıskançlık Semineri Anket Analizi Formu</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'Haset ve Kıskançlık Semineri'!$A$2:$H$2</c:f>
              <c:strCache>
                <c:ptCount val="8"/>
                <c:pt idx="0">
                  <c:v>1- Programın duyurusu zamanında tarafıma ulaştı.</c:v>
                </c:pt>
                <c:pt idx="1">
                  <c:v>2- Program belirtilen zamanda gerçekleşti.</c:v>
                </c:pt>
                <c:pt idx="2">
                  <c:v>3- Eğitim yöntemi ve tekniği, konunun anlaşılabilmesi açısından uygundur.</c:v>
                </c:pt>
                <c:pt idx="3">
                  <c:v>4- İlgili eğitmen konuya hâkim ve yeterli bilgi birikimine sahiptir.</c:v>
                </c:pt>
                <c:pt idx="4">
                  <c:v>5- Eğitmen sorulan sorulara açıklayıcı ve tatmin edici cevaplar verdi.</c:v>
                </c:pt>
                <c:pt idx="5">
                  <c:v>6- Programın bana olumlu katkıları oldu.</c:v>
                </c:pt>
                <c:pt idx="6">
                  <c:v>7- Bu programı arkadaşlarıma öneririm.</c:v>
                </c:pt>
                <c:pt idx="7">
                  <c:v>Ortalama</c:v>
                </c:pt>
              </c:strCache>
            </c:strRef>
          </c:cat>
          <c:val>
            <c:numRef>
              <c:f>'Haset ve Kıskançlık Semineri'!$A$28:$H$28</c:f>
              <c:numCache>
                <c:formatCode>0%</c:formatCode>
                <c:ptCount val="8"/>
                <c:pt idx="0">
                  <c:v>0.99199999999999999</c:v>
                </c:pt>
                <c:pt idx="1">
                  <c:v>0.99199999999999999</c:v>
                </c:pt>
                <c:pt idx="2">
                  <c:v>0.95199999999999996</c:v>
                </c:pt>
                <c:pt idx="3">
                  <c:v>0.95199999999999996</c:v>
                </c:pt>
                <c:pt idx="4">
                  <c:v>0.96</c:v>
                </c:pt>
                <c:pt idx="5">
                  <c:v>0.96</c:v>
                </c:pt>
                <c:pt idx="6">
                  <c:v>0.95199999999999996</c:v>
                </c:pt>
                <c:pt idx="7">
                  <c:v>0.96571428571428586</c:v>
                </c:pt>
              </c:numCache>
            </c:numRef>
          </c:val>
          <c:extLst>
            <c:ext xmlns:c16="http://schemas.microsoft.com/office/drawing/2014/chart" uri="{C3380CC4-5D6E-409C-BE32-E72D297353CC}">
              <c16:uniqueId val="{00000000-9C85-492C-8FDE-DB67A71FDD27}"/>
            </c:ext>
          </c:extLst>
        </c:ser>
        <c:dLbls>
          <c:showLegendKey val="0"/>
          <c:showVal val="0"/>
          <c:showCatName val="0"/>
          <c:showSerName val="0"/>
          <c:showPercent val="0"/>
          <c:showBubbleSize val="0"/>
        </c:dLbls>
        <c:gapWidth val="150"/>
        <c:shape val="box"/>
        <c:axId val="80653312"/>
        <c:axId val="80548608"/>
        <c:axId val="0"/>
      </c:bar3DChart>
      <c:catAx>
        <c:axId val="8065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crossAx val="80548608"/>
        <c:crosses val="autoZero"/>
        <c:auto val="1"/>
        <c:lblAlgn val="ctr"/>
        <c:lblOffset val="100"/>
        <c:noMultiLvlLbl val="0"/>
      </c:catAx>
      <c:valAx>
        <c:axId val="8054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tr-TR"/>
          </a:p>
        </c:txPr>
        <c:crossAx val="80653312"/>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tr-TR" dirty="0"/>
              <a:t>Önleyici Ruh Sağlığı Çalışmaları Süreci Değerlendirme Anketi Formu</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'öfke ve stres ynt rixos'!$A$2:$O$2</c:f>
              <c:strCache>
                <c:ptCount val="15"/>
                <c:pt idx="0">
                  <c:v>1- Programın duyurusu zamanında tarafıma ulaştı.</c:v>
                </c:pt>
                <c:pt idx="1">
                  <c:v>2- Programa katılmada gönüllü ve istekliydim.</c:v>
                </c:pt>
                <c:pt idx="2">
                  <c:v>3- Program belirtilen zamanda gerçekleşti.</c:v>
                </c:pt>
                <c:pt idx="3">
                  <c:v>4- Program süresi yeterlidir.</c:v>
                </c:pt>
                <c:pt idx="4">
                  <c:v>5- Program mekanı çalışma için uygundur.</c:v>
                </c:pt>
                <c:pt idx="5">
                  <c:v>6- Programın bana olumlu katkıları oldu.</c:v>
                </c:pt>
                <c:pt idx="6">
                  <c:v>7- Bu programı arkadaşlarıma öneririm.</c:v>
                </c:pt>
                <c:pt idx="7">
                  <c:v>8- İlgili eiğitmen katılımcılar ile etkili iletişim kurdu.</c:v>
                </c:pt>
                <c:pt idx="8">
                  <c:v>9-Konular açık,anlaşılır ve seviyemize uygun anlatıldı.</c:v>
                </c:pt>
                <c:pt idx="9">
                  <c:v>10-Sunumlarda görsel ve işitsel araçlar etkin kullanıldı.</c:v>
                </c:pt>
                <c:pt idx="10">
                  <c:v>11-İlgili eğitmen tüm katılımcıların programa aktif katılımını sağladı.</c:v>
                </c:pt>
                <c:pt idx="11">
                  <c:v>12-Eğitmen sorulan sorulara açıklayıcı ve tatmin edici cevaplar verdi.</c:v>
                </c:pt>
                <c:pt idx="12">
                  <c:v>13-Kullanılan materyaller (araç/gereç/görsel/)yeterlidir.</c:v>
                </c:pt>
                <c:pt idx="13">
                  <c:v>14-Eğitim yöntemi ve tekniği,konunun anlaşılabilmesi açısından uygundur.</c:v>
                </c:pt>
                <c:pt idx="14">
                  <c:v>Ortalama</c:v>
                </c:pt>
              </c:strCache>
            </c:strRef>
          </c:cat>
          <c:val>
            <c:numRef>
              <c:f>'öfke ve stres ynt rixos'!$A$28:$O$28</c:f>
              <c:numCache>
                <c:formatCode>0%</c:formatCode>
                <c:ptCount val="15"/>
                <c:pt idx="0">
                  <c:v>0.95199999999999996</c:v>
                </c:pt>
                <c:pt idx="1">
                  <c:v>0.95199999999999996</c:v>
                </c:pt>
                <c:pt idx="2">
                  <c:v>0.96</c:v>
                </c:pt>
                <c:pt idx="3">
                  <c:v>0.89600000000000013</c:v>
                </c:pt>
                <c:pt idx="4">
                  <c:v>0.96</c:v>
                </c:pt>
                <c:pt idx="5">
                  <c:v>0.95199999999999996</c:v>
                </c:pt>
                <c:pt idx="6">
                  <c:v>0.94399999999999995</c:v>
                </c:pt>
                <c:pt idx="7">
                  <c:v>0.97599999999999998</c:v>
                </c:pt>
                <c:pt idx="8">
                  <c:v>0.99199999999999999</c:v>
                </c:pt>
                <c:pt idx="9">
                  <c:v>1</c:v>
                </c:pt>
                <c:pt idx="10">
                  <c:v>0.97599999999999998</c:v>
                </c:pt>
                <c:pt idx="11">
                  <c:v>0.99199999999999999</c:v>
                </c:pt>
                <c:pt idx="12">
                  <c:v>0.99199999999999999</c:v>
                </c:pt>
                <c:pt idx="13">
                  <c:v>1</c:v>
                </c:pt>
                <c:pt idx="14">
                  <c:v>0.94571428571428573</c:v>
                </c:pt>
              </c:numCache>
            </c:numRef>
          </c:val>
          <c:extLst>
            <c:ext xmlns:c16="http://schemas.microsoft.com/office/drawing/2014/chart" uri="{C3380CC4-5D6E-409C-BE32-E72D297353CC}">
              <c16:uniqueId val="{00000000-1D46-4294-A76A-796AED4E3C4C}"/>
            </c:ext>
          </c:extLst>
        </c:ser>
        <c:dLbls>
          <c:showLegendKey val="0"/>
          <c:showVal val="0"/>
          <c:showCatName val="0"/>
          <c:showSerName val="0"/>
          <c:showPercent val="0"/>
          <c:showBubbleSize val="0"/>
        </c:dLbls>
        <c:gapWidth val="150"/>
        <c:shape val="box"/>
        <c:axId val="80653312"/>
        <c:axId val="80548608"/>
        <c:axId val="0"/>
      </c:bar3DChart>
      <c:catAx>
        <c:axId val="8065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0548608"/>
        <c:crosses val="autoZero"/>
        <c:auto val="1"/>
        <c:lblAlgn val="ctr"/>
        <c:lblOffset val="100"/>
        <c:noMultiLvlLbl val="0"/>
      </c:catAx>
      <c:valAx>
        <c:axId val="80548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806533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508167" y="5193833"/>
            <a:ext cx="6413208" cy="1292662"/>
          </a:xfrm>
          <a:prstGeom prst="rect">
            <a:avLst/>
          </a:prstGeom>
          <a:noFill/>
        </p:spPr>
        <p:txBody>
          <a:bodyPr wrap="square" rtlCol="0">
            <a:spAutoFit/>
          </a:bodyPr>
          <a:lstStyle/>
          <a:p>
            <a:pPr algn="ctr"/>
            <a:r>
              <a:rPr lang="tr-TR" sz="2200" b="1" dirty="0">
                <a:solidFill>
                  <a:schemeClr val="accent5">
                    <a:lumMod val="50000"/>
                  </a:schemeClr>
                </a:solidFill>
              </a:rPr>
              <a:t>29.05.2024</a:t>
            </a:r>
          </a:p>
          <a:p>
            <a:pPr algn="ctr"/>
            <a:r>
              <a:rPr lang="tr-TR" sz="2800" b="1" dirty="0">
                <a:solidFill>
                  <a:schemeClr val="accent5">
                    <a:lumMod val="50000"/>
                  </a:schemeClr>
                </a:solidFill>
              </a:rPr>
              <a:t>         Psikolojik Danışmanlık ve Rehberlik Uygulama ve Araştırma Merkezi</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2023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17636" y="19777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nvGraphicFramePr>
        <p:xfrm>
          <a:off x="533397" y="1044291"/>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Görüşme odasında tehdit, saldırı, sözel hakaret</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1747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9"/>
          <p:cNvGraphicFramePr>
            <a:graphicFrameLocks noGrp="1"/>
          </p:cNvGraphicFramePr>
          <p:nvPr/>
        </p:nvGraphicFramePr>
        <p:xfrm>
          <a:off x="533396" y="2480069"/>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Danışanın intihar girişimi</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7355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9"/>
          <p:cNvGraphicFramePr>
            <a:graphicFrameLocks noGrp="1"/>
          </p:cNvGraphicFramePr>
          <p:nvPr/>
        </p:nvGraphicFramePr>
        <p:xfrm>
          <a:off x="533395" y="3915847"/>
          <a:ext cx="8203223" cy="1341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İntoksikasyon (danışanın alkol ya da madde etkisinde olması)</a:t>
                      </a:r>
                      <a:endParaRPr lang="tr-TR" sz="1600" i="1" dirty="0">
                        <a:solidFill>
                          <a:schemeClr val="tx2"/>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600" b="0" dirty="0">
                          <a:solidFill>
                            <a:schemeClr val="tx2"/>
                          </a:solidFill>
                        </a:rPr>
                        <a:t>-</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0780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600" b="0" i="1" dirty="0">
                          <a:solidFill>
                            <a:schemeClr val="tx2"/>
                          </a:solidFill>
                        </a:rPr>
                        <a:t>Katlanılması</a:t>
                      </a:r>
                      <a:r>
                        <a:rPr lang="tr-TR" sz="1600" b="0" i="1" baseline="0" dirty="0">
                          <a:solidFill>
                            <a:schemeClr val="tx2"/>
                          </a:solidFill>
                        </a:rPr>
                        <a:t> Zorunlu Risk</a:t>
                      </a:r>
                      <a:endParaRPr lang="tr-TR" sz="1600" b="0" i="1" dirty="0">
                        <a:solidFill>
                          <a:schemeClr val="tx2"/>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a:extLst>
              <a:ext uri="{FF2B5EF4-FFF2-40B4-BE49-F238E27FC236}">
                <a16:creationId xmlns:a16="http://schemas.microsoft.com/office/drawing/2014/main" id="{05EE079E-5577-685A-0E0C-45D6DF1955AA}"/>
              </a:ext>
            </a:extLst>
          </p:cNvPr>
          <p:cNvGraphicFramePr>
            <a:graphicFrameLocks noGrp="1"/>
          </p:cNvGraphicFramePr>
          <p:nvPr>
            <p:extLst>
              <p:ext uri="{D42A27DB-BD31-4B8C-83A1-F6EECF244321}">
                <p14:modId xmlns:p14="http://schemas.microsoft.com/office/powerpoint/2010/main" val="2317061710"/>
              </p:ext>
            </p:extLst>
          </p:nvPr>
        </p:nvGraphicFramePr>
        <p:xfrm>
          <a:off x="533395" y="5351625"/>
          <a:ext cx="8203223" cy="14435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434456">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Riskin</a:t>
                      </a:r>
                      <a:r>
                        <a:rPr lang="tr-TR" sz="1600" baseline="0" dirty="0">
                          <a:solidFill>
                            <a:srgbClr val="0C0D0D"/>
                          </a:solidFill>
                        </a:rPr>
                        <a:t> Tanımı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i="1" baseline="0" dirty="0">
                          <a:solidFill>
                            <a:schemeClr val="tx2"/>
                          </a:solidFill>
                        </a:rPr>
                        <a:t>Z1-PDR Merkezinde görev yapan psikolojik danışman sayısının az olması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Termin Tarihi </a:t>
                      </a:r>
                      <a:r>
                        <a:rPr lang="tr-TR" sz="1600" baseline="0" dirty="0">
                          <a:solidFill>
                            <a:srgbClr val="0C0D0D"/>
                          </a:solidFill>
                        </a:rPr>
                        <a:t>:</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0" dirty="0">
                          <a:solidFill>
                            <a:schemeClr val="tx2"/>
                          </a:solidFill>
                        </a:rPr>
                        <a:t>31.08.2024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Sorumlu</a:t>
                      </a:r>
                      <a:r>
                        <a:rPr lang="tr-TR" sz="1600" baseline="0" dirty="0">
                          <a:solidFill>
                            <a:srgbClr val="0C0D0D"/>
                          </a:solidFill>
                        </a:rPr>
                        <a:t> Birim :</a:t>
                      </a:r>
                      <a:endParaRPr lang="tr-TR" sz="16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400" b="0" dirty="0">
                          <a:solidFill>
                            <a:schemeClr val="tx2"/>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3636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400" b="0" dirty="0">
                          <a:solidFill>
                            <a:schemeClr val="tx2"/>
                          </a:solidFill>
                        </a:rPr>
                        <a:t>Alanında uzman bir psikolojik danışmanın PDR Merkezi'ne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72082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FD733E5A-1B5A-9DD8-615E-0BCA9F2D9827}"/>
              </a:ext>
            </a:extLst>
          </p:cNvPr>
          <p:cNvSpPr txBox="1"/>
          <p:nvPr/>
        </p:nvSpPr>
        <p:spPr>
          <a:xfrm>
            <a:off x="1183169" y="2041080"/>
            <a:ext cx="7157883" cy="461665"/>
          </a:xfrm>
          <a:prstGeom prst="rect">
            <a:avLst/>
          </a:prstGeom>
          <a:noFill/>
        </p:spPr>
        <p:txBody>
          <a:bodyPr wrap="square" rtlCol="0">
            <a:spAutoFit/>
          </a:bodyPr>
          <a:lstStyle/>
          <a:p>
            <a:pPr algn="ctr"/>
            <a:r>
              <a:rPr lang="tr-TR" sz="2400" b="1" dirty="0">
                <a:solidFill>
                  <a:srgbClr val="001626"/>
                </a:solidFill>
              </a:rPr>
              <a:t>BİREYLE PSİKOLOJİK DANIŞMA MEMNUNİYET ANKETİ</a:t>
            </a:r>
          </a:p>
        </p:txBody>
      </p:sp>
      <p:graphicFrame>
        <p:nvGraphicFramePr>
          <p:cNvPr id="6"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963429877"/>
              </p:ext>
            </p:extLst>
          </p:nvPr>
        </p:nvGraphicFramePr>
        <p:xfrm>
          <a:off x="600239" y="2754630"/>
          <a:ext cx="8131918" cy="3486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7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FD733E5A-1B5A-9DD8-615E-0BCA9F2D9827}"/>
              </a:ext>
            </a:extLst>
          </p:cNvPr>
          <p:cNvSpPr txBox="1"/>
          <p:nvPr/>
        </p:nvSpPr>
        <p:spPr>
          <a:xfrm>
            <a:off x="1114835" y="1618170"/>
            <a:ext cx="7157883" cy="830997"/>
          </a:xfrm>
          <a:prstGeom prst="rect">
            <a:avLst/>
          </a:prstGeom>
          <a:noFill/>
        </p:spPr>
        <p:txBody>
          <a:bodyPr wrap="square" rtlCol="0">
            <a:spAutoFit/>
          </a:bodyPr>
          <a:lstStyle/>
          <a:p>
            <a:pPr algn="ctr"/>
            <a:r>
              <a:rPr lang="tr-TR" sz="2400" b="1" dirty="0">
                <a:solidFill>
                  <a:srgbClr val="001626"/>
                </a:solidFill>
              </a:rPr>
              <a:t>BİR DUYGU OLARAK HASET VE KISKANÇLIK SEMİNERİ MEMNUNİYET ANKETİ</a:t>
            </a:r>
          </a:p>
        </p:txBody>
      </p:sp>
      <p:graphicFrame>
        <p:nvGraphicFramePr>
          <p:cNvPr id="2"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57504308"/>
              </p:ext>
            </p:extLst>
          </p:nvPr>
        </p:nvGraphicFramePr>
        <p:xfrm>
          <a:off x="-335424" y="2948334"/>
          <a:ext cx="10058400" cy="292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30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FD733E5A-1B5A-9DD8-615E-0BCA9F2D9827}"/>
              </a:ext>
            </a:extLst>
          </p:cNvPr>
          <p:cNvSpPr txBox="1"/>
          <p:nvPr/>
        </p:nvSpPr>
        <p:spPr>
          <a:xfrm>
            <a:off x="1142856" y="2007091"/>
            <a:ext cx="7157883" cy="830997"/>
          </a:xfrm>
          <a:prstGeom prst="rect">
            <a:avLst/>
          </a:prstGeom>
          <a:noFill/>
        </p:spPr>
        <p:txBody>
          <a:bodyPr wrap="square" rtlCol="0">
            <a:spAutoFit/>
          </a:bodyPr>
          <a:lstStyle/>
          <a:p>
            <a:pPr algn="ctr"/>
            <a:r>
              <a:rPr lang="tr-TR" sz="2400" b="1" dirty="0">
                <a:solidFill>
                  <a:srgbClr val="001626"/>
                </a:solidFill>
              </a:rPr>
              <a:t>ÖFKE VE STRES YÖNETİMİ EĞİTİMİ (RIXOS BELDİBİ) MEMNUNİYET ANKETİ</a:t>
            </a:r>
          </a:p>
        </p:txBody>
      </p:sp>
      <p:graphicFrame>
        <p:nvGraphicFramePr>
          <p:cNvPr id="6" name="Chart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957226688"/>
              </p:ext>
            </p:extLst>
          </p:nvPr>
        </p:nvGraphicFramePr>
        <p:xfrm>
          <a:off x="-96921" y="3093199"/>
          <a:ext cx="9337842" cy="292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27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6A03616-07EC-CD05-5A57-3CD4677BCC99}"/>
              </a:ext>
            </a:extLst>
          </p:cNvPr>
          <p:cNvSpPr txBox="1"/>
          <p:nvPr/>
        </p:nvSpPr>
        <p:spPr>
          <a:xfrm>
            <a:off x="1326229" y="5613513"/>
            <a:ext cx="6317036" cy="369332"/>
          </a:xfrm>
          <a:prstGeom prst="rect">
            <a:avLst/>
          </a:prstGeom>
          <a:noFill/>
        </p:spPr>
        <p:txBody>
          <a:bodyPr wrap="square" rtlCol="0">
            <a:spAutoFit/>
          </a:bodyPr>
          <a:lstStyle/>
          <a:p>
            <a:r>
              <a:rPr lang="tr-TR" dirty="0">
                <a:solidFill>
                  <a:srgbClr val="001626"/>
                </a:solidFill>
              </a:rPr>
              <a:t>PDR Merkezine yönelik şikayet bulunmamaktadır.</a:t>
            </a:r>
          </a:p>
        </p:txBody>
      </p:sp>
      <p:graphicFrame>
        <p:nvGraphicFramePr>
          <p:cNvPr id="3" name="Tablo 2">
            <a:extLst>
              <a:ext uri="{FF2B5EF4-FFF2-40B4-BE49-F238E27FC236}">
                <a16:creationId xmlns:a16="http://schemas.microsoft.com/office/drawing/2014/main" id="{0480537E-4F5F-266E-E8BA-C907921294CA}"/>
              </a:ext>
            </a:extLst>
          </p:cNvPr>
          <p:cNvGraphicFramePr>
            <a:graphicFrameLocks noGrp="1"/>
          </p:cNvGraphicFramePr>
          <p:nvPr>
            <p:extLst>
              <p:ext uri="{D42A27DB-BD31-4B8C-83A1-F6EECF244321}">
                <p14:modId xmlns:p14="http://schemas.microsoft.com/office/powerpoint/2010/main" val="221109670"/>
              </p:ext>
            </p:extLst>
          </p:nvPr>
        </p:nvGraphicFramePr>
        <p:xfrm>
          <a:off x="731520" y="2077899"/>
          <a:ext cx="8003928" cy="4418656"/>
        </p:xfrm>
        <a:graphic>
          <a:graphicData uri="http://schemas.openxmlformats.org/drawingml/2006/table">
            <a:tbl>
              <a:tblPr/>
              <a:tblGrid>
                <a:gridCol w="3316498">
                  <a:extLst>
                    <a:ext uri="{9D8B030D-6E8A-4147-A177-3AD203B41FA5}">
                      <a16:colId xmlns:a16="http://schemas.microsoft.com/office/drawing/2014/main" val="3918363564"/>
                    </a:ext>
                  </a:extLst>
                </a:gridCol>
                <a:gridCol w="1955923">
                  <a:extLst>
                    <a:ext uri="{9D8B030D-6E8A-4147-A177-3AD203B41FA5}">
                      <a16:colId xmlns:a16="http://schemas.microsoft.com/office/drawing/2014/main" val="1683979601"/>
                    </a:ext>
                  </a:extLst>
                </a:gridCol>
                <a:gridCol w="2731507">
                  <a:extLst>
                    <a:ext uri="{9D8B030D-6E8A-4147-A177-3AD203B41FA5}">
                      <a16:colId xmlns:a16="http://schemas.microsoft.com/office/drawing/2014/main" val="2592459544"/>
                    </a:ext>
                  </a:extLst>
                </a:gridCol>
              </a:tblGrid>
              <a:tr h="512532">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39876">
                <a:tc>
                  <a:txBody>
                    <a:bodyPr/>
                    <a:lstStyle/>
                    <a:p>
                      <a:pPr algn="ctr" fontAlgn="ctr"/>
                      <a:r>
                        <a:rPr lang="tr-TR" sz="1200" b="0" i="0" u="none" strike="noStrike" dirty="0">
                          <a:solidFill>
                            <a:srgbClr val="000000"/>
                          </a:solidFill>
                          <a:effectLst/>
                          <a:latin typeface="Calibri" panose="020F0502020204030204" pitchFamily="34" charset="0"/>
                        </a:rPr>
                        <a:t>Eğitmenimizin karşımıza geçip de bizle karşılıklı </a:t>
                      </a:r>
                      <a:r>
                        <a:rPr lang="tr-TR" sz="1200" b="0" i="0" u="none" strike="noStrike" dirty="0" err="1">
                          <a:solidFill>
                            <a:srgbClr val="000000"/>
                          </a:solidFill>
                          <a:effectLst/>
                          <a:latin typeface="Calibri" panose="020F0502020204030204" pitchFamily="34" charset="0"/>
                        </a:rPr>
                        <a:t>konuşması,çeşitli</a:t>
                      </a:r>
                      <a:r>
                        <a:rPr lang="tr-TR" sz="1200" b="0" i="0" u="none" strike="noStrike" dirty="0">
                          <a:solidFill>
                            <a:srgbClr val="000000"/>
                          </a:solidFill>
                          <a:effectLst/>
                          <a:latin typeface="Calibri" panose="020F0502020204030204" pitchFamily="34" charset="0"/>
                        </a:rPr>
                        <a:t> sorularla bizi seminerin içine dahil etmesi çok </a:t>
                      </a:r>
                      <a:r>
                        <a:rPr lang="tr-TR" sz="1200" b="0" i="0" u="none" strike="noStrike" dirty="0" err="1">
                          <a:solidFill>
                            <a:srgbClr val="000000"/>
                          </a:solidFill>
                          <a:effectLst/>
                          <a:latin typeface="Calibri" panose="020F0502020204030204" pitchFamily="34" charset="0"/>
                        </a:rPr>
                        <a:t>hoştu.Daha</a:t>
                      </a:r>
                      <a:r>
                        <a:rPr lang="tr-TR" sz="1200" b="0" i="0" u="none" strike="noStrike" dirty="0">
                          <a:solidFill>
                            <a:srgbClr val="000000"/>
                          </a:solidFill>
                          <a:effectLst/>
                          <a:latin typeface="Calibri" panose="020F0502020204030204" pitchFamily="34" charset="0"/>
                        </a:rPr>
                        <a:t> iyisi sayının azlığı katılımcıların kendi aralarında da fikir alışverişi yapabilmesine olanak </a:t>
                      </a:r>
                      <a:r>
                        <a:rPr lang="tr-TR" sz="1200" b="0" i="0" u="none" strike="noStrike" dirty="0" err="1">
                          <a:solidFill>
                            <a:srgbClr val="000000"/>
                          </a:solidFill>
                          <a:effectLst/>
                          <a:latin typeface="Calibri" panose="020F0502020204030204" pitchFamily="34" charset="0"/>
                        </a:rPr>
                        <a:t>tanımıştır.Biz</a:t>
                      </a:r>
                      <a:r>
                        <a:rPr lang="tr-TR" sz="1200" b="0" i="0" u="none" strike="noStrike" dirty="0">
                          <a:solidFill>
                            <a:srgbClr val="000000"/>
                          </a:solidFill>
                          <a:effectLst/>
                          <a:latin typeface="Calibri" panose="020F0502020204030204" pitchFamily="34" charset="0"/>
                        </a:rPr>
                        <a:t> katılımcıların </a:t>
                      </a:r>
                      <a:r>
                        <a:rPr lang="tr-TR" sz="1200" b="0" i="0" u="none" strike="noStrike" dirty="0" err="1">
                          <a:solidFill>
                            <a:srgbClr val="000000"/>
                          </a:solidFill>
                          <a:effectLst/>
                          <a:latin typeface="Calibri" panose="020F0502020204030204" pitchFamily="34" charset="0"/>
                        </a:rPr>
                        <a:t>problerimizin</a:t>
                      </a:r>
                      <a:r>
                        <a:rPr lang="tr-TR" sz="1200" b="0" i="0" u="none" strike="noStrike" dirty="0">
                          <a:solidFill>
                            <a:srgbClr val="000000"/>
                          </a:solidFill>
                          <a:effectLst/>
                          <a:latin typeface="Calibri" panose="020F0502020204030204" pitchFamily="34" charset="0"/>
                        </a:rPr>
                        <a:t> yalnız bize ait olmayışını </a:t>
                      </a:r>
                      <a:r>
                        <a:rPr lang="tr-TR" sz="1200" b="0" i="0" u="none" strike="noStrike" dirty="0" err="1">
                          <a:solidFill>
                            <a:srgbClr val="000000"/>
                          </a:solidFill>
                          <a:effectLst/>
                          <a:latin typeface="Calibri" panose="020F0502020204030204" pitchFamily="34" charset="0"/>
                        </a:rPr>
                        <a:t>farkedebilmesi</a:t>
                      </a:r>
                      <a:r>
                        <a:rPr lang="tr-TR" sz="1200" b="0" i="0" u="none" strike="noStrike" dirty="0">
                          <a:solidFill>
                            <a:srgbClr val="000000"/>
                          </a:solidFill>
                          <a:effectLst/>
                          <a:latin typeface="Calibri" panose="020F0502020204030204" pitchFamily="34" charset="0"/>
                        </a:rPr>
                        <a:t> açısından programın en faydalı tarafının bu olduğunu belirtmek isterim.						</a:t>
                      </a:r>
                      <a:r>
                        <a:rPr lang="tr-TR" sz="700" b="0" i="0" u="none" strike="noStrike" dirty="0">
                          <a:solidFill>
                            <a:srgbClr val="000000"/>
                          </a:solidFill>
                          <a:effectLst/>
                          <a:latin typeface="Calibri" panose="020F0502020204030204" pitchFamily="34" charset="0"/>
                        </a:rPr>
                        <a:t>	</a:t>
                      </a:r>
                    </a:p>
                    <a:p>
                      <a:pPr algn="ctr" fontAlgn="ctr"/>
                      <a:r>
                        <a:rPr lang="tr-TR" sz="7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600" b="0" i="0" u="none" strike="noStrike" dirty="0">
                          <a:solidFill>
                            <a:srgbClr val="000000"/>
                          </a:solidFill>
                          <a:effectLst/>
                          <a:latin typeface="Calibri" panose="020F0502020204030204" pitchFamily="34" charset="0"/>
                        </a:rPr>
                        <a:t> </a:t>
                      </a:r>
                      <a:r>
                        <a:rPr lang="tr-TR" sz="1200" b="0" i="0" u="none" strike="noStrike" dirty="0" err="1">
                          <a:solidFill>
                            <a:srgbClr val="002060"/>
                          </a:solidFill>
                          <a:effectLst/>
                          <a:latin typeface="Calibri" panose="020F0502020204030204" pitchFamily="34" charset="0"/>
                        </a:rPr>
                        <a:t>Psiko</a:t>
                      </a:r>
                      <a:r>
                        <a:rPr lang="tr-TR" sz="1200" b="0" i="0" u="none" strike="noStrike" dirty="0">
                          <a:solidFill>
                            <a:srgbClr val="002060"/>
                          </a:solidFill>
                          <a:effectLst/>
                          <a:latin typeface="Calibri" panose="020F0502020204030204" pitchFamily="34" charset="0"/>
                        </a:rPr>
                        <a:t>-eğitim programlarının oluşturulması</a:t>
                      </a:r>
                      <a:endParaRPr lang="tr-TR" sz="1200" dirty="0">
                        <a:solidFill>
                          <a:srgbClr val="002060"/>
                        </a:solidFill>
                      </a:endParaRPr>
                    </a:p>
                    <a:p>
                      <a:pPr algn="ctr" fontAlgn="ctr"/>
                      <a:endParaRPr lang="tr-TR" sz="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a:solidFill>
                            <a:srgbClr val="002060"/>
                          </a:solidFill>
                          <a:effectLst/>
                          <a:latin typeface="Calibri" panose="020F0502020204030204" pitchFamily="34" charset="0"/>
                        </a:rPr>
                        <a:t>Psiko</a:t>
                      </a:r>
                      <a:r>
                        <a:rPr lang="tr-TR" sz="1400" b="0" i="0" u="none" strike="noStrike" dirty="0">
                          <a:solidFill>
                            <a:srgbClr val="002060"/>
                          </a:solidFill>
                          <a:effectLst/>
                          <a:latin typeface="Calibri" panose="020F0502020204030204" pitchFamily="34" charset="0"/>
                        </a:rPr>
                        <a:t>-eğitim programı gerçekleştirilmiştir.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483942">
                <a:tc>
                  <a:txBody>
                    <a:bodyPr/>
                    <a:lstStyle/>
                    <a:p>
                      <a:pPr algn="l" fontAlgn="ctr"/>
                      <a:r>
                        <a:rPr lang="tr-TR" sz="1600" b="0" i="0" u="none" strike="noStrike" dirty="0">
                          <a:solidFill>
                            <a:srgbClr val="000000"/>
                          </a:solidFill>
                          <a:effectLst/>
                          <a:latin typeface="Calibri" panose="020F0502020204030204" pitchFamily="34" charset="0"/>
                        </a:rPr>
                        <a:t>Eğitimi çok beğendiğim için daha uzun sürmesini isterdim. Tekrarı ya da devamı yapılabilir. Ayça Hanım'a çok teşekkür ederiz</a:t>
                      </a:r>
                      <a:r>
                        <a:rPr lang="tr-TR" sz="1200" b="0" i="0" u="none" strike="noStrike" dirty="0">
                          <a:solidFill>
                            <a:srgbClr val="000000"/>
                          </a:solidFill>
                          <a:effectLst/>
                          <a:latin typeface="Calibri" panose="020F0502020204030204" pitchFamily="34" charset="0"/>
                        </a:rPr>
                        <a:t>.								</a:t>
                      </a:r>
                    </a:p>
                    <a:p>
                      <a:pPr algn="l" fontAlgn="ctr"/>
                      <a:r>
                        <a:rPr lang="tr-TR" sz="1200" b="0" i="0" u="none" strike="noStrike" dirty="0">
                          <a:solidFill>
                            <a:srgbClr val="000000"/>
                          </a:solidFill>
                          <a:effectLst/>
                          <a:latin typeface="Calibri" panose="020F0502020204030204" pitchFamily="34" charset="0"/>
                        </a:rPr>
                        <a:t>			</a:t>
                      </a:r>
                    </a:p>
                    <a:p>
                      <a:pPr algn="l" fontAlgn="ctr"/>
                      <a:endParaRPr lang="tr-TR" sz="7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2060"/>
                          </a:solidFill>
                          <a:effectLst/>
                          <a:latin typeface="Calibri" panose="020F0502020204030204" pitchFamily="34" charset="0"/>
                        </a:rPr>
                        <a:t>Önleyici ruh sağlığı çalışmaları periyodik olarak gerçekleştirilecektir.</a:t>
                      </a:r>
                      <a:r>
                        <a:rPr lang="tr-TR" sz="600" b="0" i="0" u="none" strike="noStrike" dirty="0">
                          <a:solidFill>
                            <a:srgbClr val="00206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200" b="0" i="0" u="none" strike="noStrike" dirty="0">
                          <a:solidFill>
                            <a:srgbClr val="002060"/>
                          </a:solidFill>
                          <a:effectLst/>
                          <a:latin typeface="Calibri" panose="020F0502020204030204" pitchFamily="34" charset="0"/>
                        </a:rPr>
                        <a:t>Önleyici ruh sağlığı çalışmaları periyodik olarak gerçekleştirilmiştir.</a:t>
                      </a:r>
                      <a:endParaRPr lang="tr-TR" sz="600" b="0" i="0" u="none" strike="noStrike" dirty="0">
                        <a:solidFill>
                          <a:srgbClr val="002060"/>
                        </a:solidFill>
                        <a:effectLst/>
                        <a:latin typeface="Calibri" panose="020F0502020204030204" pitchFamily="34" charset="0"/>
                      </a:endParaRPr>
                    </a:p>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67079">
                <a:tc>
                  <a:txBody>
                    <a:bodyPr/>
                    <a:lstStyle/>
                    <a:p>
                      <a:pPr algn="l" fontAlgn="ctr"/>
                      <a:r>
                        <a:rPr lang="tr-TR" sz="1400" b="0" i="0" u="none" strike="noStrike" dirty="0">
                          <a:solidFill>
                            <a:srgbClr val="000000"/>
                          </a:solidFill>
                          <a:effectLst/>
                          <a:latin typeface="Calibri" panose="020F0502020204030204" pitchFamily="34" charset="0"/>
                        </a:rPr>
                        <a:t>Çok keyifli ve farkındalığımı geliştiren bir çalışmaydı teşekkür ederim.</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800" b="0" i="0" u="none" strike="noStrike" dirty="0">
                          <a:solidFill>
                            <a:srgbClr val="000000"/>
                          </a:solidFill>
                          <a:effectLst/>
                          <a:latin typeface="Calibri" panose="020F0502020204030204" pitchFamily="34" charset="0"/>
                        </a:rPr>
                        <a:t> </a:t>
                      </a:r>
                      <a:r>
                        <a:rPr lang="tr-TR" sz="1100" b="0" i="0" u="none" strike="noStrike" dirty="0">
                          <a:solidFill>
                            <a:srgbClr val="002060"/>
                          </a:solidFill>
                          <a:effectLst/>
                          <a:latin typeface="Calibri" panose="020F0502020204030204" pitchFamily="34" charset="0"/>
                        </a:rPr>
                        <a:t>Önleyici ruh sağlığı çalışmaları periyodik olarak gerçekleştirilecektir.</a:t>
                      </a:r>
                      <a:r>
                        <a:rPr lang="tr-TR" sz="500" b="0" i="0" u="none" strike="noStrike" dirty="0">
                          <a:solidFill>
                            <a:srgbClr val="002060"/>
                          </a:solidFill>
                          <a:effectLst/>
                          <a:latin typeface="Calibri" panose="020F0502020204030204" pitchFamily="34" charset="0"/>
                        </a:rPr>
                        <a:t> </a:t>
                      </a:r>
                    </a:p>
                    <a:p>
                      <a:pPr algn="ctr" fontAlgn="ctr"/>
                      <a:endParaRPr lang="tr-TR" sz="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 </a:t>
                      </a:r>
                      <a:r>
                        <a:rPr lang="tr-TR" sz="1100" b="0" i="0" u="none" strike="noStrike" dirty="0">
                          <a:solidFill>
                            <a:srgbClr val="002060"/>
                          </a:solidFill>
                          <a:effectLst/>
                          <a:latin typeface="Calibri" panose="020F0502020204030204" pitchFamily="34" charset="0"/>
                        </a:rPr>
                        <a:t>Önleyici ruh sağlığı çalışmaları periyodik olarak gerçekleştirilmiştir.</a:t>
                      </a:r>
                      <a:endParaRPr lang="tr-TR" sz="500" b="0" i="0" u="none" strike="noStrike" dirty="0">
                        <a:solidFill>
                          <a:srgbClr val="002060"/>
                        </a:solidFill>
                        <a:effectLst/>
                        <a:latin typeface="Calibri" panose="020F0502020204030204" pitchFamily="34" charset="0"/>
                      </a:endParaRPr>
                    </a:p>
                    <a:p>
                      <a:pPr algn="ctr" fontAlgn="ctr"/>
                      <a:r>
                        <a:rPr lang="tr-TR" sz="600" b="0" i="0" u="none" strike="noStrike" dirty="0">
                          <a:solidFill>
                            <a:srgbClr val="000000"/>
                          </a:solidFill>
                          <a:effectLst/>
                          <a:latin typeface="Calibri" panose="020F0502020204030204" pitchFamily="34" charset="0"/>
                        </a:rPr>
                        <a:t> </a:t>
                      </a:r>
                    </a:p>
                    <a:p>
                      <a:pPr algn="ctr" fontAlgn="ctr"/>
                      <a:endParaRPr lang="tr-TR" sz="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NOT:DF AÇILMAMIŞTIR</a:t>
            </a:r>
          </a:p>
        </p:txBody>
      </p:sp>
    </p:spTree>
    <p:extLst>
      <p:ext uri="{BB962C8B-B14F-4D97-AF65-F5344CB8AC3E}">
        <p14:creationId xmlns:p14="http://schemas.microsoft.com/office/powerpoint/2010/main" val="10821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08205" y="251253"/>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547977A9-6945-A237-CF59-1D37FD5A883E}"/>
              </a:ext>
            </a:extLst>
          </p:cNvPr>
          <p:cNvGraphicFramePr>
            <a:graphicFrameLocks noGrp="1"/>
          </p:cNvGraphicFramePr>
          <p:nvPr>
            <p:extLst>
              <p:ext uri="{D42A27DB-BD31-4B8C-83A1-F6EECF244321}">
                <p14:modId xmlns:p14="http://schemas.microsoft.com/office/powerpoint/2010/main" val="2087171419"/>
              </p:ext>
            </p:extLst>
          </p:nvPr>
        </p:nvGraphicFramePr>
        <p:xfrm>
          <a:off x="475608" y="1263290"/>
          <a:ext cx="5432034" cy="5185918"/>
        </p:xfrm>
        <a:graphic>
          <a:graphicData uri="http://schemas.openxmlformats.org/drawingml/2006/table">
            <a:tbl>
              <a:tblPr/>
              <a:tblGrid>
                <a:gridCol w="1011929">
                  <a:extLst>
                    <a:ext uri="{9D8B030D-6E8A-4147-A177-3AD203B41FA5}">
                      <a16:colId xmlns:a16="http://schemas.microsoft.com/office/drawing/2014/main" val="4248007527"/>
                    </a:ext>
                  </a:extLst>
                </a:gridCol>
                <a:gridCol w="437154">
                  <a:extLst>
                    <a:ext uri="{9D8B030D-6E8A-4147-A177-3AD203B41FA5}">
                      <a16:colId xmlns:a16="http://schemas.microsoft.com/office/drawing/2014/main" val="1906379478"/>
                    </a:ext>
                  </a:extLst>
                </a:gridCol>
                <a:gridCol w="526202">
                  <a:extLst>
                    <a:ext uri="{9D8B030D-6E8A-4147-A177-3AD203B41FA5}">
                      <a16:colId xmlns:a16="http://schemas.microsoft.com/office/drawing/2014/main" val="3726926164"/>
                    </a:ext>
                  </a:extLst>
                </a:gridCol>
                <a:gridCol w="461440">
                  <a:extLst>
                    <a:ext uri="{9D8B030D-6E8A-4147-A177-3AD203B41FA5}">
                      <a16:colId xmlns:a16="http://schemas.microsoft.com/office/drawing/2014/main" val="3872428656"/>
                    </a:ext>
                  </a:extLst>
                </a:gridCol>
                <a:gridCol w="372390">
                  <a:extLst>
                    <a:ext uri="{9D8B030D-6E8A-4147-A177-3AD203B41FA5}">
                      <a16:colId xmlns:a16="http://schemas.microsoft.com/office/drawing/2014/main" val="1702886278"/>
                    </a:ext>
                  </a:extLst>
                </a:gridCol>
                <a:gridCol w="1036214">
                  <a:extLst>
                    <a:ext uri="{9D8B030D-6E8A-4147-A177-3AD203B41FA5}">
                      <a16:colId xmlns:a16="http://schemas.microsoft.com/office/drawing/2014/main" val="3432363222"/>
                    </a:ext>
                  </a:extLst>
                </a:gridCol>
                <a:gridCol w="372390">
                  <a:extLst>
                    <a:ext uri="{9D8B030D-6E8A-4147-A177-3AD203B41FA5}">
                      <a16:colId xmlns:a16="http://schemas.microsoft.com/office/drawing/2014/main" val="1743665438"/>
                    </a:ext>
                  </a:extLst>
                </a:gridCol>
                <a:gridCol w="348103">
                  <a:extLst>
                    <a:ext uri="{9D8B030D-6E8A-4147-A177-3AD203B41FA5}">
                      <a16:colId xmlns:a16="http://schemas.microsoft.com/office/drawing/2014/main" val="1383145054"/>
                    </a:ext>
                  </a:extLst>
                </a:gridCol>
                <a:gridCol w="170004">
                  <a:extLst>
                    <a:ext uri="{9D8B030D-6E8A-4147-A177-3AD203B41FA5}">
                      <a16:colId xmlns:a16="http://schemas.microsoft.com/office/drawing/2014/main" val="273338597"/>
                    </a:ext>
                  </a:extLst>
                </a:gridCol>
                <a:gridCol w="372390">
                  <a:extLst>
                    <a:ext uri="{9D8B030D-6E8A-4147-A177-3AD203B41FA5}">
                      <a16:colId xmlns:a16="http://schemas.microsoft.com/office/drawing/2014/main" val="1168040466"/>
                    </a:ext>
                  </a:extLst>
                </a:gridCol>
                <a:gridCol w="323818">
                  <a:extLst>
                    <a:ext uri="{9D8B030D-6E8A-4147-A177-3AD203B41FA5}">
                      <a16:colId xmlns:a16="http://schemas.microsoft.com/office/drawing/2014/main" val="1794655720"/>
                    </a:ext>
                  </a:extLst>
                </a:gridCol>
              </a:tblGrid>
              <a:tr h="90068">
                <a:tc>
                  <a:txBody>
                    <a:bodyPr/>
                    <a:lstStyle/>
                    <a:p>
                      <a:pPr algn="l" fontAlgn="b"/>
                      <a:endParaRPr lang="tr-TR"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707088410"/>
                  </a:ext>
                </a:extLst>
              </a:tr>
              <a:tr h="187490">
                <a:tc gridSpan="11">
                  <a:txBody>
                    <a:bodyPr/>
                    <a:lstStyle/>
                    <a:p>
                      <a:pPr algn="ctr" fontAlgn="ctr"/>
                      <a:r>
                        <a:rPr lang="tr-TR" sz="1000" b="1" i="0" u="none" strike="noStrike">
                          <a:solidFill>
                            <a:srgbClr val="000000"/>
                          </a:solidFill>
                          <a:effectLst/>
                          <a:latin typeface="Tahoma" panose="020B0604030504040204" pitchFamily="34" charset="0"/>
                        </a:rPr>
                        <a:t>           İÇ DENETİM RAPORU</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9185022"/>
                  </a:ext>
                </a:extLst>
              </a:tr>
              <a:tr h="91141">
                <a:tc gridSpan="3">
                  <a:txBody>
                    <a:bodyPr/>
                    <a:lstStyle/>
                    <a:p>
                      <a:pPr algn="ctr" fontAlgn="ctr"/>
                      <a:r>
                        <a:rPr lang="tr-TR" sz="500" b="1" i="0" u="none" strike="noStrike">
                          <a:solidFill>
                            <a:srgbClr val="000000"/>
                          </a:solidFill>
                          <a:effectLst/>
                          <a:highlight>
                            <a:srgbClr val="C0C0C0"/>
                          </a:highligh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8">
                  <a:txBody>
                    <a:bodyPr/>
                    <a:lstStyle/>
                    <a:p>
                      <a:pPr algn="ctr" fontAlgn="ctr"/>
                      <a:r>
                        <a:rPr lang="tr-TR" sz="500" b="1" i="0" u="none" strike="noStrike">
                          <a:solidFill>
                            <a:srgbClr val="000000"/>
                          </a:solidFill>
                          <a:effectLst/>
                          <a:highlight>
                            <a:srgbClr val="C0C0C0"/>
                          </a:highlight>
                          <a:latin typeface="Tahoma" panose="020B0604030504040204" pitchFamily="34" charset="0"/>
                        </a:rPr>
                        <a:t>DENETİMDE KARŞILAŞILAN KİŞİLER VE GÖREVLERİ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87439199"/>
                  </a:ext>
                </a:extLst>
              </a:tr>
              <a:tr h="458960">
                <a:tc gridSpan="3">
                  <a:txBody>
                    <a:bodyPr/>
                    <a:lstStyle/>
                    <a:p>
                      <a:pPr algn="ctr" fontAlgn="ctr"/>
                      <a:r>
                        <a:rPr lang="tr-TR" sz="900" b="1" i="0" u="none" strike="noStrike" dirty="0">
                          <a:solidFill>
                            <a:srgbClr val="000000"/>
                          </a:solidFill>
                          <a:effectLst/>
                          <a:latin typeface="Tahoma" panose="020B0604030504040204" pitchFamily="34" charset="0"/>
                        </a:rPr>
                        <a:t>19.03.2024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8">
                  <a:txBody>
                    <a:bodyPr/>
                    <a:lstStyle/>
                    <a:p>
                      <a:pPr algn="ctr" fontAlgn="ctr"/>
                      <a:r>
                        <a:rPr lang="tr-TR" sz="900" b="1" i="0" u="none" strike="noStrike" dirty="0" err="1">
                          <a:solidFill>
                            <a:srgbClr val="000000"/>
                          </a:solidFill>
                          <a:effectLst/>
                          <a:latin typeface="Tahoma" panose="020B0604030504040204" pitchFamily="34" charset="0"/>
                        </a:rPr>
                        <a:t>Dr.Öğr.Üyesi</a:t>
                      </a:r>
                      <a:r>
                        <a:rPr lang="tr-TR" sz="900" b="1" i="0" u="none" strike="noStrike" dirty="0">
                          <a:solidFill>
                            <a:srgbClr val="000000"/>
                          </a:solidFill>
                          <a:effectLst/>
                          <a:latin typeface="Tahoma" panose="020B0604030504040204" pitchFamily="34" charset="0"/>
                        </a:rPr>
                        <a:t> Zeynep Ayça TERZİOĞLU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4314179"/>
                  </a:ext>
                </a:extLst>
              </a:tr>
              <a:tr h="130202">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312463"/>
                  </a:ext>
                </a:extLst>
              </a:tr>
              <a:tr h="97651">
                <a:tc gridSpan="11">
                  <a:txBody>
                    <a:bodyPr/>
                    <a:lstStyle/>
                    <a:p>
                      <a:pPr algn="ctr" fontAlgn="ctr"/>
                      <a:r>
                        <a:rPr lang="tr-TR" sz="500" b="1" i="0" u="none" strike="noStrike">
                          <a:solidFill>
                            <a:srgbClr val="000000"/>
                          </a:solidFill>
                          <a:effectLst/>
                          <a:highlight>
                            <a:srgbClr val="C0C0C0"/>
                          </a:highlight>
                          <a:latin typeface="Tahoma" panose="020B0604030504040204" pitchFamily="34" charset="0"/>
                        </a:rPr>
                        <a:t>TESPİT EDİLEN UYGUNSUZLUKLAR</a:t>
                      </a:r>
                      <a:r>
                        <a:rPr lang="tr-TR" sz="500" b="1" i="0" u="none" strike="noStrike">
                          <a:solidFill>
                            <a:srgbClr val="000000"/>
                          </a:solidFill>
                          <a:effectLst/>
                          <a:highlight>
                            <a:srgbClr val="C0C0C0"/>
                          </a:highlight>
                          <a:latin typeface="Symbol" panose="05050102010706020507" pitchFamily="18" charset="2"/>
                        </a:rPr>
                        <a:t> </a:t>
                      </a:r>
                      <a:r>
                        <a:rPr lang="tr-TR" sz="500" b="1" i="0" u="none" strike="noStrike">
                          <a:solidFill>
                            <a:srgbClr val="FF0000"/>
                          </a:solidFill>
                          <a:effectLst/>
                          <a:highlight>
                            <a:srgbClr val="C0C0C0"/>
                          </a:highlight>
                          <a:latin typeface="Wingdings" panose="05000000000000000000" pitchFamily="2" charset="2"/>
                        </a:rPr>
                        <a:t>LLLL</a:t>
                      </a:r>
                      <a:endParaRPr lang="tr-TR" sz="500" b="1" i="0" u="none" strike="noStrike">
                        <a:solidFill>
                          <a:srgbClr val="000000"/>
                        </a:solidFill>
                        <a:effectLst/>
                        <a:highlight>
                          <a:srgbClr val="C0C0C0"/>
                        </a:highligh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24420882"/>
                  </a:ext>
                </a:extLst>
              </a:tr>
              <a:tr h="288071">
                <a:tc>
                  <a:txBody>
                    <a:bodyPr/>
                    <a:lstStyle/>
                    <a:p>
                      <a:pPr algn="l" fontAlgn="ctr"/>
                      <a:r>
                        <a:rPr lang="tr-TR" sz="700" b="1" i="0" u="none" strike="noStrike" dirty="0">
                          <a:solidFill>
                            <a:srgbClr val="000000"/>
                          </a:solidFill>
                          <a:effectLst/>
                          <a:latin typeface="Tahoma" panose="020B0604030504040204" pitchFamily="34" charset="0"/>
                        </a:rPr>
                        <a:t>MAJOR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1" i="0" u="none" strike="noStrike">
                          <a:solidFill>
                            <a:srgbClr val="FF0000"/>
                          </a:solidFill>
                          <a:effectLst/>
                          <a:highlight>
                            <a:srgbClr val="FFFFFF"/>
                          </a:highligh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8">
                  <a:txBody>
                    <a:bodyPr/>
                    <a:lstStyle/>
                    <a:p>
                      <a:pPr algn="l"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409765"/>
                  </a:ext>
                </a:extLst>
              </a:tr>
              <a:tr h="328759">
                <a:tc>
                  <a:txBody>
                    <a:bodyPr/>
                    <a:lstStyle/>
                    <a:p>
                      <a:pPr algn="l" fontAlgn="ctr"/>
                      <a:r>
                        <a:rPr lang="tr-TR" sz="700" b="1" i="0" u="none" strike="noStrike" dirty="0">
                          <a:solidFill>
                            <a:srgbClr val="000000"/>
                          </a:solidFill>
                          <a:effectLst/>
                          <a:latin typeface="Tahoma" panose="020B0604030504040204" pitchFamily="34" charset="0"/>
                        </a:rPr>
                        <a:t>MİNÖR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800" b="1" i="0" u="none" strike="noStrike" dirty="0">
                          <a:solidFill>
                            <a:srgbClr val="FF0000"/>
                          </a:solidFill>
                          <a:effectLst/>
                          <a:highlight>
                            <a:srgbClr val="FFFFFF"/>
                          </a:highligh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8">
                  <a:txBody>
                    <a:bodyPr/>
                    <a:lstStyle/>
                    <a:p>
                      <a:pPr algn="l"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9275025"/>
                  </a:ext>
                </a:extLst>
              </a:tr>
              <a:tr h="113927">
                <a:tc gridSpan="4">
                  <a:txBody>
                    <a:bodyPr/>
                    <a:lstStyle/>
                    <a:p>
                      <a:pPr algn="l" fontAlgn="ctr"/>
                      <a:r>
                        <a:rPr lang="tr-TR" sz="400" b="1" i="1" u="none" strike="noStrike">
                          <a:solidFill>
                            <a:srgbClr val="FF0000"/>
                          </a:solidFill>
                          <a:effectLst/>
                          <a:latin typeface="Tahoma" panose="020B0604030504040204" pitchFamily="34" charset="0"/>
                        </a:rPr>
                        <a:t>Uygunsuzluklar DF Formlarında tanımlanmaktadır.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4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318724"/>
                  </a:ext>
                </a:extLst>
              </a:tr>
              <a:tr h="97651">
                <a:tc gridSpan="11">
                  <a:txBody>
                    <a:bodyPr/>
                    <a:lstStyle/>
                    <a:p>
                      <a:pPr algn="ctr" fontAlgn="ctr"/>
                      <a:r>
                        <a:rPr lang="tr-TR" sz="500" b="1" i="0" u="none" strike="noStrike">
                          <a:solidFill>
                            <a:srgbClr val="000000"/>
                          </a:solidFill>
                          <a:effectLst/>
                          <a:highlight>
                            <a:srgbClr val="C0C0C0"/>
                          </a:highlight>
                          <a:latin typeface="Tahoma" panose="020B0604030504040204" pitchFamily="34" charset="0"/>
                        </a:rPr>
                        <a:t>İYİLEŞTİRİLMESİ GEREKEN YÖNLER-GÖZLEMLER </a:t>
                      </a:r>
                      <a:r>
                        <a:rPr lang="tr-TR" sz="500" b="1" i="0" u="none" strike="noStrike">
                          <a:solidFill>
                            <a:srgbClr val="FF0000"/>
                          </a:solidFill>
                          <a:effectLst/>
                          <a:highlight>
                            <a:srgbClr val="C0C0C0"/>
                          </a:highlight>
                          <a:latin typeface="Wingdings" panose="05000000000000000000" pitchFamily="2" charset="2"/>
                        </a:rPr>
                        <a:t>KKKK</a:t>
                      </a:r>
                      <a:endParaRPr lang="tr-TR" sz="500" b="1" i="0" u="none" strike="noStrike">
                        <a:solidFill>
                          <a:srgbClr val="000000"/>
                        </a:solidFill>
                        <a:effectLst/>
                        <a:highlight>
                          <a:srgbClr val="C0C0C0"/>
                        </a:highligh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37358"/>
                  </a:ext>
                </a:extLst>
              </a:tr>
              <a:tr h="221343">
                <a:tc>
                  <a:txBody>
                    <a:bodyPr/>
                    <a:lstStyle/>
                    <a:p>
                      <a:pPr algn="ctr" fontAlgn="ctr"/>
                      <a:r>
                        <a:rPr lang="tr-TR" sz="400" b="1" i="0" u="none" strike="noStrike">
                          <a:solidFill>
                            <a:srgbClr val="000000"/>
                          </a:solidFill>
                          <a:effectLst/>
                          <a:highlight>
                            <a:srgbClr val="FFFFFF"/>
                          </a:highlight>
                          <a:latin typeface="Tahoma" panose="020B0604030504040204" pitchFamily="34" charset="0"/>
                        </a:rPr>
                        <a:t>ISO 9001 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highlight>
                            <a:srgbClr val="FFFFFF"/>
                          </a:highligh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6696800"/>
                  </a:ext>
                </a:extLst>
              </a:tr>
              <a:tr h="201813">
                <a:tc>
                  <a:txBody>
                    <a:bodyPr/>
                    <a:lstStyle/>
                    <a:p>
                      <a:pPr algn="ctr" fontAlgn="ctr"/>
                      <a:r>
                        <a:rPr lang="tr-TR" sz="700" b="1" i="0" u="none" strike="noStrike">
                          <a:solidFill>
                            <a:srgbClr val="000000"/>
                          </a:solidFill>
                          <a:effectLst/>
                          <a:highlight>
                            <a:srgbClr val="FFFFFF"/>
                          </a:highlight>
                          <a:latin typeface="Tahoma" panose="020B060403050404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700" b="0" i="0" u="none" strike="noStrike" dirty="0">
                          <a:solidFill>
                            <a:srgbClr val="000000"/>
                          </a:solidFill>
                          <a:effectLst/>
                          <a:highlight>
                            <a:srgbClr val="FFFFFF"/>
                          </a:highlight>
                          <a:latin typeface="Tahoma" panose="020B0604030504040204" pitchFamily="34" charset="0"/>
                        </a:rPr>
                        <a:t> SWOT Analizindeki F8 maddesinin güncellenerek tekrar yazılması uygun olacaktır.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80924088"/>
                  </a:ext>
                </a:extLst>
              </a:tr>
              <a:tr h="205067">
                <a:tc>
                  <a:txBody>
                    <a:bodyPr/>
                    <a:lstStyle/>
                    <a:p>
                      <a:pPr algn="ctr" fontAlgn="ctr"/>
                      <a:r>
                        <a:rPr lang="tr-TR" sz="400" b="1"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025860"/>
                  </a:ext>
                </a:extLst>
              </a:tr>
              <a:tr h="200186">
                <a:tc>
                  <a:txBody>
                    <a:bodyPr/>
                    <a:lstStyle/>
                    <a:p>
                      <a:pPr algn="ctr" fontAlgn="ctr"/>
                      <a:r>
                        <a:rPr lang="tr-TR" sz="400" b="1"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72257252"/>
                  </a:ext>
                </a:extLst>
              </a:tr>
              <a:tr h="189768">
                <a:tc>
                  <a:txBody>
                    <a:bodyPr/>
                    <a:lstStyle/>
                    <a:p>
                      <a:pPr algn="ctr" fontAlgn="ctr"/>
                      <a:r>
                        <a:rPr lang="tr-TR" sz="400" b="1"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81071426"/>
                  </a:ext>
                </a:extLst>
              </a:tr>
              <a:tr h="84631">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9831229"/>
                  </a:ext>
                </a:extLst>
              </a:tr>
              <a:tr h="100906">
                <a:tc gridSpan="11">
                  <a:txBody>
                    <a:bodyPr/>
                    <a:lstStyle/>
                    <a:p>
                      <a:pPr algn="ctr" fontAlgn="ctr"/>
                      <a:r>
                        <a:rPr lang="tr-TR" sz="500" b="1" i="0" u="none" strike="noStrike">
                          <a:solidFill>
                            <a:srgbClr val="000000"/>
                          </a:solidFill>
                          <a:effectLst/>
                          <a:highlight>
                            <a:srgbClr val="C0C0C0"/>
                          </a:highlight>
                          <a:latin typeface="Tahoma" panose="020B0604030504040204" pitchFamily="34" charset="0"/>
                        </a:rPr>
                        <a:t>KUVVETLİ YÖNLER </a:t>
                      </a:r>
                      <a:r>
                        <a:rPr lang="tr-TR" sz="500" b="1" i="0" u="none" strike="noStrike">
                          <a:solidFill>
                            <a:srgbClr val="FF0000"/>
                          </a:solidFill>
                          <a:effectLst/>
                          <a:highlight>
                            <a:srgbClr val="C0C0C0"/>
                          </a:highlight>
                          <a:latin typeface="Wingdings" panose="05000000000000000000" pitchFamily="2" charset="2"/>
                        </a:rPr>
                        <a:t>JJJJ</a:t>
                      </a:r>
                      <a:endParaRPr lang="tr-TR" sz="500" b="1" i="0" u="none" strike="noStrike">
                        <a:solidFill>
                          <a:srgbClr val="000000"/>
                        </a:solidFill>
                        <a:effectLst/>
                        <a:highlight>
                          <a:srgbClr val="C0C0C0"/>
                        </a:highlight>
                        <a:latin typeface="Tahoma" panose="020B060403050404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5268446"/>
                  </a:ext>
                </a:extLst>
              </a:tr>
              <a:tr h="91141">
                <a:tc>
                  <a:txBody>
                    <a:bodyPr/>
                    <a:lstStyle/>
                    <a:p>
                      <a:pPr algn="ctr" fontAlgn="ctr"/>
                      <a:r>
                        <a:rPr lang="tr-TR" sz="500" b="1" i="0" u="none" strike="noStrike">
                          <a:solidFill>
                            <a:srgbClr val="000000"/>
                          </a:solidFill>
                          <a:effectLst/>
                          <a:highlight>
                            <a:srgbClr val="FFFFFF"/>
                          </a:highlight>
                          <a:latin typeface="Tahoma" panose="020B0604030504040204" pitchFamily="34" charset="0"/>
                        </a:rPr>
                        <a:t>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highlight>
                            <a:srgbClr val="FFFFFF"/>
                          </a:highligh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19641700"/>
                  </a:ext>
                </a:extLst>
              </a:tr>
              <a:tr h="288071">
                <a:tc>
                  <a:txBody>
                    <a:bodyPr/>
                    <a:lstStyle/>
                    <a:p>
                      <a:pPr algn="ctr" fontAlgn="ctr"/>
                      <a:r>
                        <a:rPr lang="tr-TR" sz="900" b="1" i="0" u="none" strike="noStrike">
                          <a:solidFill>
                            <a:srgbClr val="000000"/>
                          </a:solidFill>
                          <a:effectLst/>
                          <a:highlight>
                            <a:srgbClr val="FFFFFF"/>
                          </a:highlight>
                          <a:latin typeface="Tahoma" panose="020B0604030504040204" pitchFamily="34" charset="0"/>
                        </a:rPr>
                        <a:t>4.1.-4.2.- 8.2.1.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900" b="0" i="0" u="none" strike="noStrike">
                          <a:solidFill>
                            <a:srgbClr val="000000"/>
                          </a:solidFill>
                          <a:effectLst/>
                          <a:highlight>
                            <a:srgbClr val="FFFFFF"/>
                          </a:highlight>
                          <a:latin typeface="Tahoma" panose="020B0604030504040204" pitchFamily="34" charset="0"/>
                        </a:rPr>
                        <a:t>Websayfası, Instagram ve e-posta aracılığıyla öğrenciler ve diğer paydaşlar ile aktif iletişim kuruluyor ve gerçekleştirilen faaliyetlerin memnuniyet anketleri düzenli olarak yapılıp değerlendirilmektedir.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5648286"/>
                  </a:ext>
                </a:extLst>
              </a:tr>
              <a:tr h="312483">
                <a:tc>
                  <a:txBody>
                    <a:bodyPr/>
                    <a:lstStyle/>
                    <a:p>
                      <a:pPr algn="ctr" fontAlgn="ctr"/>
                      <a:r>
                        <a:rPr lang="tr-TR" sz="900" b="1" i="0" u="none" strike="noStrike" dirty="0">
                          <a:solidFill>
                            <a:srgbClr val="000000"/>
                          </a:solidFill>
                          <a:effectLst/>
                          <a:highlight>
                            <a:srgbClr val="FFFFFF"/>
                          </a:highlight>
                          <a:latin typeface="Tahoma" panose="020B0604030504040204" pitchFamily="34" charset="0"/>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900" b="0" i="0" u="none" strike="noStrike" dirty="0">
                          <a:solidFill>
                            <a:srgbClr val="000000"/>
                          </a:solidFill>
                          <a:effectLst/>
                          <a:highlight>
                            <a:srgbClr val="FFFFFF"/>
                          </a:highlight>
                          <a:latin typeface="Tahoma" panose="020B0604030504040204" pitchFamily="34" charset="0"/>
                        </a:rPr>
                        <a:t>Web sayfası üzerinden broşürler tüm paydaşlar ile paylaşılıp farklı konularda bilgilendirme yapılmaktadır (Örneğin; Stres broşürü PD-BR-0002 ve KADES PD-BR-0007)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924135"/>
                  </a:ext>
                </a:extLst>
              </a:tr>
              <a:tr h="131178">
                <a:tc>
                  <a:txBody>
                    <a:bodyPr/>
                    <a:lstStyle/>
                    <a:p>
                      <a:pPr algn="ctr"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0184607"/>
                  </a:ext>
                </a:extLst>
              </a:tr>
              <a:tr h="131178">
                <a:tc>
                  <a:txBody>
                    <a:bodyPr/>
                    <a:lstStyle/>
                    <a:p>
                      <a:pPr algn="ctr"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highlight>
                            <a:srgbClr val="FFFFFF"/>
                          </a:highligh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97688138"/>
                  </a:ext>
                </a:extLst>
              </a:tr>
              <a:tr h="81376">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422848"/>
                  </a:ext>
                </a:extLst>
              </a:tr>
              <a:tr h="97651">
                <a:tc gridSpan="3">
                  <a:txBody>
                    <a:bodyPr/>
                    <a:lstStyle/>
                    <a:p>
                      <a:pPr algn="ctr" fontAlgn="ctr"/>
                      <a:r>
                        <a:rPr lang="tr-TR" sz="500" b="1" i="0" u="none" strike="noStrike">
                          <a:solidFill>
                            <a:srgbClr val="000000"/>
                          </a:solidFill>
                          <a:effectLst/>
                          <a:highlight>
                            <a:srgbClr val="C0C0C0"/>
                          </a:highlight>
                          <a:latin typeface="Tahoma" panose="020B0604030504040204" pitchFamily="34" charset="0"/>
                        </a:rPr>
                        <a:t>ONAY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highlight>
                            <a:srgbClr val="C0C0C0"/>
                          </a:highlight>
                          <a:latin typeface="Tahoma" panose="020B0604030504040204" pitchFamily="34" charset="0"/>
                        </a:rPr>
                        <a:t>İSİM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highlight>
                            <a:srgbClr val="C0C0C0"/>
                          </a:highligh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gridSpan="3">
                  <a:txBody>
                    <a:bodyPr/>
                    <a:lstStyle/>
                    <a:p>
                      <a:pPr algn="ctr" fontAlgn="ctr"/>
                      <a:r>
                        <a:rPr lang="tr-TR" sz="500" b="1" i="0" u="none" strike="noStrike">
                          <a:solidFill>
                            <a:srgbClr val="000000"/>
                          </a:solidFill>
                          <a:effectLst/>
                          <a:highlight>
                            <a:srgbClr val="C0C0C0"/>
                          </a:highlight>
                          <a:latin typeface="Tahoma" panose="020B0604030504040204" pitchFamily="34" charset="0"/>
                        </a:rPr>
                        <a:t>İMZA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48724479"/>
                  </a:ext>
                </a:extLst>
              </a:tr>
              <a:tr h="165356">
                <a:tc gridSpan="3">
                  <a:txBody>
                    <a:bodyPr/>
                    <a:lstStyle/>
                    <a:p>
                      <a:pPr algn="l" fontAlgn="ctr"/>
                      <a:r>
                        <a:rPr lang="tr-TR" sz="500" b="1" i="0" u="none" strike="noStrike">
                          <a:solidFill>
                            <a:srgbClr val="000000"/>
                          </a:solidFill>
                          <a:effectLst/>
                          <a:latin typeface="Tahoma" panose="020B0604030504040204" pitchFamily="34" charset="0"/>
                        </a:rPr>
                        <a:t>DENETÇİ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3">
                  <a:txBody>
                    <a:bodyPr/>
                    <a:lstStyle/>
                    <a:p>
                      <a:pPr algn="l" fontAlgn="ctr"/>
                      <a:r>
                        <a:rPr lang="tr-TR" sz="600" b="1" i="0" u="none" strike="noStrike">
                          <a:solidFill>
                            <a:srgbClr val="000000"/>
                          </a:solidFill>
                          <a:effectLst/>
                          <a:latin typeface="Tahoma" panose="020B0604030504040204" pitchFamily="34" charset="0"/>
                        </a:rPr>
                        <a:t>Doç. Dr. Semail ÜLGEN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1893360"/>
                  </a:ext>
                </a:extLst>
              </a:tr>
              <a:tr h="165356">
                <a:tc gridSpan="3">
                  <a:txBody>
                    <a:bodyPr/>
                    <a:lstStyle/>
                    <a:p>
                      <a:pPr algn="l" fontAlgn="ctr"/>
                      <a:r>
                        <a:rPr lang="tr-TR" sz="500" b="1" i="0" u="none" strike="noStrike">
                          <a:solidFill>
                            <a:srgbClr val="000000"/>
                          </a:solidFill>
                          <a:effectLst/>
                          <a:latin typeface="Tahoma" panose="020B0604030504040204" pitchFamily="34" charset="0"/>
                        </a:rPr>
                        <a:t>DENETÇİ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3">
                  <a:txBody>
                    <a:bodyPr/>
                    <a:lstStyle/>
                    <a:p>
                      <a:pPr algn="l" fontAlgn="ctr"/>
                      <a:r>
                        <a:rPr lang="tr-TR" sz="600" b="1" i="0" u="none" strike="noStrike">
                          <a:solidFill>
                            <a:srgbClr val="000000"/>
                          </a:solidFill>
                          <a:effectLst/>
                          <a:latin typeface="Tahoma" panose="020B0604030504040204" pitchFamily="34" charset="0"/>
                        </a:rPr>
                        <a:t>Dr. Öğr. Üyesi Bekir KABASAKAL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81958451"/>
                  </a:ext>
                </a:extLst>
              </a:tr>
              <a:tr h="165356">
                <a:tc gridSpan="3">
                  <a:txBody>
                    <a:bodyPr/>
                    <a:lstStyle/>
                    <a:p>
                      <a:pPr algn="l" fontAlgn="ctr"/>
                      <a:r>
                        <a:rPr lang="tr-TR" sz="500" b="1" i="0" u="none" strike="noStrike">
                          <a:solidFill>
                            <a:srgbClr val="000000"/>
                          </a:solidFill>
                          <a:effectLst/>
                          <a:latin typeface="Tahoma" panose="020B0604030504040204" pitchFamily="34" charset="0"/>
                        </a:rPr>
                        <a:t>DENETLENEN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3">
                  <a:txBody>
                    <a:bodyPr/>
                    <a:lstStyle/>
                    <a:p>
                      <a:pPr algn="l" fontAlgn="ctr"/>
                      <a:r>
                        <a:rPr lang="tr-TR" sz="600" b="1" i="0" u="none" strike="noStrike" dirty="0" err="1">
                          <a:solidFill>
                            <a:srgbClr val="000000"/>
                          </a:solidFill>
                          <a:effectLst/>
                          <a:latin typeface="Tahoma" panose="020B0604030504040204" pitchFamily="34" charset="0"/>
                        </a:rPr>
                        <a:t>Dr.Öğr.Üyesi</a:t>
                      </a:r>
                      <a:r>
                        <a:rPr lang="tr-TR" sz="600" b="1" i="0" u="none" strike="noStrike" dirty="0">
                          <a:solidFill>
                            <a:srgbClr val="000000"/>
                          </a:solidFill>
                          <a:effectLst/>
                          <a:latin typeface="Tahoma" panose="020B0604030504040204" pitchFamily="34" charset="0"/>
                        </a:rPr>
                        <a:t> Zeynep Ayça TERZİOĞLU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019542"/>
                  </a:ext>
                </a:extLst>
              </a:tr>
              <a:tr h="165356">
                <a:tc gridSpan="3">
                  <a:txBody>
                    <a:bodyPr/>
                    <a:lstStyle/>
                    <a:p>
                      <a:pPr algn="l"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7643094"/>
                  </a:ext>
                </a:extLst>
              </a:tr>
              <a:tr h="81376">
                <a:tc gridSpan="9">
                  <a:txBody>
                    <a:bodyPr/>
                    <a:lstStyle/>
                    <a:p>
                      <a:pPr algn="l" fontAlgn="ctr"/>
                      <a:r>
                        <a:rPr lang="tr-TR" sz="400" b="1" i="0" u="none" strike="noStrike">
                          <a:solidFill>
                            <a:srgbClr val="000000"/>
                          </a:solidFill>
                          <a:effectLst/>
                          <a:highlight>
                            <a:srgbClr val="FFFFFF"/>
                          </a:highlight>
                          <a:latin typeface="Times New Roman" panose="02020603050405020304" pitchFamily="18" charset="0"/>
                        </a:rPr>
                        <a:t>Form No:KY-FR-0030 Yayın Tarihi:03.05.2018 Değ.Tarihi:-Değ.No:0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tr-TR" sz="400" b="0" i="0" u="none" strike="noStrike" dirty="0">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89271589"/>
                  </a:ext>
                </a:extLst>
              </a:tr>
            </a:tbl>
          </a:graphicData>
        </a:graphic>
      </p:graphicFrame>
      <p:pic>
        <p:nvPicPr>
          <p:cNvPr id="3" name="Resim 2">
            <a:extLst>
              <a:ext uri="{FF2B5EF4-FFF2-40B4-BE49-F238E27FC236}">
                <a16:creationId xmlns:a16="http://schemas.microsoft.com/office/drawing/2014/main" id="{00000000-0008-0000-0000-000003000000}"/>
              </a:ext>
            </a:extLst>
          </p:cNvPr>
          <p:cNvPicPr/>
          <p:nvPr/>
        </p:nvPicPr>
        <p:blipFill>
          <a:blip r:embed="rId3"/>
          <a:stretch>
            <a:fillRect/>
          </a:stretch>
        </p:blipFill>
        <p:spPr>
          <a:xfrm>
            <a:off x="475608" y="1165178"/>
            <a:ext cx="1420100" cy="323531"/>
          </a:xfrm>
          <a:prstGeom prst="rect">
            <a:avLst/>
          </a:prstGeom>
        </p:spPr>
      </p:pic>
      <p:sp>
        <p:nvSpPr>
          <p:cNvPr id="4" name="Metin kutusu 3">
            <a:extLst>
              <a:ext uri="{FF2B5EF4-FFF2-40B4-BE49-F238E27FC236}">
                <a16:creationId xmlns:a16="http://schemas.microsoft.com/office/drawing/2014/main" id="{20C6E744-C249-D8CC-E8B4-B598D7A4D405}"/>
              </a:ext>
            </a:extLst>
          </p:cNvPr>
          <p:cNvSpPr txBox="1"/>
          <p:nvPr/>
        </p:nvSpPr>
        <p:spPr>
          <a:xfrm>
            <a:off x="3935003" y="6314359"/>
            <a:ext cx="5432034" cy="584775"/>
          </a:xfrm>
          <a:prstGeom prst="rect">
            <a:avLst/>
          </a:prstGeom>
          <a:noFill/>
        </p:spPr>
        <p:txBody>
          <a:bodyPr wrap="square" rtlCol="0">
            <a:spAutoFit/>
          </a:bodyPr>
          <a:lstStyle/>
          <a:p>
            <a:r>
              <a:rPr lang="tr-TR" sz="3200" dirty="0">
                <a:solidFill>
                  <a:srgbClr val="001626"/>
                </a:solidFill>
              </a:rPr>
              <a:t>KYS İç Denetim Raporu: %100</a:t>
            </a:r>
          </a:p>
        </p:txBody>
      </p:sp>
    </p:spTree>
    <p:extLst>
      <p:ext uri="{BB962C8B-B14F-4D97-AF65-F5344CB8AC3E}">
        <p14:creationId xmlns:p14="http://schemas.microsoft.com/office/powerpoint/2010/main" val="134635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30725FAA-4437-65CC-DE87-A91F2B61B3EF}"/>
              </a:ext>
            </a:extLst>
          </p:cNvPr>
          <p:cNvPicPr>
            <a:picLocks noChangeAspect="1"/>
          </p:cNvPicPr>
          <p:nvPr/>
        </p:nvPicPr>
        <p:blipFill>
          <a:blip r:embed="rId3"/>
          <a:stretch>
            <a:fillRect/>
          </a:stretch>
        </p:blipFill>
        <p:spPr>
          <a:xfrm>
            <a:off x="34834" y="1860868"/>
            <a:ext cx="6079097" cy="1794142"/>
          </a:xfrm>
          <a:prstGeom prst="rect">
            <a:avLst/>
          </a:prstGeom>
        </p:spPr>
      </p:pic>
      <p:pic>
        <p:nvPicPr>
          <p:cNvPr id="5" name="Resim 4">
            <a:extLst>
              <a:ext uri="{FF2B5EF4-FFF2-40B4-BE49-F238E27FC236}">
                <a16:creationId xmlns:a16="http://schemas.microsoft.com/office/drawing/2014/main" id="{2AA079F4-B845-56F7-B6FF-48287DF4DB57}"/>
              </a:ext>
            </a:extLst>
          </p:cNvPr>
          <p:cNvPicPr>
            <a:picLocks noChangeAspect="1"/>
          </p:cNvPicPr>
          <p:nvPr/>
        </p:nvPicPr>
        <p:blipFill>
          <a:blip r:embed="rId4"/>
          <a:stretch>
            <a:fillRect/>
          </a:stretch>
        </p:blipFill>
        <p:spPr>
          <a:xfrm>
            <a:off x="6113931" y="2068830"/>
            <a:ext cx="3030069" cy="4254395"/>
          </a:xfrm>
          <a:prstGeom prst="rect">
            <a:avLst/>
          </a:prstGeom>
        </p:spPr>
      </p:pic>
      <p:graphicFrame>
        <p:nvGraphicFramePr>
          <p:cNvPr id="65" name="Tablo 64">
            <a:extLst>
              <a:ext uri="{FF2B5EF4-FFF2-40B4-BE49-F238E27FC236}">
                <a16:creationId xmlns:a16="http://schemas.microsoft.com/office/drawing/2014/main" id="{FCF94878-BC7D-6FEC-84C4-C04A10811E06}"/>
              </a:ext>
            </a:extLst>
          </p:cNvPr>
          <p:cNvGraphicFramePr>
            <a:graphicFrameLocks noGrp="1"/>
          </p:cNvGraphicFramePr>
          <p:nvPr>
            <p:extLst>
              <p:ext uri="{D42A27DB-BD31-4B8C-83A1-F6EECF244321}">
                <p14:modId xmlns:p14="http://schemas.microsoft.com/office/powerpoint/2010/main" val="933871178"/>
              </p:ext>
            </p:extLst>
          </p:nvPr>
        </p:nvGraphicFramePr>
        <p:xfrm>
          <a:off x="34834" y="3945723"/>
          <a:ext cx="6079096" cy="2354136"/>
        </p:xfrm>
        <a:graphic>
          <a:graphicData uri="http://schemas.openxmlformats.org/drawingml/2006/table">
            <a:tbl>
              <a:tblPr>
                <a:tableStyleId>{35758FB7-9AC5-4552-8A53-C91805E547FA}</a:tableStyleId>
              </a:tblPr>
              <a:tblGrid>
                <a:gridCol w="443027">
                  <a:extLst>
                    <a:ext uri="{9D8B030D-6E8A-4147-A177-3AD203B41FA5}">
                      <a16:colId xmlns:a16="http://schemas.microsoft.com/office/drawing/2014/main" val="2466253978"/>
                    </a:ext>
                  </a:extLst>
                </a:gridCol>
                <a:gridCol w="1468656">
                  <a:extLst>
                    <a:ext uri="{9D8B030D-6E8A-4147-A177-3AD203B41FA5}">
                      <a16:colId xmlns:a16="http://schemas.microsoft.com/office/drawing/2014/main" val="1410678343"/>
                    </a:ext>
                  </a:extLst>
                </a:gridCol>
                <a:gridCol w="2055131">
                  <a:extLst>
                    <a:ext uri="{9D8B030D-6E8A-4147-A177-3AD203B41FA5}">
                      <a16:colId xmlns:a16="http://schemas.microsoft.com/office/drawing/2014/main" val="1618889810"/>
                    </a:ext>
                  </a:extLst>
                </a:gridCol>
                <a:gridCol w="1091707">
                  <a:extLst>
                    <a:ext uri="{9D8B030D-6E8A-4147-A177-3AD203B41FA5}">
                      <a16:colId xmlns:a16="http://schemas.microsoft.com/office/drawing/2014/main" val="3385544192"/>
                    </a:ext>
                  </a:extLst>
                </a:gridCol>
                <a:gridCol w="1020575">
                  <a:extLst>
                    <a:ext uri="{9D8B030D-6E8A-4147-A177-3AD203B41FA5}">
                      <a16:colId xmlns:a16="http://schemas.microsoft.com/office/drawing/2014/main" val="977283762"/>
                    </a:ext>
                  </a:extLst>
                </a:gridCol>
              </a:tblGrid>
              <a:tr h="184947">
                <a:tc gridSpan="4">
                  <a:txBody>
                    <a:bodyPr/>
                    <a:lstStyle/>
                    <a:p>
                      <a:pPr>
                        <a:lnSpc>
                          <a:spcPct val="107000"/>
                        </a:lnSpc>
                        <a:spcAft>
                          <a:spcPts val="800"/>
                        </a:spcAft>
                      </a:pPr>
                      <a:r>
                        <a:rPr lang="tr-TR" sz="1400" b="1" dirty="0">
                          <a:solidFill>
                            <a:srgbClr val="001626"/>
                          </a:solidFill>
                          <a:effectLst/>
                        </a:rPr>
                        <a:t>Makaleler</a:t>
                      </a:r>
                      <a:endParaRPr lang="tr-TR" sz="1200" b="1"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70" marR="44170" marT="0" marB="0"/>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dirty="0">
                          <a:solidFill>
                            <a:srgbClr val="001626"/>
                          </a:solidFill>
                          <a:effectLst/>
                        </a:rPr>
                        <a:t> </a:t>
                      </a:r>
                      <a:endParaRPr lang="tr-TR" sz="120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170" marR="44170" marT="0" marB="0"/>
                </a:tc>
                <a:extLst>
                  <a:ext uri="{0D108BD9-81ED-4DB2-BD59-A6C34878D82A}">
                    <a16:rowId xmlns:a16="http://schemas.microsoft.com/office/drawing/2014/main" val="4026286020"/>
                  </a:ext>
                </a:extLst>
              </a:tr>
              <a:tr h="480381">
                <a:tc>
                  <a:txBody>
                    <a:bodyPr/>
                    <a:lstStyle/>
                    <a:p>
                      <a:pPr algn="ctr">
                        <a:lnSpc>
                          <a:spcPct val="107000"/>
                        </a:lnSpc>
                        <a:spcAft>
                          <a:spcPts val="800"/>
                        </a:spcAft>
                      </a:pPr>
                      <a:r>
                        <a:rPr lang="tr-TR" sz="1400" b="1">
                          <a:solidFill>
                            <a:srgbClr val="001626"/>
                          </a:solidFill>
                          <a:effectLst/>
                        </a:rPr>
                        <a:t>Sıra</a:t>
                      </a:r>
                      <a:endParaRPr lang="tr-TR" sz="1200" b="1">
                        <a:solidFill>
                          <a:srgbClr val="001626"/>
                        </a:solidFill>
                        <a:effectLst/>
                      </a:endParaRPr>
                    </a:p>
                    <a:p>
                      <a:pPr algn="ctr">
                        <a:lnSpc>
                          <a:spcPct val="107000"/>
                        </a:lnSpc>
                        <a:spcAft>
                          <a:spcPts val="800"/>
                        </a:spcAft>
                      </a:pPr>
                      <a:r>
                        <a:rPr lang="tr-TR" sz="1400" b="1">
                          <a:solidFill>
                            <a:srgbClr val="001626"/>
                          </a:solidFill>
                          <a:effectLst/>
                        </a:rPr>
                        <a:t>No</a:t>
                      </a:r>
                      <a:endParaRPr lang="tr-TR" sz="1200" b="1">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b="1" dirty="0">
                          <a:solidFill>
                            <a:srgbClr val="001626"/>
                          </a:solidFill>
                          <a:effectLst/>
                        </a:rPr>
                        <a:t> </a:t>
                      </a:r>
                      <a:endParaRPr lang="tr-TR" sz="1200" b="1" dirty="0">
                        <a:solidFill>
                          <a:srgbClr val="001626"/>
                        </a:solidFill>
                        <a:effectLst/>
                      </a:endParaRPr>
                    </a:p>
                    <a:p>
                      <a:pPr algn="ctr">
                        <a:lnSpc>
                          <a:spcPct val="107000"/>
                        </a:lnSpc>
                        <a:spcAft>
                          <a:spcPts val="800"/>
                        </a:spcAft>
                      </a:pPr>
                      <a:r>
                        <a:rPr lang="tr-TR" sz="1400" b="1" dirty="0">
                          <a:solidFill>
                            <a:srgbClr val="001626"/>
                          </a:solidFill>
                          <a:effectLst/>
                        </a:rPr>
                        <a:t>Yazarlar</a:t>
                      </a:r>
                      <a:endParaRPr lang="tr-TR" sz="1200" b="1"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b="1">
                          <a:solidFill>
                            <a:srgbClr val="001626"/>
                          </a:solidFill>
                          <a:effectLst/>
                        </a:rPr>
                        <a:t> </a:t>
                      </a:r>
                      <a:endParaRPr lang="tr-TR" sz="1200" b="1">
                        <a:solidFill>
                          <a:srgbClr val="001626"/>
                        </a:solidFill>
                        <a:effectLst/>
                      </a:endParaRPr>
                    </a:p>
                    <a:p>
                      <a:pPr algn="ctr">
                        <a:lnSpc>
                          <a:spcPct val="107000"/>
                        </a:lnSpc>
                        <a:spcAft>
                          <a:spcPts val="800"/>
                        </a:spcAft>
                      </a:pPr>
                      <a:r>
                        <a:rPr lang="tr-TR" sz="1400" b="1">
                          <a:solidFill>
                            <a:srgbClr val="001626"/>
                          </a:solidFill>
                          <a:effectLst/>
                        </a:rPr>
                        <a:t>Çalışmanın Başlığı</a:t>
                      </a:r>
                      <a:endParaRPr lang="tr-TR" sz="1200" b="1">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b="1">
                          <a:solidFill>
                            <a:srgbClr val="001626"/>
                          </a:solidFill>
                          <a:effectLst/>
                        </a:rPr>
                        <a:t> </a:t>
                      </a:r>
                      <a:endParaRPr lang="tr-TR" sz="1200" b="1">
                        <a:solidFill>
                          <a:srgbClr val="001626"/>
                        </a:solidFill>
                        <a:effectLst/>
                      </a:endParaRPr>
                    </a:p>
                    <a:p>
                      <a:pPr algn="ctr">
                        <a:lnSpc>
                          <a:spcPct val="107000"/>
                        </a:lnSpc>
                        <a:spcAft>
                          <a:spcPts val="800"/>
                        </a:spcAft>
                      </a:pPr>
                      <a:r>
                        <a:rPr lang="tr-TR" sz="1400" b="1">
                          <a:solidFill>
                            <a:srgbClr val="001626"/>
                          </a:solidFill>
                          <a:effectLst/>
                        </a:rPr>
                        <a:t>Dergi</a:t>
                      </a:r>
                      <a:endParaRPr lang="tr-TR" sz="1200" b="1">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b="1" dirty="0">
                          <a:solidFill>
                            <a:srgbClr val="001626"/>
                          </a:solidFill>
                          <a:effectLst/>
                        </a:rPr>
                        <a:t> </a:t>
                      </a:r>
                      <a:endParaRPr lang="tr-TR" sz="1200" b="1" dirty="0">
                        <a:solidFill>
                          <a:srgbClr val="001626"/>
                        </a:solidFill>
                        <a:effectLst/>
                      </a:endParaRPr>
                    </a:p>
                    <a:p>
                      <a:pPr algn="ctr">
                        <a:lnSpc>
                          <a:spcPct val="107000"/>
                        </a:lnSpc>
                        <a:spcAft>
                          <a:spcPts val="800"/>
                        </a:spcAft>
                      </a:pPr>
                      <a:r>
                        <a:rPr lang="tr-TR" sz="1400" b="1" dirty="0">
                          <a:solidFill>
                            <a:srgbClr val="001626"/>
                          </a:solidFill>
                          <a:effectLst/>
                        </a:rPr>
                        <a:t>Tarih</a:t>
                      </a:r>
                      <a:endParaRPr lang="tr-TR" sz="1200" b="1"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extLst>
                  <a:ext uri="{0D108BD9-81ED-4DB2-BD59-A6C34878D82A}">
                    <a16:rowId xmlns:a16="http://schemas.microsoft.com/office/drawing/2014/main" val="3876682846"/>
                  </a:ext>
                </a:extLst>
              </a:tr>
              <a:tr h="1415339">
                <a:tc>
                  <a:txBody>
                    <a:bodyPr/>
                    <a:lstStyle/>
                    <a:p>
                      <a:pPr algn="ctr">
                        <a:lnSpc>
                          <a:spcPct val="107000"/>
                        </a:lnSpc>
                        <a:spcAft>
                          <a:spcPts val="800"/>
                        </a:spcAft>
                      </a:pPr>
                      <a:r>
                        <a:rPr lang="tr-TR" sz="1400">
                          <a:solidFill>
                            <a:srgbClr val="001626"/>
                          </a:solidFill>
                          <a:effectLst/>
                        </a:rPr>
                        <a:t> </a:t>
                      </a:r>
                      <a:endParaRPr lang="tr-TR" sz="1200">
                        <a:solidFill>
                          <a:srgbClr val="001626"/>
                        </a:solidFill>
                        <a:effectLst/>
                      </a:endParaRPr>
                    </a:p>
                    <a:p>
                      <a:pPr algn="ctr">
                        <a:lnSpc>
                          <a:spcPct val="107000"/>
                        </a:lnSpc>
                        <a:spcAft>
                          <a:spcPts val="800"/>
                        </a:spcAft>
                      </a:pPr>
                      <a:r>
                        <a:rPr lang="tr-TR" sz="1400">
                          <a:solidFill>
                            <a:srgbClr val="001626"/>
                          </a:solidFill>
                          <a:effectLst/>
                        </a:rPr>
                        <a:t> </a:t>
                      </a:r>
                      <a:endParaRPr lang="tr-TR" sz="1200">
                        <a:solidFill>
                          <a:srgbClr val="001626"/>
                        </a:solidFill>
                        <a:effectLst/>
                      </a:endParaRPr>
                    </a:p>
                    <a:p>
                      <a:pPr algn="ctr">
                        <a:lnSpc>
                          <a:spcPct val="107000"/>
                        </a:lnSpc>
                        <a:spcAft>
                          <a:spcPts val="800"/>
                        </a:spcAft>
                      </a:pPr>
                      <a:r>
                        <a:rPr lang="tr-TR" sz="1400">
                          <a:solidFill>
                            <a:srgbClr val="001626"/>
                          </a:solidFill>
                          <a:effectLst/>
                        </a:rPr>
                        <a:t>1</a:t>
                      </a:r>
                      <a:endParaRPr lang="tr-TR" sz="120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dirty="0">
                          <a:solidFill>
                            <a:srgbClr val="001626"/>
                          </a:solidFill>
                          <a:effectLst/>
                        </a:rPr>
                        <a:t> Zeynep Ayça TERZİOĞLU,</a:t>
                      </a:r>
                      <a:endParaRPr lang="tr-TR" sz="1200" dirty="0">
                        <a:solidFill>
                          <a:srgbClr val="001626"/>
                        </a:solidFill>
                        <a:effectLst/>
                      </a:endParaRPr>
                    </a:p>
                    <a:p>
                      <a:pPr algn="ctr">
                        <a:lnSpc>
                          <a:spcPct val="107000"/>
                        </a:lnSpc>
                        <a:spcAft>
                          <a:spcPts val="800"/>
                        </a:spcAft>
                      </a:pPr>
                      <a:r>
                        <a:rPr lang="tr-TR" sz="1400" dirty="0">
                          <a:solidFill>
                            <a:srgbClr val="001626"/>
                          </a:solidFill>
                          <a:effectLst/>
                        </a:rPr>
                        <a:t>Mustafa YILDIZ,</a:t>
                      </a:r>
                      <a:endParaRPr lang="tr-TR" sz="1200" dirty="0">
                        <a:solidFill>
                          <a:srgbClr val="001626"/>
                        </a:solidFill>
                        <a:effectLst/>
                      </a:endParaRPr>
                    </a:p>
                    <a:p>
                      <a:pPr algn="ctr">
                        <a:lnSpc>
                          <a:spcPct val="107000"/>
                        </a:lnSpc>
                        <a:spcAft>
                          <a:spcPts val="800"/>
                        </a:spcAft>
                      </a:pPr>
                      <a:r>
                        <a:rPr lang="tr-TR" sz="1400" dirty="0">
                          <a:solidFill>
                            <a:srgbClr val="001626"/>
                          </a:solidFill>
                          <a:effectLst/>
                        </a:rPr>
                        <a:t>S. Gülfem ÇAKIR</a:t>
                      </a:r>
                      <a:endParaRPr lang="tr-TR" sz="120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a:solidFill>
                            <a:srgbClr val="001626"/>
                          </a:solidFill>
                          <a:effectLst/>
                        </a:rPr>
                        <a:t>Effect of Online Mindfulness-based Physical Exercise Program on Psychological Well-being and Life Satisfaction during the Covid-19 Pandemic</a:t>
                      </a:r>
                      <a:endParaRPr lang="tr-TR" sz="120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a:solidFill>
                            <a:srgbClr val="001626"/>
                          </a:solidFill>
                          <a:effectLst/>
                        </a:rPr>
                        <a:t> </a:t>
                      </a:r>
                      <a:endParaRPr lang="tr-TR" sz="1200">
                        <a:solidFill>
                          <a:srgbClr val="001626"/>
                        </a:solidFill>
                        <a:effectLst/>
                      </a:endParaRPr>
                    </a:p>
                    <a:p>
                      <a:pPr algn="ctr">
                        <a:lnSpc>
                          <a:spcPct val="107000"/>
                        </a:lnSpc>
                        <a:spcAft>
                          <a:spcPts val="800"/>
                        </a:spcAft>
                      </a:pPr>
                      <a:r>
                        <a:rPr lang="tr-TR" sz="1400">
                          <a:solidFill>
                            <a:srgbClr val="001626"/>
                          </a:solidFill>
                          <a:effectLst/>
                        </a:rPr>
                        <a:t>Current Psychology (SSCI, Q2), 2022</a:t>
                      </a:r>
                      <a:endParaRPr lang="tr-TR" sz="120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tc>
                  <a:txBody>
                    <a:bodyPr/>
                    <a:lstStyle/>
                    <a:p>
                      <a:pPr algn="ctr">
                        <a:lnSpc>
                          <a:spcPct val="107000"/>
                        </a:lnSpc>
                        <a:spcAft>
                          <a:spcPts val="800"/>
                        </a:spcAft>
                      </a:pPr>
                      <a:r>
                        <a:rPr lang="tr-TR" sz="1400" dirty="0">
                          <a:solidFill>
                            <a:srgbClr val="001626"/>
                          </a:solidFill>
                          <a:effectLst/>
                        </a:rPr>
                        <a:t> </a:t>
                      </a:r>
                    </a:p>
                    <a:p>
                      <a:pPr algn="ctr">
                        <a:lnSpc>
                          <a:spcPct val="107000"/>
                        </a:lnSpc>
                        <a:spcAft>
                          <a:spcPts val="800"/>
                        </a:spcAft>
                      </a:pPr>
                      <a:endParaRPr lang="tr-TR" sz="140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tr-TR" sz="140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rPr>
                        <a:t>2022</a:t>
                      </a:r>
                      <a:endParaRPr lang="tr-TR" sz="120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148" marR="68148" marT="0" marB="0"/>
                </a:tc>
                <a:extLst>
                  <a:ext uri="{0D108BD9-81ED-4DB2-BD59-A6C34878D82A}">
                    <a16:rowId xmlns:a16="http://schemas.microsoft.com/office/drawing/2014/main" val="2084824605"/>
                  </a:ext>
                </a:extLst>
              </a:tr>
            </a:tbl>
          </a:graphicData>
        </a:graphic>
      </p:graphicFrame>
    </p:spTree>
    <p:extLst>
      <p:ext uri="{BB962C8B-B14F-4D97-AF65-F5344CB8AC3E}">
        <p14:creationId xmlns:p14="http://schemas.microsoft.com/office/powerpoint/2010/main" val="230927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4">
            <a:extLst>
              <a:ext uri="{FF2B5EF4-FFF2-40B4-BE49-F238E27FC236}">
                <a16:creationId xmlns:a16="http://schemas.microsoft.com/office/drawing/2014/main" id="{2B2A535E-F4A6-E99F-C61A-D02943BC69C9}"/>
              </a:ext>
            </a:extLst>
          </p:cNvPr>
          <p:cNvGraphicFramePr>
            <a:graphicFrameLocks noGrp="1"/>
          </p:cNvGraphicFramePr>
          <p:nvPr>
            <p:extLst>
              <p:ext uri="{D42A27DB-BD31-4B8C-83A1-F6EECF244321}">
                <p14:modId xmlns:p14="http://schemas.microsoft.com/office/powerpoint/2010/main" val="346774729"/>
              </p:ext>
            </p:extLst>
          </p:nvPr>
        </p:nvGraphicFramePr>
        <p:xfrm>
          <a:off x="1785710" y="2571769"/>
          <a:ext cx="6130247" cy="2314179"/>
        </p:xfrm>
        <a:graphic>
          <a:graphicData uri="http://schemas.openxmlformats.org/drawingml/2006/table">
            <a:tbl>
              <a:tblPr firstRow="1" bandRow="1">
                <a:tableStyleId>{5C22544A-7EE6-4342-B048-85BDC9FD1C3A}</a:tableStyleId>
              </a:tblPr>
              <a:tblGrid>
                <a:gridCol w="3891674">
                  <a:extLst>
                    <a:ext uri="{9D8B030D-6E8A-4147-A177-3AD203B41FA5}">
                      <a16:colId xmlns:a16="http://schemas.microsoft.com/office/drawing/2014/main" val="896092459"/>
                    </a:ext>
                  </a:extLst>
                </a:gridCol>
                <a:gridCol w="2238573">
                  <a:extLst>
                    <a:ext uri="{9D8B030D-6E8A-4147-A177-3AD203B41FA5}">
                      <a16:colId xmlns:a16="http://schemas.microsoft.com/office/drawing/2014/main" val="154336972"/>
                    </a:ext>
                  </a:extLst>
                </a:gridCol>
              </a:tblGrid>
              <a:tr h="858486">
                <a:tc>
                  <a:txBody>
                    <a:bodyPr/>
                    <a:lstStyle/>
                    <a:p>
                      <a:pPr algn="ctr"/>
                      <a:r>
                        <a:rPr lang="tr-TR" sz="2000" dirty="0"/>
                        <a:t>2023 Yılında Gerçekleşen Faaliyetler</a:t>
                      </a:r>
                    </a:p>
                  </a:txBody>
                  <a:tcPr/>
                </a:tc>
                <a:tc>
                  <a:txBody>
                    <a:bodyPr/>
                    <a:lstStyle/>
                    <a:p>
                      <a:pPr algn="ctr"/>
                      <a:r>
                        <a:rPr lang="tr-TR" sz="2000" dirty="0"/>
                        <a:t>Faaliyet Sayısı</a:t>
                      </a:r>
                    </a:p>
                  </a:txBody>
                  <a:tcPr/>
                </a:tc>
                <a:extLst>
                  <a:ext uri="{0D108BD9-81ED-4DB2-BD59-A6C34878D82A}">
                    <a16:rowId xmlns:a16="http://schemas.microsoft.com/office/drawing/2014/main" val="1961624398"/>
                  </a:ext>
                </a:extLst>
              </a:tr>
              <a:tr h="485231">
                <a:tc>
                  <a:txBody>
                    <a:bodyPr/>
                    <a:lstStyle/>
                    <a:p>
                      <a:pPr algn="ctr"/>
                      <a:r>
                        <a:rPr lang="tr-TR" sz="2000" dirty="0">
                          <a:solidFill>
                            <a:schemeClr val="tx2"/>
                          </a:solidFill>
                        </a:rPr>
                        <a:t>Seminer Programları</a:t>
                      </a:r>
                    </a:p>
                  </a:txBody>
                  <a:tcPr/>
                </a:tc>
                <a:tc>
                  <a:txBody>
                    <a:bodyPr/>
                    <a:lstStyle/>
                    <a:p>
                      <a:pPr algn="ctr"/>
                      <a:r>
                        <a:rPr lang="tr-TR" sz="2000" dirty="0">
                          <a:solidFill>
                            <a:schemeClr val="tx2"/>
                          </a:solidFill>
                        </a:rPr>
                        <a:t>7</a:t>
                      </a:r>
                    </a:p>
                  </a:txBody>
                  <a:tcPr/>
                </a:tc>
                <a:extLst>
                  <a:ext uri="{0D108BD9-81ED-4DB2-BD59-A6C34878D82A}">
                    <a16:rowId xmlns:a16="http://schemas.microsoft.com/office/drawing/2014/main" val="3963377638"/>
                  </a:ext>
                </a:extLst>
              </a:tr>
              <a:tr h="485231">
                <a:tc>
                  <a:txBody>
                    <a:bodyPr/>
                    <a:lstStyle/>
                    <a:p>
                      <a:pPr algn="ctr"/>
                      <a:r>
                        <a:rPr lang="tr-TR" sz="2000" dirty="0">
                          <a:solidFill>
                            <a:schemeClr val="tx2"/>
                          </a:solidFill>
                        </a:rPr>
                        <a:t>Atölye Çalışmaları</a:t>
                      </a:r>
                    </a:p>
                  </a:txBody>
                  <a:tcPr/>
                </a:tc>
                <a:tc>
                  <a:txBody>
                    <a:bodyPr/>
                    <a:lstStyle/>
                    <a:p>
                      <a:pPr algn="ctr"/>
                      <a:r>
                        <a:rPr lang="tr-TR" sz="2000" dirty="0">
                          <a:solidFill>
                            <a:schemeClr val="tx2"/>
                          </a:solidFill>
                        </a:rPr>
                        <a:t>3</a:t>
                      </a:r>
                    </a:p>
                  </a:txBody>
                  <a:tcPr/>
                </a:tc>
                <a:extLst>
                  <a:ext uri="{0D108BD9-81ED-4DB2-BD59-A6C34878D82A}">
                    <a16:rowId xmlns:a16="http://schemas.microsoft.com/office/drawing/2014/main" val="187988469"/>
                  </a:ext>
                </a:extLst>
              </a:tr>
              <a:tr h="485231">
                <a:tc>
                  <a:txBody>
                    <a:bodyPr/>
                    <a:lstStyle/>
                    <a:p>
                      <a:pPr algn="ctr"/>
                      <a:r>
                        <a:rPr lang="tr-TR" sz="2000" b="1" dirty="0">
                          <a:solidFill>
                            <a:schemeClr val="tx2"/>
                          </a:solidFill>
                        </a:rPr>
                        <a:t>TOPLAM</a:t>
                      </a:r>
                    </a:p>
                  </a:txBody>
                  <a:tcPr/>
                </a:tc>
                <a:tc>
                  <a:txBody>
                    <a:bodyPr/>
                    <a:lstStyle/>
                    <a:p>
                      <a:pPr algn="ctr"/>
                      <a:r>
                        <a:rPr lang="tr-TR" sz="2000" b="1" dirty="0">
                          <a:solidFill>
                            <a:schemeClr val="tx2"/>
                          </a:solidFill>
                        </a:rPr>
                        <a:t>10</a:t>
                      </a:r>
                    </a:p>
                  </a:txBody>
                  <a:tcPr/>
                </a:tc>
                <a:extLst>
                  <a:ext uri="{0D108BD9-81ED-4DB2-BD59-A6C34878D82A}">
                    <a16:rowId xmlns:a16="http://schemas.microsoft.com/office/drawing/2014/main" val="332987031"/>
                  </a:ext>
                </a:extLst>
              </a:tr>
            </a:tbl>
          </a:graphicData>
        </a:graphic>
      </p:graphicFrame>
    </p:spTree>
    <p:extLst>
      <p:ext uri="{BB962C8B-B14F-4D97-AF65-F5344CB8AC3E}">
        <p14:creationId xmlns:p14="http://schemas.microsoft.com/office/powerpoint/2010/main" val="217923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4677265-085B-BF60-D4D4-48E3F4B503A3}"/>
              </a:ext>
            </a:extLst>
          </p:cNvPr>
          <p:cNvSpPr txBox="1"/>
          <p:nvPr/>
        </p:nvSpPr>
        <p:spPr>
          <a:xfrm>
            <a:off x="1525748" y="2951946"/>
            <a:ext cx="6411074" cy="954107"/>
          </a:xfrm>
          <a:prstGeom prst="rect">
            <a:avLst/>
          </a:prstGeom>
          <a:noFill/>
        </p:spPr>
        <p:txBody>
          <a:bodyPr wrap="square" rtlCol="0">
            <a:spAutoFit/>
          </a:bodyPr>
          <a:lstStyle/>
          <a:p>
            <a:pPr marL="285750" indent="-285750" algn="ctr">
              <a:buFont typeface="Arial" panose="020B0604020202020204" pitchFamily="34" charset="0"/>
              <a:buChar char="•"/>
            </a:pPr>
            <a:r>
              <a:rPr lang="tr-TR" sz="2800" dirty="0">
                <a:solidFill>
                  <a:schemeClr val="tx2"/>
                </a:solidFill>
              </a:rPr>
              <a:t>Bu alan PDR Merkezi için değerlendirme dışıdır.</a:t>
            </a:r>
          </a:p>
        </p:txBody>
      </p:sp>
    </p:spTree>
    <p:extLst>
      <p:ext uri="{BB962C8B-B14F-4D97-AF65-F5344CB8AC3E}">
        <p14:creationId xmlns:p14="http://schemas.microsoft.com/office/powerpoint/2010/main" val="2926320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5444238"/>
            <a:ext cx="8352928" cy="136960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a:r>
              <a:rPr lang="tr-TR" sz="1400" b="0" i="1" dirty="0">
                <a:solidFill>
                  <a:srgbClr val="002060"/>
                </a:solidFill>
                <a:effectLst/>
                <a:latin typeface="Arial" panose="020B0604020202020204" pitchFamily="34" charset="0"/>
              </a:rPr>
              <a:t>Ruh sağlığı alanında yetkin uzmanlar ile psikolojik danışma etik ilkeleri doğrultusunda psikolojik danışmanlık ve rehberlik hizmetlerini gerçekleştirmektir.</a:t>
            </a:r>
            <a:endParaRPr lang="tr-TR" sz="1400" b="0" i="1" dirty="0">
              <a:solidFill>
                <a:srgbClr val="002060"/>
              </a:solidFill>
              <a:effectLst/>
              <a:latin typeface="inherit"/>
            </a:endParaRPr>
          </a:p>
          <a:p>
            <a:br>
              <a:rPr lang="tr-TR" sz="1400" dirty="0">
                <a:solidFill>
                  <a:srgbClr val="002060"/>
                </a:solidFill>
              </a:rPr>
            </a:br>
            <a:endParaRPr lang="tr-TR" sz="1400" b="1" dirty="0">
              <a:solidFill>
                <a:srgbClr val="002060"/>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58215" y="3279854"/>
            <a:ext cx="8352928" cy="2015936"/>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sz="1400" b="0" i="1" dirty="0">
                <a:solidFill>
                  <a:srgbClr val="002060"/>
                </a:solidFill>
                <a:effectLst/>
                <a:latin typeface="Arial" panose="020B0604020202020204" pitchFamily="34" charset="0"/>
              </a:rPr>
              <a:t>Merkezden psikolojik danışma hizmeti alan tüm bireylerin iyi oluş ve psikolojik dayanıklılık düzeylerini artırmak, öğrencilerin kariyer süreçlerinde belirlediği amaçlara ilgi ve yetenekleri doğrultusunda ulaşmalarını desteklemek,</a:t>
            </a:r>
            <a:endParaRPr lang="tr-TR" sz="1400" b="0" i="1" dirty="0">
              <a:solidFill>
                <a:srgbClr val="002060"/>
              </a:solidFill>
              <a:effectLst/>
              <a:latin typeface="Poppins" panose="020B0502040204020203" pitchFamily="2" charset="-94"/>
            </a:endParaRPr>
          </a:p>
          <a:p>
            <a:pPr algn="just"/>
            <a:r>
              <a:rPr lang="tr-TR" sz="1400" b="0" i="1" dirty="0">
                <a:solidFill>
                  <a:srgbClr val="002060"/>
                </a:solidFill>
                <a:effectLst/>
                <a:latin typeface="Arial" panose="020B0604020202020204" pitchFamily="34" charset="0"/>
              </a:rPr>
              <a:t>Yeniliğe ve gelişmeye açık, alanında yetkin bir ekip ile bireylerin sosyal, duygusal, fiziksel ve bilişsel açıdan gelişimlerini destekleyici faaliyetler gerçekleştirmek,</a:t>
            </a:r>
            <a:endParaRPr lang="tr-TR" sz="1400" b="0" i="1" dirty="0">
              <a:solidFill>
                <a:srgbClr val="002060"/>
              </a:solidFill>
              <a:effectLst/>
              <a:latin typeface="Poppins" panose="020B0502040204020203" pitchFamily="2" charset="-94"/>
            </a:endParaRPr>
          </a:p>
          <a:p>
            <a:pPr algn="just"/>
            <a:r>
              <a:rPr lang="tr-TR" sz="1400" b="0" i="1" dirty="0">
                <a:solidFill>
                  <a:srgbClr val="002060"/>
                </a:solidFill>
                <a:effectLst/>
                <a:latin typeface="Arial" panose="020B0604020202020204" pitchFamily="34" charset="0"/>
              </a:rPr>
              <a:t>Gelişimsel/önleyici uygulamaları ve bilimsel araştırmalarıyla üniversiteye ve topluma yönelik katkı sunan bir merkez olmaktır.</a:t>
            </a:r>
            <a:endParaRPr lang="tr-TR" sz="1400" b="0" i="1" dirty="0">
              <a:solidFill>
                <a:srgbClr val="002060"/>
              </a:solidFill>
              <a:effectLst/>
              <a:latin typeface="Poppins" panose="020B0502040204020203" pitchFamily="2" charset="-94"/>
            </a:endParaRPr>
          </a:p>
        </p:txBody>
      </p:sp>
      <p:sp>
        <p:nvSpPr>
          <p:cNvPr id="8" name="Dikdörtgen 7"/>
          <p:cNvSpPr/>
          <p:nvPr/>
        </p:nvSpPr>
        <p:spPr>
          <a:xfrm>
            <a:off x="479563" y="1660731"/>
            <a:ext cx="8352928" cy="213904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sz="1400" b="0" i="1" dirty="0">
                <a:solidFill>
                  <a:srgbClr val="002060"/>
                </a:solidFill>
                <a:effectLst/>
                <a:latin typeface="Arial" panose="020B0604020202020204" pitchFamily="34" charset="0"/>
              </a:rPr>
              <a:t>Merkeze başvuruda bulunan bireylere yönelik psikolojik danışmanlık hizmeti sunmak, kendilerini gerçekleştirme sürecinde ihtiyaç duydukları yardımı sağlamak ve iyi oluş düzeylerini artırmak için yüz yüze ve çevrim içi olarak bireyle psikolojik danışma, grupla psikolojik danışma ve önleyici ruh sağlığı çalışmalarını gerçekleştirerek üniversite bünyesindeki bireylere ve topluma ruh sağlığı desteği hizmetlerini yürütmektir.</a:t>
            </a:r>
            <a:endParaRPr lang="tr-TR" sz="1400" b="0" i="1" dirty="0">
              <a:solidFill>
                <a:srgbClr val="002060"/>
              </a:solidFill>
              <a:effectLst/>
              <a:latin typeface="inherit"/>
            </a:endParaRPr>
          </a:p>
          <a:p>
            <a:br>
              <a:rPr lang="tr-TR" dirty="0"/>
            </a:br>
            <a:endParaRPr lang="tr-TR"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914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17581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64">
            <a:extLst>
              <a:ext uri="{FF2B5EF4-FFF2-40B4-BE49-F238E27FC236}">
                <a16:creationId xmlns:a16="http://schemas.microsoft.com/office/drawing/2014/main" id="{BC8910A4-34D5-7544-736E-A16074BA28F3}"/>
              </a:ext>
            </a:extLst>
          </p:cNvPr>
          <p:cNvGraphicFramePr>
            <a:graphicFrameLocks noGrp="1"/>
          </p:cNvGraphicFramePr>
          <p:nvPr>
            <p:extLst>
              <p:ext uri="{D42A27DB-BD31-4B8C-83A1-F6EECF244321}">
                <p14:modId xmlns:p14="http://schemas.microsoft.com/office/powerpoint/2010/main" val="302015617"/>
              </p:ext>
            </p:extLst>
          </p:nvPr>
        </p:nvGraphicFramePr>
        <p:xfrm>
          <a:off x="-7562" y="1480543"/>
          <a:ext cx="6273978" cy="5309285"/>
        </p:xfrm>
        <a:graphic>
          <a:graphicData uri="http://schemas.openxmlformats.org/drawingml/2006/table">
            <a:tbl>
              <a:tblPr firstRow="1" bandRow="1">
                <a:tableStyleId>{7DF18680-E054-41AD-8BC1-D1AEF772440D}</a:tableStyleId>
              </a:tblPr>
              <a:tblGrid>
                <a:gridCol w="2578813">
                  <a:extLst>
                    <a:ext uri="{9D8B030D-6E8A-4147-A177-3AD203B41FA5}">
                      <a16:colId xmlns:a16="http://schemas.microsoft.com/office/drawing/2014/main" val="3616022122"/>
                    </a:ext>
                  </a:extLst>
                </a:gridCol>
                <a:gridCol w="1489753">
                  <a:extLst>
                    <a:ext uri="{9D8B030D-6E8A-4147-A177-3AD203B41FA5}">
                      <a16:colId xmlns:a16="http://schemas.microsoft.com/office/drawing/2014/main" val="1695766801"/>
                    </a:ext>
                  </a:extLst>
                </a:gridCol>
                <a:gridCol w="2205412">
                  <a:extLst>
                    <a:ext uri="{9D8B030D-6E8A-4147-A177-3AD203B41FA5}">
                      <a16:colId xmlns:a16="http://schemas.microsoft.com/office/drawing/2014/main" val="3111323944"/>
                    </a:ext>
                  </a:extLst>
                </a:gridCol>
              </a:tblGrid>
              <a:tr h="261455">
                <a:tc>
                  <a:txBody>
                    <a:bodyPr/>
                    <a:lstStyle/>
                    <a:p>
                      <a:pPr algn="ctr"/>
                      <a:r>
                        <a:rPr lang="tr-TR" sz="1600" dirty="0"/>
                        <a:t>Faaliyet Adı</a:t>
                      </a:r>
                    </a:p>
                  </a:txBody>
                  <a:tcPr/>
                </a:tc>
                <a:tc>
                  <a:txBody>
                    <a:bodyPr/>
                    <a:lstStyle/>
                    <a:p>
                      <a:pPr algn="ctr"/>
                      <a:r>
                        <a:rPr lang="tr-TR" sz="1600" dirty="0"/>
                        <a:t>Tarih</a:t>
                      </a:r>
                    </a:p>
                  </a:txBody>
                  <a:tcPr/>
                </a:tc>
                <a:tc>
                  <a:txBody>
                    <a:bodyPr/>
                    <a:lstStyle/>
                    <a:p>
                      <a:pPr algn="ctr"/>
                      <a:r>
                        <a:rPr lang="tr-TR" sz="1600" dirty="0"/>
                        <a:t>Hedef Grup</a:t>
                      </a:r>
                    </a:p>
                  </a:txBody>
                  <a:tcPr/>
                </a:tc>
                <a:extLst>
                  <a:ext uri="{0D108BD9-81ED-4DB2-BD59-A6C34878D82A}">
                    <a16:rowId xmlns:a16="http://schemas.microsoft.com/office/drawing/2014/main" val="1376625572"/>
                  </a:ext>
                </a:extLst>
              </a:tr>
              <a:tr h="451783">
                <a:tc>
                  <a:txBody>
                    <a:bodyPr/>
                    <a:lstStyle/>
                    <a:p>
                      <a:pPr algn="ctr">
                        <a:lnSpc>
                          <a:spcPct val="107000"/>
                        </a:lnSpc>
                        <a:spcAft>
                          <a:spcPts val="800"/>
                        </a:spcAft>
                      </a:pPr>
                      <a:r>
                        <a:rPr lang="tr-TR" sz="1400" b="0" i="1" kern="1200" dirty="0">
                          <a:solidFill>
                            <a:srgbClr val="001626"/>
                          </a:solidFill>
                          <a:effectLst/>
                          <a:latin typeface="+mn-lt"/>
                          <a:ea typeface="+mn-ea"/>
                          <a:cs typeface="+mn-cs"/>
                        </a:rPr>
                        <a:t>Duygulara Yönelik Farkındalık Atölye Çalışması</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26 Ekim 2022</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0" dirty="0">
                          <a:solidFill>
                            <a:srgbClr val="001626"/>
                          </a:solidFill>
                        </a:rPr>
                        <a:t>Antalya Bilim Üniversitesi Öğrencileri</a:t>
                      </a:r>
                    </a:p>
                  </a:txBody>
                  <a:tcPr/>
                </a:tc>
                <a:extLst>
                  <a:ext uri="{0D108BD9-81ED-4DB2-BD59-A6C34878D82A}">
                    <a16:rowId xmlns:a16="http://schemas.microsoft.com/office/drawing/2014/main" val="2768844684"/>
                  </a:ext>
                </a:extLst>
              </a:tr>
              <a:tr h="451783">
                <a:tc>
                  <a:txBody>
                    <a:bodyPr/>
                    <a:lstStyle/>
                    <a:p>
                      <a:pPr algn="ctr">
                        <a:lnSpc>
                          <a:spcPct val="107000"/>
                        </a:lnSpc>
                        <a:spcAft>
                          <a:spcPts val="800"/>
                        </a:spcAft>
                      </a:pPr>
                      <a:r>
                        <a:rPr lang="tr-TR" sz="1400" b="0" i="1" kern="1200" dirty="0">
                          <a:solidFill>
                            <a:srgbClr val="001626"/>
                          </a:solidFill>
                          <a:effectLst/>
                          <a:latin typeface="+mn-lt"/>
                          <a:ea typeface="+mn-ea"/>
                          <a:cs typeface="+mn-cs"/>
                        </a:rPr>
                        <a:t>Etkili Ders Çalışma Yöntemleri ve Kaygı Atölye Çalışması</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7 Kasım 2022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400" b="0" dirty="0">
                          <a:solidFill>
                            <a:srgbClr val="001626"/>
                          </a:solidFill>
                        </a:rPr>
                        <a:t>Antalya Bilim Üniversitesi Öğrencileri</a:t>
                      </a:r>
                    </a:p>
                  </a:txBody>
                  <a:tcPr/>
                </a:tc>
                <a:extLst>
                  <a:ext uri="{0D108BD9-81ED-4DB2-BD59-A6C34878D82A}">
                    <a16:rowId xmlns:a16="http://schemas.microsoft.com/office/drawing/2014/main" val="958013231"/>
                  </a:ext>
                </a:extLst>
              </a:tr>
              <a:tr h="392182">
                <a:tc>
                  <a:txBody>
                    <a:bodyPr/>
                    <a:lstStyle/>
                    <a:p>
                      <a:pPr algn="ctr">
                        <a:lnSpc>
                          <a:spcPct val="107000"/>
                        </a:lnSpc>
                        <a:spcAft>
                          <a:spcPts val="800"/>
                        </a:spcAft>
                      </a:pPr>
                      <a:r>
                        <a:rPr lang="tr-TR" sz="1400" b="0" i="1" dirty="0">
                          <a:solidFill>
                            <a:srgbClr val="001626"/>
                          </a:solidFill>
                          <a:effectLst/>
                          <a:latin typeface="Times New Roman" panose="02020603050405020304" pitchFamily="18" charset="0"/>
                          <a:ea typeface="Calibri" panose="020F0502020204030204" pitchFamily="34" charset="0"/>
                        </a:rPr>
                        <a:t>Öğrenci Motivasyonu Semineri</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16 Kasım 2022</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0" dirty="0">
                          <a:solidFill>
                            <a:srgbClr val="001626"/>
                          </a:solidFill>
                        </a:rPr>
                        <a:t>Yeryüzü Koleji Öğrencileri</a:t>
                      </a:r>
                    </a:p>
                  </a:txBody>
                  <a:tcPr/>
                </a:tc>
                <a:extLst>
                  <a:ext uri="{0D108BD9-81ED-4DB2-BD59-A6C34878D82A}">
                    <a16:rowId xmlns:a16="http://schemas.microsoft.com/office/drawing/2014/main" val="1516506635"/>
                  </a:ext>
                </a:extLst>
              </a:tr>
              <a:tr h="305075">
                <a:tc>
                  <a:txBody>
                    <a:bodyPr/>
                    <a:lstStyle/>
                    <a:p>
                      <a:pPr algn="ctr">
                        <a:lnSpc>
                          <a:spcPct val="107000"/>
                        </a:lnSpc>
                        <a:spcAft>
                          <a:spcPts val="800"/>
                        </a:spcAft>
                      </a:pPr>
                      <a:r>
                        <a:rPr lang="tr-TR" sz="1400" b="0" i="1" kern="1200" dirty="0">
                          <a:solidFill>
                            <a:srgbClr val="001626"/>
                          </a:solidFill>
                          <a:effectLst/>
                          <a:latin typeface="+mn-lt"/>
                          <a:ea typeface="+mn-ea"/>
                          <a:cs typeface="+mn-cs"/>
                        </a:rPr>
                        <a:t>Duygusal Şiddet Atölye Çalışması</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23 Kasım 2022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400" b="0" dirty="0">
                          <a:solidFill>
                            <a:srgbClr val="001626"/>
                          </a:solidFill>
                        </a:rPr>
                        <a:t>Antalya Bilim Üniversitesi Öğrencileri</a:t>
                      </a:r>
                    </a:p>
                  </a:txBody>
                  <a:tcPr/>
                </a:tc>
                <a:extLst>
                  <a:ext uri="{0D108BD9-81ED-4DB2-BD59-A6C34878D82A}">
                    <a16:rowId xmlns:a16="http://schemas.microsoft.com/office/drawing/2014/main" val="3999929718"/>
                  </a:ext>
                </a:extLst>
              </a:tr>
              <a:tr h="298928">
                <a:tc>
                  <a:txBody>
                    <a:bodyPr/>
                    <a:lstStyle/>
                    <a:p>
                      <a:pPr algn="ctr">
                        <a:lnSpc>
                          <a:spcPct val="107000"/>
                        </a:lnSpc>
                        <a:spcAft>
                          <a:spcPts val="800"/>
                        </a:spcAft>
                      </a:pPr>
                      <a:r>
                        <a:rPr lang="tr-TR" sz="1400" b="0" i="1" kern="1200" dirty="0">
                          <a:solidFill>
                            <a:srgbClr val="001626"/>
                          </a:solidFill>
                          <a:effectLst/>
                          <a:latin typeface="+mn-lt"/>
                          <a:ea typeface="+mn-ea"/>
                          <a:cs typeface="+mn-cs"/>
                        </a:rPr>
                        <a:t>Bir duygu olarak haset ve kıskançlık</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08 Aralık 2022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0" dirty="0">
                          <a:solidFill>
                            <a:srgbClr val="001626"/>
                          </a:solidFill>
                        </a:rPr>
                        <a:t>Dış Katılımcılar ve ABÜ Ailesi</a:t>
                      </a:r>
                    </a:p>
                  </a:txBody>
                  <a:tcPr/>
                </a:tc>
                <a:extLst>
                  <a:ext uri="{0D108BD9-81ED-4DB2-BD59-A6C34878D82A}">
                    <a16:rowId xmlns:a16="http://schemas.microsoft.com/office/drawing/2014/main" val="3475354868"/>
                  </a:ext>
                </a:extLst>
              </a:tr>
              <a:tr h="277213">
                <a:tc>
                  <a:txBody>
                    <a:bodyPr/>
                    <a:lstStyle/>
                    <a:p>
                      <a:pPr algn="ctr">
                        <a:lnSpc>
                          <a:spcPct val="107000"/>
                        </a:lnSpc>
                        <a:spcAft>
                          <a:spcPts val="800"/>
                        </a:spcAft>
                      </a:pPr>
                      <a:r>
                        <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rPr>
                        <a:t>Sınav Kaygısı ve Etkili Ders Çalışma Semineri</a:t>
                      </a: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16 Aralık 2022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0" dirty="0">
                          <a:solidFill>
                            <a:srgbClr val="001626"/>
                          </a:solidFill>
                        </a:rPr>
                        <a:t>Lise Öğrencileri</a:t>
                      </a:r>
                    </a:p>
                  </a:txBody>
                  <a:tcPr/>
                </a:tc>
                <a:extLst>
                  <a:ext uri="{0D108BD9-81ED-4DB2-BD59-A6C34878D82A}">
                    <a16:rowId xmlns:a16="http://schemas.microsoft.com/office/drawing/2014/main" val="938315160"/>
                  </a:ext>
                </a:extLst>
              </a:tr>
              <a:tr h="451783">
                <a:tc>
                  <a:txBody>
                    <a:bodyPr/>
                    <a:lstStyle/>
                    <a:p>
                      <a:pPr algn="ctr">
                        <a:lnSpc>
                          <a:spcPct val="107000"/>
                        </a:lnSpc>
                        <a:spcAft>
                          <a:spcPts val="800"/>
                        </a:spcAft>
                      </a:pPr>
                      <a:r>
                        <a:rPr lang="tr-TR" sz="1400" b="0" i="1" kern="1200" dirty="0">
                          <a:solidFill>
                            <a:srgbClr val="001626"/>
                          </a:solidFill>
                          <a:effectLst/>
                          <a:latin typeface="+mn-lt"/>
                          <a:ea typeface="+mn-ea"/>
                          <a:cs typeface="+mn-cs"/>
                        </a:rPr>
                        <a:t>Afetten Etkilenen Bireylere Destek Verenlere Yönelik Eğitim</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7" rtl="0" eaLnBrk="1" fontAlgn="auto" latinLnBrk="0" hangingPunct="1">
                        <a:lnSpc>
                          <a:spcPct val="107000"/>
                        </a:lnSpc>
                        <a:spcBef>
                          <a:spcPts val="0"/>
                        </a:spcBef>
                        <a:spcAft>
                          <a:spcPts val="800"/>
                        </a:spcAft>
                        <a:buClrTx/>
                        <a:buSzTx/>
                        <a:buFontTx/>
                        <a:buNone/>
                        <a:tabLst/>
                        <a:defRPr/>
                      </a:pPr>
                      <a:r>
                        <a:rPr lang="tr-TR" sz="1400" b="0" kern="1200" dirty="0">
                          <a:solidFill>
                            <a:srgbClr val="001626"/>
                          </a:solidFill>
                          <a:effectLst/>
                          <a:latin typeface="+mn-lt"/>
                          <a:ea typeface="+mn-ea"/>
                          <a:cs typeface="+mn-cs"/>
                        </a:rPr>
                        <a:t>17 Şubat 2023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0" dirty="0">
                          <a:solidFill>
                            <a:srgbClr val="001626"/>
                          </a:solidFill>
                        </a:rPr>
                        <a:t>ABÜ İdari ve Akademik Personelleri</a:t>
                      </a:r>
                    </a:p>
                  </a:txBody>
                  <a:tcPr/>
                </a:tc>
                <a:extLst>
                  <a:ext uri="{0D108BD9-81ED-4DB2-BD59-A6C34878D82A}">
                    <a16:rowId xmlns:a16="http://schemas.microsoft.com/office/drawing/2014/main" val="37188219"/>
                  </a:ext>
                </a:extLst>
              </a:tr>
              <a:tr h="392182">
                <a:tc>
                  <a:txBody>
                    <a:bodyPr/>
                    <a:lstStyle/>
                    <a:p>
                      <a:pPr algn="ctr">
                        <a:lnSpc>
                          <a:spcPct val="107000"/>
                        </a:lnSpc>
                        <a:spcAft>
                          <a:spcPts val="800"/>
                        </a:spcAft>
                      </a:pPr>
                      <a:r>
                        <a:rPr lang="tr-TR" sz="1400" b="0" i="1" kern="1200" dirty="0">
                          <a:solidFill>
                            <a:srgbClr val="001626"/>
                          </a:solidFill>
                          <a:effectLst/>
                          <a:latin typeface="+mn-lt"/>
                          <a:ea typeface="+mn-ea"/>
                          <a:cs typeface="+mn-cs"/>
                        </a:rPr>
                        <a:t>Öfke ve Stres Yönetimi</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18 Nisan 2023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tr-TR" sz="1400" b="0" dirty="0">
                          <a:solidFill>
                            <a:srgbClr val="001626"/>
                          </a:solidFill>
                        </a:rPr>
                        <a:t>Rixos Beldibi Çalışanları</a:t>
                      </a:r>
                    </a:p>
                  </a:txBody>
                  <a:tcPr/>
                </a:tc>
                <a:extLst>
                  <a:ext uri="{0D108BD9-81ED-4DB2-BD59-A6C34878D82A}">
                    <a16:rowId xmlns:a16="http://schemas.microsoft.com/office/drawing/2014/main" val="4195496026"/>
                  </a:ext>
                </a:extLst>
              </a:tr>
              <a:tr h="705928">
                <a:tc>
                  <a:txBody>
                    <a:bodyPr/>
                    <a:lstStyle/>
                    <a:p>
                      <a:pPr algn="ctr">
                        <a:lnSpc>
                          <a:spcPct val="107000"/>
                        </a:lnSpc>
                        <a:spcAft>
                          <a:spcPts val="800"/>
                        </a:spcAft>
                      </a:pPr>
                      <a:r>
                        <a:rPr lang="tr-TR" sz="1400" b="0" i="1" kern="1200" dirty="0">
                          <a:solidFill>
                            <a:srgbClr val="001626"/>
                          </a:solidFill>
                          <a:effectLst/>
                          <a:latin typeface="+mn-lt"/>
                          <a:ea typeface="+mn-ea"/>
                          <a:cs typeface="+mn-cs"/>
                        </a:rPr>
                        <a:t>Sporda Farkındalık Uygulamaları</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rPr>
                        <a:t>18 Mayıs 2023</a:t>
                      </a:r>
                    </a:p>
                  </a:txBody>
                  <a:tcPr marL="68580" marR="68580" marT="0" marB="0"/>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400" b="0" kern="1200" dirty="0">
                          <a:solidFill>
                            <a:srgbClr val="001626"/>
                          </a:solidFill>
                          <a:effectLst/>
                          <a:latin typeface="+mn-lt"/>
                          <a:ea typeface="+mn-ea"/>
                          <a:cs typeface="+mn-cs"/>
                        </a:rPr>
                        <a:t>Iğdır Üniversitesi Spor Bilimleri Fakültesi Yüksek Lisans Öğrencileri</a:t>
                      </a:r>
                      <a:endParaRPr lang="tr-TR" sz="1400" b="0" dirty="0">
                        <a:solidFill>
                          <a:srgbClr val="001626"/>
                        </a:solidFill>
                      </a:endParaRPr>
                    </a:p>
                  </a:txBody>
                  <a:tcPr/>
                </a:tc>
                <a:extLst>
                  <a:ext uri="{0D108BD9-81ED-4DB2-BD59-A6C34878D82A}">
                    <a16:rowId xmlns:a16="http://schemas.microsoft.com/office/drawing/2014/main" val="1909970194"/>
                  </a:ext>
                </a:extLst>
              </a:tr>
              <a:tr h="390943">
                <a:tc>
                  <a:txBody>
                    <a:bodyPr/>
                    <a:lstStyle/>
                    <a:p>
                      <a:pPr algn="ctr">
                        <a:lnSpc>
                          <a:spcPct val="107000"/>
                        </a:lnSpc>
                        <a:spcAft>
                          <a:spcPts val="800"/>
                        </a:spcAft>
                      </a:pPr>
                      <a:r>
                        <a:rPr lang="tr-TR" sz="1400" b="0" i="1" kern="1200" dirty="0">
                          <a:solidFill>
                            <a:srgbClr val="001626"/>
                          </a:solidFill>
                          <a:effectLst/>
                          <a:latin typeface="+mn-lt"/>
                          <a:ea typeface="+mn-ea"/>
                          <a:cs typeface="+mn-cs"/>
                        </a:rPr>
                        <a:t>Çocuk İstismarı ve Taciz</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tr-TR" sz="1400" b="0" kern="1200" dirty="0">
                          <a:solidFill>
                            <a:srgbClr val="001626"/>
                          </a:solidFill>
                          <a:effectLst/>
                          <a:latin typeface="+mn-lt"/>
                          <a:ea typeface="+mn-ea"/>
                          <a:cs typeface="+mn-cs"/>
                        </a:rPr>
                        <a:t>25 Mayıs 2023 </a:t>
                      </a:r>
                      <a:endParaRPr lang="tr-TR" sz="1400" b="0" dirty="0">
                        <a:solidFill>
                          <a:srgbClr val="001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7" rtl="0" eaLnBrk="1" fontAlgn="auto" latinLnBrk="0" hangingPunct="1">
                        <a:lnSpc>
                          <a:spcPct val="100000"/>
                        </a:lnSpc>
                        <a:spcBef>
                          <a:spcPts val="0"/>
                        </a:spcBef>
                        <a:spcAft>
                          <a:spcPts val="0"/>
                        </a:spcAft>
                        <a:buClrTx/>
                        <a:buSzTx/>
                        <a:buFontTx/>
                        <a:buNone/>
                        <a:tabLst/>
                        <a:defRPr/>
                      </a:pPr>
                      <a:r>
                        <a:rPr lang="tr-TR" sz="1400" b="0" dirty="0">
                          <a:solidFill>
                            <a:srgbClr val="001626"/>
                          </a:solidFill>
                        </a:rPr>
                        <a:t>Rixos Beldibi Çalışanları</a:t>
                      </a:r>
                    </a:p>
                  </a:txBody>
                  <a:tcPr/>
                </a:tc>
                <a:extLst>
                  <a:ext uri="{0D108BD9-81ED-4DB2-BD59-A6C34878D82A}">
                    <a16:rowId xmlns:a16="http://schemas.microsoft.com/office/drawing/2014/main" val="3819899723"/>
                  </a:ext>
                </a:extLst>
              </a:tr>
            </a:tbl>
          </a:graphicData>
        </a:graphic>
      </p:graphicFrame>
      <p:pic>
        <p:nvPicPr>
          <p:cNvPr id="4" name="Resim 3">
            <a:extLst>
              <a:ext uri="{FF2B5EF4-FFF2-40B4-BE49-F238E27FC236}">
                <a16:creationId xmlns:a16="http://schemas.microsoft.com/office/drawing/2014/main" id="{B0AF9B4A-882B-E0CB-992E-E930498AB517}"/>
              </a:ext>
            </a:extLst>
          </p:cNvPr>
          <p:cNvPicPr>
            <a:picLocks noChangeAspect="1"/>
          </p:cNvPicPr>
          <p:nvPr/>
        </p:nvPicPr>
        <p:blipFill>
          <a:blip r:embed="rId3"/>
          <a:stretch>
            <a:fillRect/>
          </a:stretch>
        </p:blipFill>
        <p:spPr>
          <a:xfrm>
            <a:off x="7097736" y="1082088"/>
            <a:ext cx="2046263" cy="2856242"/>
          </a:xfrm>
          <a:prstGeom prst="rect">
            <a:avLst/>
          </a:prstGeom>
        </p:spPr>
      </p:pic>
      <p:pic>
        <p:nvPicPr>
          <p:cNvPr id="65" name="Resim 64">
            <a:extLst>
              <a:ext uri="{FF2B5EF4-FFF2-40B4-BE49-F238E27FC236}">
                <a16:creationId xmlns:a16="http://schemas.microsoft.com/office/drawing/2014/main" id="{4431ED0C-46C0-2431-7D41-B212F3457901}"/>
              </a:ext>
            </a:extLst>
          </p:cNvPr>
          <p:cNvPicPr>
            <a:picLocks noChangeAspect="1"/>
          </p:cNvPicPr>
          <p:nvPr/>
        </p:nvPicPr>
        <p:blipFill>
          <a:blip r:embed="rId4"/>
          <a:stretch>
            <a:fillRect/>
          </a:stretch>
        </p:blipFill>
        <p:spPr>
          <a:xfrm>
            <a:off x="6266416" y="3959362"/>
            <a:ext cx="2877583" cy="2898638"/>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69">
            <a:extLst>
              <a:ext uri="{FF2B5EF4-FFF2-40B4-BE49-F238E27FC236}">
                <a16:creationId xmlns:a16="http://schemas.microsoft.com/office/drawing/2014/main" id="{1A72DE91-9450-7BCD-8003-86B40973941D}"/>
              </a:ext>
            </a:extLst>
          </p:cNvPr>
          <p:cNvGraphicFramePr>
            <a:graphicFrameLocks noGrp="1"/>
          </p:cNvGraphicFramePr>
          <p:nvPr>
            <p:extLst>
              <p:ext uri="{D42A27DB-BD31-4B8C-83A1-F6EECF244321}">
                <p14:modId xmlns:p14="http://schemas.microsoft.com/office/powerpoint/2010/main" val="1303614601"/>
              </p:ext>
            </p:extLst>
          </p:nvPr>
        </p:nvGraphicFramePr>
        <p:xfrm>
          <a:off x="168002" y="2133212"/>
          <a:ext cx="4255408" cy="579120"/>
        </p:xfrm>
        <a:graphic>
          <a:graphicData uri="http://schemas.openxmlformats.org/drawingml/2006/table">
            <a:tbl>
              <a:tblPr firstRow="1" bandRow="1">
                <a:tableStyleId>{E8B1032C-EA38-4F05-BA0D-38AFFFC7BED3}</a:tableStyleId>
              </a:tblPr>
              <a:tblGrid>
                <a:gridCol w="3460214">
                  <a:extLst>
                    <a:ext uri="{9D8B030D-6E8A-4147-A177-3AD203B41FA5}">
                      <a16:colId xmlns:a16="http://schemas.microsoft.com/office/drawing/2014/main" val="2126811979"/>
                    </a:ext>
                  </a:extLst>
                </a:gridCol>
                <a:gridCol w="795194">
                  <a:extLst>
                    <a:ext uri="{9D8B030D-6E8A-4147-A177-3AD203B41FA5}">
                      <a16:colId xmlns:a16="http://schemas.microsoft.com/office/drawing/2014/main" val="2748381443"/>
                    </a:ext>
                  </a:extLst>
                </a:gridCol>
              </a:tblGrid>
              <a:tr h="380683">
                <a:tc>
                  <a:txBody>
                    <a:bodyPr/>
                    <a:lstStyle/>
                    <a:p>
                      <a:pPr algn="ctr"/>
                      <a:r>
                        <a:rPr lang="tr-TR" sz="1600" b="1" dirty="0">
                          <a:solidFill>
                            <a:schemeClr val="tx2"/>
                          </a:solidFill>
                        </a:rPr>
                        <a:t>2022-2023</a:t>
                      </a:r>
                      <a:r>
                        <a:rPr lang="tr-TR" sz="1600" b="1" baseline="0" dirty="0">
                          <a:solidFill>
                            <a:schemeClr val="tx2"/>
                          </a:solidFill>
                        </a:rPr>
                        <a:t> Akademik Yılı </a:t>
                      </a:r>
                    </a:p>
                    <a:p>
                      <a:pPr algn="ctr"/>
                      <a:r>
                        <a:rPr lang="tr-TR" sz="1600" b="1" baseline="0" dirty="0">
                          <a:solidFill>
                            <a:schemeClr val="tx2"/>
                          </a:solidFill>
                        </a:rPr>
                        <a:t>Bireyle Psikolojik Danışma Uygulaması</a:t>
                      </a:r>
                      <a:endParaRPr lang="tr-TR" sz="1400" b="1" dirty="0">
                        <a:solidFill>
                          <a:schemeClr val="tx2"/>
                        </a:solidFill>
                      </a:endParaRPr>
                    </a:p>
                  </a:txBody>
                  <a:tcPr/>
                </a:tc>
                <a:tc>
                  <a:txBody>
                    <a:bodyPr/>
                    <a:lstStyle/>
                    <a:p>
                      <a:pPr algn="ctr"/>
                      <a:r>
                        <a:rPr lang="tr-TR" sz="1800" b="0" dirty="0">
                          <a:solidFill>
                            <a:schemeClr val="tx2"/>
                          </a:solidFill>
                        </a:rPr>
                        <a:t>%99</a:t>
                      </a:r>
                    </a:p>
                  </a:txBody>
                  <a:tcPr/>
                </a:tc>
                <a:extLst>
                  <a:ext uri="{0D108BD9-81ED-4DB2-BD59-A6C34878D82A}">
                    <a16:rowId xmlns:a16="http://schemas.microsoft.com/office/drawing/2014/main" val="1054698889"/>
                  </a:ext>
                </a:extLst>
              </a:tr>
            </a:tbl>
          </a:graphicData>
        </a:graphic>
      </p:graphicFrame>
      <p:graphicFrame>
        <p:nvGraphicFramePr>
          <p:cNvPr id="4" name="Table 75">
            <a:extLst>
              <a:ext uri="{FF2B5EF4-FFF2-40B4-BE49-F238E27FC236}">
                <a16:creationId xmlns:a16="http://schemas.microsoft.com/office/drawing/2014/main" id="{221558E7-5360-56C5-A0CA-B0741B1B2284}"/>
              </a:ext>
            </a:extLst>
          </p:cNvPr>
          <p:cNvGraphicFramePr>
            <a:graphicFrameLocks noGrp="1"/>
          </p:cNvGraphicFramePr>
          <p:nvPr>
            <p:extLst>
              <p:ext uri="{D42A27DB-BD31-4B8C-83A1-F6EECF244321}">
                <p14:modId xmlns:p14="http://schemas.microsoft.com/office/powerpoint/2010/main" val="2681156915"/>
              </p:ext>
            </p:extLst>
          </p:nvPr>
        </p:nvGraphicFramePr>
        <p:xfrm>
          <a:off x="168002" y="2926645"/>
          <a:ext cx="4308036" cy="3657600"/>
        </p:xfrm>
        <a:graphic>
          <a:graphicData uri="http://schemas.openxmlformats.org/drawingml/2006/table">
            <a:tbl>
              <a:tblPr firstRow="1" bandRow="1">
                <a:tableStyleId>{BC89EF96-8CEA-46FF-86C4-4CE0E7609802}</a:tableStyleId>
              </a:tblPr>
              <a:tblGrid>
                <a:gridCol w="3755314">
                  <a:extLst>
                    <a:ext uri="{9D8B030D-6E8A-4147-A177-3AD203B41FA5}">
                      <a16:colId xmlns:a16="http://schemas.microsoft.com/office/drawing/2014/main" val="3175357663"/>
                    </a:ext>
                  </a:extLst>
                </a:gridCol>
                <a:gridCol w="552722">
                  <a:extLst>
                    <a:ext uri="{9D8B030D-6E8A-4147-A177-3AD203B41FA5}">
                      <a16:colId xmlns:a16="http://schemas.microsoft.com/office/drawing/2014/main" val="2026664781"/>
                    </a:ext>
                  </a:extLst>
                </a:gridCol>
              </a:tblGrid>
              <a:tr h="247855">
                <a:tc>
                  <a:txBody>
                    <a:bodyPr/>
                    <a:lstStyle/>
                    <a:p>
                      <a:r>
                        <a:rPr lang="tr-TR" sz="1600" b="1" dirty="0">
                          <a:solidFill>
                            <a:schemeClr val="tx2"/>
                          </a:solidFill>
                        </a:rPr>
                        <a:t>Önleyici Ruh Sağlığı Çalışmaları</a:t>
                      </a:r>
                    </a:p>
                  </a:txBody>
                  <a:tcPr/>
                </a:tc>
                <a:tc>
                  <a:txBody>
                    <a:bodyPr/>
                    <a:lstStyle/>
                    <a:p>
                      <a:endParaRPr lang="tr-TR" sz="1400" b="0" dirty="0">
                        <a:solidFill>
                          <a:schemeClr val="tx2"/>
                        </a:solidFill>
                      </a:endParaRPr>
                    </a:p>
                  </a:txBody>
                  <a:tcPr/>
                </a:tc>
                <a:extLst>
                  <a:ext uri="{0D108BD9-81ED-4DB2-BD59-A6C34878D82A}">
                    <a16:rowId xmlns:a16="http://schemas.microsoft.com/office/drawing/2014/main" val="3713693043"/>
                  </a:ext>
                </a:extLst>
              </a:tr>
              <a:tr h="247855">
                <a:tc>
                  <a:txBody>
                    <a:bodyPr/>
                    <a:lstStyle/>
                    <a:p>
                      <a:r>
                        <a:rPr lang="tr-TR" sz="1600" b="0" dirty="0">
                          <a:solidFill>
                            <a:schemeClr val="tx2"/>
                          </a:solidFill>
                        </a:rPr>
                        <a:t>Öfke ve Stres Yönetimi</a:t>
                      </a:r>
                    </a:p>
                  </a:txBody>
                  <a:tcPr/>
                </a:tc>
                <a:tc>
                  <a:txBody>
                    <a:bodyPr/>
                    <a:lstStyle/>
                    <a:p>
                      <a:r>
                        <a:rPr lang="tr-TR" sz="1600" b="0" dirty="0">
                          <a:solidFill>
                            <a:schemeClr val="tx2"/>
                          </a:solidFill>
                        </a:rPr>
                        <a:t>%95</a:t>
                      </a:r>
                    </a:p>
                  </a:txBody>
                  <a:tcPr/>
                </a:tc>
                <a:extLst>
                  <a:ext uri="{0D108BD9-81ED-4DB2-BD59-A6C34878D82A}">
                    <a16:rowId xmlns:a16="http://schemas.microsoft.com/office/drawing/2014/main" val="3403251794"/>
                  </a:ext>
                </a:extLst>
              </a:tr>
              <a:tr h="247855">
                <a:tc>
                  <a:txBody>
                    <a:bodyPr/>
                    <a:lstStyle/>
                    <a:p>
                      <a:r>
                        <a:rPr lang="tr-TR" sz="1600" b="0" dirty="0">
                          <a:solidFill>
                            <a:schemeClr val="tx2"/>
                          </a:solidFill>
                        </a:rPr>
                        <a:t>Afetten Etkilenen Bireylere Destek Verenlere Yönelik Eğitim</a:t>
                      </a:r>
                    </a:p>
                  </a:txBody>
                  <a:tcPr/>
                </a:tc>
                <a:tc>
                  <a:txBody>
                    <a:bodyPr/>
                    <a:lstStyle/>
                    <a:p>
                      <a:r>
                        <a:rPr lang="tr-TR" sz="1600" b="0" dirty="0">
                          <a:solidFill>
                            <a:schemeClr val="tx2"/>
                          </a:solidFill>
                        </a:rPr>
                        <a:t>%99</a:t>
                      </a:r>
                    </a:p>
                  </a:txBody>
                  <a:tcPr/>
                </a:tc>
                <a:extLst>
                  <a:ext uri="{0D108BD9-81ED-4DB2-BD59-A6C34878D82A}">
                    <a16:rowId xmlns:a16="http://schemas.microsoft.com/office/drawing/2014/main" val="2132107082"/>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b="0" dirty="0">
                          <a:solidFill>
                            <a:schemeClr val="tx2"/>
                          </a:solidFill>
                        </a:rPr>
                        <a:t>Bir Duygu Olarak Haset ve Kıskançlık Semineri</a:t>
                      </a:r>
                    </a:p>
                  </a:txBody>
                  <a:tcPr/>
                </a:tc>
                <a:tc>
                  <a:txBody>
                    <a:bodyPr/>
                    <a:lstStyle/>
                    <a:p>
                      <a:r>
                        <a:rPr lang="tr-TR" sz="1600" b="0" dirty="0">
                          <a:solidFill>
                            <a:schemeClr val="tx2"/>
                          </a:solidFill>
                        </a:rPr>
                        <a:t>%97</a:t>
                      </a:r>
                    </a:p>
                  </a:txBody>
                  <a:tcPr/>
                </a:tc>
                <a:extLst>
                  <a:ext uri="{0D108BD9-81ED-4DB2-BD59-A6C34878D82A}">
                    <a16:rowId xmlns:a16="http://schemas.microsoft.com/office/drawing/2014/main" val="1315896112"/>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b="0" dirty="0">
                          <a:solidFill>
                            <a:schemeClr val="tx2"/>
                          </a:solidFill>
                        </a:rPr>
                        <a:t>Duygulara yönelik farkındalık atölye çalışması</a:t>
                      </a:r>
                    </a:p>
                  </a:txBody>
                  <a:tcPr/>
                </a:tc>
                <a:tc>
                  <a:txBody>
                    <a:bodyPr/>
                    <a:lstStyle/>
                    <a:p>
                      <a:r>
                        <a:rPr lang="tr-TR" sz="1600" b="0" dirty="0">
                          <a:solidFill>
                            <a:schemeClr val="tx2"/>
                          </a:solidFill>
                        </a:rPr>
                        <a:t>%99</a:t>
                      </a:r>
                    </a:p>
                  </a:txBody>
                  <a:tcPr/>
                </a:tc>
                <a:extLst>
                  <a:ext uri="{0D108BD9-81ED-4DB2-BD59-A6C34878D82A}">
                    <a16:rowId xmlns:a16="http://schemas.microsoft.com/office/drawing/2014/main" val="3622303232"/>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b="0" dirty="0">
                          <a:solidFill>
                            <a:schemeClr val="tx2"/>
                          </a:solidFill>
                        </a:rPr>
                        <a:t>Duygusal şiddet atölye çalışması</a:t>
                      </a:r>
                    </a:p>
                  </a:txBody>
                  <a:tcPr/>
                </a:tc>
                <a:tc>
                  <a:txBody>
                    <a:bodyPr/>
                    <a:lstStyle/>
                    <a:p>
                      <a:r>
                        <a:rPr lang="tr-TR" sz="1600" b="0" dirty="0">
                          <a:solidFill>
                            <a:schemeClr val="tx2"/>
                          </a:solidFill>
                        </a:rPr>
                        <a:t>%99</a:t>
                      </a:r>
                    </a:p>
                  </a:txBody>
                  <a:tcPr/>
                </a:tc>
                <a:extLst>
                  <a:ext uri="{0D108BD9-81ED-4DB2-BD59-A6C34878D82A}">
                    <a16:rowId xmlns:a16="http://schemas.microsoft.com/office/drawing/2014/main" val="3948824522"/>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b="0" dirty="0">
                          <a:solidFill>
                            <a:schemeClr val="tx2"/>
                          </a:solidFill>
                        </a:rPr>
                        <a:t>Etkili Ders Çalışma Yöntemleri ve Kaygı Atölye Çalışması</a:t>
                      </a:r>
                    </a:p>
                  </a:txBody>
                  <a:tcPr/>
                </a:tc>
                <a:tc>
                  <a:txBody>
                    <a:bodyPr/>
                    <a:lstStyle/>
                    <a:p>
                      <a:r>
                        <a:rPr lang="tr-TR" sz="1600" b="0" dirty="0">
                          <a:solidFill>
                            <a:schemeClr val="tx2"/>
                          </a:solidFill>
                        </a:rPr>
                        <a:t>%99</a:t>
                      </a:r>
                    </a:p>
                  </a:txBody>
                  <a:tcPr/>
                </a:tc>
                <a:extLst>
                  <a:ext uri="{0D108BD9-81ED-4DB2-BD59-A6C34878D82A}">
                    <a16:rowId xmlns:a16="http://schemas.microsoft.com/office/drawing/2014/main" val="2589912711"/>
                  </a:ext>
                </a:extLst>
              </a:tr>
              <a:tr h="24785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b="0" dirty="0">
                          <a:solidFill>
                            <a:schemeClr val="tx2"/>
                          </a:solidFill>
                        </a:rPr>
                        <a:t>Çocuk İstismarı ve Taciz</a:t>
                      </a:r>
                    </a:p>
                  </a:txBody>
                  <a:tcPr/>
                </a:tc>
                <a:tc>
                  <a:txBody>
                    <a:bodyPr/>
                    <a:lstStyle/>
                    <a:p>
                      <a:r>
                        <a:rPr lang="tr-TR" sz="1600" b="0" dirty="0">
                          <a:solidFill>
                            <a:schemeClr val="tx2"/>
                          </a:solidFill>
                        </a:rPr>
                        <a:t>%99</a:t>
                      </a:r>
                    </a:p>
                  </a:txBody>
                  <a:tcPr/>
                </a:tc>
                <a:extLst>
                  <a:ext uri="{0D108BD9-81ED-4DB2-BD59-A6C34878D82A}">
                    <a16:rowId xmlns:a16="http://schemas.microsoft.com/office/drawing/2014/main" val="3989277079"/>
                  </a:ext>
                </a:extLst>
              </a:tr>
            </a:tbl>
          </a:graphicData>
        </a:graphic>
      </p:graphicFrame>
      <p:pic>
        <p:nvPicPr>
          <p:cNvPr id="65" name="Resim 64">
            <a:extLst>
              <a:ext uri="{FF2B5EF4-FFF2-40B4-BE49-F238E27FC236}">
                <a16:creationId xmlns:a16="http://schemas.microsoft.com/office/drawing/2014/main" id="{E65D0EC2-F858-D82B-3E78-EF48DD58B989}"/>
              </a:ext>
            </a:extLst>
          </p:cNvPr>
          <p:cNvPicPr>
            <a:picLocks noChangeAspect="1"/>
          </p:cNvPicPr>
          <p:nvPr/>
        </p:nvPicPr>
        <p:blipFill>
          <a:blip r:embed="rId3"/>
          <a:stretch>
            <a:fillRect/>
          </a:stretch>
        </p:blipFill>
        <p:spPr>
          <a:xfrm>
            <a:off x="5227809" y="1532684"/>
            <a:ext cx="3104219" cy="3092460"/>
          </a:xfrm>
          <a:prstGeom prst="rect">
            <a:avLst/>
          </a:prstGeom>
        </p:spPr>
      </p:pic>
      <p:pic>
        <p:nvPicPr>
          <p:cNvPr id="69" name="Resim 68">
            <a:extLst>
              <a:ext uri="{FF2B5EF4-FFF2-40B4-BE49-F238E27FC236}">
                <a16:creationId xmlns:a16="http://schemas.microsoft.com/office/drawing/2014/main" id="{C3ACC0CC-AFC9-A823-36D0-202F147259D1}"/>
              </a:ext>
            </a:extLst>
          </p:cNvPr>
          <p:cNvPicPr>
            <a:picLocks noChangeAspect="1"/>
          </p:cNvPicPr>
          <p:nvPr/>
        </p:nvPicPr>
        <p:blipFill>
          <a:blip r:embed="rId4"/>
          <a:stretch>
            <a:fillRect/>
          </a:stretch>
        </p:blipFill>
        <p:spPr>
          <a:xfrm>
            <a:off x="4854575" y="4646650"/>
            <a:ext cx="3850689" cy="2216262"/>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7EEE21F3-74A5-276D-ADD2-A5CB7BB716E8}"/>
              </a:ext>
            </a:extLst>
          </p:cNvPr>
          <p:cNvSpPr txBox="1"/>
          <p:nvPr/>
        </p:nvSpPr>
        <p:spPr>
          <a:xfrm>
            <a:off x="738709" y="1652184"/>
            <a:ext cx="7666579" cy="5201424"/>
          </a:xfrm>
          <a:prstGeom prst="rect">
            <a:avLst/>
          </a:prstGeom>
          <a:noFill/>
        </p:spPr>
        <p:txBody>
          <a:bodyPr wrap="square" rtlCol="0">
            <a:spAutoFit/>
          </a:bodyPr>
          <a:lstStyle/>
          <a:p>
            <a:pPr marL="285750" indent="-285750" algn="ctr">
              <a:buFont typeface="Arial" panose="020B0604020202020204" pitchFamily="34" charset="0"/>
              <a:buChar char="•"/>
            </a:pPr>
            <a:r>
              <a:rPr lang="tr-TR" sz="2400" b="1" dirty="0">
                <a:solidFill>
                  <a:schemeClr val="tx2"/>
                </a:solidFill>
              </a:rPr>
              <a:t>Üniversitemiz Psikolojik Danışmanlık ve Rehberlik Uygulama ve Araştırma Merkezimiz bünyesinde, ekip çeşitliliği artırılarak dışarıya dönük bireyle psikolojik danışma hizmeti verilebilir. </a:t>
            </a:r>
          </a:p>
          <a:p>
            <a:pPr marL="285750" indent="-285750" algn="ctr">
              <a:buFont typeface="Arial" panose="020B0604020202020204" pitchFamily="34" charset="0"/>
              <a:buChar char="•"/>
            </a:pPr>
            <a:endParaRPr lang="tr-TR" sz="2400" b="1" dirty="0">
              <a:solidFill>
                <a:schemeClr val="tx2"/>
              </a:solidFill>
            </a:endParaRPr>
          </a:p>
          <a:p>
            <a:pPr marL="285750" indent="-285750" algn="ctr">
              <a:buFont typeface="Arial" panose="020B0604020202020204" pitchFamily="34" charset="0"/>
              <a:buChar char="•"/>
            </a:pPr>
            <a:r>
              <a:rPr lang="tr-TR" sz="2400" b="1" dirty="0">
                <a:solidFill>
                  <a:schemeClr val="tx2"/>
                </a:solidFill>
              </a:rPr>
              <a:t>Kurum dışına verilecek destek ile bireyi tanıma envanterleri uygulanabilir (Otellerin insan kaynakları birimi vb.)</a:t>
            </a:r>
            <a:endParaRPr lang="en-US" sz="2400" b="1" dirty="0">
              <a:solidFill>
                <a:schemeClr val="tx2"/>
              </a:solidFill>
            </a:endParaRPr>
          </a:p>
          <a:p>
            <a:pPr marL="285750" indent="-285750" algn="ctr">
              <a:buFont typeface="Arial" panose="020B0604020202020204" pitchFamily="34" charset="0"/>
              <a:buChar char="•"/>
            </a:pPr>
            <a:endParaRPr lang="en-US" sz="2400" b="1" dirty="0">
              <a:solidFill>
                <a:schemeClr val="tx2"/>
              </a:solidFill>
            </a:endParaRPr>
          </a:p>
          <a:p>
            <a:pPr algn="ctr" fontAlgn="base"/>
            <a:endParaRPr lang="tr-TR" sz="2400" b="1" dirty="0">
              <a:solidFill>
                <a:schemeClr val="tx2"/>
              </a:solidFill>
            </a:endParaRPr>
          </a:p>
          <a:p>
            <a:pPr marL="342900" indent="-342900" algn="ctr" fontAlgn="base">
              <a:buFont typeface="Arial" panose="020B0604020202020204" pitchFamily="34" charset="0"/>
              <a:buChar char="•"/>
            </a:pPr>
            <a:r>
              <a:rPr lang="en-US" sz="2400" b="1" dirty="0">
                <a:solidFill>
                  <a:schemeClr val="tx2"/>
                </a:solidFill>
              </a:rPr>
              <a:t>Web </a:t>
            </a:r>
            <a:r>
              <a:rPr lang="en-US" sz="2400" b="1" dirty="0" err="1">
                <a:solidFill>
                  <a:schemeClr val="tx2"/>
                </a:solidFill>
              </a:rPr>
              <a:t>sayfası</a:t>
            </a:r>
            <a:r>
              <a:rPr lang="en-US" sz="2400" b="1" dirty="0">
                <a:solidFill>
                  <a:schemeClr val="tx2"/>
                </a:solidFill>
              </a:rPr>
              <a:t> </a:t>
            </a:r>
            <a:r>
              <a:rPr lang="en-US" sz="2400" b="1" dirty="0" err="1">
                <a:solidFill>
                  <a:schemeClr val="tx2"/>
                </a:solidFill>
              </a:rPr>
              <a:t>üzerinden</a:t>
            </a:r>
            <a:r>
              <a:rPr lang="en-US" sz="2400" b="1" dirty="0">
                <a:solidFill>
                  <a:schemeClr val="tx2"/>
                </a:solidFill>
              </a:rPr>
              <a:t> </a:t>
            </a:r>
            <a:r>
              <a:rPr lang="en-US" sz="2400" b="1" dirty="0" err="1">
                <a:solidFill>
                  <a:schemeClr val="tx2"/>
                </a:solidFill>
              </a:rPr>
              <a:t>çevrim</a:t>
            </a:r>
            <a:r>
              <a:rPr lang="en-US" sz="2400" b="1" dirty="0">
                <a:solidFill>
                  <a:schemeClr val="tx2"/>
                </a:solidFill>
              </a:rPr>
              <a:t> </a:t>
            </a:r>
            <a:r>
              <a:rPr lang="en-US" sz="2400" b="1" dirty="0" err="1">
                <a:solidFill>
                  <a:schemeClr val="tx2"/>
                </a:solidFill>
              </a:rPr>
              <a:t>içi</a:t>
            </a:r>
            <a:r>
              <a:rPr lang="en-US" sz="2400" b="1" dirty="0">
                <a:solidFill>
                  <a:schemeClr val="tx2"/>
                </a:solidFill>
              </a:rPr>
              <a:t> </a:t>
            </a:r>
            <a:r>
              <a:rPr lang="en-US" sz="2400" b="1" dirty="0" err="1">
                <a:solidFill>
                  <a:schemeClr val="tx2"/>
                </a:solidFill>
              </a:rPr>
              <a:t>başvuru</a:t>
            </a:r>
            <a:r>
              <a:rPr lang="en-US" sz="2400" b="1" dirty="0">
                <a:solidFill>
                  <a:schemeClr val="tx2"/>
                </a:solidFill>
              </a:rPr>
              <a:t> </a:t>
            </a:r>
            <a:r>
              <a:rPr lang="en-US" sz="2400" b="1" dirty="0" err="1">
                <a:solidFill>
                  <a:schemeClr val="tx2"/>
                </a:solidFill>
              </a:rPr>
              <a:t>formu</a:t>
            </a:r>
            <a:r>
              <a:rPr lang="en-US" sz="2400" b="1" dirty="0">
                <a:solidFill>
                  <a:schemeClr val="tx2"/>
                </a:solidFill>
              </a:rPr>
              <a:t> </a:t>
            </a:r>
            <a:r>
              <a:rPr lang="tr-TR" sz="2400" b="1" dirty="0">
                <a:solidFill>
                  <a:schemeClr val="tx2"/>
                </a:solidFill>
              </a:rPr>
              <a:t>oluşturularak </a:t>
            </a:r>
            <a:r>
              <a:rPr lang="en-US" sz="2400" b="1" dirty="0" err="1">
                <a:solidFill>
                  <a:schemeClr val="tx2"/>
                </a:solidFill>
              </a:rPr>
              <a:t>daha</a:t>
            </a:r>
            <a:r>
              <a:rPr lang="en-US" sz="2400" b="1" dirty="0">
                <a:solidFill>
                  <a:schemeClr val="tx2"/>
                </a:solidFill>
              </a:rPr>
              <a:t> </a:t>
            </a:r>
            <a:r>
              <a:rPr lang="en-US" sz="2400" b="1" dirty="0" err="1">
                <a:solidFill>
                  <a:schemeClr val="tx2"/>
                </a:solidFill>
              </a:rPr>
              <a:t>kolay</a:t>
            </a:r>
            <a:r>
              <a:rPr lang="en-US" sz="2400" b="1" dirty="0">
                <a:solidFill>
                  <a:schemeClr val="tx2"/>
                </a:solidFill>
              </a:rPr>
              <a:t> </a:t>
            </a:r>
            <a:r>
              <a:rPr lang="en-US" sz="2400" b="1" dirty="0" err="1">
                <a:solidFill>
                  <a:schemeClr val="tx2"/>
                </a:solidFill>
              </a:rPr>
              <a:t>ve</a:t>
            </a:r>
            <a:r>
              <a:rPr lang="en-US" sz="2400" b="1" dirty="0">
                <a:solidFill>
                  <a:schemeClr val="tx2"/>
                </a:solidFill>
              </a:rPr>
              <a:t> </a:t>
            </a:r>
            <a:r>
              <a:rPr lang="en-US" sz="2400" b="1" dirty="0" err="1">
                <a:solidFill>
                  <a:schemeClr val="tx2"/>
                </a:solidFill>
              </a:rPr>
              <a:t>hızlı</a:t>
            </a:r>
            <a:r>
              <a:rPr lang="en-US" sz="2400" b="1" dirty="0">
                <a:solidFill>
                  <a:schemeClr val="tx2"/>
                </a:solidFill>
              </a:rPr>
              <a:t> </a:t>
            </a:r>
            <a:r>
              <a:rPr lang="en-US" sz="2400" b="1" dirty="0" err="1">
                <a:solidFill>
                  <a:schemeClr val="tx2"/>
                </a:solidFill>
              </a:rPr>
              <a:t>bir</a:t>
            </a:r>
            <a:r>
              <a:rPr lang="en-US" sz="2400" b="1" dirty="0">
                <a:solidFill>
                  <a:schemeClr val="tx2"/>
                </a:solidFill>
              </a:rPr>
              <a:t> </a:t>
            </a:r>
            <a:r>
              <a:rPr lang="en-US" sz="2400" b="1" dirty="0" err="1">
                <a:solidFill>
                  <a:schemeClr val="tx2"/>
                </a:solidFill>
              </a:rPr>
              <a:t>şekilde</a:t>
            </a:r>
            <a:r>
              <a:rPr lang="en-US" sz="2400" b="1" dirty="0">
                <a:solidFill>
                  <a:schemeClr val="tx2"/>
                </a:solidFill>
              </a:rPr>
              <a:t> </a:t>
            </a:r>
            <a:r>
              <a:rPr lang="en-US" sz="2400" b="1" dirty="0" err="1">
                <a:solidFill>
                  <a:schemeClr val="tx2"/>
                </a:solidFill>
              </a:rPr>
              <a:t>randevu</a:t>
            </a:r>
            <a:r>
              <a:rPr lang="en-US" sz="2400" b="1" dirty="0">
                <a:solidFill>
                  <a:schemeClr val="tx2"/>
                </a:solidFill>
              </a:rPr>
              <a:t> </a:t>
            </a:r>
            <a:r>
              <a:rPr lang="en-US" sz="2400" b="1" dirty="0" err="1">
                <a:solidFill>
                  <a:schemeClr val="tx2"/>
                </a:solidFill>
              </a:rPr>
              <a:t>talebi</a:t>
            </a:r>
            <a:r>
              <a:rPr lang="en-US" sz="2400" b="1" dirty="0">
                <a:solidFill>
                  <a:schemeClr val="tx2"/>
                </a:solidFill>
              </a:rPr>
              <a:t> </a:t>
            </a:r>
            <a:r>
              <a:rPr lang="tr-TR" sz="2400" b="1" dirty="0">
                <a:solidFill>
                  <a:schemeClr val="tx2"/>
                </a:solidFill>
              </a:rPr>
              <a:t>sağlanabilir</a:t>
            </a:r>
            <a:r>
              <a:rPr lang="en-US" sz="2400" b="1" dirty="0">
                <a:solidFill>
                  <a:schemeClr val="tx2"/>
                </a:solidFill>
              </a:rPr>
              <a:t>.</a:t>
            </a:r>
          </a:p>
          <a:p>
            <a:pPr marL="285750" indent="-285750" algn="ctr">
              <a:buFont typeface="Arial" panose="020B0604020202020204" pitchFamily="34" charset="0"/>
              <a:buChar char="•"/>
            </a:pPr>
            <a:endParaRPr lang="tr-TR" sz="2000" b="1" dirty="0">
              <a:solidFill>
                <a:schemeClr val="tx2"/>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1849" y="1759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682399000"/>
              </p:ext>
            </p:extLst>
          </p:nvPr>
        </p:nvGraphicFramePr>
        <p:xfrm>
          <a:off x="635165" y="1202077"/>
          <a:ext cx="8137132" cy="5577892"/>
        </p:xfrm>
        <a:graphic>
          <a:graphicData uri="http://schemas.openxmlformats.org/drawingml/2006/table">
            <a:tbl>
              <a:tblPr/>
              <a:tblGrid>
                <a:gridCol w="2195735">
                  <a:extLst>
                    <a:ext uri="{9D8B030D-6E8A-4147-A177-3AD203B41FA5}">
                      <a16:colId xmlns:a16="http://schemas.microsoft.com/office/drawing/2014/main" val="3918363564"/>
                    </a:ext>
                  </a:extLst>
                </a:gridCol>
                <a:gridCol w="2023519">
                  <a:extLst>
                    <a:ext uri="{9D8B030D-6E8A-4147-A177-3AD203B41FA5}">
                      <a16:colId xmlns:a16="http://schemas.microsoft.com/office/drawing/2014/main" val="1683979601"/>
                    </a:ext>
                  </a:extLst>
                </a:gridCol>
                <a:gridCol w="1847478">
                  <a:extLst>
                    <a:ext uri="{9D8B030D-6E8A-4147-A177-3AD203B41FA5}">
                      <a16:colId xmlns:a16="http://schemas.microsoft.com/office/drawing/2014/main" val="2592459544"/>
                    </a:ext>
                  </a:extLst>
                </a:gridCol>
                <a:gridCol w="2070400">
                  <a:extLst>
                    <a:ext uri="{9D8B030D-6E8A-4147-A177-3AD203B41FA5}">
                      <a16:colId xmlns:a16="http://schemas.microsoft.com/office/drawing/2014/main" val="588152821"/>
                    </a:ext>
                  </a:extLst>
                </a:gridCol>
              </a:tblGrid>
              <a:tr h="402951">
                <a:tc>
                  <a:txBody>
                    <a:bodyPr/>
                    <a:lstStyle/>
                    <a:p>
                      <a:pPr algn="ctr" fontAlgn="ctr"/>
                      <a:r>
                        <a:rPr lang="tr-TR" sz="14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61575">
                <a:tc>
                  <a:txBody>
                    <a:bodyPr/>
                    <a:lstStyle/>
                    <a:p>
                      <a:pPr algn="ctr" fontAlgn="ctr"/>
                      <a:r>
                        <a:rPr lang="tr-TR" sz="1400" b="0" i="0" u="none" strike="noStrike" dirty="0">
                          <a:solidFill>
                            <a:srgbClr val="000000"/>
                          </a:solidFill>
                          <a:effectLst/>
                          <a:latin typeface="Calibri" panose="020F0502020204030204" pitchFamily="34" charset="0"/>
                        </a:rPr>
                        <a:t> G1-Alanda yetkinlik (ekibin yeterliliği, ekibin eğitimi, bilimsel çalışmaları)</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400" b="0" i="0" u="none" strike="noStrike" dirty="0">
                          <a:solidFill>
                            <a:srgbClr val="0F2303"/>
                          </a:solidFill>
                          <a:effectLst/>
                          <a:latin typeface="Calibri" panose="020F0502020204030204" pitchFamily="34" charset="0"/>
                        </a:rPr>
                        <a:t>Z1-PDR Merkezinde görev yapan psikolojik danışman sayısının az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F1-Meslek gruplarının toplum içinde tanınmaya başlaması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T1-Öğrenci profilinin sürekli değişmesi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G2-Yeniliğe ve gelişmeye açık olunması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F2-Alanla ilgili kongreler ve meslek içi eğitim olanakları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Calibri" panose="020F0502020204030204" pitchFamily="34" charset="0"/>
                        </a:rPr>
                        <a:t>T2-Psikolojik danışma kavramının tam olarak anlaşılmaması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G3-Merkez ve çalışanlarının ulaşılabilir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1" i="0" u="none" strike="noStrike" dirty="0">
                          <a:solidFill>
                            <a:srgbClr val="000000"/>
                          </a:solidFill>
                          <a:effectLst/>
                          <a:latin typeface="Calibri" panose="020F0502020204030204" pitchFamily="34" charset="0"/>
                        </a:rPr>
                        <a:t>F3-Araştırma yapmaya elverişli ortama sahip olma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T3-Mesleki yeterliliği olmayan kişilerin alanda çalışıyor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46859">
                <a:tc>
                  <a:txBody>
                    <a:bodyPr/>
                    <a:lstStyle/>
                    <a:p>
                      <a:pPr algn="ctr" fontAlgn="ctr"/>
                      <a:r>
                        <a:rPr lang="tr-TR" sz="1400" b="0" i="0" u="none" strike="noStrike" dirty="0">
                          <a:solidFill>
                            <a:srgbClr val="000000"/>
                          </a:solidFill>
                          <a:effectLst/>
                          <a:latin typeface="Calibri" panose="020F0502020204030204" pitchFamily="34" charset="0"/>
                        </a:rPr>
                        <a:t> G4-Ekibin yüksek motivasyonu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F4-PDR merkezlerinin popülerlik kazanması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T4-Türkiye'de toplumsal, sosyal ve ekonomik değişimlerin hızlı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2144">
                <a:tc>
                  <a:txBody>
                    <a:bodyPr/>
                    <a:lstStyle/>
                    <a:p>
                      <a:pPr algn="ctr" fontAlgn="ctr"/>
                      <a:r>
                        <a:rPr lang="tr-TR" sz="1400" b="0" i="0" u="none" strike="noStrike" dirty="0">
                          <a:solidFill>
                            <a:srgbClr val="000000"/>
                          </a:solidFill>
                          <a:effectLst/>
                          <a:latin typeface="Calibri" panose="020F0502020204030204" pitchFamily="34" charset="0"/>
                        </a:rPr>
                        <a:t> G5-Çalışmaların, etkinliklerin çeşitliliği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F5-Merkezin üniversite içinde kabul görmesi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646859">
                <a:tc>
                  <a:txBody>
                    <a:bodyPr/>
                    <a:lstStyle/>
                    <a:p>
                      <a:pPr algn="ctr" fontAlgn="ctr"/>
                      <a:r>
                        <a:rPr lang="tr-TR" sz="1400" b="0" i="0" u="none" strike="noStrike" dirty="0">
                          <a:solidFill>
                            <a:srgbClr val="000000"/>
                          </a:solidFill>
                          <a:effectLst/>
                          <a:latin typeface="Calibri" panose="020F0502020204030204" pitchFamily="34" charset="0"/>
                        </a:rPr>
                        <a:t>G6-Bekletilmeden, en kısa sürede başvuruların değerlendirilmesi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1" i="0" u="none" strike="noStrike" dirty="0">
                          <a:solidFill>
                            <a:srgbClr val="0F2303"/>
                          </a:solidFill>
                          <a:effectLst/>
                          <a:latin typeface="Calibri" panose="020F0502020204030204" pitchFamily="34" charset="0"/>
                        </a:rPr>
                        <a:t>F6- Üniversite bünyesinde hibrit eğitim sisteminin uygulanması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646859">
                <a:tc>
                  <a:txBody>
                    <a:bodyPr/>
                    <a:lstStyle/>
                    <a:p>
                      <a:pPr algn="ctr" fontAlgn="ctr"/>
                      <a:r>
                        <a:rPr lang="tr-TR" sz="1400" b="0" i="0" u="none" strike="noStrike" dirty="0">
                          <a:solidFill>
                            <a:srgbClr val="000000"/>
                          </a:solidFill>
                          <a:effectLst/>
                          <a:latin typeface="Calibri" panose="020F0502020204030204" pitchFamily="34" charset="0"/>
                        </a:rPr>
                        <a:t>G7-Öğrencilere yönelik önleyici ve gelişimsel çalışmaların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F7- Merkez içerisinde personel sirkülasyonunun az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32144">
                <a:tc>
                  <a:txBody>
                    <a:bodyPr/>
                    <a:lstStyle/>
                    <a:p>
                      <a:pPr algn="ctr" fontAlgn="ctr"/>
                      <a:r>
                        <a:rPr lang="tr-TR" sz="1400" b="0" i="0" u="none" strike="noStrike" dirty="0">
                          <a:solidFill>
                            <a:srgbClr val="000000"/>
                          </a:solidFill>
                          <a:effectLst/>
                          <a:latin typeface="Calibri" panose="020F0502020204030204" pitchFamily="34" charset="0"/>
                        </a:rPr>
                        <a:t> G8-Ekip olarak planlı ve ortak hareket edilmesi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1400" b="0" i="0" u="none" strike="noStrike" dirty="0">
                          <a:solidFill>
                            <a:srgbClr val="0F2303"/>
                          </a:solidFill>
                          <a:effectLst/>
                          <a:latin typeface="Calibri" panose="020F0502020204030204" pitchFamily="34" charset="0"/>
                        </a:rPr>
                        <a:t>F8- Topluma yönelik hizmet verilmesi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bl>
          </a:graphicData>
        </a:graphic>
      </p:graphicFrame>
    </p:spTree>
    <p:extLst>
      <p:ext uri="{BB962C8B-B14F-4D97-AF65-F5344CB8AC3E}">
        <p14:creationId xmlns:p14="http://schemas.microsoft.com/office/powerpoint/2010/main" val="143143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01849" y="175909"/>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496454228"/>
              </p:ext>
            </p:extLst>
          </p:nvPr>
        </p:nvGraphicFramePr>
        <p:xfrm>
          <a:off x="257175" y="912079"/>
          <a:ext cx="8496299" cy="5872932"/>
        </p:xfrm>
        <a:graphic>
          <a:graphicData uri="http://schemas.openxmlformats.org/drawingml/2006/table">
            <a:tbl>
              <a:tblPr/>
              <a:tblGrid>
                <a:gridCol w="3924300">
                  <a:extLst>
                    <a:ext uri="{9D8B030D-6E8A-4147-A177-3AD203B41FA5}">
                      <a16:colId xmlns:a16="http://schemas.microsoft.com/office/drawing/2014/main" val="3918363564"/>
                    </a:ext>
                  </a:extLst>
                </a:gridCol>
                <a:gridCol w="1500782">
                  <a:extLst>
                    <a:ext uri="{9D8B030D-6E8A-4147-A177-3AD203B41FA5}">
                      <a16:colId xmlns:a16="http://schemas.microsoft.com/office/drawing/2014/main" val="1683979601"/>
                    </a:ext>
                  </a:extLst>
                </a:gridCol>
                <a:gridCol w="1583593">
                  <a:extLst>
                    <a:ext uri="{9D8B030D-6E8A-4147-A177-3AD203B41FA5}">
                      <a16:colId xmlns:a16="http://schemas.microsoft.com/office/drawing/2014/main" val="2592459544"/>
                    </a:ext>
                  </a:extLst>
                </a:gridCol>
                <a:gridCol w="1487624">
                  <a:extLst>
                    <a:ext uri="{9D8B030D-6E8A-4147-A177-3AD203B41FA5}">
                      <a16:colId xmlns:a16="http://schemas.microsoft.com/office/drawing/2014/main" val="588152821"/>
                    </a:ext>
                  </a:extLst>
                </a:gridCol>
              </a:tblGrid>
              <a:tr h="523235">
                <a:tc>
                  <a:txBody>
                    <a:bodyPr/>
                    <a:lstStyle/>
                    <a:p>
                      <a:pPr algn="ctr" fontAlgn="ctr"/>
                      <a:r>
                        <a:rPr lang="tr-TR" sz="14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77381">
                <a:tc>
                  <a:txBody>
                    <a:bodyPr/>
                    <a:lstStyle/>
                    <a:p>
                      <a:pPr algn="ctr" fontAlgn="ctr"/>
                      <a:r>
                        <a:rPr lang="tr-TR" sz="1400" b="0" i="0" u="none" strike="noStrike" dirty="0">
                          <a:solidFill>
                            <a:srgbClr val="000000"/>
                          </a:solidFill>
                          <a:effectLst/>
                          <a:latin typeface="Calibri" panose="020F0502020204030204" pitchFamily="34" charset="0"/>
                        </a:rPr>
                        <a:t>G9-PDR Merkezi personelinin özveri ile çalışması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G10-İşlerin zamanında ve doğru yapılması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591249">
                <a:tc>
                  <a:txBody>
                    <a:bodyPr/>
                    <a:lstStyle/>
                    <a:p>
                      <a:pPr algn="ctr" fontAlgn="ctr"/>
                      <a:r>
                        <a:rPr lang="tr-TR" sz="1400" b="0" i="0" u="none" strike="noStrike" dirty="0">
                          <a:solidFill>
                            <a:srgbClr val="000000"/>
                          </a:solidFill>
                          <a:effectLst/>
                          <a:latin typeface="Calibri" panose="020F0502020204030204" pitchFamily="34" charset="0"/>
                        </a:rPr>
                        <a:t>G11-Fiziki yeterlilik (İki kampüste de grupla psikolojik danışma odasının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562370">
                <a:tc>
                  <a:txBody>
                    <a:bodyPr/>
                    <a:lstStyle/>
                    <a:p>
                      <a:pPr algn="ctr" fontAlgn="ctr"/>
                      <a:r>
                        <a:rPr lang="tr-TR" sz="1400" b="0" i="0" u="none" strike="noStrike" dirty="0">
                          <a:solidFill>
                            <a:srgbClr val="000000"/>
                          </a:solidFill>
                          <a:effectLst/>
                          <a:latin typeface="Calibri" panose="020F0502020204030204" pitchFamily="34" charset="0"/>
                        </a:rPr>
                        <a:t>G12-Güvenlik tedbirlerinin olması (acil butonlarının yer alması)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590155">
                <a:tc>
                  <a:txBody>
                    <a:bodyPr/>
                    <a:lstStyle/>
                    <a:p>
                      <a:pPr algn="ctr" fontAlgn="ctr"/>
                      <a:r>
                        <a:rPr lang="tr-TR" sz="1400" b="0" i="0" u="none" strike="noStrike" dirty="0">
                          <a:solidFill>
                            <a:srgbClr val="000000"/>
                          </a:solidFill>
                          <a:effectLst/>
                          <a:latin typeface="Calibri" panose="020F0502020204030204" pitchFamily="34" charset="0"/>
                        </a:rPr>
                        <a:t>G13- Ekibin faaliyetlerini çevrim içi ve yüz yüze gerçekleştirebilecek deneyimde ve donanımda olması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90434">
                <a:tc>
                  <a:txBody>
                    <a:bodyPr/>
                    <a:lstStyle/>
                    <a:p>
                      <a:pPr algn="ctr" fontAlgn="ctr"/>
                      <a:r>
                        <a:rPr lang="tr-TR" sz="1400" b="0" i="0" u="none" strike="noStrike" dirty="0">
                          <a:solidFill>
                            <a:srgbClr val="000000"/>
                          </a:solidFill>
                          <a:effectLst/>
                          <a:latin typeface="Calibri" panose="020F0502020204030204" pitchFamily="34" charset="0"/>
                        </a:rPr>
                        <a:t> G14- Merkezin Rektörlüğe bağlı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351203">
                <a:tc>
                  <a:txBody>
                    <a:bodyPr/>
                    <a:lstStyle/>
                    <a:p>
                      <a:pPr algn="ctr" fontAlgn="ctr"/>
                      <a:r>
                        <a:rPr lang="tr-TR" sz="1400" b="0" i="0" u="none" strike="noStrike" dirty="0">
                          <a:solidFill>
                            <a:srgbClr val="000000"/>
                          </a:solidFill>
                          <a:effectLst/>
                          <a:latin typeface="Calibri" panose="020F0502020204030204" pitchFamily="34" charset="0"/>
                        </a:rPr>
                        <a:t>G15- Üniversite yönetiminin desteği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9936310"/>
                  </a:ext>
                </a:extLst>
              </a:tr>
              <a:tr h="477381">
                <a:tc>
                  <a:txBody>
                    <a:bodyPr/>
                    <a:lstStyle/>
                    <a:p>
                      <a:pPr algn="ctr" fontAlgn="ctr"/>
                      <a:r>
                        <a:rPr lang="tr-TR" sz="1400" b="0" i="0" u="none" strike="noStrike" dirty="0">
                          <a:solidFill>
                            <a:srgbClr val="000000"/>
                          </a:solidFill>
                          <a:effectLst/>
                          <a:latin typeface="Calibri" panose="020F0502020204030204" pitchFamily="34" charset="0"/>
                        </a:rPr>
                        <a:t>G16-Elektronik kayıt sisteminin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012108"/>
                  </a:ext>
                </a:extLst>
              </a:tr>
              <a:tr h="477381">
                <a:tc>
                  <a:txBody>
                    <a:bodyPr/>
                    <a:lstStyle/>
                    <a:p>
                      <a:pPr algn="ctr" fontAlgn="t"/>
                      <a:r>
                        <a:rPr lang="tr-TR" sz="1400" b="1" i="0" u="none" strike="noStrike" dirty="0">
                          <a:solidFill>
                            <a:srgbClr val="001626"/>
                          </a:solidFill>
                          <a:effectLst/>
                          <a:highlight>
                            <a:srgbClr val="FFFFFF"/>
                          </a:highlight>
                          <a:latin typeface="Calibri" panose="020F0502020204030204" pitchFamily="34" charset="0"/>
                        </a:rPr>
                        <a:t>G17-Merkezde görev yapan personelin birçok alanda uzmanlığının olması</a:t>
                      </a:r>
                    </a:p>
                  </a:txBody>
                  <a:tcPr marL="6350" marR="6350" marT="635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972631"/>
                  </a:ext>
                </a:extLst>
              </a:tr>
              <a:tr h="477381">
                <a:tc>
                  <a:txBody>
                    <a:bodyPr/>
                    <a:lstStyle/>
                    <a:p>
                      <a:pPr algn="ctr" fontAlgn="t"/>
                      <a:r>
                        <a:rPr lang="tr-TR" sz="1400" b="1" i="0" u="none" strike="noStrike" dirty="0">
                          <a:solidFill>
                            <a:srgbClr val="001626"/>
                          </a:solidFill>
                          <a:effectLst/>
                          <a:highlight>
                            <a:srgbClr val="FFFFFF"/>
                          </a:highlight>
                          <a:latin typeface="Calibri" panose="020F0502020204030204" pitchFamily="34" charset="0"/>
                        </a:rPr>
                        <a:t>G18-Merkezde bilimsel araştırmaların yapılması</a:t>
                      </a:r>
                    </a:p>
                  </a:txBody>
                  <a:tcPr marL="6350" marR="6350" marT="635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446954"/>
                  </a:ext>
                </a:extLst>
              </a:tr>
              <a:tr h="477381">
                <a:tc>
                  <a:txBody>
                    <a:bodyPr/>
                    <a:lstStyle/>
                    <a:p>
                      <a:pPr algn="ctr" fontAlgn="t"/>
                      <a:r>
                        <a:rPr lang="tr-TR" sz="1400" b="1" i="0" u="none" strike="noStrike" dirty="0">
                          <a:solidFill>
                            <a:srgbClr val="001626"/>
                          </a:solidFill>
                          <a:effectLst/>
                          <a:highlight>
                            <a:srgbClr val="FFFFFF"/>
                          </a:highlight>
                          <a:latin typeface="Calibri" panose="020F0502020204030204" pitchFamily="34" charset="0"/>
                        </a:rPr>
                        <a:t>G19-Topluma yönelik ücretsiz bir şekilde önleyici ruh sağlığı çalışmalarının gerçekleştirilmesi</a:t>
                      </a:r>
                    </a:p>
                  </a:txBody>
                  <a:tcPr marL="6350" marR="6350" marT="635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0845549"/>
                  </a:ext>
                </a:extLst>
              </a:tr>
            </a:tbl>
          </a:graphicData>
        </a:graphic>
      </p:graphicFrame>
    </p:spTree>
    <p:extLst>
      <p:ext uri="{BB962C8B-B14F-4D97-AF65-F5344CB8AC3E}">
        <p14:creationId xmlns:p14="http://schemas.microsoft.com/office/powerpoint/2010/main" val="304951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369722317"/>
              </p:ext>
            </p:extLst>
          </p:nvPr>
        </p:nvGraphicFramePr>
        <p:xfrm>
          <a:off x="207015" y="1146065"/>
          <a:ext cx="8729970" cy="5434573"/>
        </p:xfrm>
        <a:graphic>
          <a:graphicData uri="http://schemas.openxmlformats.org/drawingml/2006/table">
            <a:tbl>
              <a:tblPr/>
              <a:tblGrid>
                <a:gridCol w="1508769">
                  <a:extLst>
                    <a:ext uri="{9D8B030D-6E8A-4147-A177-3AD203B41FA5}">
                      <a16:colId xmlns:a16="http://schemas.microsoft.com/office/drawing/2014/main" val="3918363564"/>
                    </a:ext>
                  </a:extLst>
                </a:gridCol>
                <a:gridCol w="1880171">
                  <a:extLst>
                    <a:ext uri="{9D8B030D-6E8A-4147-A177-3AD203B41FA5}">
                      <a16:colId xmlns:a16="http://schemas.microsoft.com/office/drawing/2014/main" val="1683979601"/>
                    </a:ext>
                  </a:extLst>
                </a:gridCol>
                <a:gridCol w="1756881">
                  <a:extLst>
                    <a:ext uri="{9D8B030D-6E8A-4147-A177-3AD203B41FA5}">
                      <a16:colId xmlns:a16="http://schemas.microsoft.com/office/drawing/2014/main" val="2592459544"/>
                    </a:ext>
                  </a:extLst>
                </a:gridCol>
                <a:gridCol w="3584149">
                  <a:extLst>
                    <a:ext uri="{9D8B030D-6E8A-4147-A177-3AD203B41FA5}">
                      <a16:colId xmlns:a16="http://schemas.microsoft.com/office/drawing/2014/main" val="2496390279"/>
                    </a:ext>
                  </a:extLst>
                </a:gridCol>
              </a:tblGrid>
              <a:tr h="415607">
                <a:tc>
                  <a:txBody>
                    <a:bodyPr/>
                    <a:lstStyle/>
                    <a:p>
                      <a:pPr algn="ctr" fontAlgn="ctr"/>
                      <a:r>
                        <a:rPr lang="tr-TR" sz="14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F2303"/>
                          </a:solidFill>
                          <a:effectLst/>
                          <a:latin typeface="Calibri" panose="020F0502020204030204" pitchFamily="34" charset="0"/>
                        </a:rPr>
                        <a:t>KARŞILANMA</a:t>
                      </a:r>
                      <a:r>
                        <a:rPr lang="tr-TR" sz="1400" b="1" i="0" u="none" strike="noStrike" baseline="0" dirty="0">
                          <a:solidFill>
                            <a:srgbClr val="0F2303"/>
                          </a:solidFill>
                          <a:effectLst/>
                          <a:latin typeface="Calibri" panose="020F0502020204030204" pitchFamily="34" charset="0"/>
                        </a:rPr>
                        <a:t> DURUMU</a:t>
                      </a:r>
                      <a:endParaRPr lang="tr-TR" sz="1400" b="1"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88296">
                <a:tc>
                  <a:txBody>
                    <a:bodyPr/>
                    <a:lstStyle/>
                    <a:p>
                      <a:r>
                        <a:rPr lang="tr-TR" sz="1300" b="1" i="1" dirty="0">
                          <a:solidFill>
                            <a:schemeClr val="tx2"/>
                          </a:solidFill>
                          <a:latin typeface="+mn-lt"/>
                        </a:rPr>
                        <a:t>Rektörlük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Üst amir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Öğrenci problemlerine yönelik konsültasyon, raporlama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Yıllık</a:t>
                      </a:r>
                      <a:r>
                        <a:rPr lang="tr-TR" sz="1300" baseline="0" dirty="0">
                          <a:solidFill>
                            <a:srgbClr val="001626"/>
                          </a:solidFill>
                          <a:latin typeface="+mn-lt"/>
                        </a:rPr>
                        <a:t> faaliyet raporu hazırlandı.</a:t>
                      </a:r>
                      <a:endParaRPr lang="tr-TR"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r>
                        <a:rPr lang="tr-TR" sz="1300" b="1" i="1" baseline="0" dirty="0">
                          <a:solidFill>
                            <a:schemeClr val="tx2"/>
                          </a:solidFill>
                          <a:latin typeface="+mn-lt"/>
                          <a:cs typeface="Times New Roman" panose="02020603050405020304" pitchFamily="18" charset="0"/>
                        </a:rPr>
                        <a:t>Öğretim elemanları</a:t>
                      </a:r>
                      <a:endParaRPr lang="tr-TR" sz="1300" b="1" i="1" dirty="0">
                        <a:solidFill>
                          <a:schemeClr val="tx2"/>
                        </a:solidFill>
                        <a:latin typeface="+mn-lt"/>
                        <a:cs typeface="Times New Roman" panose="02020603050405020304" pitchFamily="18" charset="0"/>
                      </a:endParaRP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Öğrenci problemlerine yönelik konsültasyon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Hizmet beklentisi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0" i="0" u="none" strike="noStrike" dirty="0">
                          <a:solidFill>
                            <a:srgbClr val="000000"/>
                          </a:solidFill>
                          <a:effectLst/>
                          <a:latin typeface="+mn-lt"/>
                          <a:cs typeface="Times New Roman" panose="02020603050405020304" pitchFamily="18" charset="0"/>
                        </a:rPr>
                        <a:t>Gerçekleşen çevrim içi seminer programlarına akademik personelimiz katılım sağlamıştır. Öğrenciler ile ilgili konsültasyon çalışmaları gerçekleştirilmiştir. Sivil Havacılık Yüksekokulu öğrenci seçimlerinde MMPI kişilik testi uygulanmıştır.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r>
                        <a:rPr lang="tr-TR" sz="1300" b="1" i="1" dirty="0">
                          <a:solidFill>
                            <a:schemeClr val="tx2"/>
                          </a:solidFill>
                          <a:latin typeface="+mn-lt"/>
                          <a:cs typeface="Times New Roman" panose="02020603050405020304" pitchFamily="18" charset="0"/>
                        </a:rPr>
                        <a:t>İdari personel</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cs typeface="Times New Roman" panose="02020603050405020304" pitchFamily="18" charset="0"/>
                        </a:rPr>
                        <a:t>Hizmeti kullanan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cs typeface="Times New Roman" panose="02020603050405020304" pitchFamily="18" charset="0"/>
                        </a:rPr>
                        <a:t>Hizmet, iletişim, konsültasyon</a:t>
                      </a:r>
                      <a:endParaRPr lang="en-US" sz="1300" dirty="0">
                        <a:solidFill>
                          <a:srgbClr val="001626"/>
                        </a:solidFill>
                        <a:latin typeface="+mn-lt"/>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cs typeface="Times New Roman" panose="02020603050405020304" pitchFamily="18" charset="0"/>
                        </a:rPr>
                        <a:t>Bireyle psikolojik danışma uygulamaları</a:t>
                      </a:r>
                      <a:r>
                        <a:rPr lang="tr-TR" sz="1300" baseline="0" dirty="0">
                          <a:solidFill>
                            <a:srgbClr val="001626"/>
                          </a:solidFill>
                          <a:latin typeface="+mn-lt"/>
                          <a:cs typeface="Times New Roman" panose="02020603050405020304" pitchFamily="18" charset="0"/>
                        </a:rPr>
                        <a:t> gerçekleştirildi.</a:t>
                      </a:r>
                      <a:endParaRPr lang="en-US" sz="1300" dirty="0">
                        <a:solidFill>
                          <a:srgbClr val="001626"/>
                        </a:solidFill>
                        <a:latin typeface="+mn-lt"/>
                        <a:cs typeface="Times New Roman" panose="02020603050405020304" pitchFamily="18"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r>
                        <a:rPr lang="tr-TR" sz="1300" b="1" i="1" dirty="0">
                          <a:solidFill>
                            <a:schemeClr val="tx2"/>
                          </a:solidFill>
                          <a:latin typeface="+mn-lt"/>
                        </a:rPr>
                        <a:t>Öğrenciler</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Danışma seansı gerçekleştirme sebebimiz</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Profesyonel</a:t>
                      </a:r>
                      <a:r>
                        <a:rPr lang="en-US" sz="1300" dirty="0">
                          <a:solidFill>
                            <a:srgbClr val="001626"/>
                          </a:solidFill>
                          <a:latin typeface="+mn-lt"/>
                        </a:rPr>
                        <a:t> </a:t>
                      </a:r>
                      <a:r>
                        <a:rPr lang="en-US" sz="1300" dirty="0" err="1">
                          <a:solidFill>
                            <a:srgbClr val="001626"/>
                          </a:solidFill>
                          <a:latin typeface="+mn-lt"/>
                        </a:rPr>
                        <a:t>tutum</a:t>
                      </a:r>
                      <a:r>
                        <a:rPr lang="en-US" sz="1300" dirty="0">
                          <a:solidFill>
                            <a:srgbClr val="001626"/>
                          </a:solidFill>
                          <a:latin typeface="+mn-lt"/>
                        </a:rPr>
                        <a:t> ve </a:t>
                      </a:r>
                      <a:r>
                        <a:rPr lang="en-US" sz="1300" dirty="0" err="1">
                          <a:solidFill>
                            <a:srgbClr val="001626"/>
                          </a:solidFill>
                          <a:latin typeface="+mn-lt"/>
                        </a:rPr>
                        <a:t>hizmet</a:t>
                      </a:r>
                      <a:r>
                        <a:rPr lang="en-US" sz="1300" dirty="0">
                          <a:solidFill>
                            <a:srgbClr val="001626"/>
                          </a:solidFill>
                          <a:latin typeface="+mn-lt"/>
                        </a:rPr>
                        <a:t> </a:t>
                      </a:r>
                      <a:r>
                        <a:rPr lang="en-US" sz="1300" dirty="0" err="1">
                          <a:solidFill>
                            <a:srgbClr val="001626"/>
                          </a:solidFill>
                          <a:latin typeface="+mn-lt"/>
                        </a:rPr>
                        <a:t>beklentisi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300" b="0" i="0" u="none" strike="noStrike" dirty="0">
                          <a:solidFill>
                            <a:srgbClr val="000000"/>
                          </a:solidFill>
                          <a:effectLst/>
                          <a:latin typeface="+mn-lt"/>
                        </a:rPr>
                        <a:t>Bireyle psikolojik danışma memnuniyet sonucu %99; seminer programı (Öfke ve Stres Yönetimi) %95; atölye çalışması (Duygulara yönelik farkındalık atölye çalışması) %99.</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r>
                        <a:rPr lang="tr-TR" sz="1300" b="1" i="1" dirty="0">
                          <a:solidFill>
                            <a:schemeClr val="tx2"/>
                          </a:solidFill>
                          <a:latin typeface="+mn-lt"/>
                        </a:rPr>
                        <a:t>Öğrenci Aileleri</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Öğrenci sorunları</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01626"/>
                          </a:solidFill>
                          <a:latin typeface="+mn-lt"/>
                        </a:rPr>
                        <a:t>Öğrenci </a:t>
                      </a:r>
                      <a:r>
                        <a:rPr lang="en-US" sz="1300" dirty="0" err="1">
                          <a:solidFill>
                            <a:srgbClr val="001626"/>
                          </a:solidFill>
                          <a:latin typeface="+mn-lt"/>
                        </a:rPr>
                        <a:t>sorunlarının</a:t>
                      </a:r>
                      <a:r>
                        <a:rPr lang="en-US" sz="1300" dirty="0">
                          <a:solidFill>
                            <a:srgbClr val="001626"/>
                          </a:solidFill>
                          <a:latin typeface="+mn-lt"/>
                        </a:rPr>
                        <a:t> </a:t>
                      </a:r>
                      <a:r>
                        <a:rPr lang="en-US" sz="1300" dirty="0" err="1">
                          <a:solidFill>
                            <a:srgbClr val="001626"/>
                          </a:solidFill>
                          <a:latin typeface="+mn-lt"/>
                        </a:rPr>
                        <a:t>çözümü</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Bireysel görüşmeler</a:t>
                      </a:r>
                      <a:r>
                        <a:rPr lang="tr-TR" sz="1300" baseline="0" dirty="0">
                          <a:solidFill>
                            <a:srgbClr val="001626"/>
                          </a:solidFill>
                          <a:latin typeface="+mn-lt"/>
                        </a:rPr>
                        <a:t> gerçekleştirildi.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r>
                        <a:rPr lang="tr-TR" sz="1300" b="1" i="1" dirty="0">
                          <a:solidFill>
                            <a:schemeClr val="tx2"/>
                          </a:solidFill>
                          <a:latin typeface="+mn-lt"/>
                        </a:rPr>
                        <a:t>Mezunlar</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Süreçlerini izleme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Baş</a:t>
                      </a:r>
                      <a:r>
                        <a:rPr lang="en-US" sz="1300" dirty="0">
                          <a:solidFill>
                            <a:srgbClr val="001626"/>
                          </a:solidFill>
                          <a:latin typeface="+mn-lt"/>
                        </a:rPr>
                        <a:t> etme </a:t>
                      </a:r>
                      <a:r>
                        <a:rPr lang="en-US" sz="1300" dirty="0" err="1">
                          <a:solidFill>
                            <a:srgbClr val="001626"/>
                          </a:solidFill>
                          <a:latin typeface="+mn-lt"/>
                        </a:rPr>
                        <a:t>becerisi</a:t>
                      </a:r>
                      <a:r>
                        <a:rPr lang="en-US" sz="1300" dirty="0">
                          <a:solidFill>
                            <a:srgbClr val="001626"/>
                          </a:solidFill>
                          <a:latin typeface="+mn-lt"/>
                        </a:rPr>
                        <a:t> </a:t>
                      </a:r>
                      <a:r>
                        <a:rPr lang="en-US" sz="1300" dirty="0" err="1">
                          <a:solidFill>
                            <a:srgbClr val="001626"/>
                          </a:solidFill>
                          <a:latin typeface="+mn-lt"/>
                        </a:rPr>
                        <a:t>geliştirme</a:t>
                      </a:r>
                      <a:r>
                        <a:rPr lang="en-US" sz="1300" dirty="0">
                          <a:solidFill>
                            <a:srgbClr val="001626"/>
                          </a:solidFill>
                          <a:latin typeface="+mn-lt"/>
                        </a:rPr>
                        <a:t>, problem </a:t>
                      </a:r>
                      <a:r>
                        <a:rPr lang="en-US" sz="1300" dirty="0" err="1">
                          <a:solidFill>
                            <a:srgbClr val="001626"/>
                          </a:solidFill>
                          <a:latin typeface="+mn-lt"/>
                        </a:rPr>
                        <a:t>çözme</a:t>
                      </a:r>
                      <a:r>
                        <a:rPr lang="en-US" sz="1300" dirty="0">
                          <a:solidFill>
                            <a:srgbClr val="001626"/>
                          </a:solidFill>
                          <a:latin typeface="+mn-lt"/>
                        </a:rPr>
                        <a:t> </a:t>
                      </a:r>
                      <a:r>
                        <a:rPr lang="en-US" sz="1300" dirty="0" err="1">
                          <a:solidFill>
                            <a:srgbClr val="001626"/>
                          </a:solidFill>
                          <a:latin typeface="+mn-lt"/>
                        </a:rPr>
                        <a:t>becerileri</a:t>
                      </a:r>
                      <a:r>
                        <a:rPr lang="en-US" sz="1300" dirty="0">
                          <a:solidFill>
                            <a:srgbClr val="001626"/>
                          </a:solidFill>
                          <a:latin typeface="+mn-lt"/>
                        </a:rPr>
                        <a:t> </a:t>
                      </a:r>
                      <a:r>
                        <a:rPr lang="en-US" sz="1300" dirty="0" err="1">
                          <a:solidFill>
                            <a:srgbClr val="001626"/>
                          </a:solidFill>
                          <a:latin typeface="+mn-lt"/>
                        </a:rPr>
                        <a:t>geliştirme</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Bireyle psikolojik</a:t>
                      </a:r>
                      <a:r>
                        <a:rPr lang="tr-TR" sz="1300" baseline="0" dirty="0">
                          <a:solidFill>
                            <a:srgbClr val="001626"/>
                          </a:solidFill>
                          <a:latin typeface="+mn-lt"/>
                        </a:rPr>
                        <a:t> danışma  ve grupla psikolojik danışma uygulamaları, atölye çalışmaları ve seminer programları gerçekleştirildi.</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r>
                        <a:rPr lang="tr-TR" sz="1300" b="1" i="1" dirty="0">
                          <a:solidFill>
                            <a:schemeClr val="tx2"/>
                          </a:solidFill>
                          <a:latin typeface="+mn-lt"/>
                        </a:rPr>
                        <a:t>PDR Merkezi Çalışanları</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300" dirty="0">
                          <a:solidFill>
                            <a:srgbClr val="001626"/>
                          </a:solidFill>
                          <a:latin typeface="+mn-lt"/>
                        </a:rPr>
                        <a:t>Merkez çalışmalarının etkili bir şekilde gerçekleştirilebilmesi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err="1">
                          <a:solidFill>
                            <a:srgbClr val="001626"/>
                          </a:solidFill>
                          <a:latin typeface="+mn-lt"/>
                        </a:rPr>
                        <a:t>Hizmetiçi</a:t>
                      </a:r>
                      <a:r>
                        <a:rPr lang="en-US" sz="1300" dirty="0">
                          <a:solidFill>
                            <a:srgbClr val="001626"/>
                          </a:solidFill>
                          <a:latin typeface="+mn-lt"/>
                        </a:rPr>
                        <a:t> </a:t>
                      </a:r>
                      <a:r>
                        <a:rPr lang="en-US" sz="1300" dirty="0" err="1">
                          <a:solidFill>
                            <a:srgbClr val="001626"/>
                          </a:solidFill>
                          <a:latin typeface="+mn-lt"/>
                        </a:rPr>
                        <a:t>eğitim</a:t>
                      </a:r>
                      <a:r>
                        <a:rPr lang="en-US" sz="1300" dirty="0">
                          <a:solidFill>
                            <a:srgbClr val="001626"/>
                          </a:solidFill>
                          <a:latin typeface="+mn-lt"/>
                        </a:rPr>
                        <a:t> </a:t>
                      </a:r>
                      <a:r>
                        <a:rPr lang="en-US" sz="1300" dirty="0" err="1">
                          <a:solidFill>
                            <a:srgbClr val="001626"/>
                          </a:solidFill>
                          <a:latin typeface="+mn-lt"/>
                        </a:rPr>
                        <a:t>olanakları</a:t>
                      </a:r>
                      <a:r>
                        <a:rPr lang="en-US" sz="1300" dirty="0">
                          <a:solidFill>
                            <a:srgbClr val="001626"/>
                          </a:solidFill>
                          <a:latin typeface="+mn-lt"/>
                        </a:rPr>
                        <a:t>, </a:t>
                      </a:r>
                      <a:r>
                        <a:rPr lang="en-US" sz="1300" dirty="0" err="1">
                          <a:solidFill>
                            <a:srgbClr val="001626"/>
                          </a:solidFill>
                          <a:latin typeface="+mn-lt"/>
                        </a:rPr>
                        <a:t>bilimsel</a:t>
                      </a:r>
                      <a:r>
                        <a:rPr lang="en-US" sz="1300" dirty="0">
                          <a:solidFill>
                            <a:srgbClr val="001626"/>
                          </a:solidFill>
                          <a:latin typeface="+mn-lt"/>
                        </a:rPr>
                        <a:t> </a:t>
                      </a:r>
                      <a:r>
                        <a:rPr lang="en-US" sz="1300" dirty="0" err="1">
                          <a:solidFill>
                            <a:srgbClr val="001626"/>
                          </a:solidFill>
                          <a:latin typeface="+mn-lt"/>
                        </a:rPr>
                        <a:t>etkinliklere</a:t>
                      </a:r>
                      <a:r>
                        <a:rPr lang="en-US" sz="1300" dirty="0">
                          <a:solidFill>
                            <a:srgbClr val="001626"/>
                          </a:solidFill>
                          <a:latin typeface="+mn-lt"/>
                        </a:rPr>
                        <a:t> </a:t>
                      </a:r>
                      <a:r>
                        <a:rPr lang="en-US" sz="1300" dirty="0" err="1">
                          <a:solidFill>
                            <a:srgbClr val="001626"/>
                          </a:solidFill>
                          <a:latin typeface="+mn-lt"/>
                        </a:rPr>
                        <a:t>katılabilme</a:t>
                      </a:r>
                      <a:endParaRPr lang="en-US" sz="1300" dirty="0">
                        <a:solidFill>
                          <a:srgbClr val="001626"/>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300" dirty="0">
                          <a:solidFill>
                            <a:srgbClr val="001626"/>
                          </a:solidFill>
                          <a:latin typeface="+mn-lt"/>
                        </a:rPr>
                        <a:t>Eğitim</a:t>
                      </a:r>
                      <a:r>
                        <a:rPr lang="tr-TR" sz="1300" baseline="0" dirty="0">
                          <a:solidFill>
                            <a:srgbClr val="001626"/>
                          </a:solidFill>
                          <a:latin typeface="+mn-lt"/>
                        </a:rPr>
                        <a:t> programlarına katılım sağlandı</a:t>
                      </a:r>
                      <a:r>
                        <a:rPr lang="tr-TR" sz="1300" baseline="0" dirty="0">
                          <a:solidFill>
                            <a:srgbClr val="0F2303"/>
                          </a:solidFill>
                          <a:latin typeface="+mn-lt"/>
                        </a:rPr>
                        <a:t>.</a:t>
                      </a:r>
                      <a:r>
                        <a:rPr lang="en-US" sz="1300" baseline="0" dirty="0">
                          <a:solidFill>
                            <a:srgbClr val="0F2303"/>
                          </a:solidFill>
                          <a:latin typeface="+mn-lt"/>
                        </a:rPr>
                        <a:t> (</a:t>
                      </a:r>
                      <a:r>
                        <a:rPr lang="tr-TR" sz="1300" baseline="0" dirty="0">
                          <a:solidFill>
                            <a:srgbClr val="0F2303"/>
                          </a:solidFill>
                          <a:latin typeface="+mn-lt"/>
                        </a:rPr>
                        <a:t>Aile danışmanlığı Sertifika Programı</a:t>
                      </a:r>
                      <a:r>
                        <a:rPr lang="en-US" sz="1300" baseline="0" dirty="0">
                          <a:solidFill>
                            <a:srgbClr val="0F2303"/>
                          </a:solidFill>
                          <a:latin typeface="+mn-lt"/>
                        </a:rPr>
                        <a:t>)</a:t>
                      </a:r>
                      <a:endParaRPr lang="en-US" sz="13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4112885549"/>
              </p:ext>
            </p:extLst>
          </p:nvPr>
        </p:nvGraphicFramePr>
        <p:xfrm>
          <a:off x="90488" y="1016803"/>
          <a:ext cx="8963024" cy="5766902"/>
        </p:xfrm>
        <a:graphic>
          <a:graphicData uri="http://schemas.openxmlformats.org/drawingml/2006/table">
            <a:tbl>
              <a:tblPr/>
              <a:tblGrid>
                <a:gridCol w="1804987">
                  <a:extLst>
                    <a:ext uri="{9D8B030D-6E8A-4147-A177-3AD203B41FA5}">
                      <a16:colId xmlns:a16="http://schemas.microsoft.com/office/drawing/2014/main" val="3918363564"/>
                    </a:ext>
                  </a:extLst>
                </a:gridCol>
                <a:gridCol w="1690096">
                  <a:extLst>
                    <a:ext uri="{9D8B030D-6E8A-4147-A177-3AD203B41FA5}">
                      <a16:colId xmlns:a16="http://schemas.microsoft.com/office/drawing/2014/main" val="1683979601"/>
                    </a:ext>
                  </a:extLst>
                </a:gridCol>
                <a:gridCol w="2000843">
                  <a:extLst>
                    <a:ext uri="{9D8B030D-6E8A-4147-A177-3AD203B41FA5}">
                      <a16:colId xmlns:a16="http://schemas.microsoft.com/office/drawing/2014/main" val="2592459544"/>
                    </a:ext>
                  </a:extLst>
                </a:gridCol>
                <a:gridCol w="3467098">
                  <a:extLst>
                    <a:ext uri="{9D8B030D-6E8A-4147-A177-3AD203B41FA5}">
                      <a16:colId xmlns:a16="http://schemas.microsoft.com/office/drawing/2014/main" val="2496390279"/>
                    </a:ext>
                  </a:extLst>
                </a:gridCol>
              </a:tblGrid>
              <a:tr h="589181">
                <a:tc>
                  <a:txBody>
                    <a:bodyPr/>
                    <a:lstStyle/>
                    <a:p>
                      <a:pPr algn="ctr" fontAlgn="ctr"/>
                      <a:r>
                        <a:rPr lang="tr-TR" sz="14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F2303"/>
                          </a:solidFill>
                          <a:effectLst/>
                          <a:latin typeface="Calibri" panose="020F0502020204030204" pitchFamily="34" charset="0"/>
                        </a:rPr>
                        <a:t>KARŞILANMA</a:t>
                      </a:r>
                      <a:r>
                        <a:rPr lang="tr-TR" sz="1400" b="1" i="0" u="none" strike="noStrike" baseline="0" dirty="0">
                          <a:solidFill>
                            <a:srgbClr val="0F2303"/>
                          </a:solidFill>
                          <a:effectLst/>
                          <a:latin typeface="Calibri" panose="020F0502020204030204" pitchFamily="34" charset="0"/>
                        </a:rPr>
                        <a:t> DURUMU</a:t>
                      </a:r>
                      <a:endParaRPr lang="tr-TR" sz="1400" b="1"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37534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b="1" i="1" dirty="0">
                          <a:solidFill>
                            <a:schemeClr val="tx2"/>
                          </a:solidFill>
                        </a:rPr>
                        <a:t>Diğer gruplar (Meslek odaları, kaymakamlık, belediyeler vb.)</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01626"/>
                          </a:solidFill>
                        </a:rPr>
                        <a:t>İşbirliği, ortak çalışma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en-US" sz="1200" dirty="0" err="1">
                          <a:solidFill>
                            <a:srgbClr val="001626"/>
                          </a:solidFill>
                        </a:rPr>
                        <a:t>Çalışmaları</a:t>
                      </a:r>
                      <a:r>
                        <a:rPr lang="tr-TR" sz="1200" dirty="0" err="1">
                          <a:solidFill>
                            <a:srgbClr val="001626"/>
                          </a:solidFill>
                        </a:rPr>
                        <a:t>na</a:t>
                      </a:r>
                      <a:r>
                        <a:rPr lang="en-US" sz="1200" dirty="0">
                          <a:solidFill>
                            <a:srgbClr val="001626"/>
                          </a:solidFill>
                        </a:rPr>
                        <a:t> </a:t>
                      </a:r>
                      <a:r>
                        <a:rPr lang="en-US" sz="1200" dirty="0" err="1">
                          <a:solidFill>
                            <a:srgbClr val="001626"/>
                          </a:solidFill>
                        </a:rPr>
                        <a:t>katkı</a:t>
                      </a:r>
                      <a:r>
                        <a:rPr lang="en-US" sz="1200" dirty="0">
                          <a:solidFill>
                            <a:srgbClr val="001626"/>
                          </a:solidFill>
                        </a:rPr>
                        <a:t> </a:t>
                      </a:r>
                      <a:r>
                        <a:rPr lang="en-US" sz="1200" dirty="0" err="1">
                          <a:solidFill>
                            <a:srgbClr val="001626"/>
                          </a:solidFill>
                        </a:rPr>
                        <a:t>sağlamak</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400" dirty="0">
                          <a:solidFill>
                            <a:srgbClr val="001626"/>
                          </a:solidFill>
                        </a:rPr>
                        <a:t>Üniversitemiz</a:t>
                      </a:r>
                      <a:r>
                        <a:rPr lang="tr-TR" sz="1400" baseline="0" dirty="0">
                          <a:solidFill>
                            <a:srgbClr val="001626"/>
                          </a:solidFill>
                        </a:rPr>
                        <a:t> Tanıtım, Basın ve Halkla İlişkiler Müdürlüğü’ne üniversite tercih-tanıtım sürecinde destek verildi. </a:t>
                      </a:r>
                      <a:r>
                        <a:rPr lang="tr-TR" sz="1400" dirty="0">
                          <a:solidFill>
                            <a:srgbClr val="0F2303"/>
                          </a:solidFill>
                          <a:latin typeface="+mn-lt"/>
                        </a:rPr>
                        <a:t>(Iğdır Üniversitesi Spor Bilimleri Fakültesi, “Sporda Farkındalık Uygulamaları”, Yeryüzü Koleji ‘Öğrenci Motivasyonu Semineri’)</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48935">
                <a:tc>
                  <a:txBody>
                    <a:bodyPr/>
                    <a:lstStyle/>
                    <a:p>
                      <a:r>
                        <a:rPr lang="tr-TR" sz="1200" b="1" i="1" dirty="0">
                          <a:solidFill>
                            <a:schemeClr val="tx2"/>
                          </a:solidFill>
                        </a:rPr>
                        <a:t>SEM</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İşbirliği, ortak çalışma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rPr>
                        <a:t>Çalışmalarına katkı sağlamak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Temel</a:t>
                      </a:r>
                      <a:r>
                        <a:rPr lang="en-US" sz="1200" b="0" i="0" u="none" strike="noStrike" dirty="0">
                          <a:solidFill>
                            <a:srgbClr val="000000"/>
                          </a:solidFill>
                          <a:effectLst/>
                          <a:latin typeface="+mn-lt"/>
                          <a:cs typeface="Times New Roman" panose="02020603050405020304" pitchFamily="18" charset="0"/>
                        </a:rPr>
                        <a:t> </a:t>
                      </a:r>
                      <a:r>
                        <a:rPr lang="en-US" sz="1200" b="0" i="0" u="none" strike="noStrike" dirty="0" err="1">
                          <a:solidFill>
                            <a:srgbClr val="000000"/>
                          </a:solidFill>
                          <a:effectLst/>
                          <a:latin typeface="+mn-lt"/>
                          <a:cs typeface="Times New Roman" panose="02020603050405020304" pitchFamily="18" charset="0"/>
                        </a:rPr>
                        <a:t>Arabuluculuk</a:t>
                      </a:r>
                      <a:r>
                        <a:rPr lang="en-US" sz="1200" b="0" i="0" u="none" strike="noStrike" dirty="0">
                          <a:solidFill>
                            <a:srgbClr val="000000"/>
                          </a:solidFill>
                          <a:effectLst/>
                          <a:latin typeface="+mn-lt"/>
                          <a:cs typeface="Times New Roman" panose="02020603050405020304" pitchFamily="18" charset="0"/>
                        </a:rPr>
                        <a:t> </a:t>
                      </a:r>
                      <a:r>
                        <a:rPr lang="tr-TR" sz="1200" b="0" i="0" u="none" strike="noStrike" dirty="0">
                          <a:solidFill>
                            <a:srgbClr val="000000"/>
                          </a:solidFill>
                          <a:effectLst/>
                          <a:latin typeface="+mn-lt"/>
                          <a:cs typeface="Times New Roman" panose="02020603050405020304" pitchFamily="18" charset="0"/>
                        </a:rPr>
                        <a:t>ve İş hukukunda uzman arabuluculuk </a:t>
                      </a:r>
                      <a:r>
                        <a:rPr lang="en-US" sz="1200" b="0" i="0" u="none" strike="noStrike" dirty="0" err="1">
                          <a:solidFill>
                            <a:srgbClr val="000000"/>
                          </a:solidFill>
                          <a:effectLst/>
                          <a:latin typeface="+mn-lt"/>
                          <a:cs typeface="Times New Roman" panose="02020603050405020304" pitchFamily="18" charset="0"/>
                        </a:rPr>
                        <a:t>Eğitimlerinde</a:t>
                      </a:r>
                      <a:r>
                        <a:rPr lang="tr-TR"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eğitmen</a:t>
                      </a:r>
                      <a:r>
                        <a:rPr lang="tr-TR"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olarak</a:t>
                      </a:r>
                      <a:r>
                        <a:rPr lang="en-US" sz="1200" b="0" i="0" u="none" strike="noStrike" baseline="0" dirty="0">
                          <a:solidFill>
                            <a:srgbClr val="000000"/>
                          </a:solidFill>
                          <a:effectLst/>
                          <a:latin typeface="+mn-lt"/>
                          <a:cs typeface="Times New Roman" panose="02020603050405020304" pitchFamily="18" charset="0"/>
                        </a:rPr>
                        <a:t> </a:t>
                      </a:r>
                      <a:r>
                        <a:rPr lang="en-US" sz="1200" b="0" i="0" u="none" strike="noStrike" baseline="0" dirty="0" err="1">
                          <a:solidFill>
                            <a:srgbClr val="000000"/>
                          </a:solidFill>
                          <a:effectLst/>
                          <a:latin typeface="+mn-lt"/>
                          <a:cs typeface="Times New Roman" panose="02020603050405020304" pitchFamily="18" charset="0"/>
                        </a:rPr>
                        <a:t>görev</a:t>
                      </a:r>
                      <a:r>
                        <a:rPr lang="en-US" sz="1200" b="0" i="0" u="none" strike="noStrike" baseline="0" dirty="0">
                          <a:solidFill>
                            <a:srgbClr val="000000"/>
                          </a:solidFill>
                          <a:effectLst/>
                          <a:latin typeface="+mn-lt"/>
                          <a:cs typeface="Times New Roman" panose="02020603050405020304" pitchFamily="18" charset="0"/>
                        </a:rPr>
                        <a:t> al</a:t>
                      </a:r>
                      <a:r>
                        <a:rPr lang="tr-TR" sz="1200" b="0" i="0" u="none" strike="noStrike" baseline="0" dirty="0" err="1">
                          <a:solidFill>
                            <a:srgbClr val="000000"/>
                          </a:solidFill>
                          <a:effectLst/>
                          <a:latin typeface="+mn-lt"/>
                          <a:cs typeface="Times New Roman" panose="02020603050405020304" pitchFamily="18" charset="0"/>
                        </a:rPr>
                        <a:t>ındı</a:t>
                      </a:r>
                      <a:r>
                        <a:rPr lang="tr-TR" sz="1200" b="0" i="0" u="none" strike="noStrike" baseline="0" dirty="0">
                          <a:solidFill>
                            <a:srgbClr val="000000"/>
                          </a:solidFill>
                          <a:effectLst/>
                          <a:latin typeface="+mn-lt"/>
                          <a:cs typeface="Times New Roman" panose="02020603050405020304" pitchFamily="18" charset="0"/>
                        </a:rPr>
                        <a:t>, </a:t>
                      </a:r>
                      <a:endParaRPr lang="tr-TR" sz="12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3823">
                <a:tc>
                  <a:txBody>
                    <a:bodyPr/>
                    <a:lstStyle/>
                    <a:p>
                      <a:r>
                        <a:rPr lang="tr-TR" sz="1200" b="1" i="1" baseline="0" dirty="0">
                          <a:solidFill>
                            <a:schemeClr val="tx2"/>
                          </a:solidFill>
                        </a:rPr>
                        <a:t>Diğer Üniversitelerin PDR Merkezleri</a:t>
                      </a:r>
                      <a:endParaRPr lang="tr-TR" sz="1200" b="1" i="1" dirty="0">
                        <a:solidFill>
                          <a:schemeClr val="tx2"/>
                        </a:solidFill>
                      </a:endParaRP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Bilgi paylaşımı, ortak çalışma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tr-TR" sz="1200" dirty="0">
                          <a:solidFill>
                            <a:srgbClr val="001626"/>
                          </a:solidFill>
                        </a:rPr>
                        <a:t>Çalışmalara katkı sağlamak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Akdeniz üniversitesinin PDR </a:t>
                      </a:r>
                      <a:r>
                        <a:rPr kumimoji="0" lang="en-US" sz="1200" b="0" i="0" u="none" strike="noStrike" kern="1200" cap="none" spc="0" normalizeH="0" baseline="0" noProof="0" dirty="0">
                          <a:ln>
                            <a:noFill/>
                          </a:ln>
                          <a:solidFill>
                            <a:prstClr val="black"/>
                          </a:solidFill>
                          <a:effectLst/>
                          <a:uLnTx/>
                          <a:uFillTx/>
                          <a:latin typeface="+mn-lt"/>
                          <a:ea typeface="+mn-ea"/>
                          <a:cs typeface="+mn-cs"/>
                        </a:rPr>
                        <a:t>Ana </a:t>
                      </a:r>
                      <a:r>
                        <a:rPr kumimoji="0" lang="en-US" sz="1200" b="0" i="0" u="none" strike="noStrike" kern="1200" cap="none" spc="0" normalizeH="0" baseline="0" noProof="0" dirty="0" err="1">
                          <a:ln>
                            <a:noFill/>
                          </a:ln>
                          <a:solidFill>
                            <a:prstClr val="black"/>
                          </a:solidFill>
                          <a:effectLst/>
                          <a:uLnTx/>
                          <a:uFillTx/>
                          <a:latin typeface="+mn-lt"/>
                          <a:ea typeface="+mn-ea"/>
                          <a:cs typeface="+mn-cs"/>
                        </a:rPr>
                        <a:t>Bilim</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Dalı’nda</a:t>
                      </a:r>
                      <a:r>
                        <a:rPr kumimoji="0" lang="tr-TR" sz="1200" b="0" i="0" u="none" strike="noStrike" kern="1200" cap="none" spc="0" normalizeH="0" baseline="0" noProof="0" dirty="0">
                          <a:ln>
                            <a:noFill/>
                          </a:ln>
                          <a:solidFill>
                            <a:prstClr val="black"/>
                          </a:solidFill>
                          <a:effectLst/>
                          <a:uLnTx/>
                          <a:uFillTx/>
                          <a:latin typeface="+mn-lt"/>
                          <a:ea typeface="+mn-ea"/>
                          <a:cs typeface="+mn-cs"/>
                        </a:rPr>
                        <a:t> ve Spor Bilimleri Fakültesi’nde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görev</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yapan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akademisyenlerle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bilimsel</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çalışma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gerçekleştirildi</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48745">
                <a:tc>
                  <a:txBody>
                    <a:bodyPr/>
                    <a:lstStyle/>
                    <a:p>
                      <a:r>
                        <a:rPr lang="tr-TR" sz="1200" b="1" i="1" dirty="0">
                          <a:solidFill>
                            <a:schemeClr val="tx2"/>
                          </a:solidFill>
                        </a:rPr>
                        <a:t>YÖK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Bağlı</a:t>
                      </a:r>
                      <a:r>
                        <a:rPr lang="tr-TR" sz="1200" baseline="0" dirty="0">
                          <a:solidFill>
                            <a:srgbClr val="001626"/>
                          </a:solidFill>
                        </a:rPr>
                        <a:t> olunan kurum</a:t>
                      </a:r>
                      <a:endParaRPr lang="tr-TR"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Raporlama</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C0D0D"/>
                          </a:solidFill>
                          <a:latin typeface="+mn-lt"/>
                        </a:rPr>
                        <a:t>Yıllık</a:t>
                      </a:r>
                      <a:r>
                        <a:rPr lang="tr-TR" sz="1200" baseline="0" dirty="0">
                          <a:solidFill>
                            <a:srgbClr val="0C0D0D"/>
                          </a:solidFill>
                          <a:latin typeface="+mn-lt"/>
                        </a:rPr>
                        <a:t> faaliyet raporu hazırlandı.</a:t>
                      </a:r>
                      <a:endParaRPr lang="tr-TR" sz="1200" dirty="0">
                        <a:solidFill>
                          <a:srgbClr val="0C0D0D"/>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567797">
                <a:tc>
                  <a:txBody>
                    <a:bodyPr/>
                    <a:lstStyle/>
                    <a:p>
                      <a:r>
                        <a:rPr lang="tr-TR" sz="1200" b="1" i="1" dirty="0">
                          <a:solidFill>
                            <a:schemeClr val="tx2"/>
                          </a:solidFill>
                        </a:rPr>
                        <a:t>YÖKAK</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Bağlı</a:t>
                      </a:r>
                      <a:r>
                        <a:rPr lang="tr-TR" sz="1200" baseline="0" dirty="0">
                          <a:solidFill>
                            <a:srgbClr val="001626"/>
                          </a:solidFill>
                        </a:rPr>
                        <a:t> olunan kurum, Bilgi/Mevzuat</a:t>
                      </a:r>
                      <a:endParaRPr lang="tr-TR"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Raporlama</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Belirlenen</a:t>
                      </a:r>
                      <a:r>
                        <a:rPr lang="tr-TR" sz="1200" baseline="0" dirty="0">
                          <a:solidFill>
                            <a:srgbClr val="0F2303"/>
                          </a:solidFill>
                          <a:latin typeface="+mn-lt"/>
                        </a:rPr>
                        <a:t> hedefleri izleme, kontrolünü sağlama, oluşan olumsuzluklar için aksiyon alma.</a:t>
                      </a:r>
                      <a:endParaRPr lang="tr-TR" sz="12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41956">
                <a:tc>
                  <a:txBody>
                    <a:bodyPr/>
                    <a:lstStyle/>
                    <a:p>
                      <a:r>
                        <a:rPr lang="tr-TR" sz="1200" b="1" i="1" dirty="0">
                          <a:solidFill>
                            <a:schemeClr val="tx2"/>
                          </a:solidFill>
                        </a:rPr>
                        <a:t>Bağımsız Dış Denetim Kurumları</a:t>
                      </a:r>
                    </a:p>
                  </a:txBody>
                  <a:tcP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r>
                        <a:rPr lang="tr-TR" sz="1200" dirty="0">
                          <a:solidFill>
                            <a:srgbClr val="001626"/>
                          </a:solidFill>
                        </a:rPr>
                        <a:t>KYS Belgelendirme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1626"/>
                          </a:solidFill>
                        </a:rPr>
                        <a:t>Hatasız Denetim Süreci, Kurum içi iyileşme</a:t>
                      </a:r>
                      <a:endParaRPr lang="en-US" sz="1200" dirty="0">
                        <a:solidFill>
                          <a:srgbClr val="001626"/>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Kalite standartları doğrultusunda faaliyetler gerçekleştirilmiştir.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990391"/>
                  </a:ext>
                </a:extLst>
              </a:tr>
              <a:tr h="348745">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kumimoji="0" lang="tr-TR" sz="1200" b="1" i="1" u="none" strike="noStrike" kern="1200" cap="none" spc="0" normalizeH="0" baseline="0" noProof="0" dirty="0">
                          <a:ln>
                            <a:noFill/>
                          </a:ln>
                          <a:solidFill>
                            <a:srgbClr val="1E5155"/>
                          </a:solidFill>
                          <a:effectLst/>
                          <a:uLnTx/>
                          <a:uFillTx/>
                          <a:latin typeface="+mn-lt"/>
                          <a:ea typeface="+mn-ea"/>
                          <a:cs typeface="+mn-cs"/>
                        </a:rPr>
                        <a:t>Markantalya AVM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mn-lt"/>
                        </a:rPr>
                        <a:t>Üniversitenin şehir içi (Markantalya) Yerleşkesinde de merkeze ait ofisin olması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latin typeface="+mn-lt"/>
                        </a:rPr>
                        <a:t> AVM kurallarına uyum sağlama ve iletişimi sürdürme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solidFill>
                          <a:srgbClr val="0F2303"/>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8253007"/>
                  </a:ext>
                </a:extLst>
              </a:tr>
              <a:tr h="503254">
                <a:tc>
                  <a:txBody>
                    <a:bodyPr/>
                    <a:lstStyle/>
                    <a:p>
                      <a:pPr algn="l" fontAlgn="ctr"/>
                      <a:r>
                        <a:rPr lang="tr-TR" sz="1100" b="1" i="1" u="none" strike="noStrike" dirty="0">
                          <a:solidFill>
                            <a:schemeClr val="accent5">
                              <a:lumMod val="50000"/>
                            </a:schemeClr>
                          </a:solidFill>
                          <a:effectLst/>
                          <a:highlight>
                            <a:srgbClr val="FFFFFF"/>
                          </a:highlight>
                          <a:latin typeface="Calibri" panose="020F0502020204030204" pitchFamily="34" charset="0"/>
                        </a:rPr>
                        <a:t>Klinik Psikoloji Yüksek Lisans Programı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highlight>
                            <a:srgbClr val="FFFFFF"/>
                          </a:highlight>
                          <a:latin typeface="Calibri" panose="020F0502020204030204" pitchFamily="34" charset="0"/>
                        </a:rPr>
                        <a:t>İşbirliği, ortak çalışma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solidFill>
                            <a:srgbClr val="000000"/>
                          </a:solidFill>
                          <a:effectLst/>
                          <a:highlight>
                            <a:srgbClr val="FFFFFF"/>
                          </a:highlight>
                          <a:latin typeface="Calibri" panose="020F0502020204030204" pitchFamily="34" charset="0"/>
                        </a:rPr>
                        <a:t>Danışan yönlendirme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F2303"/>
                          </a:solidFill>
                          <a:latin typeface="+mn-lt"/>
                        </a:rPr>
                        <a:t>Bireyle psikolojik danışma seansı desteği sağlama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4873908"/>
                  </a:ext>
                </a:extLst>
              </a:tr>
            </a:tbl>
          </a:graphicData>
        </a:graphic>
      </p:graphicFrame>
    </p:spTree>
    <p:extLst>
      <p:ext uri="{BB962C8B-B14F-4D97-AF65-F5344CB8AC3E}">
        <p14:creationId xmlns:p14="http://schemas.microsoft.com/office/powerpoint/2010/main" val="386667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959452940"/>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OFİS</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972314349"/>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Bilgisayar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643176356"/>
              </p:ext>
            </p:extLst>
          </p:nvPr>
        </p:nvGraphicFramePr>
        <p:xfrm>
          <a:off x="1212352" y="1385082"/>
          <a:ext cx="6446978" cy="4873646"/>
        </p:xfrm>
        <a:graphic>
          <a:graphicData uri="http://schemas.openxmlformats.org/drawingml/2006/table">
            <a:tbl>
              <a:tblPr/>
              <a:tblGrid>
                <a:gridCol w="1226608">
                  <a:extLst>
                    <a:ext uri="{9D8B030D-6E8A-4147-A177-3AD203B41FA5}">
                      <a16:colId xmlns:a16="http://schemas.microsoft.com/office/drawing/2014/main" val="3918363564"/>
                    </a:ext>
                  </a:extLst>
                </a:gridCol>
                <a:gridCol w="1297438">
                  <a:extLst>
                    <a:ext uri="{9D8B030D-6E8A-4147-A177-3AD203B41FA5}">
                      <a16:colId xmlns:a16="http://schemas.microsoft.com/office/drawing/2014/main" val="1683979601"/>
                    </a:ext>
                  </a:extLst>
                </a:gridCol>
                <a:gridCol w="1307644">
                  <a:extLst>
                    <a:ext uri="{9D8B030D-6E8A-4147-A177-3AD203B41FA5}">
                      <a16:colId xmlns:a16="http://schemas.microsoft.com/office/drawing/2014/main" val="2592459544"/>
                    </a:ext>
                  </a:extLst>
                </a:gridCol>
                <a:gridCol w="1307644">
                  <a:extLst>
                    <a:ext uri="{9D8B030D-6E8A-4147-A177-3AD203B41FA5}">
                      <a16:colId xmlns:a16="http://schemas.microsoft.com/office/drawing/2014/main" val="3383282758"/>
                    </a:ext>
                  </a:extLst>
                </a:gridCol>
                <a:gridCol w="1307644">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a:solidFill>
                            <a:srgbClr val="000000"/>
                          </a:solidFill>
                          <a:effectLst/>
                          <a:latin typeface="Calibri" panose="020F0502020204030204" pitchFamily="34" charset="0"/>
                        </a:rPr>
                        <a:t>İnsan Kaynağı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Bireyle psikolojik danışma seansına talebin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563</TotalTime>
  <Words>1990</Words>
  <Application>Microsoft Office PowerPoint</Application>
  <PresentationFormat>Ekran Gösterisi (4:3)</PresentationFormat>
  <Paragraphs>547</Paragraphs>
  <Slides>22</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22</vt:i4>
      </vt:variant>
    </vt:vector>
  </HeadingPairs>
  <TitlesOfParts>
    <vt:vector size="33" baseType="lpstr">
      <vt:lpstr>Arial</vt:lpstr>
      <vt:lpstr>Calibri</vt:lpstr>
      <vt:lpstr>Calibri Light</vt:lpstr>
      <vt:lpstr>inherit</vt:lpstr>
      <vt:lpstr>Poppins</vt:lpstr>
      <vt:lpstr>Symbol</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Ayca Terzioglu</cp:lastModifiedBy>
  <cp:revision>78</cp:revision>
  <dcterms:created xsi:type="dcterms:W3CDTF">2020-01-20T10:44:30Z</dcterms:created>
  <dcterms:modified xsi:type="dcterms:W3CDTF">2024-05-27T12:06:07Z</dcterms:modified>
</cp:coreProperties>
</file>