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365" r:id="rId3"/>
    <p:sldId id="347" r:id="rId4"/>
    <p:sldId id="389" r:id="rId5"/>
    <p:sldId id="285" r:id="rId6"/>
    <p:sldId id="353" r:id="rId7"/>
    <p:sldId id="384" r:id="rId8"/>
    <p:sldId id="386" r:id="rId9"/>
    <p:sldId id="387" r:id="rId10"/>
    <p:sldId id="388" r:id="rId11"/>
    <p:sldId id="358" r:id="rId12"/>
    <p:sldId id="376" r:id="rId13"/>
    <p:sldId id="377" r:id="rId14"/>
    <p:sldId id="378" r:id="rId15"/>
    <p:sldId id="304" r:id="rId16"/>
    <p:sldId id="371" r:id="rId17"/>
    <p:sldId id="372" r:id="rId18"/>
    <p:sldId id="380" r:id="rId19"/>
    <p:sldId id="359" r:id="rId20"/>
    <p:sldId id="369" r:id="rId21"/>
    <p:sldId id="370" r:id="rId22"/>
    <p:sldId id="381" r:id="rId23"/>
    <p:sldId id="373" r:id="rId24"/>
    <p:sldId id="361" r:id="rId25"/>
    <p:sldId id="383" r:id="rId26"/>
    <p:sldId id="374" r:id="rId27"/>
    <p:sldId id="278"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365"/>
            <p14:sldId id="347"/>
            <p14:sldId id="389"/>
            <p14:sldId id="285"/>
            <p14:sldId id="353"/>
            <p14:sldId id="384"/>
            <p14:sldId id="386"/>
            <p14:sldId id="387"/>
            <p14:sldId id="388"/>
            <p14:sldId id="358"/>
            <p14:sldId id="376"/>
            <p14:sldId id="377"/>
            <p14:sldId id="378"/>
            <p14:sldId id="304"/>
            <p14:sldId id="371"/>
            <p14:sldId id="372"/>
            <p14:sldId id="380"/>
            <p14:sldId id="359"/>
            <p14:sldId id="369"/>
            <p14:sldId id="370"/>
            <p14:sldId id="381"/>
            <p14:sldId id="373"/>
            <p14:sldId id="361"/>
            <p14:sldId id="383"/>
            <p14:sldId id="374"/>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26"/>
    <a:srgbClr val="D9D9D9"/>
    <a:srgbClr val="0C0D0D"/>
    <a:srgbClr val="0F2303"/>
    <a:srgbClr val="7AEE32"/>
    <a:srgbClr val="E626AF"/>
    <a:srgbClr val="1F0620"/>
    <a:srgbClr val="020424"/>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54" autoAdjust="0"/>
  </p:normalViewPr>
  <p:slideViewPr>
    <p:cSldViewPr snapToGrid="0">
      <p:cViewPr varScale="1">
        <p:scale>
          <a:sx n="51" d="100"/>
          <a:sy n="51" d="100"/>
        </p:scale>
        <p:origin x="164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gla.mckenzie\Desktop\merkez\merkez%20kalite\2021-22_TURAM%20MEMNUN&#304;YET%20ANKET&#304;%20_%20TURAM%20SATISFACTION%20SURVEY(1-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gla.mckenzie\Desktop\merkez\merkez%20etkinlikler\Anketler\memnuniyet%20anket%20anlaizleri\TURAM_etkinlik_anket_analizi_Eyl&#252;l_2023__EOcak2024_Oca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gla.mckenzie\Desktop\merkez\merkez%20etkinlikler\Anketler\memnuniyet%20anket%20anlaizleri\TURAM_etkinlik_anket_analizi_Eyl&#252;l_2023__EOcak2024_Ocak.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gla.mckenzie\Desktop\merkez\merkez%20etkinlikler\Anketler\memnuniyet%20anket%20anlaizleri\TURAM_etkinlik_anket_analizi_01Eyl&#252;l__2022_31Agustos_202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gla.mckenzie\Desktop\merkez\merkez%20etkinlikler\Anketler\memnuniyet%20anket%20anlaizleri\TURAM_etkinlik_anket_analizi_Eyl&#252;l_2023__EOcak2024_Ocak.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2500" dirty="0">
                <a:solidFill>
                  <a:srgbClr val="001626"/>
                </a:solidFill>
              </a:rPr>
              <a:t>TURAM 2023</a:t>
            </a:r>
            <a:r>
              <a:rPr lang="tr-TR" sz="2500" baseline="0" dirty="0">
                <a:solidFill>
                  <a:srgbClr val="001626"/>
                </a:solidFill>
              </a:rPr>
              <a:t> Memnuniyet Anketi</a:t>
            </a:r>
            <a:endParaRPr lang="tr-TR" sz="2500" dirty="0">
              <a:solidFill>
                <a:srgbClr val="001626"/>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manualLayout>
                  <c:x val="0"/>
                  <c:y val="4.560367454068220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863-434F-B6A0-54715A110276}"/>
                </c:ext>
              </c:extLst>
            </c:dLbl>
            <c:dLbl>
              <c:idx val="1"/>
              <c:layout>
                <c:manualLayout>
                  <c:x val="-5.0925337632079971E-17"/>
                  <c:y val="4.560367454068220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863-434F-B6A0-54715A110276}"/>
                </c:ext>
              </c:extLst>
            </c:dLbl>
            <c:dLbl>
              <c:idx val="2"/>
              <c:layout>
                <c:manualLayout>
                  <c:x val="-5.0925337632079971E-17"/>
                  <c:y val="4.560367454068220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863-434F-B6A0-54715A110276}"/>
                </c:ext>
              </c:extLst>
            </c:dLbl>
            <c:dLbl>
              <c:idx val="3"/>
              <c:layout>
                <c:manualLayout>
                  <c:x val="0"/>
                  <c:y val="-6.9262175561409379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863-434F-B6A0-54715A110276}"/>
                </c:ext>
              </c:extLst>
            </c:dLbl>
            <c:dLbl>
              <c:idx val="4"/>
              <c:layout>
                <c:manualLayout>
                  <c:x val="0"/>
                  <c:y val="-9.328521434820647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863-434F-B6A0-54715A110276}"/>
                </c:ext>
              </c:extLst>
            </c:dLbl>
            <c:dLbl>
              <c:idx val="5"/>
              <c:layout>
                <c:manualLayout>
                  <c:x val="2.777777777777676E-3"/>
                  <c:y val="-1.395815106445029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863-434F-B6A0-54715A110276}"/>
                </c:ext>
              </c:extLst>
            </c:dLbl>
            <c:dLbl>
              <c:idx val="6"/>
              <c:layout>
                <c:manualLayout>
                  <c:x val="2.7777777777777779E-3"/>
                  <c:y val="9.189997083697871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863-434F-B6A0-54715A110276}"/>
                </c:ext>
              </c:extLst>
            </c:dLbl>
            <c:dLbl>
              <c:idx val="7"/>
              <c:layout>
                <c:manualLayout>
                  <c:x val="0"/>
                  <c:y val="-6.9262175561388156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863-434F-B6A0-54715A110276}"/>
                </c:ext>
              </c:extLst>
            </c:dLbl>
            <c:dLbl>
              <c:idx val="8"/>
              <c:layout>
                <c:manualLayout>
                  <c:x val="0"/>
                  <c:y val="-9.328521434820647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863-434F-B6A0-54715A110276}"/>
                </c:ext>
              </c:extLst>
            </c:dLbl>
            <c:dLbl>
              <c:idx val="9"/>
              <c:layout>
                <c:manualLayout>
                  <c:x val="2.7777777777778798E-3"/>
                  <c:y val="-1.395815106445029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863-434F-B6A0-54715A110276}"/>
                </c:ext>
              </c:extLst>
            </c:dLbl>
            <c:dLbl>
              <c:idx val="10"/>
              <c:layout>
                <c:manualLayout>
                  <c:x val="2.7777777777777779E-3"/>
                  <c:y val="-4.698891805191018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863-434F-B6A0-54715A11027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1626"/>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'TURAM Anket analiz sonuçlar (2'!$F$2:$P$2</c:f>
              <c:strCache>
                <c:ptCount val="11"/>
                <c:pt idx="0">
                  <c:v>TURAM direktörüne kolay erişim sağlayabilirim.</c:v>
                </c:pt>
                <c:pt idx="1">
                  <c:v>TURAM direktörü talep ettiğimiz hizmetler için hızlı ve doğru çözümler üretir/yönlendirir.</c:v>
                </c:pt>
                <c:pt idx="2">
                  <c:v>TURAM direktörünün mevzuat bilgisi yeterlidir.</c:v>
                </c:pt>
                <c:pt idx="3">
                  <c:v>TURAM direktörü aldığı kararlarda ve yaptığı yönlendirmelerde objektiftir.</c:v>
                </c:pt>
                <c:pt idx="4">
                  <c:v>Kurum etkinlik ve yayın duyurularını zamanında ve anlaşılır biçimde yapar.</c:v>
                </c:pt>
                <c:pt idx="5">
                  <c:v>Periyodik olarak seminer, konferans ve sempozyum gibi etkinlikler düzenlenmektedir</c:v>
                </c:pt>
                <c:pt idx="6">
                  <c:v>Yöneltilen soru/sorun ve taleplere karşı  üslup ve yaklaşımlarından memnunum</c:v>
                </c:pt>
                <c:pt idx="7">
                  <c:v>TURAM etkinlikleri kişisel ve entelektüel gelişimime katkı sağlar.</c:v>
                </c:pt>
                <c:pt idx="8">
                  <c:v>TURAM etkinlikleri akademik ve profesyonel hayatıma katkı sağlamaktadır. </c:v>
                </c:pt>
                <c:pt idx="9">
                  <c:v>Genel olarak kurum faaliyetlerinden memnunum.</c:v>
                </c:pt>
                <c:pt idx="10">
                  <c:v>Genel</c:v>
                </c:pt>
              </c:strCache>
            </c:strRef>
          </c:cat>
          <c:val>
            <c:numRef>
              <c:f>'TURAM Anket analiz sonuçlar (2'!$F$18:$P$18</c:f>
              <c:numCache>
                <c:formatCode>0%</c:formatCode>
                <c:ptCount val="11"/>
                <c:pt idx="0">
                  <c:v>0.8666666666666667</c:v>
                </c:pt>
                <c:pt idx="1">
                  <c:v>0.8666666666666667</c:v>
                </c:pt>
                <c:pt idx="2">
                  <c:v>0.8666666666666667</c:v>
                </c:pt>
                <c:pt idx="3">
                  <c:v>0.8666666666666667</c:v>
                </c:pt>
                <c:pt idx="4">
                  <c:v>0.85</c:v>
                </c:pt>
                <c:pt idx="5">
                  <c:v>0.83333333333333337</c:v>
                </c:pt>
                <c:pt idx="6">
                  <c:v>0.8666666666666667</c:v>
                </c:pt>
                <c:pt idx="7">
                  <c:v>0.85</c:v>
                </c:pt>
                <c:pt idx="8">
                  <c:v>0.85</c:v>
                </c:pt>
                <c:pt idx="9">
                  <c:v>0.85</c:v>
                </c:pt>
                <c:pt idx="10">
                  <c:v>0.85666666666666647</c:v>
                </c:pt>
              </c:numCache>
            </c:numRef>
          </c:val>
          <c:extLst>
            <c:ext xmlns:c16="http://schemas.microsoft.com/office/drawing/2014/chart" uri="{C3380CC4-5D6E-409C-BE32-E72D297353CC}">
              <c16:uniqueId val="{0000000B-8863-434F-B6A0-54715A110276}"/>
            </c:ext>
          </c:extLst>
        </c:ser>
        <c:dLbls>
          <c:dLblPos val="inEnd"/>
          <c:showLegendKey val="0"/>
          <c:showVal val="1"/>
          <c:showCatName val="0"/>
          <c:showSerName val="0"/>
          <c:showPercent val="0"/>
          <c:showBubbleSize val="0"/>
        </c:dLbls>
        <c:gapWidth val="100"/>
        <c:overlap val="-27"/>
        <c:axId val="1941264847"/>
        <c:axId val="1941271503"/>
      </c:barChart>
      <c:catAx>
        <c:axId val="1941264847"/>
        <c:scaling>
          <c:orientation val="minMax"/>
        </c:scaling>
        <c:delete val="0"/>
        <c:axPos val="b"/>
        <c:numFmt formatCode="General" sourceLinked="1"/>
        <c:majorTickMark val="none"/>
        <c:minorTickMark val="none"/>
        <c:tickLblPos val="nextTo"/>
        <c:spPr>
          <a:noFill/>
          <a:ln w="9525" cap="flat" cmpd="sng" algn="ctr">
            <a:solidFill>
              <a:srgbClr val="001626"/>
            </a:solidFill>
            <a:round/>
          </a:ln>
          <a:effectLst/>
        </c:spPr>
        <c:txPr>
          <a:bodyPr rot="-60000000" spcFirstLastPara="1" vertOverflow="ellipsis" vert="horz" wrap="square" anchor="ctr" anchorCtr="1"/>
          <a:lstStyle/>
          <a:p>
            <a:pPr>
              <a:defRPr sz="1800" b="0" i="0" u="none" strike="noStrike" kern="1200" baseline="0">
                <a:solidFill>
                  <a:srgbClr val="001626"/>
                </a:solidFill>
                <a:latin typeface="+mn-lt"/>
                <a:ea typeface="+mn-ea"/>
                <a:cs typeface="+mn-cs"/>
              </a:defRPr>
            </a:pPr>
            <a:endParaRPr lang="tr-TR"/>
          </a:p>
        </c:txPr>
        <c:crossAx val="1941271503"/>
        <c:crosses val="autoZero"/>
        <c:auto val="0"/>
        <c:lblAlgn val="ctr"/>
        <c:lblOffset val="100"/>
        <c:noMultiLvlLbl val="0"/>
      </c:catAx>
      <c:valAx>
        <c:axId val="1941271503"/>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1626"/>
                </a:solidFill>
                <a:latin typeface="+mn-lt"/>
                <a:ea typeface="+mn-ea"/>
                <a:cs typeface="+mn-cs"/>
              </a:defRPr>
            </a:pPr>
            <a:endParaRPr lang="tr-TR"/>
          </a:p>
        </c:txPr>
        <c:crossAx val="1941264847"/>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spc="50" normalizeH="0" baseline="0">
                <a:solidFill>
                  <a:schemeClr val="tx2"/>
                </a:solidFill>
                <a:latin typeface="+mj-lt"/>
                <a:ea typeface="+mj-ea"/>
                <a:cs typeface="+mj-cs"/>
              </a:defRPr>
            </a:pPr>
            <a:r>
              <a:rPr lang="tr-TR" sz="2500" b="1" dirty="0" err="1">
                <a:solidFill>
                  <a:schemeClr val="tx2"/>
                </a:solidFill>
                <a:latin typeface="+mn-lt"/>
              </a:rPr>
              <a:t>Miksoloji</a:t>
            </a:r>
            <a:r>
              <a:rPr lang="tr-TR" sz="2500" b="1" dirty="0">
                <a:solidFill>
                  <a:schemeClr val="tx2"/>
                </a:solidFill>
                <a:latin typeface="+mn-lt"/>
              </a:rPr>
              <a:t> </a:t>
            </a:r>
            <a:r>
              <a:rPr lang="tr-TR" sz="2500" b="1" dirty="0" smtClean="0">
                <a:solidFill>
                  <a:schemeClr val="tx2"/>
                </a:solidFill>
                <a:latin typeface="+mn-lt"/>
              </a:rPr>
              <a:t>Atölyesi </a:t>
            </a:r>
            <a:r>
              <a:rPr lang="en-AE" sz="2500" b="1" dirty="0" smtClean="0">
                <a:solidFill>
                  <a:schemeClr val="tx2"/>
                </a:solidFill>
                <a:latin typeface="+mn-lt"/>
              </a:rPr>
              <a:t>–</a:t>
            </a:r>
            <a:r>
              <a:rPr lang="tr-TR" sz="2500" b="1" dirty="0" smtClean="0">
                <a:solidFill>
                  <a:schemeClr val="tx2"/>
                </a:solidFill>
                <a:latin typeface="+mn-lt"/>
              </a:rPr>
              <a:t> 19 Aralık 2023</a:t>
            </a:r>
            <a:endParaRPr lang="tr-TR" sz="2500" b="1" dirty="0">
              <a:solidFill>
                <a:schemeClr val="tx2"/>
              </a:solidFill>
              <a:latin typeface="+mn-lt"/>
            </a:endParaRPr>
          </a:p>
        </c:rich>
      </c:tx>
      <c:layout>
        <c:manualLayout>
          <c:xMode val="edge"/>
          <c:yMode val="edge"/>
          <c:x val="0.18362082529166687"/>
          <c:y val="5.4904518579850736E-2"/>
        </c:manualLayout>
      </c:layout>
      <c:overlay val="0"/>
      <c:spPr>
        <a:noFill/>
        <a:ln>
          <a:noFill/>
        </a:ln>
        <a:effectLst/>
      </c:spPr>
      <c:txPr>
        <a:bodyPr rot="0" spcFirstLastPara="1" vertOverflow="ellipsis" vert="horz" wrap="square" anchor="ctr" anchorCtr="1"/>
        <a:lstStyle/>
        <a:p>
          <a:pPr>
            <a:defRPr sz="2000" b="1" i="0" u="none" strike="noStrike" kern="1200" cap="none" spc="50" normalizeH="0" baseline="0">
              <a:solidFill>
                <a:schemeClr val="tx2"/>
              </a:solidFill>
              <a:latin typeface="+mj-lt"/>
              <a:ea typeface="+mj-ea"/>
              <a:cs typeface="+mj-cs"/>
            </a:defRPr>
          </a:pPr>
          <a:endParaRPr lang="tr-TR"/>
        </a:p>
      </c:txPr>
    </c:title>
    <c:autoTitleDeleted val="0"/>
    <c:plotArea>
      <c:layout>
        <c:manualLayout>
          <c:layoutTarget val="inner"/>
          <c:xMode val="edge"/>
          <c:yMode val="edge"/>
          <c:x val="0.19028907844852727"/>
          <c:y val="0.24205844013650005"/>
          <c:w val="0.70243164916885392"/>
          <c:h val="0.27012008131357329"/>
        </c:manualLayout>
      </c:layout>
      <c:barChart>
        <c:barDir val="col"/>
        <c:grouping val="clustered"/>
        <c:varyColors val="0"/>
        <c:ser>
          <c:idx val="0"/>
          <c:order val="0"/>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'Miksoloji Nirvana'!$E$1:$M$1</c:f>
              <c:strCache>
                <c:ptCount val="9"/>
                <c:pt idx="0">
                  <c:v>Etkinlik yeri uygundu. </c:v>
                </c:pt>
                <c:pt idx="1">
                  <c:v>Etkinlik içeriği başarılı idi. </c:v>
                </c:pt>
                <c:pt idx="2">
                  <c:v> Etkinlik saati uygundu.</c:v>
                </c:pt>
                <c:pt idx="3">
                  <c:v>Etkinliğe katılım oranı yeterli idi. </c:v>
                </c:pt>
                <c:pt idx="4">
                  <c:v> Etkinlik görevlileri ilgili idi. </c:v>
                </c:pt>
                <c:pt idx="5">
                  <c:v> Etkinlik duyurusu zamanında yapıldı.</c:v>
                </c:pt>
                <c:pt idx="6">
                  <c:v>Etkinlikten memnun kaldım.</c:v>
                </c:pt>
                <c:pt idx="7">
                  <c:v>Bu tür etkinliklere her zaman katılmayı isterim.</c:v>
                </c:pt>
                <c:pt idx="8">
                  <c:v>Genel</c:v>
                </c:pt>
              </c:strCache>
            </c:strRef>
          </c:cat>
          <c:val>
            <c:numRef>
              <c:f>'Miksoloji Nirvana'!$E$16:$M$16</c:f>
              <c:numCache>
                <c:formatCode>0%</c:formatCode>
                <c:ptCount val="9"/>
                <c:pt idx="0">
                  <c:v>0.97142857142857131</c:v>
                </c:pt>
                <c:pt idx="1">
                  <c:v>0.95714285714285707</c:v>
                </c:pt>
                <c:pt idx="2">
                  <c:v>0.95714285714285707</c:v>
                </c:pt>
                <c:pt idx="3">
                  <c:v>0.94285714285714284</c:v>
                </c:pt>
                <c:pt idx="4">
                  <c:v>0.94285714285714284</c:v>
                </c:pt>
                <c:pt idx="5">
                  <c:v>0.9285714285714286</c:v>
                </c:pt>
                <c:pt idx="6">
                  <c:v>0.95714285714285707</c:v>
                </c:pt>
                <c:pt idx="7">
                  <c:v>0.95714285714285707</c:v>
                </c:pt>
                <c:pt idx="8">
                  <c:v>0.95178571428571435</c:v>
                </c:pt>
              </c:numCache>
            </c:numRef>
          </c:val>
          <c:extLst>
            <c:ext xmlns:c16="http://schemas.microsoft.com/office/drawing/2014/chart" uri="{C3380CC4-5D6E-409C-BE32-E72D297353CC}">
              <c16:uniqueId val="{00000000-C6EF-45E2-B410-695E2602D7E8}"/>
            </c:ext>
          </c:extLst>
        </c:ser>
        <c:dLbls>
          <c:dLblPos val="outEnd"/>
          <c:showLegendKey val="0"/>
          <c:showVal val="1"/>
          <c:showCatName val="0"/>
          <c:showSerName val="0"/>
          <c:showPercent val="0"/>
          <c:showBubbleSize val="0"/>
        </c:dLbls>
        <c:gapWidth val="80"/>
        <c:overlap val="25"/>
        <c:axId val="631456016"/>
        <c:axId val="631457264"/>
      </c:barChart>
      <c:catAx>
        <c:axId val="6314560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cap="none" spc="20" normalizeH="0" baseline="0">
                <a:solidFill>
                  <a:schemeClr val="tx2"/>
                </a:solidFill>
                <a:latin typeface="+mn-lt"/>
                <a:ea typeface="+mn-ea"/>
                <a:cs typeface="+mn-cs"/>
              </a:defRPr>
            </a:pPr>
            <a:endParaRPr lang="tr-TR"/>
          </a:p>
        </c:txPr>
        <c:crossAx val="631457264"/>
        <c:crosses val="autoZero"/>
        <c:auto val="1"/>
        <c:lblAlgn val="ctr"/>
        <c:lblOffset val="100"/>
        <c:noMultiLvlLbl val="0"/>
      </c:catAx>
      <c:valAx>
        <c:axId val="631457264"/>
        <c:scaling>
          <c:orientation val="minMax"/>
          <c:max val="1"/>
          <c:min val="0.70000000000000007"/>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spc="20" baseline="0">
                <a:solidFill>
                  <a:schemeClr val="tx2"/>
                </a:solidFill>
                <a:latin typeface="+mn-lt"/>
                <a:ea typeface="+mn-ea"/>
                <a:cs typeface="+mn-cs"/>
              </a:defRPr>
            </a:pPr>
            <a:endParaRPr lang="tr-TR"/>
          </a:p>
        </c:txPr>
        <c:crossAx val="631456016"/>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normalizeH="0" baseline="0">
                <a:solidFill>
                  <a:schemeClr val="tx2"/>
                </a:solidFill>
                <a:latin typeface="+mj-lt"/>
                <a:ea typeface="+mj-ea"/>
                <a:cs typeface="+mj-cs"/>
              </a:defRPr>
            </a:pPr>
            <a:r>
              <a:rPr lang="tr-TR" sz="2500" b="1" dirty="0" smtClean="0">
                <a:solidFill>
                  <a:schemeClr val="tx2"/>
                </a:solidFill>
                <a:latin typeface="+mn-lt"/>
              </a:rPr>
              <a:t>Restoran</a:t>
            </a:r>
            <a:r>
              <a:rPr lang="tr-TR" sz="2500" b="1" baseline="0" dirty="0" smtClean="0">
                <a:solidFill>
                  <a:schemeClr val="tx2"/>
                </a:solidFill>
                <a:latin typeface="+mn-lt"/>
              </a:rPr>
              <a:t> </a:t>
            </a:r>
            <a:r>
              <a:rPr lang="tr-TR" sz="2500" b="1" dirty="0" smtClean="0">
                <a:solidFill>
                  <a:schemeClr val="tx2"/>
                </a:solidFill>
                <a:latin typeface="+mn-lt"/>
              </a:rPr>
              <a:t>Açma </a:t>
            </a:r>
            <a:r>
              <a:rPr lang="tr-TR" sz="2500" b="1" dirty="0">
                <a:solidFill>
                  <a:schemeClr val="tx2"/>
                </a:solidFill>
                <a:latin typeface="+mn-lt"/>
              </a:rPr>
              <a:t>ile ilgili Yasal </a:t>
            </a:r>
            <a:r>
              <a:rPr lang="tr-TR" sz="2500" b="1" dirty="0" smtClean="0">
                <a:solidFill>
                  <a:schemeClr val="tx2"/>
                </a:solidFill>
                <a:latin typeface="+mn-lt"/>
              </a:rPr>
              <a:t>işlemler </a:t>
            </a:r>
            <a:r>
              <a:rPr lang="en-AE" sz="2500" b="1" dirty="0" smtClean="0">
                <a:solidFill>
                  <a:schemeClr val="tx2"/>
                </a:solidFill>
                <a:latin typeface="+mn-lt"/>
              </a:rPr>
              <a:t>–</a:t>
            </a:r>
            <a:r>
              <a:rPr lang="tr-TR" sz="2500" b="1" dirty="0" smtClean="0">
                <a:solidFill>
                  <a:schemeClr val="tx2"/>
                </a:solidFill>
                <a:latin typeface="+mn-lt"/>
              </a:rPr>
              <a:t> 27.12.2023</a:t>
            </a:r>
            <a:endParaRPr lang="tr-TR" sz="2500" b="1" dirty="0">
              <a:solidFill>
                <a:schemeClr val="tx2"/>
              </a:solidFill>
              <a:latin typeface="+mn-lt"/>
            </a:endParaRPr>
          </a:p>
        </c:rich>
      </c:tx>
      <c:layout>
        <c:manualLayout>
          <c:xMode val="edge"/>
          <c:yMode val="edge"/>
          <c:x val="0.12989205994317071"/>
          <c:y val="6.2954384520209405E-2"/>
        </c:manualLayout>
      </c:layout>
      <c:overlay val="0"/>
      <c:spPr>
        <a:noFill/>
        <a:ln>
          <a:noFill/>
        </a:ln>
        <a:effectLst/>
      </c:spPr>
      <c:txPr>
        <a:bodyPr rot="0" spcFirstLastPara="1" vertOverflow="ellipsis" vert="horz" wrap="square" anchor="ctr" anchorCtr="1"/>
        <a:lstStyle/>
        <a:p>
          <a:pPr>
            <a:defRPr sz="1600" b="1" i="0" u="none" strike="noStrike" kern="1200" cap="none" spc="50" normalizeH="0" baseline="0">
              <a:solidFill>
                <a:schemeClr val="tx2"/>
              </a:solidFill>
              <a:latin typeface="+mj-lt"/>
              <a:ea typeface="+mj-ea"/>
              <a:cs typeface="+mj-cs"/>
            </a:defRPr>
          </a:pPr>
          <a:endParaRPr lang="tr-TR"/>
        </a:p>
      </c:txPr>
    </c:title>
    <c:autoTitleDeleted val="0"/>
    <c:plotArea>
      <c:layout>
        <c:manualLayout>
          <c:layoutTarget val="inner"/>
          <c:xMode val="edge"/>
          <c:yMode val="edge"/>
          <c:x val="0.19028907844852727"/>
          <c:y val="0.26850911045931158"/>
          <c:w val="0.68229738061265832"/>
          <c:h val="0.24366934512022956"/>
        </c:manualLayout>
      </c:layout>
      <c:barChart>
        <c:barDir val="col"/>
        <c:grouping val="clustered"/>
        <c:varyColors val="0"/>
        <c:ser>
          <c:idx val="0"/>
          <c:order val="0"/>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'Restorant açma ruhsatı2024'!$E$1:$M$1</c:f>
              <c:strCache>
                <c:ptCount val="9"/>
                <c:pt idx="0">
                  <c:v>1. Etkinlik yeri uygundu. </c:v>
                </c:pt>
                <c:pt idx="1">
                  <c:v>2. Etkinlik içeriği başarılı idi.</c:v>
                </c:pt>
                <c:pt idx="2">
                  <c:v>3. Etkinlik saati uygundu.</c:v>
                </c:pt>
                <c:pt idx="3">
                  <c:v>5.Etkinliğe katılım oranı yeterli idi. </c:v>
                </c:pt>
                <c:pt idx="4">
                  <c:v>6. Etkinlik görevlileri ilgili idi.</c:v>
                </c:pt>
                <c:pt idx="5">
                  <c:v>7. Etkinlik duyurusu zamanında yapıldı. </c:v>
                </c:pt>
                <c:pt idx="6">
                  <c:v>8. Etkinlikten memnun kaldım. </c:v>
                </c:pt>
                <c:pt idx="7">
                  <c:v>9. Bu tür etkinliklere her zaman katılmayı isterim. </c:v>
                </c:pt>
                <c:pt idx="8">
                  <c:v>Genel</c:v>
                </c:pt>
              </c:strCache>
            </c:strRef>
          </c:cat>
          <c:val>
            <c:numRef>
              <c:f>'Restorant açma ruhsatı2024'!$E$28:$M$28</c:f>
              <c:numCache>
                <c:formatCode>0%</c:formatCode>
                <c:ptCount val="9"/>
                <c:pt idx="0">
                  <c:v>1</c:v>
                </c:pt>
                <c:pt idx="1">
                  <c:v>1</c:v>
                </c:pt>
                <c:pt idx="2">
                  <c:v>1</c:v>
                </c:pt>
                <c:pt idx="3">
                  <c:v>0.92307692307692302</c:v>
                </c:pt>
                <c:pt idx="4">
                  <c:v>1</c:v>
                </c:pt>
                <c:pt idx="5">
                  <c:v>1</c:v>
                </c:pt>
                <c:pt idx="6">
                  <c:v>1</c:v>
                </c:pt>
                <c:pt idx="7">
                  <c:v>0.98461538461538467</c:v>
                </c:pt>
                <c:pt idx="8">
                  <c:v>0.9884615384615385</c:v>
                </c:pt>
              </c:numCache>
            </c:numRef>
          </c:val>
          <c:extLst>
            <c:ext xmlns:c16="http://schemas.microsoft.com/office/drawing/2014/chart" uri="{C3380CC4-5D6E-409C-BE32-E72D297353CC}">
              <c16:uniqueId val="{00000000-B940-4B64-AEA8-3FCCBB2B6C98}"/>
            </c:ext>
          </c:extLst>
        </c:ser>
        <c:dLbls>
          <c:dLblPos val="outEnd"/>
          <c:showLegendKey val="0"/>
          <c:showVal val="1"/>
          <c:showCatName val="0"/>
          <c:showSerName val="0"/>
          <c:showPercent val="0"/>
          <c:showBubbleSize val="0"/>
        </c:dLbls>
        <c:gapWidth val="80"/>
        <c:overlap val="25"/>
        <c:axId val="631456016"/>
        <c:axId val="631457264"/>
      </c:barChart>
      <c:catAx>
        <c:axId val="6314560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cap="none" spc="20" normalizeH="0" baseline="0">
                <a:solidFill>
                  <a:schemeClr val="tx2"/>
                </a:solidFill>
                <a:latin typeface="+mn-lt"/>
                <a:ea typeface="+mn-ea"/>
                <a:cs typeface="+mn-cs"/>
              </a:defRPr>
            </a:pPr>
            <a:endParaRPr lang="tr-TR"/>
          </a:p>
        </c:txPr>
        <c:crossAx val="631457264"/>
        <c:crosses val="autoZero"/>
        <c:auto val="1"/>
        <c:lblAlgn val="ctr"/>
        <c:lblOffset val="100"/>
        <c:noMultiLvlLbl val="0"/>
      </c:catAx>
      <c:valAx>
        <c:axId val="631457264"/>
        <c:scaling>
          <c:orientation val="minMax"/>
          <c:max val="1"/>
          <c:min val="0.70000000000000007"/>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spc="20" baseline="0">
                <a:solidFill>
                  <a:schemeClr val="tx2"/>
                </a:solidFill>
                <a:latin typeface="+mn-lt"/>
                <a:ea typeface="+mn-ea"/>
                <a:cs typeface="+mn-cs"/>
              </a:defRPr>
            </a:pPr>
            <a:endParaRPr lang="tr-TR"/>
          </a:p>
        </c:txPr>
        <c:crossAx val="631456016"/>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1" i="0" u="none" strike="noStrike" kern="1200" cap="none" spc="50" normalizeH="0" baseline="0">
                <a:solidFill>
                  <a:schemeClr val="tx1">
                    <a:lumMod val="65000"/>
                    <a:lumOff val="35000"/>
                  </a:schemeClr>
                </a:solidFill>
                <a:latin typeface="+mj-lt"/>
                <a:ea typeface="+mj-ea"/>
                <a:cs typeface="+mj-cs"/>
              </a:defRPr>
            </a:pPr>
            <a:r>
              <a:rPr lang="tr-TR" sz="2500" b="1" dirty="0">
                <a:solidFill>
                  <a:schemeClr val="tx2"/>
                </a:solidFill>
              </a:rPr>
              <a:t>Köy</a:t>
            </a:r>
            <a:r>
              <a:rPr lang="tr-TR" sz="2500" b="1" baseline="0" dirty="0">
                <a:solidFill>
                  <a:schemeClr val="tx2"/>
                </a:solidFill>
              </a:rPr>
              <a:t> Peyniri, </a:t>
            </a:r>
            <a:r>
              <a:rPr lang="tr-TR" sz="2500" b="1" baseline="0" dirty="0" err="1" smtClean="0">
                <a:solidFill>
                  <a:schemeClr val="tx2"/>
                </a:solidFill>
              </a:rPr>
              <a:t>Cheesecake</a:t>
            </a:r>
            <a:r>
              <a:rPr lang="tr-TR" sz="2500" b="1" baseline="0" dirty="0" smtClean="0">
                <a:solidFill>
                  <a:schemeClr val="tx2"/>
                </a:solidFill>
              </a:rPr>
              <a:t> Yapımı </a:t>
            </a:r>
            <a:r>
              <a:rPr lang="tr-TR" sz="2500" b="1" baseline="0" dirty="0">
                <a:solidFill>
                  <a:schemeClr val="tx2"/>
                </a:solidFill>
              </a:rPr>
              <a:t>ve Peynir Tabağı </a:t>
            </a:r>
            <a:endParaRPr lang="tr-TR" sz="2500" b="1" dirty="0">
              <a:solidFill>
                <a:schemeClr val="tx2"/>
              </a:solidFill>
            </a:endParaRPr>
          </a:p>
        </c:rich>
      </c:tx>
      <c:layout>
        <c:manualLayout>
          <c:xMode val="edge"/>
          <c:yMode val="edge"/>
          <c:x val="0.1717038177368789"/>
          <c:y val="3.381984121789057E-2"/>
        </c:manualLayout>
      </c:layout>
      <c:overlay val="0"/>
      <c:spPr>
        <a:noFill/>
        <a:ln>
          <a:noFill/>
        </a:ln>
        <a:effectLst/>
      </c:spPr>
      <c:txPr>
        <a:bodyPr rot="0" spcFirstLastPara="1" vertOverflow="ellipsis" vert="horz" wrap="square" anchor="ctr" anchorCtr="1"/>
        <a:lstStyle/>
        <a:p>
          <a:pPr algn="l">
            <a:defRPr sz="1600" b="1" i="0" u="none" strike="noStrike" kern="1200" cap="none" spc="50" normalizeH="0" baseline="0">
              <a:solidFill>
                <a:schemeClr val="tx1">
                  <a:lumMod val="65000"/>
                  <a:lumOff val="35000"/>
                </a:schemeClr>
              </a:solidFill>
              <a:latin typeface="+mj-lt"/>
              <a:ea typeface="+mj-ea"/>
              <a:cs typeface="+mj-cs"/>
            </a:defRPr>
          </a:pPr>
          <a:endParaRPr lang="tr-TR"/>
        </a:p>
      </c:txPr>
    </c:title>
    <c:autoTitleDeleted val="0"/>
    <c:plotArea>
      <c:layout>
        <c:manualLayout>
          <c:layoutTarget val="inner"/>
          <c:xMode val="edge"/>
          <c:yMode val="edge"/>
          <c:x val="0.19028909787371057"/>
          <c:y val="0.26407416196090278"/>
          <c:w val="0.70243164916885392"/>
          <c:h val="0.30286800155405763"/>
        </c:manualLayout>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1626"/>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'Peynirde WORKSHOP'!$E$1:$M$1</c:f>
              <c:strCache>
                <c:ptCount val="9"/>
                <c:pt idx="0">
                  <c:v>Etkinlik yeri uygundu.</c:v>
                </c:pt>
                <c:pt idx="1">
                  <c:v>Etkinlik içeriği başarılı idi.</c:v>
                </c:pt>
                <c:pt idx="2">
                  <c:v>Etkinlik saati uygundu. </c:v>
                </c:pt>
                <c:pt idx="3">
                  <c:v>Etkinliğe katılım oranı yeterli idi.</c:v>
                </c:pt>
                <c:pt idx="4">
                  <c:v>Etkinlik görevlileri ilgili idi. </c:v>
                </c:pt>
                <c:pt idx="5">
                  <c:v>Etkinlik duyurusu zamanında yapıldı. </c:v>
                </c:pt>
                <c:pt idx="6">
                  <c:v>Etkinlikten memnun kaldım. </c:v>
                </c:pt>
                <c:pt idx="7">
                  <c:v>Bu tür etkinliklere her zaman katılmayı isterim.</c:v>
                </c:pt>
                <c:pt idx="8">
                  <c:v>Genel</c:v>
                </c:pt>
              </c:strCache>
            </c:strRef>
          </c:cat>
          <c:val>
            <c:numRef>
              <c:f>'Peynirde WORKSHOP'!$E$8:$M$8</c:f>
              <c:numCache>
                <c:formatCode>0%</c:formatCode>
                <c:ptCount val="9"/>
                <c:pt idx="0">
                  <c:v>1</c:v>
                </c:pt>
                <c:pt idx="1">
                  <c:v>1</c:v>
                </c:pt>
                <c:pt idx="2">
                  <c:v>0.96666666666666656</c:v>
                </c:pt>
                <c:pt idx="3">
                  <c:v>0.9</c:v>
                </c:pt>
                <c:pt idx="4">
                  <c:v>1</c:v>
                </c:pt>
                <c:pt idx="5">
                  <c:v>0.93333333333333335</c:v>
                </c:pt>
                <c:pt idx="6">
                  <c:v>1</c:v>
                </c:pt>
                <c:pt idx="7">
                  <c:v>1</c:v>
                </c:pt>
                <c:pt idx="8">
                  <c:v>0.97500000000000009</c:v>
                </c:pt>
              </c:numCache>
            </c:numRef>
          </c:val>
          <c:extLst>
            <c:ext xmlns:c16="http://schemas.microsoft.com/office/drawing/2014/chart" uri="{C3380CC4-5D6E-409C-BE32-E72D297353CC}">
              <c16:uniqueId val="{00000000-2C21-4882-BAA5-7ACBA8EA6D0B}"/>
            </c:ext>
          </c:extLst>
        </c:ser>
        <c:dLbls>
          <c:dLblPos val="outEnd"/>
          <c:showLegendKey val="0"/>
          <c:showVal val="1"/>
          <c:showCatName val="0"/>
          <c:showSerName val="0"/>
          <c:showPercent val="0"/>
          <c:showBubbleSize val="0"/>
        </c:dLbls>
        <c:gapWidth val="80"/>
        <c:axId val="631456016"/>
        <c:axId val="631457264"/>
      </c:barChart>
      <c:catAx>
        <c:axId val="6314560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2"/>
                </a:solidFill>
                <a:latin typeface="+mn-lt"/>
                <a:ea typeface="+mn-ea"/>
                <a:cs typeface="+mn-cs"/>
              </a:defRPr>
            </a:pPr>
            <a:endParaRPr lang="tr-TR"/>
          </a:p>
        </c:txPr>
        <c:crossAx val="631457264"/>
        <c:crosses val="autoZero"/>
        <c:auto val="1"/>
        <c:lblAlgn val="ctr"/>
        <c:lblOffset val="100"/>
        <c:noMultiLvlLbl val="0"/>
      </c:catAx>
      <c:valAx>
        <c:axId val="631457264"/>
        <c:scaling>
          <c:orientation val="minMax"/>
          <c:max val="1"/>
          <c:min val="0.70000000000000007"/>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spc="20" baseline="0">
                <a:solidFill>
                  <a:srgbClr val="001626"/>
                </a:solidFill>
                <a:latin typeface="+mn-lt"/>
                <a:ea typeface="+mn-ea"/>
                <a:cs typeface="+mn-cs"/>
              </a:defRPr>
            </a:pPr>
            <a:endParaRPr lang="tr-TR"/>
          </a:p>
        </c:txPr>
        <c:crossAx val="631456016"/>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8907844852727"/>
          <c:y val="0.21832792982899041"/>
          <c:w val="0.70243164916885392"/>
          <c:h val="0.29385053536539857"/>
        </c:manualLayout>
      </c:layout>
      <c:barChart>
        <c:barDir val="col"/>
        <c:grouping val="clustered"/>
        <c:varyColors val="0"/>
        <c:ser>
          <c:idx val="0"/>
          <c:order val="0"/>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1626"/>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ISIC2023!$E$1:$N$1</c:f>
              <c:strCache>
                <c:ptCount val="10"/>
                <c:pt idx="0">
                  <c:v>Etkinlik yeri uygundu. </c:v>
                </c:pt>
                <c:pt idx="1">
                  <c:v>Etkinlik içeriği başarılı idi.</c:v>
                </c:pt>
                <c:pt idx="2">
                  <c:v>Etkinlik saati uygundu.</c:v>
                </c:pt>
                <c:pt idx="3">
                  <c:v>Etkinlik ikramları başarılı idi</c:v>
                </c:pt>
                <c:pt idx="4">
                  <c:v>Etkinliğe katılım oranı yeterli idi.</c:v>
                </c:pt>
                <c:pt idx="5">
                  <c:v>Etkinlik görevlileri ilgili idi. </c:v>
                </c:pt>
                <c:pt idx="6">
                  <c:v>Etkinlik duyurusu zamanında yapıldı. </c:v>
                </c:pt>
                <c:pt idx="7">
                  <c:v>Etkinlikten memnun kaldım. </c:v>
                </c:pt>
                <c:pt idx="8">
                  <c:v>Bu tür etkinliklere her zaman katılmayı isterim. </c:v>
                </c:pt>
                <c:pt idx="9">
                  <c:v>Genel</c:v>
                </c:pt>
              </c:strCache>
            </c:strRef>
          </c:cat>
          <c:val>
            <c:numRef>
              <c:f>ISIC2023!$E$23:$N$23</c:f>
              <c:numCache>
                <c:formatCode>0%</c:formatCode>
                <c:ptCount val="10"/>
                <c:pt idx="0">
                  <c:v>0.91428571428571426</c:v>
                </c:pt>
                <c:pt idx="1">
                  <c:v>0.93333333333333335</c:v>
                </c:pt>
                <c:pt idx="2">
                  <c:v>0.91428571428571426</c:v>
                </c:pt>
                <c:pt idx="3">
                  <c:v>0.8</c:v>
                </c:pt>
                <c:pt idx="4">
                  <c:v>0.8</c:v>
                </c:pt>
                <c:pt idx="5">
                  <c:v>0.90476190476190477</c:v>
                </c:pt>
                <c:pt idx="6">
                  <c:v>0.91428571428571426</c:v>
                </c:pt>
                <c:pt idx="7">
                  <c:v>0.88571428571428579</c:v>
                </c:pt>
                <c:pt idx="8">
                  <c:v>0.94285714285714284</c:v>
                </c:pt>
                <c:pt idx="9">
                  <c:v>0.88994708994708993</c:v>
                </c:pt>
              </c:numCache>
            </c:numRef>
          </c:val>
          <c:extLst>
            <c:ext xmlns:c16="http://schemas.microsoft.com/office/drawing/2014/chart" uri="{C3380CC4-5D6E-409C-BE32-E72D297353CC}">
              <c16:uniqueId val="{00000000-3D2B-438D-83F8-ECA0F9072248}"/>
            </c:ext>
          </c:extLst>
        </c:ser>
        <c:dLbls>
          <c:dLblPos val="outEnd"/>
          <c:showLegendKey val="0"/>
          <c:showVal val="1"/>
          <c:showCatName val="0"/>
          <c:showSerName val="0"/>
          <c:showPercent val="0"/>
          <c:showBubbleSize val="0"/>
        </c:dLbls>
        <c:gapWidth val="80"/>
        <c:overlap val="25"/>
        <c:axId val="631456016"/>
        <c:axId val="631457264"/>
      </c:barChart>
      <c:catAx>
        <c:axId val="6314560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rgbClr val="001626"/>
                </a:solidFill>
                <a:latin typeface="+mn-lt"/>
                <a:ea typeface="+mn-ea"/>
                <a:cs typeface="+mn-cs"/>
              </a:defRPr>
            </a:pPr>
            <a:endParaRPr lang="tr-TR"/>
          </a:p>
        </c:txPr>
        <c:crossAx val="631457264"/>
        <c:crosses val="autoZero"/>
        <c:auto val="1"/>
        <c:lblAlgn val="ctr"/>
        <c:lblOffset val="100"/>
        <c:noMultiLvlLbl val="0"/>
      </c:catAx>
      <c:valAx>
        <c:axId val="631457264"/>
        <c:scaling>
          <c:orientation val="minMax"/>
          <c:max val="1"/>
          <c:min val="0.70000000000000007"/>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spc="20" baseline="0">
                <a:solidFill>
                  <a:srgbClr val="001626"/>
                </a:solidFill>
                <a:latin typeface="+mn-lt"/>
                <a:ea typeface="+mn-ea"/>
                <a:cs typeface="+mn-cs"/>
              </a:defRPr>
            </a:pPr>
            <a:endParaRPr lang="tr-TR"/>
          </a:p>
        </c:txPr>
        <c:crossAx val="631456016"/>
        <c:crosses val="autoZero"/>
        <c:crossBetween val="between"/>
        <c:majorUnit val="0.1"/>
        <c:minorUnit val="2.0000000000000004E-2"/>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0.77825</cdr:x>
      <cdr:y>0.15899</cdr:y>
    </cdr:from>
    <cdr:to>
      <cdr:x>0.87388</cdr:x>
      <cdr:y>0.6865</cdr:y>
    </cdr:to>
    <cdr:sp macro="" textlink="">
      <cdr:nvSpPr>
        <cdr:cNvPr id="3" name="Oval 2"/>
        <cdr:cNvSpPr/>
      </cdr:nvSpPr>
      <cdr:spPr>
        <a:xfrm xmlns:a="http://schemas.openxmlformats.org/drawingml/2006/main">
          <a:off x="6814160" y="850286"/>
          <a:ext cx="837237" cy="2821130"/>
        </a:xfrm>
        <a:prstGeom xmlns:a="http://schemas.openxmlformats.org/drawingml/2006/main" prst="ellipse">
          <a:avLst/>
        </a:prstGeom>
        <a:noFill xmlns:a="http://schemas.openxmlformats.org/drawingml/2006/main"/>
        <a:ln xmlns:a="http://schemas.openxmlformats.org/drawingml/2006/main" w="38100">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tr-TR">
            <a:solidFill>
              <a:schemeClr val="accent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0.80126</cdr:x>
      <cdr:y>0.11795</cdr:y>
    </cdr:from>
    <cdr:to>
      <cdr:x>0.89283</cdr:x>
      <cdr:y>0.72308</cdr:y>
    </cdr:to>
    <cdr:sp macro="" textlink="">
      <cdr:nvSpPr>
        <cdr:cNvPr id="2" name="Oval 1"/>
        <cdr:cNvSpPr/>
      </cdr:nvSpPr>
      <cdr:spPr>
        <a:xfrm xmlns:a="http://schemas.openxmlformats.org/drawingml/2006/main">
          <a:off x="7002643" y="546265"/>
          <a:ext cx="800276" cy="2802576"/>
        </a:xfrm>
        <a:prstGeom xmlns:a="http://schemas.openxmlformats.org/drawingml/2006/main" prst="ellipse">
          <a:avLst/>
        </a:prstGeom>
        <a:noFill xmlns:a="http://schemas.openxmlformats.org/drawingml/2006/main"/>
        <a:ln xmlns:a="http://schemas.openxmlformats.org/drawingml/2006/main" w="38100">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tr-TR"/>
        </a:p>
      </cdr:txBody>
    </cdr:sp>
  </cdr:relSizeAnchor>
</c:userShapes>
</file>

<file path=ppt/drawings/drawing3.xml><?xml version="1.0" encoding="utf-8"?>
<c:userShapes xmlns:c="http://schemas.openxmlformats.org/drawingml/2006/chart">
  <cdr:relSizeAnchor xmlns:cdr="http://schemas.openxmlformats.org/drawingml/2006/chartDrawing">
    <cdr:from>
      <cdr:x>0.03975</cdr:x>
      <cdr:y>0</cdr:y>
    </cdr:from>
    <cdr:to>
      <cdr:x>0.84755</cdr:x>
      <cdr:y>0.12024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3258" y="0"/>
          <a:ext cx="6773243" cy="70110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26.05.2024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a:t>
            </a:fld>
            <a:endParaRPr lang="tr-TR"/>
          </a:p>
        </p:txBody>
      </p:sp>
    </p:spTree>
    <p:extLst>
      <p:ext uri="{BB962C8B-B14F-4D97-AF65-F5344CB8AC3E}">
        <p14:creationId xmlns:p14="http://schemas.microsoft.com/office/powerpoint/2010/main" val="199887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12</a:t>
            </a:fld>
            <a:endParaRPr lang="tr-TR"/>
          </a:p>
        </p:txBody>
      </p:sp>
    </p:spTree>
    <p:extLst>
      <p:ext uri="{BB962C8B-B14F-4D97-AF65-F5344CB8AC3E}">
        <p14:creationId xmlns:p14="http://schemas.microsoft.com/office/powerpoint/2010/main" val="66691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13</a:t>
            </a:fld>
            <a:endParaRPr lang="tr-TR"/>
          </a:p>
        </p:txBody>
      </p:sp>
    </p:spTree>
    <p:extLst>
      <p:ext uri="{BB962C8B-B14F-4D97-AF65-F5344CB8AC3E}">
        <p14:creationId xmlns:p14="http://schemas.microsoft.com/office/powerpoint/2010/main" val="112364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14</a:t>
            </a:fld>
            <a:endParaRPr lang="tr-TR"/>
          </a:p>
        </p:txBody>
      </p:sp>
    </p:spTree>
    <p:extLst>
      <p:ext uri="{BB962C8B-B14F-4D97-AF65-F5344CB8AC3E}">
        <p14:creationId xmlns:p14="http://schemas.microsoft.com/office/powerpoint/2010/main" val="3452124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15</a:t>
            </a:fld>
            <a:endParaRPr lang="tr-TR"/>
          </a:p>
        </p:txBody>
      </p:sp>
    </p:spTree>
    <p:extLst>
      <p:ext uri="{BB962C8B-B14F-4D97-AF65-F5344CB8AC3E}">
        <p14:creationId xmlns:p14="http://schemas.microsoft.com/office/powerpoint/2010/main" val="410830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16</a:t>
            </a:fld>
            <a:endParaRPr lang="tr-TR"/>
          </a:p>
        </p:txBody>
      </p:sp>
    </p:spTree>
    <p:extLst>
      <p:ext uri="{BB962C8B-B14F-4D97-AF65-F5344CB8AC3E}">
        <p14:creationId xmlns:p14="http://schemas.microsoft.com/office/powerpoint/2010/main" val="337134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17</a:t>
            </a:fld>
            <a:endParaRPr lang="tr-TR"/>
          </a:p>
        </p:txBody>
      </p:sp>
    </p:spTree>
    <p:extLst>
      <p:ext uri="{BB962C8B-B14F-4D97-AF65-F5344CB8AC3E}">
        <p14:creationId xmlns:p14="http://schemas.microsoft.com/office/powerpoint/2010/main" val="302920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Buraya diğer </a:t>
            </a:r>
            <a:r>
              <a:rPr lang="tr-TR" dirty="0" err="1" smtClean="0"/>
              <a:t>bilgisayrdan</a:t>
            </a:r>
            <a:r>
              <a:rPr lang="tr-TR" dirty="0" smtClean="0"/>
              <a:t> resim ekle videosu varsa</a:t>
            </a:r>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18</a:t>
            </a:fld>
            <a:endParaRPr lang="tr-TR"/>
          </a:p>
        </p:txBody>
      </p:sp>
    </p:spTree>
    <p:extLst>
      <p:ext uri="{BB962C8B-B14F-4D97-AF65-F5344CB8AC3E}">
        <p14:creationId xmlns:p14="http://schemas.microsoft.com/office/powerpoint/2010/main" val="284474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8 Haziran 2023</a:t>
            </a:r>
            <a:r>
              <a:rPr lang="tr-TR" baseline="0" dirty="0" smtClean="0"/>
              <a:t> tarihinde</a:t>
            </a:r>
            <a:r>
              <a:rPr lang="tr-TR" dirty="0" smtClean="0"/>
              <a:t> yaptığımız </a:t>
            </a:r>
            <a:r>
              <a:rPr lang="tr-TR" dirty="0" smtClean="0">
                <a:solidFill>
                  <a:srgbClr val="001626"/>
                </a:solidFill>
                <a:latin typeface="Calibri" panose="020F0502020204030204" pitchFamily="34" charset="0"/>
              </a:rPr>
              <a:t>bildirinin tam metni  2024 Mayıs yılı içerisinde Detay yayıncılığın Turizm ve Gastronomi </a:t>
            </a:r>
            <a:r>
              <a:rPr lang="tr-TR" dirty="0" err="1" smtClean="0">
                <a:solidFill>
                  <a:srgbClr val="001626"/>
                </a:solidFill>
                <a:latin typeface="Calibri" panose="020F0502020204030204" pitchFamily="34" charset="0"/>
              </a:rPr>
              <a:t>çalışmlarında</a:t>
            </a:r>
            <a:r>
              <a:rPr lang="tr-TR" dirty="0" smtClean="0">
                <a:solidFill>
                  <a:srgbClr val="001626"/>
                </a:solidFill>
                <a:latin typeface="Calibri" panose="020F0502020204030204" pitchFamily="34" charset="0"/>
              </a:rPr>
              <a:t> güncel yaklaşımlar</a:t>
            </a:r>
            <a:r>
              <a:rPr lang="tr-TR" baseline="0" dirty="0" smtClean="0">
                <a:solidFill>
                  <a:srgbClr val="001626"/>
                </a:solidFill>
                <a:latin typeface="Calibri" panose="020F0502020204030204" pitchFamily="34" charset="0"/>
              </a:rPr>
              <a:t> </a:t>
            </a:r>
            <a:r>
              <a:rPr lang="tr-TR" dirty="0" smtClean="0">
                <a:solidFill>
                  <a:srgbClr val="001626"/>
                </a:solidFill>
                <a:latin typeface="Calibri" panose="020F0502020204030204" pitchFamily="34" charset="0"/>
              </a:rPr>
              <a:t> kitabında kitap bölümü olarak yayınlandı.</a:t>
            </a:r>
            <a:endParaRPr lang="tr-TR" dirty="0" smtClean="0">
              <a:solidFill>
                <a:srgbClr val="001626"/>
              </a:solidFill>
            </a:endParaRPr>
          </a:p>
        </p:txBody>
      </p:sp>
      <p:sp>
        <p:nvSpPr>
          <p:cNvPr id="4" name="Slayt Numarası Yer Tutucusu 3"/>
          <p:cNvSpPr>
            <a:spLocks noGrp="1"/>
          </p:cNvSpPr>
          <p:nvPr>
            <p:ph type="sldNum" sz="quarter" idx="10"/>
          </p:nvPr>
        </p:nvSpPr>
        <p:spPr/>
        <p:txBody>
          <a:bodyPr/>
          <a:lstStyle/>
          <a:p>
            <a:fld id="{468F1CBD-092F-46C9-A4DE-6EE6E628FC19}" type="slidenum">
              <a:rPr lang="tr-TR" smtClean="0"/>
              <a:t>19</a:t>
            </a:fld>
            <a:endParaRPr lang="tr-TR"/>
          </a:p>
        </p:txBody>
      </p:sp>
    </p:spTree>
    <p:extLst>
      <p:ext uri="{BB962C8B-B14F-4D97-AF65-F5344CB8AC3E}">
        <p14:creationId xmlns:p14="http://schemas.microsoft.com/office/powerpoint/2010/main" val="3560355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20</a:t>
            </a:fld>
            <a:endParaRPr lang="tr-TR"/>
          </a:p>
        </p:txBody>
      </p:sp>
    </p:spTree>
    <p:extLst>
      <p:ext uri="{BB962C8B-B14F-4D97-AF65-F5344CB8AC3E}">
        <p14:creationId xmlns:p14="http://schemas.microsoft.com/office/powerpoint/2010/main" val="335681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21</a:t>
            </a:fld>
            <a:endParaRPr lang="tr-TR"/>
          </a:p>
        </p:txBody>
      </p:sp>
    </p:spTree>
    <p:extLst>
      <p:ext uri="{BB962C8B-B14F-4D97-AF65-F5344CB8AC3E}">
        <p14:creationId xmlns:p14="http://schemas.microsoft.com/office/powerpoint/2010/main" val="287632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latin typeface="+mn-lt"/>
            </a:endParaRPr>
          </a:p>
        </p:txBody>
      </p:sp>
      <p:sp>
        <p:nvSpPr>
          <p:cNvPr id="4" name="Slayt Numarası Yer Tutucusu 3"/>
          <p:cNvSpPr>
            <a:spLocks noGrp="1"/>
          </p:cNvSpPr>
          <p:nvPr>
            <p:ph type="sldNum" sz="quarter" idx="10"/>
          </p:nvPr>
        </p:nvSpPr>
        <p:spPr/>
        <p:txBody>
          <a:bodyPr/>
          <a:lstStyle/>
          <a:p>
            <a:fld id="{468F1CBD-092F-46C9-A4DE-6EE6E628FC19}" type="slidenum">
              <a:rPr lang="tr-TR" smtClean="0"/>
              <a:t>2</a:t>
            </a:fld>
            <a:endParaRPr lang="tr-TR"/>
          </a:p>
        </p:txBody>
      </p:sp>
    </p:spTree>
    <p:extLst>
      <p:ext uri="{BB962C8B-B14F-4D97-AF65-F5344CB8AC3E}">
        <p14:creationId xmlns:p14="http://schemas.microsoft.com/office/powerpoint/2010/main" val="897140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22</a:t>
            </a:fld>
            <a:endParaRPr lang="tr-TR"/>
          </a:p>
        </p:txBody>
      </p:sp>
    </p:spTree>
    <p:extLst>
      <p:ext uri="{BB962C8B-B14F-4D97-AF65-F5344CB8AC3E}">
        <p14:creationId xmlns:p14="http://schemas.microsoft.com/office/powerpoint/2010/main" val="4230034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FF3B828-25C9-4124-8A77-5C7AB83607C7}" type="slidenum">
              <a:rPr lang="tr-TR" smtClean="0"/>
              <a:pPr/>
              <a:t>23</a:t>
            </a:fld>
            <a:endParaRPr lang="tr-TR"/>
          </a:p>
        </p:txBody>
      </p:sp>
    </p:spTree>
    <p:extLst>
      <p:ext uri="{BB962C8B-B14F-4D97-AF65-F5344CB8AC3E}">
        <p14:creationId xmlns:p14="http://schemas.microsoft.com/office/powerpoint/2010/main" val="1940820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15 Kasım 2023 tarihinde </a:t>
            </a:r>
            <a:r>
              <a:rPr lang="tr-TR" sz="2800" dirty="0" err="1" smtClean="0"/>
              <a:t>Gastro</a:t>
            </a:r>
            <a:r>
              <a:rPr lang="tr-TR" sz="2800" dirty="0" smtClean="0"/>
              <a:t> Antalya etkinliği kapsamında Antalya, cam piramitte etkinliğe katılan şeflere Coğrafi işaretlerle ilgili bilgilendirme sunumu yapıldı ve hemen </a:t>
            </a:r>
            <a:r>
              <a:rPr lang="tr-TR" sz="2800" dirty="0" err="1" smtClean="0"/>
              <a:t>arkasunda</a:t>
            </a:r>
            <a:r>
              <a:rPr lang="tr-TR" sz="2800" dirty="0" smtClean="0"/>
              <a:t> da  </a:t>
            </a:r>
            <a:r>
              <a:rPr lang="tr-TR" sz="2800" dirty="0" err="1" smtClean="0"/>
              <a:t>caner</a:t>
            </a:r>
            <a:r>
              <a:rPr lang="tr-TR" sz="2800" dirty="0" smtClean="0"/>
              <a:t> hocam</a:t>
            </a:r>
            <a:r>
              <a:rPr lang="tr-TR" sz="2800" baseline="0" dirty="0" smtClean="0"/>
              <a:t>  ve benim </a:t>
            </a:r>
            <a:r>
              <a:rPr lang="tr-TR" sz="2800" baseline="0" dirty="0" err="1" smtClean="0"/>
              <a:t>moderatörlüğümde</a:t>
            </a:r>
            <a:r>
              <a:rPr lang="tr-TR" sz="2800" baseline="0" dirty="0" smtClean="0"/>
              <a:t> </a:t>
            </a:r>
            <a:r>
              <a:rPr lang="tr-TR" sz="2800" dirty="0" smtClean="0"/>
              <a:t>ı “</a:t>
            </a:r>
            <a:r>
              <a:rPr lang="tr-TR" sz="2800" b="1" dirty="0" smtClean="0"/>
              <a:t>Coğrafi İşaretlerin Tanıtımında Şeflerin Rolü” panelini</a:t>
            </a:r>
            <a:r>
              <a:rPr lang="tr-TR" sz="2800" dirty="0" smtClean="0"/>
              <a:t> düzenledik.  </a:t>
            </a:r>
          </a:p>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Panelimizde şeflerimizden Doğa ÇITÇI ve Hüseyin KAYIR  konu ile ilgili sorularımızı yanıtladılar.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24</a:t>
            </a:fld>
            <a:endParaRPr lang="tr-TR"/>
          </a:p>
        </p:txBody>
      </p:sp>
    </p:spTree>
    <p:extLst>
      <p:ext uri="{BB962C8B-B14F-4D97-AF65-F5344CB8AC3E}">
        <p14:creationId xmlns:p14="http://schemas.microsoft.com/office/powerpoint/2010/main" val="2326229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25</a:t>
            </a:fld>
            <a:endParaRPr lang="tr-TR"/>
          </a:p>
        </p:txBody>
      </p:sp>
    </p:spTree>
    <p:extLst>
      <p:ext uri="{BB962C8B-B14F-4D97-AF65-F5344CB8AC3E}">
        <p14:creationId xmlns:p14="http://schemas.microsoft.com/office/powerpoint/2010/main" val="2326080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26</a:t>
            </a:fld>
            <a:endParaRPr lang="tr-TR"/>
          </a:p>
        </p:txBody>
      </p:sp>
    </p:spTree>
    <p:extLst>
      <p:ext uri="{BB962C8B-B14F-4D97-AF65-F5344CB8AC3E}">
        <p14:creationId xmlns:p14="http://schemas.microsoft.com/office/powerpoint/2010/main" val="1372611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27</a:t>
            </a:fld>
            <a:endParaRPr lang="tr-TR"/>
          </a:p>
        </p:txBody>
      </p:sp>
    </p:spTree>
    <p:extLst>
      <p:ext uri="{BB962C8B-B14F-4D97-AF65-F5344CB8AC3E}">
        <p14:creationId xmlns:p14="http://schemas.microsoft.com/office/powerpoint/2010/main" val="28188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t"/>
            <a:r>
              <a:rPr lang="tr-TR" sz="1200" u="none" strike="noStrike" dirty="0" smtClean="0">
                <a:solidFill>
                  <a:srgbClr val="001626"/>
                </a:solidFill>
                <a:effectLst/>
              </a:rPr>
              <a:t>2022 den farklı olarak zayıf</a:t>
            </a:r>
            <a:r>
              <a:rPr lang="tr-TR" sz="1200" u="none" strike="noStrike" baseline="0" dirty="0" smtClean="0">
                <a:solidFill>
                  <a:srgbClr val="001626"/>
                </a:solidFill>
                <a:effectLst/>
              </a:rPr>
              <a:t> yönlere </a:t>
            </a:r>
            <a:r>
              <a:rPr lang="tr-TR" sz="1200" u="none" strike="noStrike" dirty="0" smtClean="0">
                <a:solidFill>
                  <a:srgbClr val="001626"/>
                </a:solidFill>
                <a:effectLst/>
              </a:rPr>
              <a:t> </a:t>
            </a:r>
            <a:r>
              <a:rPr lang="tr-TR" sz="1200" u="none" strike="noStrike" dirty="0" err="1" smtClean="0">
                <a:solidFill>
                  <a:srgbClr val="001626"/>
                </a:solidFill>
                <a:effectLst/>
              </a:rPr>
              <a:t>Tübitak</a:t>
            </a:r>
            <a:r>
              <a:rPr lang="tr-TR" sz="1200" u="none" strike="noStrike" dirty="0" smtClean="0">
                <a:solidFill>
                  <a:srgbClr val="001626"/>
                </a:solidFill>
                <a:effectLst/>
              </a:rPr>
              <a:t>, Baka, EU gibi kurumlara  proje başvurularının yapılamaması</a:t>
            </a:r>
          </a:p>
          <a:p>
            <a:pPr algn="l" fontAlgn="t"/>
            <a:endParaRPr lang="tr-TR" sz="1200" b="0" i="0" u="none" strike="noStrike" dirty="0" smtClean="0">
              <a:solidFill>
                <a:srgbClr val="001626"/>
              </a:solidFill>
              <a:effectLst/>
              <a:latin typeface="Calibri" panose="020F050202020403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tr-TR" sz="1200" u="none" strike="noStrike" dirty="0" smtClean="0">
                <a:solidFill>
                  <a:srgbClr val="001626"/>
                </a:solidFill>
                <a:effectLst/>
              </a:rPr>
              <a:t>T4-Yasal ve idari (yabancı öğrenciler için çalışma izni gibi) düzenlemelerin ve süreçlerin karmaşıklığı sonucunda verimliliğin azalması</a:t>
            </a:r>
            <a:endParaRPr lang="tr-TR" sz="1200" b="0" i="0" u="none" strike="noStrike" dirty="0" smtClean="0">
              <a:solidFill>
                <a:srgbClr val="001626"/>
              </a:solidFill>
              <a:effectLst/>
              <a:latin typeface="Calibri" panose="020F0502020204030204" pitchFamily="34" charset="0"/>
            </a:endParaRPr>
          </a:p>
          <a:p>
            <a:pPr algn="l" fontAlgn="t"/>
            <a:endParaRPr lang="tr-TR" sz="1200" b="0" i="0" u="none" strike="noStrike" dirty="0" smtClean="0">
              <a:solidFill>
                <a:srgbClr val="001626"/>
              </a:solidFill>
              <a:effectLst/>
              <a:latin typeface="Calibri" panose="020F0502020204030204" pitchFamily="34" charset="0"/>
            </a:endParaRPr>
          </a:p>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3</a:t>
            </a:fld>
            <a:endParaRPr lang="tr-TR"/>
          </a:p>
        </p:txBody>
      </p:sp>
    </p:spTree>
    <p:extLst>
      <p:ext uri="{BB962C8B-B14F-4D97-AF65-F5344CB8AC3E}">
        <p14:creationId xmlns:p14="http://schemas.microsoft.com/office/powerpoint/2010/main" val="386593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4</a:t>
            </a:fld>
            <a:endParaRPr lang="tr-TR"/>
          </a:p>
        </p:txBody>
      </p:sp>
    </p:spTree>
    <p:extLst>
      <p:ext uri="{BB962C8B-B14F-4D97-AF65-F5344CB8AC3E}">
        <p14:creationId xmlns:p14="http://schemas.microsoft.com/office/powerpoint/2010/main" val="13904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5</a:t>
            </a:fld>
            <a:endParaRPr lang="tr-TR"/>
          </a:p>
        </p:txBody>
      </p:sp>
    </p:spTree>
    <p:extLst>
      <p:ext uri="{BB962C8B-B14F-4D97-AF65-F5344CB8AC3E}">
        <p14:creationId xmlns:p14="http://schemas.microsoft.com/office/powerpoint/2010/main" val="9181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6</a:t>
            </a:fld>
            <a:endParaRPr lang="tr-TR"/>
          </a:p>
        </p:txBody>
      </p:sp>
    </p:spTree>
    <p:extLst>
      <p:ext uri="{BB962C8B-B14F-4D97-AF65-F5344CB8AC3E}">
        <p14:creationId xmlns:p14="http://schemas.microsoft.com/office/powerpoint/2010/main" val="26353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7</a:t>
            </a:fld>
            <a:endParaRPr lang="tr-TR"/>
          </a:p>
        </p:txBody>
      </p:sp>
    </p:spTree>
    <p:extLst>
      <p:ext uri="{BB962C8B-B14F-4D97-AF65-F5344CB8AC3E}">
        <p14:creationId xmlns:p14="http://schemas.microsoft.com/office/powerpoint/2010/main" val="61618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Son olarak 27</a:t>
            </a:r>
            <a:r>
              <a:rPr lang="tr-TR" baseline="0" dirty="0" smtClean="0"/>
              <a:t> Aralıkta restoran açma ile ilgili gerekli olan yasal koşulları konuştuğumuz bir seminerimizi gerçekleştirdik.  </a:t>
            </a:r>
          </a:p>
          <a:p>
            <a:r>
              <a:rPr lang="tr-TR" baseline="0" dirty="0" smtClean="0"/>
              <a:t>Bu seminer ile restoran yada </a:t>
            </a:r>
            <a:r>
              <a:rPr lang="tr-TR" baseline="0" dirty="0" err="1" smtClean="0"/>
              <a:t>cafe</a:t>
            </a:r>
            <a:r>
              <a:rPr lang="tr-TR" baseline="0" dirty="0" smtClean="0"/>
              <a:t> açma niyetinde olan Gastronomi 4 sınıf öğrencilerimiz Zabıta müdürlüğü yetkililerince hangi mevzuata  göre ne yapması gerektiğini öğrendi. </a:t>
            </a:r>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9</a:t>
            </a:fld>
            <a:endParaRPr lang="tr-TR"/>
          </a:p>
        </p:txBody>
      </p:sp>
    </p:spTree>
    <p:extLst>
      <p:ext uri="{BB962C8B-B14F-4D97-AF65-F5344CB8AC3E}">
        <p14:creationId xmlns:p14="http://schemas.microsoft.com/office/powerpoint/2010/main" val="316166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11</a:t>
            </a:fld>
            <a:endParaRPr lang="tr-TR"/>
          </a:p>
        </p:txBody>
      </p:sp>
    </p:spTree>
    <p:extLst>
      <p:ext uri="{BB962C8B-B14F-4D97-AF65-F5344CB8AC3E}">
        <p14:creationId xmlns:p14="http://schemas.microsoft.com/office/powerpoint/2010/main" val="29652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26.05.2024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26.05.2024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26.05.2024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26.05.2024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26.05.2024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26.05.2024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26.05.2024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26.05.2024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26.05.2024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26.05.2024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26.05.2024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26.05.2024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26.05.2024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26.05.2024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26.05.2024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26.05.2024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26.05.2024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26.05.2024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29637" y="5512332"/>
            <a:ext cx="7636294" cy="769441"/>
          </a:xfrm>
          <a:prstGeom prst="rect">
            <a:avLst/>
          </a:prstGeom>
          <a:noFill/>
        </p:spPr>
        <p:txBody>
          <a:bodyPr wrap="square" rtlCol="0">
            <a:spAutoFit/>
          </a:bodyPr>
          <a:lstStyle/>
          <a:p>
            <a:r>
              <a:rPr lang="tr-TR" sz="2200" b="1" dirty="0">
                <a:solidFill>
                  <a:schemeClr val="accent5">
                    <a:lumMod val="50000"/>
                  </a:schemeClr>
                </a:solidFill>
              </a:rPr>
              <a:t>TURİZM ÇALIŞMALARI UYGULAMA VE ARAŞTIRMA MERKEZİ</a:t>
            </a:r>
          </a:p>
          <a:p>
            <a:endParaRPr lang="tr-TR" sz="22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noFill/>
        </p:spPr>
        <p:txBody>
          <a:bodyPr/>
          <a:lstStyle/>
          <a:p>
            <a:fld id="{AC955FC4-74E2-494C-B642-B6B587CCC4C6}" type="slidenum">
              <a:rPr lang="tr-TR" smtClean="0">
                <a:solidFill>
                  <a:schemeClr val="accent1"/>
                </a:solidFill>
              </a:rPr>
              <a:t>10</a:t>
            </a:fld>
            <a:endParaRPr lang="tr-TR" dirty="0">
              <a:solidFill>
                <a:schemeClr val="accent1"/>
              </a:solidFill>
            </a:endParaRPr>
          </a:p>
        </p:txBody>
      </p:sp>
      <p:graphicFrame>
        <p:nvGraphicFramePr>
          <p:cNvPr id="6" name="Grafik 5"/>
          <p:cNvGraphicFramePr>
            <a:graphicFrameLocks/>
          </p:cNvGraphicFramePr>
          <p:nvPr>
            <p:extLst>
              <p:ext uri="{D42A27DB-BD31-4B8C-83A1-F6EECF244321}">
                <p14:modId xmlns:p14="http://schemas.microsoft.com/office/powerpoint/2010/main" val="285755853"/>
              </p:ext>
            </p:extLst>
          </p:nvPr>
        </p:nvGraphicFramePr>
        <p:xfrm>
          <a:off x="263046" y="837954"/>
          <a:ext cx="8755693" cy="53480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2306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725443006"/>
              </p:ext>
            </p:extLst>
          </p:nvPr>
        </p:nvGraphicFramePr>
        <p:xfrm>
          <a:off x="1326229" y="2576411"/>
          <a:ext cx="6317036" cy="1540641"/>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888684">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
        <p:nvSpPr>
          <p:cNvPr id="5" name="Metin kutusu 4">
            <a:extLst>
              <a:ext uri="{FF2B5EF4-FFF2-40B4-BE49-F238E27FC236}">
                <a16:creationId xmlns:a16="http://schemas.microsoft.com/office/drawing/2014/main" id="{C087BF63-5873-9D4C-9235-7A40A56A2315}"/>
              </a:ext>
            </a:extLst>
          </p:cNvPr>
          <p:cNvSpPr txBox="1"/>
          <p:nvPr/>
        </p:nvSpPr>
        <p:spPr>
          <a:xfrm>
            <a:off x="705854" y="4578805"/>
            <a:ext cx="8036098" cy="1477328"/>
          </a:xfrm>
          <a:prstGeom prst="rect">
            <a:avLst/>
          </a:prstGeom>
          <a:noFill/>
        </p:spPr>
        <p:txBody>
          <a:bodyPr wrap="square" rtlCol="0">
            <a:spAutoFit/>
          </a:bodyPr>
          <a:lstStyle/>
          <a:p>
            <a:pPr>
              <a:lnSpc>
                <a:spcPct val="150000"/>
              </a:lnSpc>
            </a:pPr>
            <a:r>
              <a:rPr lang="tr-TR" sz="3000" dirty="0" smtClean="0">
                <a:solidFill>
                  <a:srgbClr val="0F2303"/>
                </a:solidFill>
              </a:rPr>
              <a:t>Şikayet </a:t>
            </a:r>
            <a:r>
              <a:rPr lang="tr-TR" sz="3000" dirty="0">
                <a:solidFill>
                  <a:srgbClr val="0F2303"/>
                </a:solidFill>
              </a:rPr>
              <a:t>sistemi </a:t>
            </a:r>
            <a:r>
              <a:rPr lang="tr-TR" sz="3000" dirty="0" smtClean="0">
                <a:solidFill>
                  <a:srgbClr val="0F2303"/>
                </a:solidFill>
              </a:rPr>
              <a:t>üzerinden birimimize </a:t>
            </a:r>
            <a:r>
              <a:rPr lang="tr-TR" sz="3000" dirty="0">
                <a:solidFill>
                  <a:srgbClr val="0F2303"/>
                </a:solidFill>
              </a:rPr>
              <a:t>gelen  </a:t>
            </a:r>
            <a:r>
              <a:rPr lang="tr-TR" sz="3000" dirty="0" smtClean="0">
                <a:solidFill>
                  <a:srgbClr val="0F2303"/>
                </a:solidFill>
              </a:rPr>
              <a:t>öneri veya şikayet </a:t>
            </a:r>
            <a:r>
              <a:rPr lang="tr-TR" sz="3000" dirty="0">
                <a:solidFill>
                  <a:srgbClr val="0F2303"/>
                </a:solidFill>
              </a:rPr>
              <a:t>bulunmamaktadır</a:t>
            </a:r>
            <a:r>
              <a:rPr lang="tr-TR" sz="3000" dirty="0" smtClean="0">
                <a:solidFill>
                  <a:srgbClr val="0F2303"/>
                </a:solidFill>
              </a:rPr>
              <a:t>.</a:t>
            </a:r>
            <a:endParaRPr lang="tr-TR" sz="3000" dirty="0">
              <a:solidFill>
                <a:srgbClr val="0F2303"/>
              </a:solidFill>
            </a:endParaRPr>
          </a:p>
        </p:txBody>
      </p:sp>
    </p:spTree>
    <p:extLst>
      <p:ext uri="{BB962C8B-B14F-4D97-AF65-F5344CB8AC3E}">
        <p14:creationId xmlns:p14="http://schemas.microsoft.com/office/powerpoint/2010/main" val="3805939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66582" y="896555"/>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79612" y="2523989"/>
            <a:ext cx="6858000" cy="1661993"/>
          </a:xfrm>
          <a:prstGeom prst="rect">
            <a:avLst/>
          </a:prstGeom>
        </p:spPr>
        <p:txBody>
          <a:bodyPr wrap="square">
            <a:spAutoFit/>
          </a:bodyPr>
          <a:lstStyle/>
          <a:p>
            <a:r>
              <a:rPr lang="tr-TR" sz="2800" dirty="0">
                <a:solidFill>
                  <a:srgbClr val="001626"/>
                </a:solidFill>
              </a:rPr>
              <a:t>İç denetim raporunda düzeltici önleyici faaliyet  olarak açılan madde bulunmamaktadır</a:t>
            </a:r>
          </a:p>
          <a:p>
            <a:endParaRPr lang="tr-TR" dirty="0"/>
          </a:p>
        </p:txBody>
      </p:sp>
    </p:spTree>
    <p:extLst>
      <p:ext uri="{BB962C8B-B14F-4D97-AF65-F5344CB8AC3E}">
        <p14:creationId xmlns:p14="http://schemas.microsoft.com/office/powerpoint/2010/main" val="2010621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7" y="0"/>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D6606740-5A4B-1840-B422-4575E4AA1D2B}"/>
              </a:ext>
            </a:extLst>
          </p:cNvPr>
          <p:cNvSpPr txBox="1"/>
          <p:nvPr/>
        </p:nvSpPr>
        <p:spPr>
          <a:xfrm>
            <a:off x="7083753" y="2866020"/>
            <a:ext cx="2024447" cy="1569660"/>
          </a:xfrm>
          <a:prstGeom prst="rect">
            <a:avLst/>
          </a:prstGeom>
          <a:noFill/>
        </p:spPr>
        <p:txBody>
          <a:bodyPr wrap="square" rtlCol="0">
            <a:spAutoFit/>
          </a:bodyPr>
          <a:lstStyle/>
          <a:p>
            <a:pPr algn="just"/>
            <a:r>
              <a:rPr lang="tr-TR" sz="3200" dirty="0" smtClean="0">
                <a:solidFill>
                  <a:srgbClr val="1F0620"/>
                </a:solidFill>
              </a:rPr>
              <a:t>İç </a:t>
            </a:r>
            <a:r>
              <a:rPr lang="en-TR" sz="3200" dirty="0" smtClean="0">
                <a:solidFill>
                  <a:srgbClr val="1F0620"/>
                </a:solidFill>
              </a:rPr>
              <a:t>denetim </a:t>
            </a:r>
            <a:r>
              <a:rPr lang="en-TR" sz="3200" dirty="0">
                <a:solidFill>
                  <a:srgbClr val="1F0620"/>
                </a:solidFill>
              </a:rPr>
              <a:t>KYS </a:t>
            </a:r>
            <a:r>
              <a:rPr lang="en-TR" sz="3200" dirty="0" smtClean="0">
                <a:solidFill>
                  <a:srgbClr val="1F0620"/>
                </a:solidFill>
              </a:rPr>
              <a:t>puanı</a:t>
            </a:r>
            <a:r>
              <a:rPr lang="tr-TR" sz="3200" dirty="0" smtClean="0">
                <a:solidFill>
                  <a:srgbClr val="1F0620"/>
                </a:solidFill>
              </a:rPr>
              <a:t>: %99</a:t>
            </a:r>
            <a:endParaRPr lang="en-TR" sz="3200" dirty="0">
              <a:solidFill>
                <a:srgbClr val="1F0620"/>
              </a:solidFill>
            </a:endParaRPr>
          </a:p>
        </p:txBody>
      </p:sp>
      <p:pic>
        <p:nvPicPr>
          <p:cNvPr id="8" name="Resim 7"/>
          <p:cNvPicPr>
            <a:picLocks noChangeAspect="1"/>
          </p:cNvPicPr>
          <p:nvPr/>
        </p:nvPicPr>
        <p:blipFill>
          <a:blip r:embed="rId4"/>
          <a:stretch>
            <a:fillRect/>
          </a:stretch>
        </p:blipFill>
        <p:spPr>
          <a:xfrm>
            <a:off x="174567" y="1129843"/>
            <a:ext cx="6848475" cy="5391150"/>
          </a:xfrm>
          <a:prstGeom prst="rect">
            <a:avLst/>
          </a:prstGeom>
        </p:spPr>
      </p:pic>
      <p:sp>
        <p:nvSpPr>
          <p:cNvPr id="7" name="Oval 6"/>
          <p:cNvSpPr/>
          <p:nvPr/>
        </p:nvSpPr>
        <p:spPr>
          <a:xfrm>
            <a:off x="113856" y="4206240"/>
            <a:ext cx="6485622" cy="11471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017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up 64"/>
          <p:cNvGrpSpPr/>
          <p:nvPr/>
        </p:nvGrpSpPr>
        <p:grpSpPr>
          <a:xfrm>
            <a:off x="285991" y="1742480"/>
            <a:ext cx="5970436" cy="4709119"/>
            <a:chOff x="87269" y="1036242"/>
            <a:chExt cx="8970077" cy="5685234"/>
          </a:xfrm>
        </p:grpSpPr>
        <p:pic>
          <p:nvPicPr>
            <p:cNvPr id="69" name="Resim 68"/>
            <p:cNvPicPr/>
            <p:nvPr/>
          </p:nvPicPr>
          <p:blipFill>
            <a:blip r:embed="rId4" cstate="print">
              <a:extLst>
                <a:ext uri="{28A0092B-C50C-407E-A947-70E740481C1C}">
                  <a14:useLocalDpi xmlns:a14="http://schemas.microsoft.com/office/drawing/2010/main" val="0"/>
                </a:ext>
              </a:extLst>
            </a:blip>
            <a:stretch>
              <a:fillRect/>
            </a:stretch>
          </p:blipFill>
          <p:spPr>
            <a:xfrm>
              <a:off x="87269" y="1097123"/>
              <a:ext cx="3036620" cy="5441790"/>
            </a:xfrm>
            <a:prstGeom prst="rect">
              <a:avLst/>
            </a:prstGeom>
          </p:spPr>
        </p:pic>
        <p:pic>
          <p:nvPicPr>
            <p:cNvPr id="70" name="Resim 69"/>
            <p:cNvPicPr>
              <a:picLocks noChangeAspect="1"/>
            </p:cNvPicPr>
            <p:nvPr/>
          </p:nvPicPr>
          <p:blipFill>
            <a:blip r:embed="rId5"/>
            <a:stretch>
              <a:fillRect/>
            </a:stretch>
          </p:blipFill>
          <p:spPr>
            <a:xfrm>
              <a:off x="3223036" y="1036242"/>
              <a:ext cx="5834310" cy="5685234"/>
            </a:xfrm>
            <a:prstGeom prst="rect">
              <a:avLst/>
            </a:prstGeom>
          </p:spPr>
        </p:pic>
      </p:grpSp>
      <p:sp>
        <p:nvSpPr>
          <p:cNvPr id="71" name="İçerik Yer Tutucusu 2"/>
          <p:cNvSpPr txBox="1">
            <a:spLocks/>
          </p:cNvSpPr>
          <p:nvPr/>
        </p:nvSpPr>
        <p:spPr>
          <a:xfrm>
            <a:off x="6256427" y="1998611"/>
            <a:ext cx="2812920" cy="32367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tr-TR" dirty="0" smtClean="0">
                <a:solidFill>
                  <a:srgbClr val="001626"/>
                </a:solidFill>
              </a:rPr>
              <a:t>11 Mayıs 2023 tarihinde Gastronomi ve Mutfak Sanatları öğrencileri köy peyniri ve  </a:t>
            </a:r>
            <a:r>
              <a:rPr lang="tr-TR" dirty="0" err="1" smtClean="0">
                <a:solidFill>
                  <a:srgbClr val="001626"/>
                </a:solidFill>
              </a:rPr>
              <a:t>cheesecake</a:t>
            </a:r>
            <a:r>
              <a:rPr lang="tr-TR" dirty="0" smtClean="0">
                <a:solidFill>
                  <a:srgbClr val="001626"/>
                </a:solidFill>
              </a:rPr>
              <a:t> yapımı ve peynir tabağı süsleme atölyesine katıldı</a:t>
            </a:r>
            <a:endParaRPr lang="tr-TR" dirty="0">
              <a:solidFill>
                <a:srgbClr val="001626"/>
              </a:solidFill>
            </a:endParaRPr>
          </a:p>
        </p:txBody>
      </p:sp>
    </p:spTree>
    <p:extLst>
      <p:ext uri="{BB962C8B-B14F-4D97-AF65-F5344CB8AC3E}">
        <p14:creationId xmlns:p14="http://schemas.microsoft.com/office/powerpoint/2010/main" val="375026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Grafik 66"/>
          <p:cNvGraphicFramePr>
            <a:graphicFrameLocks/>
          </p:cNvGraphicFramePr>
          <p:nvPr>
            <p:extLst>
              <p:ext uri="{D42A27DB-BD31-4B8C-83A1-F6EECF244321}">
                <p14:modId xmlns:p14="http://schemas.microsoft.com/office/powerpoint/2010/main" val="2505409705"/>
              </p:ext>
            </p:extLst>
          </p:nvPr>
        </p:nvGraphicFramePr>
        <p:xfrm>
          <a:off x="109269" y="1511050"/>
          <a:ext cx="8739497" cy="5346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9275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208189"/>
            <a:ext cx="5616624" cy="1528168"/>
          </a:xfrm>
          <a:prstGeom prst="rect">
            <a:avLst/>
          </a:prstGeom>
          <a:noFill/>
        </p:spPr>
        <p:txBody>
          <a:bodyPr vert="horz" lIns="91440" tIns="45720" rIns="91440" bIns="45720" rtlCol="0" anchor="ctr">
            <a:normAutofit lnSpcReduction="10000"/>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a:t>
            </a:r>
            <a:r>
              <a:rPr lang="tr-TR" sz="2700" dirty="0" smtClean="0">
                <a:solidFill>
                  <a:schemeClr val="accent6"/>
                </a:solidFill>
                <a:latin typeface="+mn-lt"/>
              </a:rPr>
              <a:t>ÖRNEKLERİ</a:t>
            </a:r>
          </a:p>
          <a:p>
            <a:endParaRPr lang="tr-TR" sz="1100" dirty="0">
              <a:solidFill>
                <a:schemeClr val="accent6"/>
              </a:solidFill>
              <a:latin typeface="+mn-lt"/>
            </a:endParaRPr>
          </a:p>
          <a:p>
            <a:r>
              <a:rPr lang="tr-TR" sz="2700" dirty="0">
                <a:solidFill>
                  <a:schemeClr val="tx2"/>
                </a:solidFill>
              </a:rPr>
              <a:t>EĞİTİM-ÖĞRETİM </a:t>
            </a:r>
            <a:r>
              <a:rPr lang="tr-TR" sz="2700" dirty="0" smtClean="0">
                <a:solidFill>
                  <a:schemeClr val="tx2"/>
                </a:solidFill>
              </a:rPr>
              <a:t>ALANINDA ve </a:t>
            </a:r>
            <a:r>
              <a:rPr lang="tr-TR" sz="2700" dirty="0">
                <a:solidFill>
                  <a:schemeClr val="tx2"/>
                </a:solidFill>
              </a:rPr>
              <a:t>ARAŞTIRMA-GELİŞTİRME ALANINDA</a:t>
            </a:r>
            <a:endParaRPr lang="en-US" sz="2700" dirty="0">
              <a:solidFill>
                <a:schemeClr val="accent6"/>
              </a:solidFill>
            </a:endParaRPr>
          </a:p>
          <a:p>
            <a:endParaRPr lang="en-US" sz="2700" dirty="0">
              <a:solidFill>
                <a:schemeClr val="accent6"/>
              </a:solidFill>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521800"/>
            <a:ext cx="8645358" cy="4832092"/>
          </a:xfrm>
          <a:prstGeom prst="rect">
            <a:avLst/>
          </a:prstGeom>
        </p:spPr>
        <p:txBody>
          <a:bodyPr wrap="square">
            <a:spAutoFit/>
          </a:bodyPr>
          <a:lstStyle/>
          <a:p>
            <a:pPr marL="342900" indent="-342900">
              <a:buFont typeface="Arial" panose="020B0604020202020204" pitchFamily="34" charset="0"/>
              <a:buChar char="•"/>
            </a:pPr>
            <a:r>
              <a:rPr lang="tr-TR" sz="2800" dirty="0" smtClean="0">
                <a:solidFill>
                  <a:srgbClr val="0C0D0D"/>
                </a:solidFill>
              </a:rPr>
              <a:t>Turizm Deneyimsel Öğrenme Programı (ABU TELP) Projesi’nin üçüncüsü Temmuz 2023- Ekim 2023 tarihleri arasında gerçekleştirilmiştir. </a:t>
            </a:r>
          </a:p>
          <a:p>
            <a:pPr marL="800100" lvl="1" indent="-342900">
              <a:buFont typeface="Calibri" panose="020F0502020204030204" pitchFamily="34" charset="0"/>
              <a:buChar char="─"/>
            </a:pPr>
            <a:r>
              <a:rPr lang="tr-TR" sz="2800" dirty="0" smtClean="0">
                <a:solidFill>
                  <a:srgbClr val="0C0D0D"/>
                </a:solidFill>
              </a:rPr>
              <a:t>Merkezimiz </a:t>
            </a:r>
            <a:r>
              <a:rPr lang="tr-TR" sz="2800" dirty="0">
                <a:solidFill>
                  <a:srgbClr val="0C0D0D"/>
                </a:solidFill>
              </a:rPr>
              <a:t>ile Kazakistan gibi </a:t>
            </a:r>
            <a:r>
              <a:rPr lang="tr-TR" sz="2800" dirty="0" smtClean="0">
                <a:solidFill>
                  <a:srgbClr val="0C0D0D"/>
                </a:solidFill>
              </a:rPr>
              <a:t>Türki Cumhuriyetlerindeki </a:t>
            </a:r>
            <a:r>
              <a:rPr lang="tr-TR" sz="2800" dirty="0">
                <a:solidFill>
                  <a:srgbClr val="0C0D0D"/>
                </a:solidFill>
              </a:rPr>
              <a:t>Üniversiteler ve Antalya Bilim Üniversitesinin Partner Otelleri (PH) arasında eğitim, araştırma ve çalışma alanında işbirliği amaçlamaktadır. </a:t>
            </a:r>
            <a:endParaRPr lang="tr-TR" sz="2800" dirty="0" smtClean="0">
              <a:solidFill>
                <a:srgbClr val="0C0D0D"/>
              </a:solidFill>
            </a:endParaRPr>
          </a:p>
          <a:p>
            <a:pPr marL="800100" lvl="1" indent="-342900">
              <a:buFont typeface="Calibri" panose="020F0502020204030204" pitchFamily="34" charset="0"/>
              <a:buChar char="─"/>
            </a:pPr>
            <a:r>
              <a:rPr lang="tr-TR" sz="2800" dirty="0" smtClean="0">
                <a:solidFill>
                  <a:srgbClr val="0C0D0D"/>
                </a:solidFill>
              </a:rPr>
              <a:t>Kazakistan’daki 2 üniversite ile protokol imzalandı</a:t>
            </a:r>
          </a:p>
          <a:p>
            <a:pPr marL="800100" lvl="1" indent="-342900">
              <a:buFont typeface="Calibri" panose="020F0502020204030204" pitchFamily="34" charset="0"/>
              <a:buChar char="─"/>
            </a:pPr>
            <a:r>
              <a:rPr lang="tr-TR" sz="2800" dirty="0" smtClean="0">
                <a:solidFill>
                  <a:srgbClr val="0C0D0D"/>
                </a:solidFill>
              </a:rPr>
              <a:t>Rixos otelleri ile protokol imzalandı</a:t>
            </a:r>
          </a:p>
          <a:p>
            <a:pPr marL="800100" lvl="1" indent="-342900">
              <a:buFont typeface="Calibri" panose="020F0502020204030204" pitchFamily="34" charset="0"/>
              <a:buChar char="─"/>
            </a:pPr>
            <a:r>
              <a:rPr lang="tr-TR" sz="2800" dirty="0" smtClean="0">
                <a:solidFill>
                  <a:srgbClr val="0C0D0D"/>
                </a:solidFill>
              </a:rPr>
              <a:t>TELP 2024 hazırlıkları devam ediyor</a:t>
            </a:r>
            <a:endParaRPr lang="tr-TR" sz="2800" dirty="0">
              <a:solidFill>
                <a:srgbClr val="0C0D0D"/>
              </a:solidFill>
            </a:endParaRPr>
          </a:p>
        </p:txBody>
      </p:sp>
    </p:spTree>
    <p:extLst>
      <p:ext uri="{BB962C8B-B14F-4D97-AF65-F5344CB8AC3E}">
        <p14:creationId xmlns:p14="http://schemas.microsoft.com/office/powerpoint/2010/main" val="2223014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517668"/>
            <a:ext cx="8645358" cy="6370975"/>
          </a:xfrm>
          <a:prstGeom prst="rect">
            <a:avLst/>
          </a:prstGeom>
        </p:spPr>
        <p:txBody>
          <a:bodyPr wrap="square">
            <a:spAutoFit/>
          </a:bodyPr>
          <a:lstStyle/>
          <a:p>
            <a:pPr marL="342900" indent="-342900">
              <a:buFont typeface="Arial" panose="020B0604020202020204" pitchFamily="34" charset="0"/>
              <a:buChar char="•"/>
            </a:pPr>
            <a:r>
              <a:rPr lang="tr-TR" sz="2400" dirty="0" smtClean="0">
                <a:solidFill>
                  <a:srgbClr val="0C0D0D"/>
                </a:solidFill>
              </a:rPr>
              <a:t>Geleceğin Turizmcileri Projesi</a:t>
            </a:r>
          </a:p>
          <a:p>
            <a:pPr marL="800100" lvl="1" indent="-342900">
              <a:buFont typeface="Calibri" panose="020F0502020204030204" pitchFamily="34" charset="0"/>
              <a:buChar char="─"/>
            </a:pPr>
            <a:r>
              <a:rPr lang="tr-TR" sz="2400" dirty="0" smtClean="0">
                <a:solidFill>
                  <a:srgbClr val="0C0D0D"/>
                </a:solidFill>
              </a:rPr>
              <a:t>Geleceğin </a:t>
            </a:r>
            <a:r>
              <a:rPr lang="tr-TR" sz="2400" dirty="0">
                <a:solidFill>
                  <a:srgbClr val="0C0D0D"/>
                </a:solidFill>
              </a:rPr>
              <a:t>Turizmcileri Projesi, Milli Eğitim ve Turizm Bakanlığı'nın hedefleri doğrultusunda Antalya Bilim Üniversitesi (ABU), Rixos ve Barut Otelleri arasında oluşturulan bir işbirliği projesidir. </a:t>
            </a:r>
            <a:endParaRPr lang="tr-TR" sz="2400" dirty="0" smtClean="0">
              <a:solidFill>
                <a:srgbClr val="0C0D0D"/>
              </a:solidFill>
            </a:endParaRPr>
          </a:p>
          <a:p>
            <a:pPr marL="800100" lvl="1" indent="-342900">
              <a:buFont typeface="Calibri" panose="020F0502020204030204" pitchFamily="34" charset="0"/>
              <a:buChar char="─"/>
            </a:pPr>
            <a:r>
              <a:rPr lang="tr-TR" sz="2400" dirty="0">
                <a:solidFill>
                  <a:srgbClr val="0C0D0D"/>
                </a:solidFill>
              </a:rPr>
              <a:t>M</a:t>
            </a:r>
            <a:r>
              <a:rPr lang="tr-TR" sz="2400" dirty="0" smtClean="0">
                <a:solidFill>
                  <a:srgbClr val="0C0D0D"/>
                </a:solidFill>
              </a:rPr>
              <a:t>eslek </a:t>
            </a:r>
            <a:r>
              <a:rPr lang="tr-TR" sz="2400" dirty="0">
                <a:solidFill>
                  <a:srgbClr val="0C0D0D"/>
                </a:solidFill>
              </a:rPr>
              <a:t>lisesi mezunlarından istekli ve başarılı olan belli sayıdaki </a:t>
            </a:r>
            <a:r>
              <a:rPr lang="tr-TR" sz="2400" dirty="0" smtClean="0">
                <a:solidFill>
                  <a:srgbClr val="0C0D0D"/>
                </a:solidFill>
              </a:rPr>
              <a:t>öğrencinin üniversite </a:t>
            </a:r>
            <a:r>
              <a:rPr lang="tr-TR" sz="2400" dirty="0">
                <a:solidFill>
                  <a:srgbClr val="0C0D0D"/>
                </a:solidFill>
              </a:rPr>
              <a:t>öğrenimlerine devam </a:t>
            </a:r>
            <a:r>
              <a:rPr lang="tr-TR" sz="2400" dirty="0" smtClean="0">
                <a:solidFill>
                  <a:srgbClr val="0C0D0D"/>
                </a:solidFill>
              </a:rPr>
              <a:t>edebilmeleri için otellerden finansal destek alınarak turizmdeki </a:t>
            </a:r>
            <a:r>
              <a:rPr lang="tr-TR" sz="2400" dirty="0">
                <a:solidFill>
                  <a:srgbClr val="0C0D0D"/>
                </a:solidFill>
              </a:rPr>
              <a:t>kalifiye işgücü </a:t>
            </a:r>
            <a:r>
              <a:rPr lang="tr-TR" sz="2400" dirty="0" smtClean="0">
                <a:solidFill>
                  <a:srgbClr val="0C0D0D"/>
                </a:solidFill>
              </a:rPr>
              <a:t>açığının kapatılması planlanmaktadır.</a:t>
            </a:r>
          </a:p>
          <a:p>
            <a:pPr marL="800100" lvl="1" indent="-342900">
              <a:buFont typeface="Calibri" panose="020F0502020204030204" pitchFamily="34" charset="0"/>
              <a:buChar char="─"/>
            </a:pPr>
            <a:r>
              <a:rPr lang="tr-TR" sz="2400" dirty="0">
                <a:solidFill>
                  <a:srgbClr val="0C0D0D"/>
                </a:solidFill>
              </a:rPr>
              <a:t>Lise öğrencilerinin turizm sektöründe kalma niyetinin araştırılması</a:t>
            </a:r>
          </a:p>
          <a:p>
            <a:pPr marL="800100" lvl="1" indent="-342900">
              <a:buFont typeface="Calibri" panose="020F0502020204030204" pitchFamily="34" charset="0"/>
              <a:buChar char="─"/>
            </a:pPr>
            <a:r>
              <a:rPr lang="tr-TR" sz="2400" dirty="0" smtClean="0">
                <a:solidFill>
                  <a:srgbClr val="0C0D0D"/>
                </a:solidFill>
              </a:rPr>
              <a:t>Milli </a:t>
            </a:r>
            <a:r>
              <a:rPr lang="tr-TR" sz="2400" dirty="0">
                <a:solidFill>
                  <a:srgbClr val="0C0D0D"/>
                </a:solidFill>
              </a:rPr>
              <a:t>Eğitim Bakanlığı ile protokol </a:t>
            </a:r>
            <a:r>
              <a:rPr lang="tr-TR" sz="2400" dirty="0" smtClean="0">
                <a:solidFill>
                  <a:srgbClr val="0C0D0D"/>
                </a:solidFill>
              </a:rPr>
              <a:t>imzalandı.</a:t>
            </a:r>
          </a:p>
          <a:p>
            <a:pPr lvl="1"/>
            <a:endParaRPr lang="tr-TR" sz="2400" dirty="0">
              <a:solidFill>
                <a:srgbClr val="0C0D0D"/>
              </a:solidFill>
            </a:endParaRPr>
          </a:p>
          <a:p>
            <a:pPr marL="342900" indent="-342900">
              <a:buFont typeface="Arial" panose="020B0604020202020204" pitchFamily="34" charset="0"/>
              <a:buChar char="•"/>
            </a:pPr>
            <a:endParaRPr lang="tr-TR" sz="2400" dirty="0" smtClean="0">
              <a:solidFill>
                <a:srgbClr val="0C0D0D"/>
              </a:solidFill>
            </a:endParaRPr>
          </a:p>
          <a:p>
            <a:pPr marL="342900" indent="-342900">
              <a:buFont typeface="Arial" panose="020B0604020202020204" pitchFamily="34" charset="0"/>
              <a:buChar char="•"/>
            </a:pPr>
            <a:endParaRPr lang="tr-TR" sz="2400" dirty="0" smtClean="0">
              <a:solidFill>
                <a:srgbClr val="0C0D0D"/>
              </a:solidFill>
            </a:endParaRPr>
          </a:p>
          <a:p>
            <a:pPr marL="342900" indent="-342900">
              <a:buFont typeface="Arial" panose="020B0604020202020204" pitchFamily="34" charset="0"/>
              <a:buChar char="•"/>
            </a:pPr>
            <a:endParaRPr lang="tr-TR" sz="2400" dirty="0">
              <a:solidFill>
                <a:srgbClr val="0C0D0D"/>
              </a:solidFill>
            </a:endParaRPr>
          </a:p>
        </p:txBody>
      </p:sp>
      <p:sp>
        <p:nvSpPr>
          <p:cNvPr id="65" name="Metin kutusu 4">
            <a:extLst>
              <a:ext uri="{FF2B5EF4-FFF2-40B4-BE49-F238E27FC236}">
                <a16:creationId xmlns:a16="http://schemas.microsoft.com/office/drawing/2014/main" id="{7EC18F83-204B-487E-AFD6-153344F04A42}"/>
              </a:ext>
            </a:extLst>
          </p:cNvPr>
          <p:cNvSpPr txBox="1"/>
          <p:nvPr/>
        </p:nvSpPr>
        <p:spPr>
          <a:xfrm>
            <a:off x="2046263" y="310671"/>
            <a:ext cx="5616624" cy="1528168"/>
          </a:xfrm>
          <a:prstGeom prst="rect">
            <a:avLst/>
          </a:prstGeom>
          <a:noFill/>
        </p:spPr>
        <p:txBody>
          <a:bodyPr vert="horz" lIns="91440" tIns="45720" rIns="91440" bIns="45720" rtlCol="0" anchor="ctr">
            <a:normAutofit lnSpcReduction="10000"/>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a:t>
            </a:r>
            <a:r>
              <a:rPr lang="tr-TR" sz="2700" dirty="0" smtClean="0">
                <a:solidFill>
                  <a:schemeClr val="accent6"/>
                </a:solidFill>
                <a:latin typeface="+mn-lt"/>
              </a:rPr>
              <a:t>ÖRNEKLERİ</a:t>
            </a:r>
          </a:p>
          <a:p>
            <a:endParaRPr lang="tr-TR" sz="1100" dirty="0">
              <a:solidFill>
                <a:schemeClr val="accent6"/>
              </a:solidFill>
              <a:latin typeface="+mn-lt"/>
            </a:endParaRPr>
          </a:p>
          <a:p>
            <a:r>
              <a:rPr lang="tr-TR" sz="2700" dirty="0">
                <a:solidFill>
                  <a:schemeClr val="tx2"/>
                </a:solidFill>
              </a:rPr>
              <a:t>EĞİTİM-ÖĞRETİM </a:t>
            </a:r>
            <a:r>
              <a:rPr lang="tr-TR" sz="2700" dirty="0" smtClean="0">
                <a:solidFill>
                  <a:schemeClr val="tx2"/>
                </a:solidFill>
              </a:rPr>
              <a:t>ALANINDA ve </a:t>
            </a:r>
            <a:r>
              <a:rPr lang="tr-TR" sz="2700" dirty="0">
                <a:solidFill>
                  <a:schemeClr val="tx2"/>
                </a:solidFill>
              </a:rPr>
              <a:t>ARAŞTIRMA-GELİŞTİRME ALANINDA</a:t>
            </a:r>
            <a:endParaRPr lang="en-US" sz="2700" dirty="0">
              <a:solidFill>
                <a:schemeClr val="accent6"/>
              </a:solidFill>
            </a:endParaRPr>
          </a:p>
          <a:p>
            <a:endParaRPr lang="en-US" sz="2700" dirty="0">
              <a:solidFill>
                <a:schemeClr val="accent6"/>
              </a:solidFill>
            </a:endParaRPr>
          </a:p>
        </p:txBody>
      </p:sp>
    </p:spTree>
    <p:extLst>
      <p:ext uri="{BB962C8B-B14F-4D97-AF65-F5344CB8AC3E}">
        <p14:creationId xmlns:p14="http://schemas.microsoft.com/office/powerpoint/2010/main" val="102701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142406"/>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70" name="Resim 69"/>
          <p:cNvPicPr>
            <a:picLocks noChangeAspect="1"/>
          </p:cNvPicPr>
          <p:nvPr/>
        </p:nvPicPr>
        <p:blipFill>
          <a:blip r:embed="rId4"/>
          <a:stretch>
            <a:fillRect/>
          </a:stretch>
        </p:blipFill>
        <p:spPr>
          <a:xfrm>
            <a:off x="843315" y="1287693"/>
            <a:ext cx="7084836" cy="4029402"/>
          </a:xfrm>
          <a:prstGeom prst="rect">
            <a:avLst/>
          </a:prstGeom>
        </p:spPr>
      </p:pic>
      <p:sp>
        <p:nvSpPr>
          <p:cNvPr id="69" name="Oval 68"/>
          <p:cNvSpPr/>
          <p:nvPr/>
        </p:nvSpPr>
        <p:spPr>
          <a:xfrm>
            <a:off x="-301096" y="4140885"/>
            <a:ext cx="8771467" cy="1369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Dikdörtgen 70"/>
          <p:cNvSpPr/>
          <p:nvPr/>
        </p:nvSpPr>
        <p:spPr>
          <a:xfrm>
            <a:off x="628650" y="5577428"/>
            <a:ext cx="8127943" cy="1154162"/>
          </a:xfrm>
          <a:prstGeom prst="rect">
            <a:avLst/>
          </a:prstGeom>
        </p:spPr>
        <p:txBody>
          <a:bodyPr wrap="square">
            <a:spAutoFit/>
          </a:bodyPr>
          <a:lstStyle/>
          <a:p>
            <a:r>
              <a:rPr lang="tr-TR" sz="2300" dirty="0">
                <a:solidFill>
                  <a:srgbClr val="001626"/>
                </a:solidFill>
                <a:latin typeface="Calibri" panose="020F0502020204030204" pitchFamily="34" charset="0"/>
                <a:ea typeface="Calibri" panose="020F0502020204030204" pitchFamily="34" charset="0"/>
              </a:rPr>
              <a:t>Coğrafi İşaretli (Cİ) Ürünlerin Sürdürülebilir Tutum Üzerindeki Rolü: Cİ Farkındalığı, Z Kuşağının Satın Alma Davranışını Nasıl Teşvik </a:t>
            </a:r>
            <a:r>
              <a:rPr lang="tr-TR" sz="2300" dirty="0" smtClean="0">
                <a:solidFill>
                  <a:srgbClr val="001626"/>
                </a:solidFill>
                <a:latin typeface="Calibri" panose="020F0502020204030204" pitchFamily="34" charset="0"/>
                <a:ea typeface="Calibri" panose="020F0502020204030204" pitchFamily="34" charset="0"/>
              </a:rPr>
              <a:t>Ediyor konulu bildiri sunumu </a:t>
            </a:r>
          </a:p>
        </p:txBody>
      </p:sp>
    </p:spTree>
    <p:extLst>
      <p:ext uri="{BB962C8B-B14F-4D97-AF65-F5344CB8AC3E}">
        <p14:creationId xmlns:p14="http://schemas.microsoft.com/office/powerpoint/2010/main" val="311302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142406"/>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71" name="Dikdörtgen 70"/>
          <p:cNvSpPr/>
          <p:nvPr/>
        </p:nvSpPr>
        <p:spPr>
          <a:xfrm>
            <a:off x="5051425" y="2174491"/>
            <a:ext cx="3027863" cy="369332"/>
          </a:xfrm>
          <a:prstGeom prst="rect">
            <a:avLst/>
          </a:prstGeom>
        </p:spPr>
        <p:txBody>
          <a:bodyPr wrap="square">
            <a:spAutoFit/>
          </a:bodyPr>
          <a:lstStyle/>
          <a:p>
            <a:endParaRPr lang="tr-TR" dirty="0">
              <a:solidFill>
                <a:srgbClr val="001626"/>
              </a:solidFill>
            </a:endParaRPr>
          </a:p>
        </p:txBody>
      </p:sp>
      <p:pic>
        <p:nvPicPr>
          <p:cNvPr id="2" name="Resim 1"/>
          <p:cNvPicPr>
            <a:picLocks noChangeAspect="1"/>
          </p:cNvPicPr>
          <p:nvPr/>
        </p:nvPicPr>
        <p:blipFill>
          <a:blip r:embed="rId4"/>
          <a:stretch>
            <a:fillRect/>
          </a:stretch>
        </p:blipFill>
        <p:spPr>
          <a:xfrm>
            <a:off x="4523484" y="142406"/>
            <a:ext cx="4493628" cy="6649301"/>
          </a:xfrm>
          <a:prstGeom prst="rect">
            <a:avLst/>
          </a:prstGeom>
        </p:spPr>
      </p:pic>
      <p:sp>
        <p:nvSpPr>
          <p:cNvPr id="69" name="Oval 68"/>
          <p:cNvSpPr/>
          <p:nvPr/>
        </p:nvSpPr>
        <p:spPr>
          <a:xfrm>
            <a:off x="4224406" y="6421617"/>
            <a:ext cx="5091784" cy="2343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5"/>
          <a:stretch>
            <a:fillRect/>
          </a:stretch>
        </p:blipFill>
        <p:spPr>
          <a:xfrm>
            <a:off x="0" y="142406"/>
            <a:ext cx="4456134" cy="6525344"/>
          </a:xfrm>
          <a:prstGeom prst="rect">
            <a:avLst/>
          </a:prstGeom>
        </p:spPr>
      </p:pic>
    </p:spTree>
    <p:extLst>
      <p:ext uri="{BB962C8B-B14F-4D97-AF65-F5344CB8AC3E}">
        <p14:creationId xmlns:p14="http://schemas.microsoft.com/office/powerpoint/2010/main" val="21792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59839" y="450628"/>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202372" y="3166059"/>
            <a:ext cx="8840028" cy="143116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spcAft>
                <a:spcPts val="0"/>
              </a:spcAft>
            </a:pPr>
            <a:r>
              <a:rPr lang="tr-TR" sz="2000" b="1" dirty="0">
                <a:solidFill>
                  <a:srgbClr val="0C0D0D"/>
                </a:solidFill>
                <a:latin typeface="Calibri" panose="020F0502020204030204" pitchFamily="34" charset="0"/>
                <a:ea typeface="Times New Roman" panose="02020603050405020304" pitchFamily="18" charset="0"/>
              </a:rPr>
              <a:t>Ulusal ve </a:t>
            </a:r>
            <a:r>
              <a:rPr lang="tr-TR" sz="2000" b="1" dirty="0" smtClean="0">
                <a:solidFill>
                  <a:srgbClr val="0C0D0D"/>
                </a:solidFill>
                <a:latin typeface="Calibri" panose="020F0502020204030204" pitchFamily="34" charset="0"/>
                <a:ea typeface="Times New Roman" panose="02020603050405020304" pitchFamily="18" charset="0"/>
              </a:rPr>
              <a:t>uluslararası </a:t>
            </a:r>
            <a:r>
              <a:rPr lang="tr-TR" sz="2000" b="1" dirty="0">
                <a:solidFill>
                  <a:srgbClr val="0C0D0D"/>
                </a:solidFill>
                <a:latin typeface="Calibri" panose="020F0502020204030204" pitchFamily="34" charset="0"/>
                <a:ea typeface="Times New Roman" panose="02020603050405020304" pitchFamily="18" charset="0"/>
              </a:rPr>
              <a:t>alanda sunduğu uygulama odaklı bilimsel araştırmaları ile Üniversitemizin vizyonu doğrultusunda yenilikçi ve öncü bir Araştırma Merkezi olabilmektir. </a:t>
            </a:r>
            <a:endParaRPr lang="tr-TR" sz="2000"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174823" y="825735"/>
            <a:ext cx="8840028" cy="2354491"/>
          </a:xfrm>
          <a:prstGeom prst="rect">
            <a:avLst/>
          </a:prstGeom>
        </p:spPr>
        <p:txBody>
          <a:bodyPr wrap="square">
            <a:spAutoFit/>
          </a:bodyPr>
          <a:lstStyle/>
          <a:p>
            <a:pPr algn="just"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a:t>
            </a:r>
            <a:r>
              <a:rPr lang="tr-TR" b="1" dirty="0" smtClean="0">
                <a:solidFill>
                  <a:srgbClr val="FF0000"/>
                </a:solidFill>
                <a:latin typeface="Calibri" panose="020F0502020204030204" pitchFamily="34" charset="0"/>
                <a:ea typeface="Times New Roman" panose="02020603050405020304" pitchFamily="18" charset="0"/>
              </a:rPr>
              <a:t>MİSYONU</a:t>
            </a:r>
          </a:p>
          <a:p>
            <a:pPr algn="just" fontAlgn="base">
              <a:spcAft>
                <a:spcPts val="0"/>
              </a:spcAft>
            </a:pPr>
            <a:r>
              <a:rPr lang="tr-TR" sz="2000" b="1" dirty="0">
                <a:solidFill>
                  <a:srgbClr val="0C0D0D"/>
                </a:solidFill>
                <a:latin typeface="Calibri" panose="020F0502020204030204" pitchFamily="34" charset="0"/>
                <a:ea typeface="Times New Roman" panose="02020603050405020304" pitchFamily="18" charset="0"/>
              </a:rPr>
              <a:t>T</a:t>
            </a:r>
            <a:r>
              <a:rPr lang="tr-TR" sz="2000" b="1" dirty="0" smtClean="0">
                <a:solidFill>
                  <a:srgbClr val="0C0D0D"/>
                </a:solidFill>
                <a:latin typeface="Calibri" panose="020F0502020204030204" pitchFamily="34" charset="0"/>
                <a:ea typeface="Times New Roman" panose="02020603050405020304" pitchFamily="18" charset="0"/>
              </a:rPr>
              <a:t>urizm </a:t>
            </a:r>
            <a:r>
              <a:rPr lang="tr-TR" sz="2000" b="1" dirty="0">
                <a:solidFill>
                  <a:srgbClr val="0C0D0D"/>
                </a:solidFill>
                <a:latin typeface="Calibri" panose="020F0502020204030204" pitchFamily="34" charset="0"/>
                <a:ea typeface="Times New Roman" panose="02020603050405020304" pitchFamily="18" charset="0"/>
              </a:rPr>
              <a:t>sektörünün gelişmesi ve iyileşmesi doğrultusunda bölgesel, ulusal ve uluslararası düzeyde araştırmalar ve uygulamalı çalışmalar yaparak, projeler geliştirerek turizm sektörünün sorunlarını belirlemek, bu sorunlara çözüm önerileri geliştirilmesine ve turizm alanında politikaların oluşturulmasına katkıda bulunmak, </a:t>
            </a:r>
            <a:r>
              <a:rPr lang="tr-TR" sz="2000" b="1" dirty="0" smtClean="0">
                <a:solidFill>
                  <a:srgbClr val="0C0D0D"/>
                </a:solidFill>
                <a:latin typeface="Calibri" panose="020F0502020204030204" pitchFamily="34" charset="0"/>
                <a:ea typeface="Times New Roman" panose="02020603050405020304" pitchFamily="18" charset="0"/>
              </a:rPr>
              <a:t>sektörle </a:t>
            </a:r>
            <a:r>
              <a:rPr lang="tr-TR" sz="2000" b="1" dirty="0">
                <a:solidFill>
                  <a:srgbClr val="0C0D0D"/>
                </a:solidFill>
                <a:latin typeface="Calibri" panose="020F0502020204030204" pitchFamily="34" charset="0"/>
                <a:ea typeface="Times New Roman" panose="02020603050405020304" pitchFamily="18" charset="0"/>
              </a:rPr>
              <a:t>işbirliği yaparak danışmanlık hizmeti sağlamak, hem akademik hem </a:t>
            </a:r>
            <a:r>
              <a:rPr lang="tr-TR" sz="2000" b="1" dirty="0" err="1">
                <a:solidFill>
                  <a:srgbClr val="0C0D0D"/>
                </a:solidFill>
                <a:latin typeface="Calibri" panose="020F0502020204030204" pitchFamily="34" charset="0"/>
                <a:ea typeface="Times New Roman" panose="02020603050405020304" pitchFamily="18" charset="0"/>
              </a:rPr>
              <a:t>sektörel</a:t>
            </a:r>
            <a:r>
              <a:rPr lang="tr-TR" sz="2000" b="1" dirty="0">
                <a:solidFill>
                  <a:srgbClr val="0C0D0D"/>
                </a:solidFill>
                <a:latin typeface="Calibri" panose="020F0502020204030204" pitchFamily="34" charset="0"/>
                <a:ea typeface="Times New Roman" panose="02020603050405020304" pitchFamily="18" charset="0"/>
              </a:rPr>
              <a:t> gelişmelerle ilgili paydaşları bilgilendirmek.</a:t>
            </a:r>
          </a:p>
        </p:txBody>
      </p:sp>
      <p:sp>
        <p:nvSpPr>
          <p:cNvPr id="9" name="Dikdörtgen 8"/>
          <p:cNvSpPr/>
          <p:nvPr/>
        </p:nvSpPr>
        <p:spPr>
          <a:xfrm>
            <a:off x="174823" y="4567339"/>
            <a:ext cx="8352928" cy="2662267"/>
          </a:xfrm>
          <a:prstGeom prst="rect">
            <a:avLst/>
          </a:prstGeom>
        </p:spPr>
        <p:txBody>
          <a:bodyPr wrap="square">
            <a:spAutoFit/>
          </a:bodyPr>
          <a:lstStyle/>
          <a:p>
            <a:pPr fontAlgn="base">
              <a:lnSpc>
                <a:spcPct val="150000"/>
              </a:lnSpc>
            </a:pPr>
            <a:r>
              <a:rPr lang="tr-TR" b="1" dirty="0">
                <a:solidFill>
                  <a:srgbClr val="FF0000"/>
                </a:solidFill>
                <a:latin typeface="Calibri" panose="020F0502020204030204" pitchFamily="34" charset="0"/>
                <a:ea typeface="Times New Roman" panose="02020603050405020304" pitchFamily="18" charset="0"/>
              </a:rPr>
              <a:t>ÇALIŞMA POLİTİKASI</a:t>
            </a:r>
          </a:p>
          <a:p>
            <a:pPr algn="just"/>
            <a:r>
              <a:rPr lang="tr-TR" sz="2000" b="1" dirty="0">
                <a:solidFill>
                  <a:srgbClr val="0C0D0D"/>
                </a:solidFill>
                <a:ea typeface="Times New Roman" panose="02020603050405020304" pitchFamily="18" charset="0"/>
              </a:rPr>
              <a:t>İlgili mevzuat hükümleri kapsamında</a:t>
            </a:r>
            <a:r>
              <a:rPr lang="en-US" sz="2000" b="1" dirty="0" smtClean="0">
                <a:solidFill>
                  <a:srgbClr val="000000"/>
                </a:solidFill>
              </a:rPr>
              <a:t>, </a:t>
            </a:r>
            <a:r>
              <a:rPr lang="tr-TR" sz="2000" b="1" dirty="0" err="1" smtClean="0">
                <a:solidFill>
                  <a:srgbClr val="000000"/>
                </a:solidFill>
              </a:rPr>
              <a:t>t</a:t>
            </a:r>
            <a:r>
              <a:rPr lang="en-US" sz="2000" b="1" dirty="0" err="1" smtClean="0">
                <a:solidFill>
                  <a:srgbClr val="000000"/>
                </a:solidFill>
              </a:rPr>
              <a:t>urizm</a:t>
            </a:r>
            <a:r>
              <a:rPr lang="en-US" sz="2000" b="1" dirty="0" smtClean="0">
                <a:solidFill>
                  <a:srgbClr val="000000"/>
                </a:solidFill>
              </a:rPr>
              <a:t> </a:t>
            </a:r>
            <a:r>
              <a:rPr lang="en-US" sz="2000" b="1" dirty="0" err="1" smtClean="0">
                <a:solidFill>
                  <a:srgbClr val="000000"/>
                </a:solidFill>
              </a:rPr>
              <a:t>alanında</a:t>
            </a:r>
            <a:r>
              <a:rPr lang="en-US" sz="2000" b="1" dirty="0" smtClean="0">
                <a:solidFill>
                  <a:srgbClr val="000000"/>
                </a:solidFill>
              </a:rPr>
              <a:t> </a:t>
            </a:r>
            <a:r>
              <a:rPr lang="tr-TR" sz="2000" b="1" dirty="0" smtClean="0">
                <a:solidFill>
                  <a:srgbClr val="0C0D0D"/>
                </a:solidFill>
              </a:rPr>
              <a:t>araştırma </a:t>
            </a:r>
            <a:r>
              <a:rPr lang="tr-TR" sz="2000" b="1" dirty="0">
                <a:solidFill>
                  <a:srgbClr val="0C0D0D"/>
                </a:solidFill>
              </a:rPr>
              <a:t>ve çalışmalar yapmak ve projeler yürütmek, kamu kurum ve kuruluşları ile özel kuruluşlar ile iş birliği </a:t>
            </a:r>
            <a:r>
              <a:rPr lang="tr-TR" sz="2000" b="1" dirty="0" smtClean="0">
                <a:solidFill>
                  <a:srgbClr val="0C0D0D"/>
                </a:solidFill>
              </a:rPr>
              <a:t>yapmak</a:t>
            </a:r>
            <a:r>
              <a:rPr lang="tr-TR" sz="2000" b="1" dirty="0">
                <a:solidFill>
                  <a:srgbClr val="0C0D0D"/>
                </a:solidFill>
              </a:rPr>
              <a:t>,</a:t>
            </a:r>
            <a:r>
              <a:rPr lang="en-US" sz="2000" b="1" dirty="0" smtClean="0">
                <a:solidFill>
                  <a:srgbClr val="000000"/>
                </a:solidFill>
              </a:rPr>
              <a:t> </a:t>
            </a:r>
            <a:r>
              <a:rPr lang="en-US" sz="2000" b="1" dirty="0" err="1" smtClean="0">
                <a:solidFill>
                  <a:srgbClr val="000000"/>
                </a:solidFill>
              </a:rPr>
              <a:t>konferans</a:t>
            </a:r>
            <a:r>
              <a:rPr lang="en-US" sz="2000" b="1" dirty="0" smtClean="0">
                <a:solidFill>
                  <a:srgbClr val="000000"/>
                </a:solidFill>
              </a:rPr>
              <a:t>, </a:t>
            </a:r>
            <a:r>
              <a:rPr lang="en-US" sz="2000" b="1" dirty="0" err="1" smtClean="0">
                <a:solidFill>
                  <a:srgbClr val="000000"/>
                </a:solidFill>
              </a:rPr>
              <a:t>sempozyum</a:t>
            </a:r>
            <a:r>
              <a:rPr lang="en-US" sz="2000" b="1" dirty="0" smtClean="0">
                <a:solidFill>
                  <a:srgbClr val="000000"/>
                </a:solidFill>
              </a:rPr>
              <a:t>, </a:t>
            </a:r>
            <a:r>
              <a:rPr lang="en-US" sz="2000" b="1" dirty="0" err="1" smtClean="0">
                <a:solidFill>
                  <a:srgbClr val="000000"/>
                </a:solidFill>
              </a:rPr>
              <a:t>çalıştay</a:t>
            </a:r>
            <a:r>
              <a:rPr lang="en-US" sz="2000" b="1" dirty="0" smtClean="0">
                <a:solidFill>
                  <a:srgbClr val="000000"/>
                </a:solidFill>
              </a:rPr>
              <a:t>, </a:t>
            </a:r>
            <a:r>
              <a:rPr lang="en-US" sz="2000" b="1" dirty="0" err="1" smtClean="0">
                <a:solidFill>
                  <a:srgbClr val="000000"/>
                </a:solidFill>
              </a:rPr>
              <a:t>seminer</a:t>
            </a:r>
            <a:r>
              <a:rPr lang="en-US" sz="2000" b="1" dirty="0" smtClean="0">
                <a:solidFill>
                  <a:srgbClr val="000000"/>
                </a:solidFill>
              </a:rPr>
              <a:t> </a:t>
            </a:r>
            <a:r>
              <a:rPr lang="en-US" sz="2000" b="1" dirty="0" err="1" smtClean="0">
                <a:solidFill>
                  <a:srgbClr val="000000"/>
                </a:solidFill>
              </a:rPr>
              <a:t>ve</a:t>
            </a:r>
            <a:r>
              <a:rPr lang="en-US" sz="2000" b="1" dirty="0" smtClean="0">
                <a:solidFill>
                  <a:srgbClr val="000000"/>
                </a:solidFill>
              </a:rPr>
              <a:t> </a:t>
            </a:r>
            <a:r>
              <a:rPr lang="en-US" sz="2000" b="1" dirty="0" err="1" smtClean="0">
                <a:solidFill>
                  <a:srgbClr val="000000"/>
                </a:solidFill>
              </a:rPr>
              <a:t>benzeri</a:t>
            </a:r>
            <a:r>
              <a:rPr lang="en-US" sz="2000" b="1" dirty="0" smtClean="0">
                <a:solidFill>
                  <a:srgbClr val="000000"/>
                </a:solidFill>
              </a:rPr>
              <a:t> </a:t>
            </a:r>
            <a:r>
              <a:rPr lang="en-US" sz="2000" b="1" dirty="0" err="1" smtClean="0">
                <a:solidFill>
                  <a:srgbClr val="000000"/>
                </a:solidFill>
              </a:rPr>
              <a:t>faaliyet</a:t>
            </a:r>
            <a:r>
              <a:rPr lang="en-US" sz="2000" b="1" dirty="0" smtClean="0">
                <a:solidFill>
                  <a:srgbClr val="000000"/>
                </a:solidFill>
              </a:rPr>
              <a:t> </a:t>
            </a:r>
            <a:r>
              <a:rPr lang="en-US" sz="2000" b="1" dirty="0" err="1" smtClean="0">
                <a:solidFill>
                  <a:srgbClr val="000000"/>
                </a:solidFill>
              </a:rPr>
              <a:t>düzenlemek</a:t>
            </a:r>
            <a:r>
              <a:rPr lang="tr-TR" sz="2000" b="1" dirty="0" smtClean="0">
                <a:solidFill>
                  <a:srgbClr val="000000"/>
                </a:solidFill>
              </a:rPr>
              <a:t>, veri tabanı oluşturmak</a:t>
            </a:r>
            <a:r>
              <a:rPr lang="tr-TR" sz="2000" b="1" dirty="0" smtClean="0">
                <a:solidFill>
                  <a:srgbClr val="0C0D0D"/>
                </a:solidFill>
              </a:rPr>
              <a:t>, </a:t>
            </a:r>
            <a:r>
              <a:rPr lang="tr-TR" sz="2000" b="1" dirty="0">
                <a:solidFill>
                  <a:srgbClr val="0C0D0D"/>
                </a:solidFill>
              </a:rPr>
              <a:t>turizm sektörü çalışanlarının mesleki gelişimine katkı sağlayacak eğitim programları, kurslar ve sertifika programları hazırlamak ve </a:t>
            </a:r>
            <a:r>
              <a:rPr lang="tr-TR" sz="2000" b="1" dirty="0" smtClean="0">
                <a:solidFill>
                  <a:srgbClr val="0C0D0D"/>
                </a:solidFill>
              </a:rPr>
              <a:t>yürütme</a:t>
            </a:r>
            <a:r>
              <a:rPr lang="tr-TR" sz="2000" b="1" dirty="0">
                <a:solidFill>
                  <a:srgbClr val="0C0D0D"/>
                </a:solidFill>
              </a:rPr>
              <a:t>k</a:t>
            </a:r>
            <a:endParaRPr lang="tr-TR" sz="2000" b="1" dirty="0" smtClean="0">
              <a:solidFill>
                <a:srgbClr val="0C0D0D"/>
              </a:solidFill>
            </a:endParaRPr>
          </a:p>
          <a:p>
            <a:pPr algn="just"/>
            <a:endParaRPr lang="tr-TR"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9712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517668"/>
            <a:ext cx="8462682" cy="5539978"/>
          </a:xfrm>
          <a:prstGeom prst="rect">
            <a:avLst/>
          </a:prstGeom>
        </p:spPr>
        <p:txBody>
          <a:bodyPr wrap="square">
            <a:spAutoFit/>
          </a:bodyPr>
          <a:lstStyle/>
          <a:p>
            <a:r>
              <a:rPr lang="tr-TR" sz="2800" dirty="0">
                <a:solidFill>
                  <a:srgbClr val="0C0D0D"/>
                </a:solidFill>
              </a:rPr>
              <a:t>Turizm </a:t>
            </a:r>
            <a:r>
              <a:rPr lang="tr-TR" sz="2800" dirty="0" smtClean="0">
                <a:solidFill>
                  <a:srgbClr val="0C0D0D"/>
                </a:solidFill>
              </a:rPr>
              <a:t>Fakültesi ile birlikte düzenlediğimiz </a:t>
            </a:r>
            <a:r>
              <a:rPr lang="tr-TR" sz="2800" dirty="0">
                <a:solidFill>
                  <a:srgbClr val="0C0D0D"/>
                </a:solidFill>
              </a:rPr>
              <a:t>Kampüste Staj ve Gölge Yöneticilik </a:t>
            </a:r>
            <a:r>
              <a:rPr lang="tr-TR" sz="2800" dirty="0" smtClean="0">
                <a:solidFill>
                  <a:srgbClr val="0C0D0D"/>
                </a:solidFill>
              </a:rPr>
              <a:t>Görüşmeleri etkinliğimiz 11-15 </a:t>
            </a:r>
            <a:r>
              <a:rPr lang="tr-TR" sz="2800" dirty="0">
                <a:solidFill>
                  <a:srgbClr val="0C0D0D"/>
                </a:solidFill>
              </a:rPr>
              <a:t>Aralık </a:t>
            </a:r>
            <a:r>
              <a:rPr lang="tr-TR" sz="2800" dirty="0" smtClean="0">
                <a:solidFill>
                  <a:srgbClr val="0C0D0D"/>
                </a:solidFill>
              </a:rPr>
              <a:t>2023 tarihleri arasında gerçekleştirilmiştir. </a:t>
            </a:r>
          </a:p>
          <a:p>
            <a:pPr marL="1076325" indent="-358775">
              <a:buFont typeface="Arial" panose="020B0604020202020204" pitchFamily="34" charset="0"/>
              <a:buChar char="•"/>
            </a:pPr>
            <a:r>
              <a:rPr lang="tr-TR" sz="2800" dirty="0" smtClean="0">
                <a:solidFill>
                  <a:srgbClr val="0C0D0D"/>
                </a:solidFill>
              </a:rPr>
              <a:t>Sektör Yöneticileri ile öğrencilerimizin iş görüşmesi için kampüste buluşturulması:</a:t>
            </a:r>
            <a:endParaRPr lang="tr-TR" sz="2800" dirty="0">
              <a:solidFill>
                <a:srgbClr val="0C0D0D"/>
              </a:solidFill>
            </a:endParaRPr>
          </a:p>
          <a:p>
            <a:pPr marL="1631950" lvl="1" indent="-457200">
              <a:buFont typeface="Calibri" panose="020F0502020204030204" pitchFamily="34" charset="0"/>
              <a:buChar char="─"/>
            </a:pPr>
            <a:r>
              <a:rPr lang="tr-TR" sz="2800" dirty="0" smtClean="0">
                <a:solidFill>
                  <a:srgbClr val="0C0D0D"/>
                </a:solidFill>
              </a:rPr>
              <a:t>Turizm </a:t>
            </a:r>
            <a:r>
              <a:rPr lang="tr-TR" sz="2800" dirty="0">
                <a:solidFill>
                  <a:srgbClr val="0C0D0D"/>
                </a:solidFill>
              </a:rPr>
              <a:t>sektörünün üniversite kaynağından seçim yapmasına olanak sağlanıyor </a:t>
            </a:r>
          </a:p>
          <a:p>
            <a:pPr marL="1631950" lvl="1" indent="-457200">
              <a:buFont typeface="Calibri" panose="020F0502020204030204" pitchFamily="34" charset="0"/>
              <a:buChar char="─"/>
            </a:pPr>
            <a:r>
              <a:rPr lang="tr-TR" sz="2800" dirty="0" smtClean="0">
                <a:solidFill>
                  <a:srgbClr val="0C0D0D"/>
                </a:solidFill>
              </a:rPr>
              <a:t>Öğrencilerimizin </a:t>
            </a:r>
            <a:r>
              <a:rPr lang="tr-TR" sz="2800" dirty="0">
                <a:solidFill>
                  <a:srgbClr val="0C0D0D"/>
                </a:solidFill>
              </a:rPr>
              <a:t>sektörün farklı firmalarından yöneticiler ile </a:t>
            </a:r>
            <a:r>
              <a:rPr lang="tr-TR" sz="2800" dirty="0" smtClean="0">
                <a:solidFill>
                  <a:srgbClr val="0C0D0D"/>
                </a:solidFill>
              </a:rPr>
              <a:t>tanışmaları </a:t>
            </a:r>
            <a:r>
              <a:rPr lang="tr-TR" sz="2800" dirty="0">
                <a:solidFill>
                  <a:srgbClr val="0C0D0D"/>
                </a:solidFill>
              </a:rPr>
              <a:t>ve daha mezun olmadan iş görüşmesi tecrübesi edinmeleri sağlanıyor</a:t>
            </a:r>
            <a:endParaRPr lang="tr-TR" sz="2800" dirty="0" smtClean="0">
              <a:solidFill>
                <a:srgbClr val="0C0D0D"/>
              </a:solidFill>
            </a:endParaRPr>
          </a:p>
          <a:p>
            <a:pPr marL="1076325" indent="-358775">
              <a:buFont typeface="Arial" panose="020B0604020202020204" pitchFamily="34" charset="0"/>
              <a:buChar char="•"/>
            </a:pPr>
            <a:endParaRPr lang="tr-TR" sz="2800" dirty="0">
              <a:solidFill>
                <a:srgbClr val="0C0D0D"/>
              </a:solidFill>
            </a:endParaRPr>
          </a:p>
          <a:p>
            <a:endParaRPr lang="tr-TR" dirty="0">
              <a:solidFill>
                <a:srgbClr val="0C0D0D"/>
              </a:solidFill>
            </a:endParaRPr>
          </a:p>
        </p:txBody>
      </p:sp>
    </p:spTree>
    <p:extLst>
      <p:ext uri="{BB962C8B-B14F-4D97-AF65-F5344CB8AC3E}">
        <p14:creationId xmlns:p14="http://schemas.microsoft.com/office/powerpoint/2010/main" val="2673096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685224"/>
            <a:ext cx="8462682" cy="1231106"/>
          </a:xfrm>
          <a:prstGeom prst="rect">
            <a:avLst/>
          </a:prstGeom>
        </p:spPr>
        <p:txBody>
          <a:bodyPr wrap="square">
            <a:spAutoFit/>
          </a:bodyPr>
          <a:lstStyle/>
          <a:p>
            <a:pPr algn="ctr"/>
            <a:r>
              <a:rPr lang="tr-TR" sz="2800" dirty="0" smtClean="0">
                <a:solidFill>
                  <a:srgbClr val="0C0D0D"/>
                </a:solidFill>
              </a:rPr>
              <a:t>Kampüste </a:t>
            </a:r>
            <a:r>
              <a:rPr lang="tr-TR" sz="2800" dirty="0">
                <a:solidFill>
                  <a:srgbClr val="0C0D0D"/>
                </a:solidFill>
              </a:rPr>
              <a:t>Staj ve Gölge Yöneticilik </a:t>
            </a:r>
            <a:r>
              <a:rPr lang="tr-TR" sz="2800" dirty="0" smtClean="0">
                <a:solidFill>
                  <a:srgbClr val="0C0D0D"/>
                </a:solidFill>
              </a:rPr>
              <a:t>Görüşmeleri Etkinliği 11-15 Aralık 2023</a:t>
            </a:r>
            <a:endParaRPr lang="tr-TR" sz="2800" dirty="0">
              <a:solidFill>
                <a:srgbClr val="0C0D0D"/>
              </a:solidFill>
            </a:endParaRPr>
          </a:p>
          <a:p>
            <a:endParaRPr lang="tr-TR" dirty="0">
              <a:solidFill>
                <a:srgbClr val="0C0D0D"/>
              </a:solidFill>
            </a:endParaRPr>
          </a:p>
        </p:txBody>
      </p:sp>
      <p:pic>
        <p:nvPicPr>
          <p:cNvPr id="70" name="Resim 69"/>
          <p:cNvPicPr>
            <a:picLocks noChangeAspect="1"/>
          </p:cNvPicPr>
          <p:nvPr/>
        </p:nvPicPr>
        <p:blipFill>
          <a:blip r:embed="rId4"/>
          <a:stretch>
            <a:fillRect/>
          </a:stretch>
        </p:blipFill>
        <p:spPr>
          <a:xfrm>
            <a:off x="6161975" y="2883248"/>
            <a:ext cx="2727270" cy="3301809"/>
          </a:xfrm>
          <a:prstGeom prst="rect">
            <a:avLst/>
          </a:prstGeom>
        </p:spPr>
      </p:pic>
      <p:pic>
        <p:nvPicPr>
          <p:cNvPr id="71" name="Resim 70"/>
          <p:cNvPicPr>
            <a:picLocks noChangeAspect="1"/>
          </p:cNvPicPr>
          <p:nvPr/>
        </p:nvPicPr>
        <p:blipFill>
          <a:blip r:embed="rId5"/>
          <a:stretch>
            <a:fillRect/>
          </a:stretch>
        </p:blipFill>
        <p:spPr>
          <a:xfrm>
            <a:off x="3231817" y="3081806"/>
            <a:ext cx="2571030" cy="3073716"/>
          </a:xfrm>
          <a:prstGeom prst="rect">
            <a:avLst/>
          </a:prstGeom>
        </p:spPr>
      </p:pic>
      <p:pic>
        <p:nvPicPr>
          <p:cNvPr id="72" name="Resim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99" y="2392381"/>
            <a:ext cx="2907378" cy="4112093"/>
          </a:xfrm>
          <a:prstGeom prst="rect">
            <a:avLst/>
          </a:prstGeom>
        </p:spPr>
      </p:pic>
    </p:spTree>
    <p:extLst>
      <p:ext uri="{BB962C8B-B14F-4D97-AF65-F5344CB8AC3E}">
        <p14:creationId xmlns:p14="http://schemas.microsoft.com/office/powerpoint/2010/main" val="696282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k 6"/>
          <p:cNvGraphicFramePr>
            <a:graphicFrameLocks/>
          </p:cNvGraphicFramePr>
          <p:nvPr>
            <p:extLst>
              <p:ext uri="{D42A27DB-BD31-4B8C-83A1-F6EECF244321}">
                <p14:modId xmlns:p14="http://schemas.microsoft.com/office/powerpoint/2010/main" val="3357661175"/>
              </p:ext>
            </p:extLst>
          </p:nvPr>
        </p:nvGraphicFramePr>
        <p:xfrm>
          <a:off x="781164" y="1453018"/>
          <a:ext cx="7776919" cy="4810321"/>
        </p:xfrm>
        <a:graphic>
          <a:graphicData uri="http://schemas.openxmlformats.org/drawingml/2006/chart">
            <c:chart xmlns:c="http://schemas.openxmlformats.org/drawingml/2006/chart" xmlns:r="http://schemas.openxmlformats.org/officeDocument/2006/relationships" r:id="rId3"/>
          </a:graphicData>
        </a:graphic>
      </p:graphicFrame>
      <p:sp>
        <p:nvSpPr>
          <p:cNvPr id="4" name="Slayt Numarası Yer Tutucusu 3"/>
          <p:cNvSpPr>
            <a:spLocks noGrp="1"/>
          </p:cNvSpPr>
          <p:nvPr>
            <p:ph type="sldNum" sz="quarter" idx="12"/>
          </p:nvPr>
        </p:nvSpPr>
        <p:spPr/>
        <p:txBody>
          <a:bodyPr/>
          <a:lstStyle/>
          <a:p>
            <a:fld id="{AC955FC4-74E2-494C-B642-B6B587CCC4C6}" type="slidenum">
              <a:rPr lang="tr-TR" smtClean="0">
                <a:solidFill>
                  <a:schemeClr val="accent1"/>
                </a:solidFill>
              </a:rPr>
              <a:t>22</a:t>
            </a:fld>
            <a:endParaRPr lang="tr-TR" dirty="0">
              <a:solidFill>
                <a:schemeClr val="accent1"/>
              </a:solidFill>
            </a:endParaRPr>
          </a:p>
        </p:txBody>
      </p:sp>
      <p:sp>
        <p:nvSpPr>
          <p:cNvPr id="6" name="Oval 5"/>
          <p:cNvSpPr/>
          <p:nvPr/>
        </p:nvSpPr>
        <p:spPr>
          <a:xfrm>
            <a:off x="7008129" y="2237603"/>
            <a:ext cx="758302" cy="26059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solidFill>
                <a:srgbClr val="001626"/>
              </a:solidFill>
            </a:endParaRPr>
          </a:p>
        </p:txBody>
      </p:sp>
      <p:sp>
        <p:nvSpPr>
          <p:cNvPr id="5" name="Metin kutusu 4">
            <a:extLst>
              <a:ext uri="{FF2B5EF4-FFF2-40B4-BE49-F238E27FC236}">
                <a16:creationId xmlns:a16="http://schemas.microsoft.com/office/drawing/2014/main" id="{7EC18F83-204B-487E-AFD6-153344F04A42}"/>
              </a:ext>
            </a:extLst>
          </p:cNvPr>
          <p:cNvSpPr txBox="1"/>
          <p:nvPr/>
        </p:nvSpPr>
        <p:spPr>
          <a:xfrm>
            <a:off x="1595326" y="32119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spTree>
    <p:extLst>
      <p:ext uri="{BB962C8B-B14F-4D97-AF65-F5344CB8AC3E}">
        <p14:creationId xmlns:p14="http://schemas.microsoft.com/office/powerpoint/2010/main" val="1956694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4792" y="2003416"/>
            <a:ext cx="8073172" cy="491320"/>
          </a:xfrm>
        </p:spPr>
        <p:txBody>
          <a:bodyPr>
            <a:noAutofit/>
          </a:bodyPr>
          <a:lstStyle/>
          <a:p>
            <a:r>
              <a:rPr lang="tr-TR" sz="3000" b="1" dirty="0" smtClean="0">
                <a:solidFill>
                  <a:srgbClr val="0C0D0D"/>
                </a:solidFill>
                <a:latin typeface="+mn-lt"/>
              </a:rPr>
              <a:t>TURAM Geleceğin Turizmcileri Programı</a:t>
            </a:r>
            <a:endParaRPr lang="tr-TR" sz="3000" b="1" dirty="0">
              <a:solidFill>
                <a:srgbClr val="0C0D0D"/>
              </a:solidFill>
              <a:latin typeface="+mn-lt"/>
            </a:endParaRPr>
          </a:p>
        </p:txBody>
      </p:sp>
      <p:sp>
        <p:nvSpPr>
          <p:cNvPr id="3" name="İçerik Yer Tutucusu 2"/>
          <p:cNvSpPr>
            <a:spLocks noGrp="1"/>
          </p:cNvSpPr>
          <p:nvPr>
            <p:ph idx="1"/>
          </p:nvPr>
        </p:nvSpPr>
        <p:spPr>
          <a:xfrm>
            <a:off x="588106" y="2807888"/>
            <a:ext cx="8079905" cy="1989582"/>
          </a:xfrm>
        </p:spPr>
        <p:txBody>
          <a:bodyPr>
            <a:noAutofit/>
          </a:bodyPr>
          <a:lstStyle/>
          <a:p>
            <a:pPr>
              <a:buClrTx/>
              <a:buFont typeface="Arial" panose="020B0604020202020204" pitchFamily="34" charset="0"/>
              <a:buChar char="•"/>
            </a:pPr>
            <a:r>
              <a:rPr lang="tr-TR" sz="3000" dirty="0" smtClean="0">
                <a:solidFill>
                  <a:srgbClr val="0C0D0D"/>
                </a:solidFill>
                <a:latin typeface="+mn-lt"/>
              </a:rPr>
              <a:t>TURAM ‘</a:t>
            </a:r>
            <a:r>
              <a:rPr lang="tr-TR" sz="3000" dirty="0" err="1" smtClean="0">
                <a:solidFill>
                  <a:srgbClr val="0C0D0D"/>
                </a:solidFill>
                <a:latin typeface="+mn-lt"/>
              </a:rPr>
              <a:t>ın</a:t>
            </a:r>
            <a:r>
              <a:rPr lang="tr-TR" sz="3000" dirty="0" smtClean="0">
                <a:solidFill>
                  <a:srgbClr val="0C0D0D"/>
                </a:solidFill>
                <a:latin typeface="+mn-lt"/>
              </a:rPr>
              <a:t>  Geleceğin Turizmcileri Projesi kapsamında Rixos Otelleri ‘</a:t>
            </a:r>
            <a:r>
              <a:rPr lang="tr-TR" sz="3000" dirty="0" err="1" smtClean="0">
                <a:solidFill>
                  <a:srgbClr val="0C0D0D"/>
                </a:solidFill>
                <a:latin typeface="+mn-lt"/>
              </a:rPr>
              <a:t>nin</a:t>
            </a:r>
            <a:r>
              <a:rPr lang="tr-TR" sz="3000" dirty="0" smtClean="0">
                <a:solidFill>
                  <a:srgbClr val="0C0D0D"/>
                </a:solidFill>
                <a:latin typeface="+mn-lt"/>
              </a:rPr>
              <a:t> ABU Gastronomi ve Mutfak Sanatları Bölümündeki eğitimini finanse ettiği </a:t>
            </a:r>
            <a:r>
              <a:rPr lang="tr-TR" sz="3000" dirty="0" err="1" smtClean="0">
                <a:solidFill>
                  <a:srgbClr val="0C0D0D"/>
                </a:solidFill>
                <a:latin typeface="+mn-lt"/>
              </a:rPr>
              <a:t>bursiyeri</a:t>
            </a:r>
            <a:endParaRPr lang="tr-TR" sz="3000" dirty="0" smtClean="0">
              <a:solidFill>
                <a:srgbClr val="0C0D0D"/>
              </a:solidFill>
              <a:latin typeface="+mn-lt"/>
            </a:endParaRPr>
          </a:p>
          <a:p>
            <a:pPr lvl="1">
              <a:buClrTx/>
              <a:buFont typeface="Wingdings" panose="05000000000000000000" pitchFamily="2" charset="2"/>
              <a:buChar char="Ø"/>
            </a:pPr>
            <a:r>
              <a:rPr lang="tr-TR" sz="3000" dirty="0">
                <a:solidFill>
                  <a:srgbClr val="0C0D0D"/>
                </a:solidFill>
                <a:latin typeface="+mn-lt"/>
              </a:rPr>
              <a:t>Yasin Oğul – Gastronomi ve Mutfak Sanatları   </a:t>
            </a:r>
            <a:r>
              <a:rPr lang="tr-TR" sz="3000" dirty="0" smtClean="0">
                <a:solidFill>
                  <a:srgbClr val="0C0D0D"/>
                </a:solidFill>
                <a:latin typeface="+mn-lt"/>
              </a:rPr>
              <a:t>(1.sınıf)</a:t>
            </a:r>
          </a:p>
          <a:p>
            <a:pPr lvl="1">
              <a:buClrTx/>
              <a:buFont typeface="Arial" panose="020B0604020202020204" pitchFamily="34" charset="0"/>
              <a:buChar char="•"/>
            </a:pPr>
            <a:endParaRPr lang="tr-TR" sz="2300" dirty="0" smtClean="0">
              <a:solidFill>
                <a:srgbClr val="0C0D0D"/>
              </a:solidFill>
              <a:latin typeface="+mn-lt"/>
            </a:endParaRPr>
          </a:p>
          <a:p>
            <a:pPr marL="342900" lvl="1" indent="-342900">
              <a:buClrTx/>
              <a:buFont typeface="Arial" panose="020B0604020202020204" pitchFamily="34" charset="0"/>
              <a:buChar char="•"/>
            </a:pPr>
            <a:endParaRPr lang="tr-TR" sz="2300" dirty="0" smtClean="0">
              <a:solidFill>
                <a:srgbClr val="0C0D0D"/>
              </a:solidFill>
              <a:latin typeface="+mn-lt"/>
            </a:endParaRPr>
          </a:p>
          <a:p>
            <a:pPr lvl="1">
              <a:buClrTx/>
              <a:buFont typeface="Arial" panose="020B0604020202020204" pitchFamily="34" charset="0"/>
              <a:buChar char="•"/>
            </a:pPr>
            <a:endParaRPr lang="tr-TR" sz="2300" dirty="0">
              <a:solidFill>
                <a:srgbClr val="0C0D0D"/>
              </a:solidFill>
              <a:latin typeface="+mn-lt"/>
            </a:endParaRPr>
          </a:p>
        </p:txBody>
      </p:sp>
      <p:sp>
        <p:nvSpPr>
          <p:cNvPr id="6" name="Metin kutusu 4">
            <a:extLst>
              <a:ext uri="{FF2B5EF4-FFF2-40B4-BE49-F238E27FC236}">
                <a16:creationId xmlns:a16="http://schemas.microsoft.com/office/drawing/2014/main" id="{7EC18F83-204B-487E-AFD6-153344F04A42}"/>
              </a:ext>
            </a:extLst>
          </p:cNvPr>
          <p:cNvSpPr txBox="1"/>
          <p:nvPr/>
        </p:nvSpPr>
        <p:spPr>
          <a:xfrm>
            <a:off x="1464371" y="463402"/>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spTree>
    <p:extLst>
      <p:ext uri="{BB962C8B-B14F-4D97-AF65-F5344CB8AC3E}">
        <p14:creationId xmlns:p14="http://schemas.microsoft.com/office/powerpoint/2010/main" val="2202521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32173"/>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71" name="Resim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67" y="4358052"/>
            <a:ext cx="3560819" cy="2403476"/>
          </a:xfrm>
          <a:prstGeom prst="rect">
            <a:avLst/>
          </a:prstGeom>
        </p:spPr>
      </p:pic>
      <p:pic>
        <p:nvPicPr>
          <p:cNvPr id="72" name="Resim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5346" y="4367212"/>
            <a:ext cx="5146629" cy="2403476"/>
          </a:xfrm>
          <a:prstGeom prst="rect">
            <a:avLst/>
          </a:prstGeom>
        </p:spPr>
      </p:pic>
      <p:pic>
        <p:nvPicPr>
          <p:cNvPr id="73" name="Resim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91" y="1137752"/>
            <a:ext cx="1755379" cy="2879766"/>
          </a:xfrm>
          <a:prstGeom prst="rect">
            <a:avLst/>
          </a:prstGeom>
        </p:spPr>
      </p:pic>
      <p:sp>
        <p:nvSpPr>
          <p:cNvPr id="4" name="Dikdörtgen 3"/>
          <p:cNvSpPr/>
          <p:nvPr/>
        </p:nvSpPr>
        <p:spPr>
          <a:xfrm>
            <a:off x="2286000" y="1117738"/>
            <a:ext cx="6732740" cy="3170099"/>
          </a:xfrm>
          <a:prstGeom prst="rect">
            <a:avLst/>
          </a:prstGeom>
        </p:spPr>
        <p:txBody>
          <a:bodyPr wrap="square">
            <a:spAutoFit/>
          </a:bodyPr>
          <a:lstStyle/>
          <a:p>
            <a:r>
              <a:rPr lang="tr-TR" sz="2500" dirty="0">
                <a:solidFill>
                  <a:srgbClr val="001626"/>
                </a:solidFill>
              </a:rPr>
              <a:t>15 Kasım 2023 tarihinde </a:t>
            </a:r>
            <a:r>
              <a:rPr lang="tr-TR" sz="2500" dirty="0" err="1">
                <a:solidFill>
                  <a:srgbClr val="001626"/>
                </a:solidFill>
              </a:rPr>
              <a:t>Gastro</a:t>
            </a:r>
            <a:r>
              <a:rPr lang="tr-TR" sz="2500" dirty="0">
                <a:solidFill>
                  <a:srgbClr val="001626"/>
                </a:solidFill>
              </a:rPr>
              <a:t> Antalya etkinliği kapsamında Antalya, cam piramitte:</a:t>
            </a:r>
          </a:p>
          <a:p>
            <a:pPr marL="342900" indent="-342900">
              <a:buFont typeface="Arial" panose="020B0604020202020204" pitchFamily="34" charset="0"/>
              <a:buChar char="•"/>
            </a:pPr>
            <a:r>
              <a:rPr lang="tr-TR" sz="2500" dirty="0">
                <a:solidFill>
                  <a:srgbClr val="001626"/>
                </a:solidFill>
              </a:rPr>
              <a:t>Coğrafi işaretlerle ilgili bilgilendirme sunumu </a:t>
            </a:r>
          </a:p>
          <a:p>
            <a:pPr marL="342900" indent="-342900">
              <a:buFont typeface="Arial" panose="020B0604020202020204" pitchFamily="34" charset="0"/>
              <a:buChar char="•"/>
            </a:pPr>
            <a:r>
              <a:rPr lang="tr-TR" sz="2500" dirty="0">
                <a:solidFill>
                  <a:srgbClr val="001626"/>
                </a:solidFill>
              </a:rPr>
              <a:t>Coğrafi İşaretlerin Tanıtımında Şeflerin Rolü” paneli  </a:t>
            </a:r>
            <a:endParaRPr lang="tr-TR" sz="2500" dirty="0" smtClean="0">
              <a:solidFill>
                <a:srgbClr val="001626"/>
              </a:solidFill>
            </a:endParaRPr>
          </a:p>
          <a:p>
            <a:pPr marL="800100" lvl="1" indent="-342900">
              <a:buFont typeface="Arial" panose="020B0604020202020204" pitchFamily="34" charset="0"/>
              <a:buChar char="•"/>
            </a:pPr>
            <a:r>
              <a:rPr lang="tr-TR" sz="2500" dirty="0" smtClean="0">
                <a:solidFill>
                  <a:srgbClr val="001626"/>
                </a:solidFill>
              </a:rPr>
              <a:t>Panelimizde </a:t>
            </a:r>
            <a:r>
              <a:rPr lang="tr-TR" sz="2500" dirty="0">
                <a:solidFill>
                  <a:srgbClr val="001626"/>
                </a:solidFill>
              </a:rPr>
              <a:t>şeflerimizden Doğa ÇITÇI ve Hüseyin KAYIR  konu ile ilgili sorularımızı yanıtladılar</a:t>
            </a:r>
            <a:r>
              <a:rPr lang="tr-TR" sz="2500" dirty="0"/>
              <a:t>. </a:t>
            </a:r>
          </a:p>
        </p:txBody>
      </p:sp>
    </p:spTree>
    <p:extLst>
      <p:ext uri="{BB962C8B-B14F-4D97-AF65-F5344CB8AC3E}">
        <p14:creationId xmlns:p14="http://schemas.microsoft.com/office/powerpoint/2010/main" val="2544252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32173"/>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67" name="İçerik Yer Tutucusu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91" y="1062078"/>
            <a:ext cx="4008481" cy="5704118"/>
          </a:xfrm>
          <a:prstGeom prst="rect">
            <a:avLst/>
          </a:prstGeom>
        </p:spPr>
      </p:pic>
      <p:pic>
        <p:nvPicPr>
          <p:cNvPr id="69" name="Resim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6791" y="3141676"/>
            <a:ext cx="2262377" cy="1696783"/>
          </a:xfrm>
          <a:prstGeom prst="rect">
            <a:avLst/>
          </a:prstGeom>
        </p:spPr>
      </p:pic>
      <p:pic>
        <p:nvPicPr>
          <p:cNvPr id="70" name="Resim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4945510"/>
            <a:ext cx="2427582" cy="1820686"/>
          </a:xfrm>
          <a:prstGeom prst="rect">
            <a:avLst/>
          </a:prstGeom>
        </p:spPr>
      </p:pic>
      <p:sp>
        <p:nvSpPr>
          <p:cNvPr id="74" name="Dikdörtgen 73"/>
          <p:cNvSpPr/>
          <p:nvPr/>
        </p:nvSpPr>
        <p:spPr>
          <a:xfrm>
            <a:off x="4690265" y="1018689"/>
            <a:ext cx="4041023" cy="2015936"/>
          </a:xfrm>
          <a:prstGeom prst="rect">
            <a:avLst/>
          </a:prstGeom>
        </p:spPr>
        <p:txBody>
          <a:bodyPr wrap="square">
            <a:spAutoFit/>
          </a:bodyPr>
          <a:lstStyle/>
          <a:p>
            <a:r>
              <a:rPr lang="tr-TR" sz="2500" dirty="0" smtClean="0">
                <a:solidFill>
                  <a:srgbClr val="0C0D0D"/>
                </a:solidFill>
              </a:rPr>
              <a:t>11.11.2023 Tarihinde Antalya Kültür Yolu Kapsamında Termesos ‘a öğrencilerimiz için Dr. </a:t>
            </a:r>
            <a:r>
              <a:rPr lang="tr-TR" sz="2500" dirty="0" err="1" smtClean="0">
                <a:solidFill>
                  <a:srgbClr val="0C0D0D"/>
                </a:solidFill>
              </a:rPr>
              <a:t>Öğr</a:t>
            </a:r>
            <a:r>
              <a:rPr lang="tr-TR" sz="2500" dirty="0" smtClean="0">
                <a:solidFill>
                  <a:srgbClr val="0C0D0D"/>
                </a:solidFill>
              </a:rPr>
              <a:t>. Üyesi Caner Ünal gezi düzenledi.</a:t>
            </a:r>
            <a:endParaRPr lang="tr-TR" sz="2500" dirty="0">
              <a:solidFill>
                <a:srgbClr val="0C0D0D"/>
              </a:solidFill>
            </a:endParaRPr>
          </a:p>
        </p:txBody>
      </p:sp>
    </p:spTree>
    <p:extLst>
      <p:ext uri="{BB962C8B-B14F-4D97-AF65-F5344CB8AC3E}">
        <p14:creationId xmlns:p14="http://schemas.microsoft.com/office/powerpoint/2010/main" val="2646149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04037" y="5367793"/>
            <a:ext cx="8591107" cy="1246495"/>
          </a:xfrm>
          <a:prstGeom prst="rect">
            <a:avLst/>
          </a:prstGeom>
        </p:spPr>
        <p:txBody>
          <a:bodyPr wrap="square">
            <a:spAutoFit/>
          </a:bodyPr>
          <a:lstStyle/>
          <a:p>
            <a:r>
              <a:rPr lang="tr-TR" sz="2500" dirty="0" err="1">
                <a:solidFill>
                  <a:srgbClr val="0C0D0D"/>
                </a:solidFill>
              </a:rPr>
              <a:t>Telp</a:t>
            </a:r>
            <a:r>
              <a:rPr lang="tr-TR" sz="2500" dirty="0">
                <a:solidFill>
                  <a:srgbClr val="0C0D0D"/>
                </a:solidFill>
              </a:rPr>
              <a:t> online başvuru sisteminin kullanıma açılmasıyla öğrenci başvuruların </a:t>
            </a:r>
            <a:r>
              <a:rPr lang="tr-TR" sz="2500" dirty="0" err="1" smtClean="0">
                <a:solidFill>
                  <a:srgbClr val="0C0D0D"/>
                </a:solidFill>
              </a:rPr>
              <a:t>manuelden</a:t>
            </a:r>
            <a:r>
              <a:rPr lang="tr-TR" sz="2500" dirty="0" smtClean="0">
                <a:solidFill>
                  <a:srgbClr val="0C0D0D"/>
                </a:solidFill>
              </a:rPr>
              <a:t> </a:t>
            </a:r>
            <a:r>
              <a:rPr lang="tr-TR" sz="2500" dirty="0">
                <a:solidFill>
                  <a:srgbClr val="0C0D0D"/>
                </a:solidFill>
              </a:rPr>
              <a:t>online sisteme geçmesi ve aynı anda her organizasyonun (ABU ve ilgili Oteller) bu sürece dahil olması </a:t>
            </a:r>
          </a:p>
        </p:txBody>
      </p:sp>
      <p:pic>
        <p:nvPicPr>
          <p:cNvPr id="3" name="Resim 2"/>
          <p:cNvPicPr>
            <a:picLocks noChangeAspect="1"/>
          </p:cNvPicPr>
          <p:nvPr/>
        </p:nvPicPr>
        <p:blipFill>
          <a:blip r:embed="rId4"/>
          <a:stretch>
            <a:fillRect/>
          </a:stretch>
        </p:blipFill>
        <p:spPr>
          <a:xfrm>
            <a:off x="232570" y="1576784"/>
            <a:ext cx="8762574" cy="3751321"/>
          </a:xfrm>
          <a:prstGeom prst="rect">
            <a:avLst/>
          </a:prstGeom>
        </p:spPr>
      </p:pic>
      <p:sp>
        <p:nvSpPr>
          <p:cNvPr id="4" name="Oval 3"/>
          <p:cNvSpPr/>
          <p:nvPr/>
        </p:nvSpPr>
        <p:spPr>
          <a:xfrm>
            <a:off x="168003" y="4238839"/>
            <a:ext cx="1878260" cy="630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481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p:cNvSpPr/>
          <p:nvPr/>
        </p:nvSpPr>
        <p:spPr>
          <a:xfrm>
            <a:off x="278702" y="1224883"/>
            <a:ext cx="8586594" cy="5786199"/>
          </a:xfrm>
          <a:prstGeom prst="rect">
            <a:avLst/>
          </a:prstGeom>
        </p:spPr>
        <p:txBody>
          <a:bodyPr wrap="square">
            <a:spAutoFit/>
          </a:bodyPr>
          <a:lstStyle/>
          <a:p>
            <a:pPr marL="342900" indent="-342900">
              <a:buFont typeface="Arial" panose="020B0604020202020204" pitchFamily="34" charset="0"/>
              <a:buChar char="•"/>
            </a:pPr>
            <a:r>
              <a:rPr lang="tr-TR" sz="2900" dirty="0" smtClean="0">
                <a:solidFill>
                  <a:srgbClr val="0C0D0D"/>
                </a:solidFill>
              </a:rPr>
              <a:t>Merkez bünyesinde farklı alanlarda araştırmaların geliştirilebilmesi için diğer araştırma merkezleri ile işbirliğinin sürekliliğinin sağlanması.</a:t>
            </a:r>
          </a:p>
          <a:p>
            <a:pPr marL="800100" lvl="1" indent="-342900">
              <a:buFont typeface="Arial" panose="020B0604020202020204" pitchFamily="34" charset="0"/>
              <a:buChar char="•"/>
            </a:pPr>
            <a:r>
              <a:rPr lang="tr-TR" sz="2900" dirty="0" smtClean="0">
                <a:solidFill>
                  <a:srgbClr val="0C0D0D"/>
                </a:solidFill>
              </a:rPr>
              <a:t>AKVAÇAM ile ortak etkinliklerin </a:t>
            </a:r>
            <a:r>
              <a:rPr lang="tr-TR" sz="2900" dirty="0" smtClean="0">
                <a:solidFill>
                  <a:srgbClr val="0C0D0D"/>
                </a:solidFill>
              </a:rPr>
              <a:t>düzenlenmesi.</a:t>
            </a:r>
          </a:p>
          <a:p>
            <a:pPr marL="800100" lvl="1" indent="-342900">
              <a:buFont typeface="Arial" panose="020B0604020202020204" pitchFamily="34" charset="0"/>
              <a:buChar char="•"/>
            </a:pPr>
            <a:endParaRPr lang="tr-TR" sz="1000" dirty="0" smtClean="0">
              <a:solidFill>
                <a:srgbClr val="0C0D0D"/>
              </a:solidFill>
            </a:endParaRPr>
          </a:p>
          <a:p>
            <a:pPr marL="800100" lvl="1" indent="-342900">
              <a:buFont typeface="Arial" panose="020B0604020202020204" pitchFamily="34" charset="0"/>
              <a:buChar char="•"/>
            </a:pPr>
            <a:endParaRPr lang="tr-TR" sz="500" dirty="0">
              <a:solidFill>
                <a:srgbClr val="001626"/>
              </a:solidFill>
            </a:endParaRPr>
          </a:p>
          <a:p>
            <a:pPr marL="342900" lvl="0" indent="-342900">
              <a:buFont typeface="Arial" panose="020B0604020202020204" pitchFamily="34" charset="0"/>
              <a:buChar char="•"/>
            </a:pPr>
            <a:r>
              <a:rPr lang="tr-TR" sz="2900" dirty="0">
                <a:solidFill>
                  <a:srgbClr val="001626"/>
                </a:solidFill>
              </a:rPr>
              <a:t>TURAM Yönetim Kurulu ve Danışma Kurulu olağan toplantılarının düzenli olarak yapılması, bu toplantılarda deneyim paylaşımına olanak </a:t>
            </a:r>
            <a:r>
              <a:rPr lang="tr-TR" sz="2900" dirty="0" smtClean="0">
                <a:solidFill>
                  <a:srgbClr val="001626"/>
                </a:solidFill>
              </a:rPr>
              <a:t>sağlanması.</a:t>
            </a:r>
          </a:p>
          <a:p>
            <a:pPr marL="342900" lvl="0" indent="-342900">
              <a:buFont typeface="Arial" panose="020B0604020202020204" pitchFamily="34" charset="0"/>
              <a:buChar char="•"/>
            </a:pPr>
            <a:endParaRPr lang="tr-TR" sz="1000" dirty="0" smtClean="0">
              <a:solidFill>
                <a:srgbClr val="001626"/>
              </a:solidFill>
            </a:endParaRPr>
          </a:p>
          <a:p>
            <a:pPr marL="342900" lvl="0" indent="-342900">
              <a:buFont typeface="Arial" panose="020B0604020202020204" pitchFamily="34" charset="0"/>
              <a:buChar char="•"/>
            </a:pPr>
            <a:endParaRPr lang="tr-TR" sz="500" dirty="0" smtClean="0">
              <a:solidFill>
                <a:srgbClr val="001626"/>
              </a:solidFill>
            </a:endParaRPr>
          </a:p>
          <a:p>
            <a:pPr marL="342900" indent="-342900">
              <a:buFont typeface="Arial" panose="020B0604020202020204" pitchFamily="34" charset="0"/>
              <a:buChar char="•"/>
            </a:pPr>
            <a:r>
              <a:rPr lang="tr-TR" sz="2900" dirty="0" err="1">
                <a:solidFill>
                  <a:srgbClr val="0C0D0D"/>
                </a:solidFill>
              </a:rPr>
              <a:t>Tübitak</a:t>
            </a:r>
            <a:r>
              <a:rPr lang="tr-TR" sz="2900" dirty="0">
                <a:solidFill>
                  <a:srgbClr val="0C0D0D"/>
                </a:solidFill>
              </a:rPr>
              <a:t>, Baka, EU gibi kurumlara  proje </a:t>
            </a:r>
            <a:r>
              <a:rPr lang="tr-TR" sz="2900" dirty="0" smtClean="0">
                <a:solidFill>
                  <a:srgbClr val="0C0D0D"/>
                </a:solidFill>
              </a:rPr>
              <a:t>konusu olması açısından Turizm Fakültesi ile Turizmin sorunlarına çözüm oluşturabilecek </a:t>
            </a:r>
            <a:r>
              <a:rPr lang="tr-TR" sz="2900" dirty="0" err="1" smtClean="0">
                <a:solidFill>
                  <a:srgbClr val="0C0D0D"/>
                </a:solidFill>
              </a:rPr>
              <a:t>çalıştay</a:t>
            </a:r>
            <a:r>
              <a:rPr lang="tr-TR" sz="2900" dirty="0" smtClean="0">
                <a:solidFill>
                  <a:srgbClr val="0C0D0D"/>
                </a:solidFill>
              </a:rPr>
              <a:t> hazırlanması.</a:t>
            </a:r>
            <a:endParaRPr lang="tr-TR" sz="2900" dirty="0">
              <a:solidFill>
                <a:srgbClr val="0C0D0D"/>
              </a:solidFill>
            </a:endParaRPr>
          </a:p>
          <a:p>
            <a:pPr marL="342900" lvl="0" indent="-342900">
              <a:buFont typeface="Arial" panose="020B0604020202020204" pitchFamily="34" charset="0"/>
              <a:buChar char="•"/>
            </a:pPr>
            <a:endParaRPr lang="tr-TR" sz="2500" dirty="0">
              <a:solidFill>
                <a:srgbClr val="0C0D0D"/>
              </a:solidFill>
            </a:endParaRPr>
          </a:p>
          <a:p>
            <a:endParaRPr lang="tr-TR" sz="2500" dirty="0">
              <a:solidFill>
                <a:srgbClr val="0C0D0D"/>
              </a:solidFill>
            </a:endParaRPr>
          </a:p>
        </p:txBody>
      </p:sp>
    </p:spTree>
    <p:extLst>
      <p:ext uri="{BB962C8B-B14F-4D97-AF65-F5344CB8AC3E}">
        <p14:creationId xmlns:p14="http://schemas.microsoft.com/office/powerpoint/2010/main" val="2340244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115709"/>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829578218"/>
              </p:ext>
            </p:extLst>
          </p:nvPr>
        </p:nvGraphicFramePr>
        <p:xfrm>
          <a:off x="179513" y="760506"/>
          <a:ext cx="8839226" cy="5997287"/>
        </p:xfrm>
        <a:graphic>
          <a:graphicData uri="http://schemas.openxmlformats.org/drawingml/2006/table">
            <a:tbl>
              <a:tblPr>
                <a:tableStyleId>{5C22544A-7EE6-4342-B048-85BDC9FD1C3A}</a:tableStyleId>
              </a:tblPr>
              <a:tblGrid>
                <a:gridCol w="2365055">
                  <a:extLst>
                    <a:ext uri="{9D8B030D-6E8A-4147-A177-3AD203B41FA5}">
                      <a16:colId xmlns:a16="http://schemas.microsoft.com/office/drawing/2014/main" val="1563561170"/>
                    </a:ext>
                  </a:extLst>
                </a:gridCol>
                <a:gridCol w="1664176">
                  <a:extLst>
                    <a:ext uri="{9D8B030D-6E8A-4147-A177-3AD203B41FA5}">
                      <a16:colId xmlns:a16="http://schemas.microsoft.com/office/drawing/2014/main" val="3559441689"/>
                    </a:ext>
                  </a:extLst>
                </a:gridCol>
                <a:gridCol w="2788468">
                  <a:extLst>
                    <a:ext uri="{9D8B030D-6E8A-4147-A177-3AD203B41FA5}">
                      <a16:colId xmlns:a16="http://schemas.microsoft.com/office/drawing/2014/main" val="2532821600"/>
                    </a:ext>
                  </a:extLst>
                </a:gridCol>
                <a:gridCol w="2021527">
                  <a:extLst>
                    <a:ext uri="{9D8B030D-6E8A-4147-A177-3AD203B41FA5}">
                      <a16:colId xmlns:a16="http://schemas.microsoft.com/office/drawing/2014/main" val="1456294800"/>
                    </a:ext>
                  </a:extLst>
                </a:gridCol>
              </a:tblGrid>
              <a:tr h="265404">
                <a:tc>
                  <a:txBody>
                    <a:bodyPr/>
                    <a:lstStyle/>
                    <a:p>
                      <a:pPr algn="ctr" fontAlgn="ctr"/>
                      <a:r>
                        <a:rPr lang="tr-TR" sz="1200" u="none" strike="noStrike" dirty="0">
                          <a:solidFill>
                            <a:srgbClr val="001626"/>
                          </a:solidFill>
                          <a:effectLst/>
                        </a:rPr>
                        <a:t>GÜÇLÜ YÖNLER</a:t>
                      </a:r>
                      <a:endParaRPr lang="tr-TR" sz="1200" b="1" i="0" u="none" strike="noStrike" dirty="0">
                        <a:solidFill>
                          <a:srgbClr val="001626"/>
                        </a:solidFill>
                        <a:effectLst/>
                        <a:latin typeface="Calibri" panose="020F0502020204030204" pitchFamily="34" charset="0"/>
                      </a:endParaRPr>
                    </a:p>
                  </a:txBody>
                  <a:tcPr marL="4771" marR="4771" marT="47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u="none" strike="noStrike" dirty="0">
                          <a:solidFill>
                            <a:srgbClr val="001626"/>
                          </a:solidFill>
                          <a:effectLst/>
                        </a:rPr>
                        <a:t>ZAYIF  YÖNLER</a:t>
                      </a:r>
                      <a:endParaRPr lang="tr-TR" sz="1200" b="1" i="0" u="none" strike="noStrike" dirty="0">
                        <a:solidFill>
                          <a:srgbClr val="001626"/>
                        </a:solidFill>
                        <a:effectLst/>
                        <a:latin typeface="Calibri" panose="020F0502020204030204" pitchFamily="34" charset="0"/>
                      </a:endParaRPr>
                    </a:p>
                  </a:txBody>
                  <a:tcPr marL="4771" marR="4771" marT="47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u="none" strike="noStrike" dirty="0">
                          <a:solidFill>
                            <a:srgbClr val="001626"/>
                          </a:solidFill>
                          <a:effectLst/>
                        </a:rPr>
                        <a:t>FIRSATLAR</a:t>
                      </a:r>
                      <a:endParaRPr lang="tr-TR" sz="1200" b="1" i="0" u="none" strike="noStrike" dirty="0">
                        <a:solidFill>
                          <a:srgbClr val="001626"/>
                        </a:solidFill>
                        <a:effectLst/>
                        <a:latin typeface="Calibri" panose="020F0502020204030204" pitchFamily="34" charset="0"/>
                      </a:endParaRPr>
                    </a:p>
                  </a:txBody>
                  <a:tcPr marL="4771" marR="4771" marT="47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200" u="none" strike="noStrike" dirty="0">
                          <a:solidFill>
                            <a:srgbClr val="001626"/>
                          </a:solidFill>
                          <a:effectLst/>
                        </a:rPr>
                        <a:t>TEHDİTLER</a:t>
                      </a:r>
                      <a:endParaRPr lang="tr-TR" sz="1200" b="1" i="0" u="none" strike="noStrike" dirty="0">
                        <a:solidFill>
                          <a:srgbClr val="001626"/>
                        </a:solidFill>
                        <a:effectLst/>
                        <a:latin typeface="Calibri" panose="020F0502020204030204" pitchFamily="34" charset="0"/>
                      </a:endParaRPr>
                    </a:p>
                  </a:txBody>
                  <a:tcPr marL="4771" marR="4771" marT="47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6002823"/>
                  </a:ext>
                </a:extLst>
              </a:tr>
              <a:tr h="551648">
                <a:tc>
                  <a:txBody>
                    <a:bodyPr/>
                    <a:lstStyle/>
                    <a:p>
                      <a:pPr algn="l" fontAlgn="t"/>
                      <a:r>
                        <a:rPr lang="tr-TR" sz="1100" u="none" strike="noStrike" dirty="0">
                          <a:solidFill>
                            <a:srgbClr val="001626"/>
                          </a:solidFill>
                          <a:effectLst/>
                        </a:rPr>
                        <a:t>G1- Yapılan merkez etkinlik anketlerinde öğrenci memnuniyetlerinin genel olarak yüksek olması </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Z1-Websitesi içeriğinin geliştirilmemesi nedeniyle tanınırlığın az olması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F1-Sektörel işbirliği olanaklarının varlığı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sv-SE" sz="1100" u="none" strike="noStrike" dirty="0">
                          <a:solidFill>
                            <a:srgbClr val="001626"/>
                          </a:solidFill>
                          <a:effectLst/>
                        </a:rPr>
                        <a:t>T1-Sektörün veri paylaşımında KVKK gibi engelleri öne sürmesi</a:t>
                      </a:r>
                      <a:endParaRPr lang="sv-SE"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8518271"/>
                  </a:ext>
                </a:extLst>
              </a:tr>
              <a:tr h="551648">
                <a:tc>
                  <a:txBody>
                    <a:bodyPr/>
                    <a:lstStyle/>
                    <a:p>
                      <a:pPr algn="l" fontAlgn="t"/>
                      <a:r>
                        <a:rPr lang="tr-TR" sz="1100" u="none" strike="noStrike">
                          <a:solidFill>
                            <a:srgbClr val="001626"/>
                          </a:solidFill>
                          <a:effectLst/>
                        </a:rPr>
                        <a:t>G2-Yurt içi ve dışı Sektörle Proje çalışmalarının yürütülmesi</a:t>
                      </a:r>
                      <a:br>
                        <a:rPr lang="tr-TR" sz="1100" u="none" strike="noStrike">
                          <a:solidFill>
                            <a:srgbClr val="001626"/>
                          </a:solidFill>
                          <a:effectLst/>
                        </a:rPr>
                      </a:br>
                      <a:r>
                        <a:rPr lang="tr-TR" sz="1100" u="none" strike="noStrike">
                          <a:solidFill>
                            <a:srgbClr val="001626"/>
                          </a:solidFill>
                          <a:effectLst/>
                        </a:rPr>
                        <a:t>(TELP ve ve Geleceğin Turizmcileri)</a:t>
                      </a:r>
                      <a:endParaRPr lang="tr-TR" sz="1100" b="0" i="0" u="none" strike="noStrike">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Z2-Birimin idari işleri için personelinin bulunmaması </a:t>
                      </a:r>
                      <a:br>
                        <a:rPr lang="tr-TR" sz="1100" u="none" strike="noStrike" dirty="0">
                          <a:solidFill>
                            <a:srgbClr val="001626"/>
                          </a:solidFill>
                          <a:effectLst/>
                        </a:rPr>
                      </a:b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F2-Uluslararası alana yönelik işbirliği fırsatları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a:solidFill>
                            <a:srgbClr val="001626"/>
                          </a:solidFill>
                          <a:effectLst/>
                        </a:rPr>
                        <a:t>T2-Bölgede Turizm ile ilgili diğer araştırma merkezlerinin de bulunması</a:t>
                      </a:r>
                      <a:endParaRPr lang="tr-TR" sz="1100" b="0" i="0" u="none" strike="noStrike">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85765"/>
                  </a:ext>
                </a:extLst>
              </a:tr>
              <a:tr h="676460">
                <a:tc>
                  <a:txBody>
                    <a:bodyPr/>
                    <a:lstStyle/>
                    <a:p>
                      <a:pPr algn="l" fontAlgn="t"/>
                      <a:r>
                        <a:rPr lang="tr-TR" sz="1100" u="none" strike="noStrike">
                          <a:solidFill>
                            <a:srgbClr val="001626"/>
                          </a:solidFill>
                          <a:effectLst/>
                        </a:rPr>
                        <a:t>G3-Yurt dışı üniversiteler ile Proje çalışmalarının yürütülmesi</a:t>
                      </a:r>
                      <a:br>
                        <a:rPr lang="tr-TR" sz="1100" u="none" strike="noStrike">
                          <a:solidFill>
                            <a:srgbClr val="001626"/>
                          </a:solidFill>
                          <a:effectLst/>
                        </a:rPr>
                      </a:br>
                      <a:r>
                        <a:rPr lang="tr-TR" sz="1100" u="none" strike="noStrike">
                          <a:solidFill>
                            <a:srgbClr val="001626"/>
                          </a:solidFill>
                          <a:effectLst/>
                        </a:rPr>
                        <a:t>(TELP)</a:t>
                      </a:r>
                      <a:endParaRPr lang="tr-TR" sz="1100" b="0" i="0" u="none" strike="noStrike">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a:solidFill>
                            <a:srgbClr val="001626"/>
                          </a:solidFill>
                          <a:effectLst/>
                        </a:rPr>
                        <a:t>Z3-Sertifikalandırma gibi prosedürler hakkında tecrübe eksikliği</a:t>
                      </a:r>
                      <a:endParaRPr lang="tr-TR" sz="1100" b="0" i="0" u="none" strike="noStrike">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F3-TELP projesinin Türkiye'nin ve üniversitenin yurtdışında tanıtım  faaliyetlerinin artmasına olanak sağlaması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T3-Düzenlenen etkinliklere katılım oranının düşük olması</a:t>
                      </a:r>
                      <a:br>
                        <a:rPr lang="tr-TR" sz="1100" u="none" strike="noStrike" dirty="0">
                          <a:solidFill>
                            <a:srgbClr val="001626"/>
                          </a:solidFill>
                          <a:effectLst/>
                        </a:rPr>
                      </a:b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350241"/>
                  </a:ext>
                </a:extLst>
              </a:tr>
              <a:tr h="915957">
                <a:tc>
                  <a:txBody>
                    <a:bodyPr/>
                    <a:lstStyle/>
                    <a:p>
                      <a:pPr algn="l" fontAlgn="t"/>
                      <a:r>
                        <a:rPr lang="tr-TR" sz="1100" u="none" strike="noStrike" dirty="0">
                          <a:solidFill>
                            <a:srgbClr val="001626"/>
                          </a:solidFill>
                          <a:effectLst/>
                        </a:rPr>
                        <a:t>G4-Geleceğin Turizmcileri projesi vasıtasıyla Öğrencilerin sektörde Staj ve iş yeri bulabilmesi </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Z4- </a:t>
                      </a:r>
                      <a:r>
                        <a:rPr lang="tr-TR" sz="1100" u="none" strike="noStrike" dirty="0" err="1">
                          <a:solidFill>
                            <a:srgbClr val="001626"/>
                          </a:solidFill>
                          <a:effectLst/>
                        </a:rPr>
                        <a:t>Tübitak</a:t>
                      </a:r>
                      <a:r>
                        <a:rPr lang="tr-TR" sz="1100" u="none" strike="noStrike" dirty="0">
                          <a:solidFill>
                            <a:srgbClr val="001626"/>
                          </a:solidFill>
                          <a:effectLst/>
                        </a:rPr>
                        <a:t>, Baka, EU gibi kurumlara  proje başvurularının yapılamaması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F4- Türk Turizmi çalışan kültürünün yurtdışında da adapte edilmesine olanak sağlaması</a:t>
                      </a:r>
                      <a:br>
                        <a:rPr lang="tr-TR" sz="1100" u="none" strike="noStrike" dirty="0">
                          <a:solidFill>
                            <a:srgbClr val="001626"/>
                          </a:solidFill>
                          <a:effectLst/>
                        </a:rPr>
                      </a:br>
                      <a:r>
                        <a:rPr lang="tr-TR" sz="1100" u="none" strike="noStrike" dirty="0">
                          <a:solidFill>
                            <a:srgbClr val="001626"/>
                          </a:solidFill>
                          <a:effectLst/>
                        </a:rPr>
                        <a:t>TELP</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T4-Yasal ve idari (yabancı öğrenciler için çalışma izni gibi) düzenlemelerin ve süreçlerin karmaşıklığı sonucunda verimliliğin azalması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417410"/>
                  </a:ext>
                </a:extLst>
              </a:tr>
              <a:tr h="843937">
                <a:tc>
                  <a:txBody>
                    <a:bodyPr/>
                    <a:lstStyle/>
                    <a:p>
                      <a:pPr algn="l" fontAlgn="t"/>
                      <a:r>
                        <a:rPr lang="tr-TR" sz="1100" u="none" strike="noStrike" dirty="0">
                          <a:solidFill>
                            <a:srgbClr val="001626"/>
                          </a:solidFill>
                          <a:effectLst/>
                        </a:rPr>
                        <a:t>G5-Sektör ve yurt dışı tecrübesi olan  akademisyenlerin bulunması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AE" sz="1100" u="none" strike="noStrike">
                          <a:solidFill>
                            <a:srgbClr val="001626"/>
                          </a:solidFill>
                          <a:effectLst/>
                        </a:rPr>
                        <a:t> </a:t>
                      </a:r>
                      <a:endParaRPr lang="en-AE" sz="1100" b="0" i="0" u="none" strike="noStrike">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F5-Alternatif turizme yönelik taleplerin artması (Kültürel mirasın teşvik edilmesi ve korunması ve arkeolojik yerlerin tanıtılması ihtiyacı)</a:t>
                      </a:r>
                      <a:br>
                        <a:rPr lang="tr-TR" sz="1100" u="none" strike="noStrike" dirty="0">
                          <a:solidFill>
                            <a:srgbClr val="001626"/>
                          </a:solidFill>
                          <a:effectLst/>
                        </a:rPr>
                      </a:b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AE" sz="1100" u="none" strike="noStrike" dirty="0">
                          <a:solidFill>
                            <a:srgbClr val="001626"/>
                          </a:solidFill>
                          <a:effectLst/>
                        </a:rPr>
                        <a:t> </a:t>
                      </a:r>
                      <a:endParaRPr lang="en-AE"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4125251"/>
                  </a:ext>
                </a:extLst>
              </a:tr>
              <a:tr h="671836">
                <a:tc>
                  <a:txBody>
                    <a:bodyPr/>
                    <a:lstStyle/>
                    <a:p>
                      <a:pPr algn="l" fontAlgn="t"/>
                      <a:r>
                        <a:rPr lang="tr-TR" sz="1100" u="none" strike="noStrike" dirty="0">
                          <a:solidFill>
                            <a:srgbClr val="001626"/>
                          </a:solidFill>
                          <a:effectLst/>
                        </a:rPr>
                        <a:t>G6-Öğrencilerimizin ve sektörün ihtiyaçlarına cevap verebilen etkinlik faaliyetlerine açık olunması </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AE" sz="1100" u="none" strike="noStrike">
                          <a:solidFill>
                            <a:srgbClr val="001626"/>
                          </a:solidFill>
                          <a:effectLst/>
                        </a:rPr>
                        <a:t> </a:t>
                      </a:r>
                      <a:endParaRPr lang="en-AE" sz="1100" b="0" i="0" u="none" strike="noStrike">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F6-Bölgede Turizm ile ilgili diğer araştırma merkezlerinin de bulunması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AE" sz="1100" u="none" strike="noStrike" dirty="0">
                          <a:solidFill>
                            <a:srgbClr val="001626"/>
                          </a:solidFill>
                          <a:effectLst/>
                        </a:rPr>
                        <a:t> </a:t>
                      </a:r>
                      <a:endParaRPr lang="en-AE"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2688547"/>
                  </a:ext>
                </a:extLst>
              </a:tr>
              <a:tr h="843937">
                <a:tc>
                  <a:txBody>
                    <a:bodyPr/>
                    <a:lstStyle/>
                    <a:p>
                      <a:pPr algn="l" fontAlgn="t"/>
                      <a:r>
                        <a:rPr lang="tr-TR" sz="1100" u="none" strike="noStrike" dirty="0">
                          <a:solidFill>
                            <a:srgbClr val="001626"/>
                          </a:solidFill>
                          <a:effectLst/>
                        </a:rPr>
                        <a:t>G7-Merkezin Turizm sektörü ile iyi ilişkiler içerisinde olması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AE" sz="1100" u="none" strike="noStrike" dirty="0">
                          <a:solidFill>
                            <a:srgbClr val="001626"/>
                          </a:solidFill>
                          <a:effectLst/>
                        </a:rPr>
                        <a:t> </a:t>
                      </a:r>
                      <a:endParaRPr lang="en-AE" sz="1100" b="1" i="0" u="none" strike="noStrike" dirty="0">
                        <a:solidFill>
                          <a:srgbClr val="001626"/>
                        </a:solidFill>
                        <a:effectLst/>
                        <a:latin typeface="Calibri" panose="020F0502020204030204" pitchFamily="34" charset="0"/>
                      </a:endParaRPr>
                    </a:p>
                  </a:txBody>
                  <a:tcPr marL="4771" marR="4771" marT="47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F7- Merkez yönetim kurulunda yer alan akademisyenlerin farklı disiplinlerden gelmesi nedeniyle disiplinler arası bir bakış açısının ortaya çıkması.</a:t>
                      </a: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AE" sz="1100" u="none" strike="noStrike" dirty="0">
                          <a:solidFill>
                            <a:srgbClr val="001626"/>
                          </a:solidFill>
                          <a:effectLst/>
                        </a:rPr>
                        <a:t> </a:t>
                      </a:r>
                      <a:endParaRPr lang="en-AE"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932417"/>
                  </a:ext>
                </a:extLst>
              </a:tr>
              <a:tr h="676460">
                <a:tc>
                  <a:txBody>
                    <a:bodyPr/>
                    <a:lstStyle/>
                    <a:p>
                      <a:pPr algn="l" fontAlgn="t"/>
                      <a:r>
                        <a:rPr lang="tr-TR" sz="1100" u="none" strike="noStrike">
                          <a:solidFill>
                            <a:srgbClr val="001626"/>
                          </a:solidFill>
                          <a:effectLst/>
                        </a:rPr>
                        <a:t>G8-Turizm fakültesi ile işbirliği halinde olunması  </a:t>
                      </a:r>
                      <a:endParaRPr lang="tr-TR" sz="1100" b="0" i="0" u="none" strike="noStrike">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AE" sz="1100" u="none" strike="noStrike">
                          <a:solidFill>
                            <a:srgbClr val="001626"/>
                          </a:solidFill>
                          <a:effectLst/>
                        </a:rPr>
                        <a:t> </a:t>
                      </a:r>
                      <a:endParaRPr lang="en-AE" sz="1100" b="0" i="0" u="none" strike="noStrike">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100" u="none" strike="noStrike" dirty="0">
                          <a:solidFill>
                            <a:srgbClr val="001626"/>
                          </a:solidFill>
                          <a:effectLst/>
                        </a:rPr>
                        <a:t>F8 -Antalya Bilim Üniversitesi'ndeki diğer araştırma merkezleri ve TTO ile işbirliği fırsatları</a:t>
                      </a:r>
                      <a:br>
                        <a:rPr lang="tr-TR" sz="1100" u="none" strike="noStrike" dirty="0">
                          <a:solidFill>
                            <a:srgbClr val="001626"/>
                          </a:solidFill>
                          <a:effectLst/>
                        </a:rPr>
                      </a:br>
                      <a:endParaRPr lang="tr-TR"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AE" sz="1100" u="none" strike="noStrike" dirty="0">
                          <a:solidFill>
                            <a:srgbClr val="001626"/>
                          </a:solidFill>
                          <a:effectLst/>
                        </a:rPr>
                        <a:t> </a:t>
                      </a:r>
                      <a:endParaRPr lang="en-AE" sz="1100" b="0" i="0" u="none" strike="noStrike" dirty="0">
                        <a:solidFill>
                          <a:srgbClr val="001626"/>
                        </a:solidFill>
                        <a:effectLst/>
                        <a:latin typeface="Calibri" panose="020F0502020204030204" pitchFamily="34" charset="0"/>
                      </a:endParaRPr>
                    </a:p>
                  </a:txBody>
                  <a:tcPr marL="4771" marR="4771" marT="477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8229015"/>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971056" y="-3542"/>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820296689"/>
              </p:ext>
            </p:extLst>
          </p:nvPr>
        </p:nvGraphicFramePr>
        <p:xfrm>
          <a:off x="0" y="519682"/>
          <a:ext cx="9018740" cy="6776997"/>
        </p:xfrm>
        <a:graphic>
          <a:graphicData uri="http://schemas.openxmlformats.org/drawingml/2006/table">
            <a:tbl>
              <a:tblPr/>
              <a:tblGrid>
                <a:gridCol w="3231715">
                  <a:extLst>
                    <a:ext uri="{9D8B030D-6E8A-4147-A177-3AD203B41FA5}">
                      <a16:colId xmlns:a16="http://schemas.microsoft.com/office/drawing/2014/main" val="820992950"/>
                    </a:ext>
                  </a:extLst>
                </a:gridCol>
                <a:gridCol w="2593505">
                  <a:extLst>
                    <a:ext uri="{9D8B030D-6E8A-4147-A177-3AD203B41FA5}">
                      <a16:colId xmlns:a16="http://schemas.microsoft.com/office/drawing/2014/main" val="2694820708"/>
                    </a:ext>
                  </a:extLst>
                </a:gridCol>
                <a:gridCol w="3193520">
                  <a:extLst>
                    <a:ext uri="{9D8B030D-6E8A-4147-A177-3AD203B41FA5}">
                      <a16:colId xmlns:a16="http://schemas.microsoft.com/office/drawing/2014/main" val="3446474139"/>
                    </a:ext>
                  </a:extLst>
                </a:gridCol>
              </a:tblGrid>
              <a:tr h="357140">
                <a:tc>
                  <a:txBody>
                    <a:bodyPr/>
                    <a:lstStyle/>
                    <a:p>
                      <a:pPr algn="ctr" fontAlgn="ctr"/>
                      <a:r>
                        <a:rPr lang="tr-TR" sz="900" b="1" i="0" u="none" strike="noStrike" dirty="0">
                          <a:solidFill>
                            <a:srgbClr val="000000"/>
                          </a:solidFill>
                          <a:effectLst/>
                          <a:latin typeface="Calibri" panose="020F0502020204030204" pitchFamily="34" charset="0"/>
                        </a:rPr>
                        <a:t>PAYDAŞ ADI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Calibri" panose="020F0502020204030204" pitchFamily="34" charset="0"/>
                        </a:rPr>
                        <a:t>PAYDAŞ NEDENİ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Calibri" panose="020F0502020204030204" pitchFamily="34" charset="0"/>
                        </a:rPr>
                        <a:t>PAYDAŞ BEKLENTİSİ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700748"/>
                  </a:ext>
                </a:extLst>
              </a:tr>
              <a:tr h="268697">
                <a:tc>
                  <a:txBody>
                    <a:bodyPr/>
                    <a:lstStyle/>
                    <a:p>
                      <a:pPr algn="l" fontAlgn="ctr"/>
                      <a:r>
                        <a:rPr lang="tr-TR" sz="900" b="0" i="0" u="none" strike="noStrike" dirty="0">
                          <a:solidFill>
                            <a:srgbClr val="000000"/>
                          </a:solidFill>
                          <a:effectLst/>
                          <a:latin typeface="Calibri" panose="020F0502020204030204" pitchFamily="34" charset="0"/>
                        </a:rPr>
                        <a:t>Yüksek Öğretim Kurulu</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Mevzuat</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Mevzuata uygunluk</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3157606"/>
                  </a:ext>
                </a:extLst>
              </a:tr>
              <a:tr h="295054">
                <a:tc>
                  <a:txBody>
                    <a:bodyPr/>
                    <a:lstStyle/>
                    <a:p>
                      <a:pPr algn="l" fontAlgn="ctr"/>
                      <a:r>
                        <a:rPr lang="tr-TR" sz="900" b="0" i="0" u="none" strike="noStrike" dirty="0">
                          <a:solidFill>
                            <a:srgbClr val="000000"/>
                          </a:solidFill>
                          <a:effectLst/>
                          <a:latin typeface="Calibri" panose="020F0502020204030204" pitchFamily="34" charset="0"/>
                        </a:rPr>
                        <a:t>Rektörlük</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Üst Yönetim</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nn-NO" sz="900" b="0" i="0" u="none" strike="noStrike" dirty="0">
                          <a:solidFill>
                            <a:srgbClr val="000000"/>
                          </a:solidFill>
                          <a:effectLst/>
                          <a:latin typeface="Calibri" panose="020F0502020204030204" pitchFamily="34" charset="0"/>
                        </a:rPr>
                        <a:t>Akademik Etkinlik ve Ulusal ve Uluslararası Proje ve Araştırma Beklentisi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3837402"/>
                  </a:ext>
                </a:extLst>
              </a:tr>
              <a:tr h="295054">
                <a:tc>
                  <a:txBody>
                    <a:bodyPr/>
                    <a:lstStyle/>
                    <a:p>
                      <a:pPr algn="l" fontAlgn="ctr"/>
                      <a:r>
                        <a:rPr lang="tr-TR" sz="900" b="0" i="0" u="none" strike="noStrike" dirty="0">
                          <a:solidFill>
                            <a:srgbClr val="000000"/>
                          </a:solidFill>
                          <a:effectLst/>
                          <a:latin typeface="Calibri" panose="020F0502020204030204" pitchFamily="34" charset="0"/>
                        </a:rPr>
                        <a:t>Turizm Fakültesi Akademisyenleri</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Araştırma ve Etkinliklerde İş Birliği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Bilgi Alışverişi, Ortak Etkinlik ve Ulusal ve Uluslararası Araştırma ve Proje  İmkanları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871146"/>
                  </a:ext>
                </a:extLst>
              </a:tr>
              <a:tr h="295054">
                <a:tc>
                  <a:txBody>
                    <a:bodyPr/>
                    <a:lstStyle/>
                    <a:p>
                      <a:pPr algn="l" fontAlgn="ctr"/>
                      <a:r>
                        <a:rPr lang="tr-TR" sz="900" b="0" i="0" u="none" strike="noStrike" dirty="0">
                          <a:solidFill>
                            <a:srgbClr val="000000"/>
                          </a:solidFill>
                          <a:effectLst/>
                          <a:latin typeface="Calibri" panose="020F0502020204030204" pitchFamily="34" charset="0"/>
                        </a:rPr>
                        <a:t>Turizm Fakültesi </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Merkezin uzmanlık, eğitim, araştırma, network ve itibarını geliştirebilmesi nedeniyle</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Calibri" panose="020F0502020204030204" pitchFamily="34" charset="0"/>
                        </a:rPr>
                        <a:t>Bilgi Alışverişi, Ortak Etkinlik ve Ulusal ve Uluslararası Araştırma ve Proje  İmkanları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9949270"/>
                  </a:ext>
                </a:extLst>
              </a:tr>
              <a:tr h="295054">
                <a:tc>
                  <a:txBody>
                    <a:bodyPr/>
                    <a:lstStyle/>
                    <a:p>
                      <a:pPr algn="l" fontAlgn="ctr"/>
                      <a:r>
                        <a:rPr lang="tr-TR" sz="900" b="0" i="0" u="none" strike="noStrike">
                          <a:solidFill>
                            <a:srgbClr val="000000"/>
                          </a:solidFill>
                          <a:effectLst/>
                          <a:latin typeface="Calibri" panose="020F0502020204030204" pitchFamily="34" charset="0"/>
                        </a:rPr>
                        <a:t> Sivil Toplum Kuruluşları</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Ortak Etkinlik ve Danışmanlık</a:t>
                      </a:r>
                      <a:br>
                        <a:rPr lang="tr-TR" sz="900" b="0" i="0" u="none" strike="noStrike" dirty="0">
                          <a:solidFill>
                            <a:srgbClr val="000000"/>
                          </a:solidFill>
                          <a:effectLst/>
                          <a:latin typeface="Calibri" panose="020F0502020204030204" pitchFamily="34" charset="0"/>
                        </a:rPr>
                      </a:br>
                      <a:r>
                        <a:rPr lang="tr-TR" sz="900" b="0" i="0" u="none" strike="noStrike" dirty="0" err="1">
                          <a:solidFill>
                            <a:srgbClr val="000000"/>
                          </a:solidFill>
                          <a:effectLst/>
                          <a:latin typeface="Calibri" panose="020F0502020204030204" pitchFamily="34" charset="0"/>
                        </a:rPr>
                        <a:t>Sektörel</a:t>
                      </a:r>
                      <a:r>
                        <a:rPr lang="tr-TR" sz="900" b="0" i="0" u="none" strike="noStrike" dirty="0">
                          <a:solidFill>
                            <a:srgbClr val="000000"/>
                          </a:solidFill>
                          <a:effectLst/>
                          <a:latin typeface="Calibri" panose="020F0502020204030204" pitchFamily="34" charset="0"/>
                        </a:rPr>
                        <a:t> ve Bölgesel Gelişim ve Katkı </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7642268"/>
                  </a:ext>
                </a:extLst>
              </a:tr>
              <a:tr h="268697">
                <a:tc>
                  <a:txBody>
                    <a:bodyPr/>
                    <a:lstStyle/>
                    <a:p>
                      <a:pPr algn="l" fontAlgn="ctr"/>
                      <a:r>
                        <a:rPr lang="tr-TR" sz="900" b="0" i="0" u="none" strike="noStrike">
                          <a:solidFill>
                            <a:srgbClr val="000000"/>
                          </a:solidFill>
                          <a:effectLst/>
                          <a:latin typeface="Calibri" panose="020F0502020204030204" pitchFamily="34" charset="0"/>
                        </a:rPr>
                        <a:t>Diğer Üniversiteler</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Protokolü, Ortak Çalışmalar</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1380697"/>
                  </a:ext>
                </a:extLst>
              </a:tr>
              <a:tr h="249740">
                <a:tc>
                  <a:txBody>
                    <a:bodyPr/>
                    <a:lstStyle/>
                    <a:p>
                      <a:pPr algn="l" fontAlgn="ctr"/>
                      <a:r>
                        <a:rPr lang="tr-TR" sz="900" b="0" i="0" u="none" strike="noStrike" dirty="0">
                          <a:solidFill>
                            <a:srgbClr val="000000"/>
                          </a:solidFill>
                          <a:effectLst/>
                          <a:latin typeface="Calibri" panose="020F0502020204030204" pitchFamily="34" charset="0"/>
                        </a:rPr>
                        <a:t>L.N. </a:t>
                      </a:r>
                      <a:r>
                        <a:rPr lang="tr-TR" sz="900" b="0" i="0" u="none" strike="noStrike" dirty="0" err="1">
                          <a:solidFill>
                            <a:srgbClr val="000000"/>
                          </a:solidFill>
                          <a:effectLst/>
                          <a:latin typeface="Calibri" panose="020F0502020204030204" pitchFamily="34" charset="0"/>
                        </a:rPr>
                        <a:t>Gumilyov</a:t>
                      </a:r>
                      <a:r>
                        <a:rPr lang="tr-TR" sz="900" b="0" i="0" u="none" strike="noStrike" dirty="0">
                          <a:solidFill>
                            <a:srgbClr val="000000"/>
                          </a:solidFill>
                          <a:effectLst/>
                          <a:latin typeface="Calibri" panose="020F0502020204030204" pitchFamily="34" charset="0"/>
                        </a:rPr>
                        <a:t> </a:t>
                      </a:r>
                      <a:r>
                        <a:rPr lang="tr-TR" sz="900" b="0" i="0" u="none" strike="noStrike" dirty="0" err="1">
                          <a:solidFill>
                            <a:srgbClr val="000000"/>
                          </a:solidFill>
                          <a:effectLst/>
                          <a:latin typeface="Calibri" panose="020F0502020204030204" pitchFamily="34" charset="0"/>
                        </a:rPr>
                        <a:t>Eurasian</a:t>
                      </a:r>
                      <a:r>
                        <a:rPr lang="tr-TR" sz="900" b="0" i="0" u="none" strike="noStrike" dirty="0">
                          <a:solidFill>
                            <a:srgbClr val="000000"/>
                          </a:solidFill>
                          <a:effectLst/>
                          <a:latin typeface="Calibri" panose="020F0502020204030204" pitchFamily="34" charset="0"/>
                        </a:rPr>
                        <a:t> </a:t>
                      </a:r>
                      <a:r>
                        <a:rPr lang="tr-TR" sz="900" b="0" i="0" u="none" strike="noStrike" dirty="0" err="1">
                          <a:solidFill>
                            <a:srgbClr val="000000"/>
                          </a:solidFill>
                          <a:effectLst/>
                          <a:latin typeface="Calibri" panose="020F0502020204030204" pitchFamily="34" charset="0"/>
                        </a:rPr>
                        <a:t>National</a:t>
                      </a: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Üniversitesi</a:t>
                      </a:r>
                      <a:endParaRPr lang="tr-TR" sz="900" b="0" i="0" u="none" strike="noStrike" dirty="0">
                        <a:solidFill>
                          <a:srgbClr val="000000"/>
                        </a:solidFill>
                        <a:effectLst/>
                        <a:latin typeface="Calibri" panose="020F0502020204030204" pitchFamily="34" charset="0"/>
                      </a:endParaRP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Protokolü, Ortak Çalışmalar</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7785624"/>
                  </a:ext>
                </a:extLst>
              </a:tr>
              <a:tr h="330740">
                <a:tc>
                  <a:txBody>
                    <a:bodyPr/>
                    <a:lstStyle/>
                    <a:p>
                      <a:pPr algn="l" fontAlgn="ctr"/>
                      <a:r>
                        <a:rPr lang="en-US" sz="900" b="0" i="0" u="none" strike="noStrike" dirty="0" smtClean="0">
                          <a:solidFill>
                            <a:srgbClr val="000000"/>
                          </a:solidFill>
                          <a:effectLst/>
                          <a:latin typeface="Calibri" panose="020F0502020204030204" pitchFamily="34" charset="0"/>
                        </a:rPr>
                        <a:t>International </a:t>
                      </a:r>
                      <a:r>
                        <a:rPr lang="en-US" sz="900" b="0" i="0" u="none" strike="noStrike" dirty="0">
                          <a:solidFill>
                            <a:srgbClr val="000000"/>
                          </a:solidFill>
                          <a:effectLst/>
                          <a:latin typeface="Calibri" panose="020F0502020204030204" pitchFamily="34" charset="0"/>
                        </a:rPr>
                        <a:t>University of Tourism and Hospitality (IUTH) </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Protokolü, Ortak Çalışmalar</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2899564"/>
                  </a:ext>
                </a:extLst>
              </a:tr>
              <a:tr h="268697">
                <a:tc>
                  <a:txBody>
                    <a:bodyPr/>
                    <a:lstStyle/>
                    <a:p>
                      <a:pPr algn="l" fontAlgn="ctr"/>
                      <a:r>
                        <a:rPr lang="en-US" sz="900" b="0" i="0" u="none" strike="noStrike" dirty="0" smtClean="0">
                          <a:solidFill>
                            <a:srgbClr val="000000"/>
                          </a:solidFill>
                          <a:effectLst/>
                          <a:latin typeface="Calibri" panose="020F0502020204030204" pitchFamily="34" charset="0"/>
                        </a:rPr>
                        <a:t>The </a:t>
                      </a:r>
                      <a:r>
                        <a:rPr lang="en-US" sz="900" b="0" i="0" u="none" strike="noStrike" dirty="0">
                          <a:solidFill>
                            <a:srgbClr val="000000"/>
                          </a:solidFill>
                          <a:effectLst/>
                          <a:latin typeface="Calibri" panose="020F0502020204030204" pitchFamily="34" charset="0"/>
                        </a:rPr>
                        <a:t>Republic of Kazakhstan </a:t>
                      </a:r>
                      <a:r>
                        <a:rPr lang="en-US" sz="900" b="0" i="0" u="none" strike="noStrike" dirty="0" err="1">
                          <a:solidFill>
                            <a:srgbClr val="000000"/>
                          </a:solidFill>
                          <a:effectLst/>
                          <a:latin typeface="Calibri" panose="020F0502020204030204" pitchFamily="34" charset="0"/>
                        </a:rPr>
                        <a:t>Üniversitesi</a:t>
                      </a:r>
                      <a:r>
                        <a:rPr lang="en-US" sz="900" b="0" i="0" u="none" strike="noStrike" dirty="0">
                          <a:solidFill>
                            <a:srgbClr val="000000"/>
                          </a:solidFill>
                          <a:effectLst/>
                          <a:latin typeface="Calibri" panose="020F0502020204030204" pitchFamily="34" charset="0"/>
                        </a:rPr>
                        <a:t> </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Protokolü, Ortak Çalışmalar</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8597247"/>
                  </a:ext>
                </a:extLst>
              </a:tr>
              <a:tr h="268697">
                <a:tc>
                  <a:txBody>
                    <a:bodyPr/>
                    <a:lstStyle/>
                    <a:p>
                      <a:pPr algn="l" fontAlgn="ctr"/>
                      <a:r>
                        <a:rPr lang="tr-TR" sz="900" b="0" i="0" u="none" strike="noStrike">
                          <a:solidFill>
                            <a:srgbClr val="000000"/>
                          </a:solidFill>
                          <a:effectLst/>
                          <a:latin typeface="Calibri" panose="020F0502020204030204" pitchFamily="34" charset="0"/>
                        </a:rPr>
                        <a:t>Üniversitedeki Diğer Araştırma Merkezleri</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Protokolü, Ortak Faaliyetler ve Araştırmalar</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6806182"/>
                  </a:ext>
                </a:extLst>
              </a:tr>
              <a:tr h="295054">
                <a:tc>
                  <a:txBody>
                    <a:bodyPr/>
                    <a:lstStyle/>
                    <a:p>
                      <a:pPr algn="l" fontAlgn="ctr"/>
                      <a:r>
                        <a:rPr lang="tr-TR" sz="900" b="0" i="0" u="none" strike="noStrike">
                          <a:solidFill>
                            <a:srgbClr val="000000"/>
                          </a:solidFill>
                          <a:effectLst/>
                          <a:latin typeface="Calibri" panose="020F0502020204030204" pitchFamily="34" charset="0"/>
                        </a:rPr>
                        <a:t>Öğrenciler</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Destek Olmak</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Etkinlik, Sertifika Programları ve Sektör Bazlı Projelerle Destek Beklentisi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7717344"/>
                  </a:ext>
                </a:extLst>
              </a:tr>
              <a:tr h="268697">
                <a:tc>
                  <a:txBody>
                    <a:bodyPr/>
                    <a:lstStyle/>
                    <a:p>
                      <a:pPr algn="l" fontAlgn="ctr"/>
                      <a:r>
                        <a:rPr lang="tr-TR" sz="900" b="0" i="0" u="none" strike="noStrike">
                          <a:solidFill>
                            <a:srgbClr val="000000"/>
                          </a:solidFill>
                          <a:effectLst/>
                          <a:latin typeface="Calibri" panose="020F0502020204030204" pitchFamily="34" charset="0"/>
                        </a:rPr>
                        <a:t>Turizm Sanayi Özel Sektör ve Kamu Kurumları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Calibri" panose="020F0502020204030204" pitchFamily="34" charset="0"/>
                        </a:rPr>
                        <a:t>İş Birliği ve Veri Paylaşımı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Danışmanlık, Bilgi </a:t>
                      </a:r>
                      <a:r>
                        <a:rPr lang="tr-TR" sz="900" b="0" i="0" u="none" strike="noStrike" dirty="0" err="1">
                          <a:solidFill>
                            <a:srgbClr val="000000"/>
                          </a:solidFill>
                          <a:effectLst/>
                          <a:latin typeface="Calibri" panose="020F0502020204030204" pitchFamily="34" charset="0"/>
                        </a:rPr>
                        <a:t>Alışverisi</a:t>
                      </a:r>
                      <a:r>
                        <a:rPr lang="tr-TR" sz="900" b="0" i="0" u="none" strike="noStrike" dirty="0">
                          <a:solidFill>
                            <a:srgbClr val="000000"/>
                          </a:solidFill>
                          <a:effectLst/>
                          <a:latin typeface="Calibri" panose="020F0502020204030204" pitchFamily="34" charset="0"/>
                        </a:rPr>
                        <a:t> ve Ortak Etkinlik </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7010368"/>
                  </a:ext>
                </a:extLst>
              </a:tr>
              <a:tr h="268697">
                <a:tc>
                  <a:txBody>
                    <a:bodyPr/>
                    <a:lstStyle/>
                    <a:p>
                      <a:pPr algn="l" fontAlgn="ctr"/>
                      <a:r>
                        <a:rPr lang="tr-TR" sz="900" b="0" i="0" u="none" strike="noStrike">
                          <a:solidFill>
                            <a:srgbClr val="000000"/>
                          </a:solidFill>
                          <a:effectLst/>
                          <a:latin typeface="Calibri" panose="020F0502020204030204" pitchFamily="34" charset="0"/>
                        </a:rPr>
                        <a:t>Rixos Beldibi</a:t>
                      </a:r>
                    </a:p>
                  </a:txBody>
                  <a:tcPr marL="1539" marR="1539" marT="1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ve Veri Paylaşımı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Danışmanlık, Bilgi </a:t>
                      </a:r>
                      <a:r>
                        <a:rPr lang="tr-TR" sz="900" b="0" i="0" u="none" strike="noStrike" dirty="0" err="1">
                          <a:solidFill>
                            <a:srgbClr val="000000"/>
                          </a:solidFill>
                          <a:effectLst/>
                          <a:latin typeface="Calibri" panose="020F0502020204030204" pitchFamily="34" charset="0"/>
                        </a:rPr>
                        <a:t>Alışverisi</a:t>
                      </a:r>
                      <a:r>
                        <a:rPr lang="tr-TR" sz="900" b="0" i="0" u="none" strike="noStrike" dirty="0">
                          <a:solidFill>
                            <a:srgbClr val="000000"/>
                          </a:solidFill>
                          <a:effectLst/>
                          <a:latin typeface="Calibri" panose="020F0502020204030204" pitchFamily="34" charset="0"/>
                        </a:rPr>
                        <a:t> ve Ortak Etkinlik </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0780374"/>
                  </a:ext>
                </a:extLst>
              </a:tr>
              <a:tr h="268697">
                <a:tc>
                  <a:txBody>
                    <a:bodyPr/>
                    <a:lstStyle/>
                    <a:p>
                      <a:pPr algn="l" fontAlgn="ctr"/>
                      <a:r>
                        <a:rPr lang="tr-TR" sz="900" b="0" i="0" u="none" strike="noStrike">
                          <a:solidFill>
                            <a:srgbClr val="000000"/>
                          </a:solidFill>
                          <a:effectLst/>
                          <a:latin typeface="Calibri" panose="020F0502020204030204" pitchFamily="34" charset="0"/>
                        </a:rPr>
                        <a:t>Rixos Tekirova</a:t>
                      </a:r>
                    </a:p>
                  </a:txBody>
                  <a:tcPr marL="1539" marR="1539" marT="1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Calibri" panose="020F0502020204030204" pitchFamily="34" charset="0"/>
                        </a:rPr>
                        <a:t>İş Birliği ve Veri Paylaşımı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Danışmanlık, Bilgi </a:t>
                      </a:r>
                      <a:r>
                        <a:rPr lang="tr-TR" sz="900" b="0" i="0" u="none" strike="noStrike" dirty="0" err="1">
                          <a:solidFill>
                            <a:srgbClr val="000000"/>
                          </a:solidFill>
                          <a:effectLst/>
                          <a:latin typeface="Calibri" panose="020F0502020204030204" pitchFamily="34" charset="0"/>
                        </a:rPr>
                        <a:t>Alışverisi</a:t>
                      </a:r>
                      <a:r>
                        <a:rPr lang="tr-TR" sz="900" b="0" i="0" u="none" strike="noStrike" dirty="0">
                          <a:solidFill>
                            <a:srgbClr val="000000"/>
                          </a:solidFill>
                          <a:effectLst/>
                          <a:latin typeface="Calibri" panose="020F0502020204030204" pitchFamily="34" charset="0"/>
                        </a:rPr>
                        <a:t> ve Ortak Etkinlik </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4256129"/>
                  </a:ext>
                </a:extLst>
              </a:tr>
              <a:tr h="295054">
                <a:tc>
                  <a:txBody>
                    <a:bodyPr/>
                    <a:lstStyle/>
                    <a:p>
                      <a:pPr algn="l" fontAlgn="ctr"/>
                      <a:r>
                        <a:rPr lang="tr-TR" sz="900" b="0" i="0" u="none" strike="noStrike" dirty="0">
                          <a:solidFill>
                            <a:srgbClr val="000000"/>
                          </a:solidFill>
                          <a:effectLst/>
                          <a:latin typeface="Calibri" panose="020F0502020204030204" pitchFamily="34" charset="0"/>
                        </a:rPr>
                        <a:t>Çalışma ve Sosyal Güvenlik Bakanlığı Uluslararası İşgücü Genel Müdürlüğü</a:t>
                      </a:r>
                    </a:p>
                  </a:txBody>
                  <a:tcPr marL="1539" marR="1539" marT="1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ve Veri Paylaşımı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tr-TR" sz="900" b="0" i="0" u="none" strike="noStrike" dirty="0">
                          <a:solidFill>
                            <a:srgbClr val="000000"/>
                          </a:solidFill>
                          <a:effectLst/>
                          <a:latin typeface="Calibri" panose="020F0502020204030204" pitchFamily="34" charset="0"/>
                        </a:rPr>
                        <a:t>Danışmanlık ve Bilgi </a:t>
                      </a:r>
                      <a:r>
                        <a:rPr lang="tr-TR" sz="900" b="0" i="0" u="none" strike="noStrike" dirty="0" err="1">
                          <a:solidFill>
                            <a:srgbClr val="000000"/>
                          </a:solidFill>
                          <a:effectLst/>
                          <a:latin typeface="Calibri" panose="020F0502020204030204" pitchFamily="34" charset="0"/>
                        </a:rPr>
                        <a:t>Alışverisi</a:t>
                      </a:r>
                      <a:r>
                        <a:rPr lang="tr-TR" sz="900" b="0" i="0" u="none" strike="noStrike" dirty="0">
                          <a:solidFill>
                            <a:srgbClr val="000000"/>
                          </a:solidFill>
                          <a:effectLst/>
                          <a:latin typeface="Calibri" panose="020F0502020204030204" pitchFamily="34" charset="0"/>
                        </a:rPr>
                        <a:t> </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317484214"/>
                  </a:ext>
                </a:extLst>
              </a:tr>
              <a:tr h="268697">
                <a:tc>
                  <a:txBody>
                    <a:bodyPr/>
                    <a:lstStyle/>
                    <a:p>
                      <a:pPr algn="l" fontAlgn="ctr"/>
                      <a:r>
                        <a:rPr lang="tr-TR" sz="900" b="0" i="0" u="none" strike="noStrike" dirty="0">
                          <a:solidFill>
                            <a:srgbClr val="000000"/>
                          </a:solidFill>
                          <a:effectLst/>
                          <a:latin typeface="Calibri" panose="020F0502020204030204" pitchFamily="34" charset="0"/>
                        </a:rPr>
                        <a:t>Turizm ve Kültür Bakanlığı Antalya İl Kültür ve Turizm Müdürlüğü</a:t>
                      </a:r>
                    </a:p>
                  </a:txBody>
                  <a:tcPr marL="1539" marR="1539" marT="1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ve Veri Paylaşımı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tr-TR" sz="900" b="0" i="0" u="none" strike="noStrike" dirty="0">
                          <a:solidFill>
                            <a:srgbClr val="000000"/>
                          </a:solidFill>
                          <a:effectLst/>
                          <a:latin typeface="Calibri" panose="020F0502020204030204" pitchFamily="34" charset="0"/>
                        </a:rPr>
                        <a:t>Danışmanlık ve Bilgi </a:t>
                      </a:r>
                      <a:r>
                        <a:rPr lang="tr-TR" sz="900" b="0" i="0" u="none" strike="noStrike" dirty="0" err="1">
                          <a:solidFill>
                            <a:srgbClr val="000000"/>
                          </a:solidFill>
                          <a:effectLst/>
                          <a:latin typeface="Calibri" panose="020F0502020204030204" pitchFamily="34" charset="0"/>
                        </a:rPr>
                        <a:t>Alışverisi</a:t>
                      </a:r>
                      <a:r>
                        <a:rPr lang="tr-TR" sz="900" b="0" i="0" u="none" strike="noStrike" dirty="0">
                          <a:solidFill>
                            <a:srgbClr val="000000"/>
                          </a:solidFill>
                          <a:effectLst/>
                          <a:latin typeface="Calibri" panose="020F0502020204030204" pitchFamily="34" charset="0"/>
                        </a:rPr>
                        <a:t> </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413564875"/>
                  </a:ext>
                </a:extLst>
              </a:tr>
              <a:tr h="268697">
                <a:tc>
                  <a:txBody>
                    <a:bodyPr/>
                    <a:lstStyle/>
                    <a:p>
                      <a:pPr algn="l" fontAlgn="ctr"/>
                      <a:r>
                        <a:rPr lang="tr-TR" sz="900" b="0" i="0" u="none" strike="noStrike" dirty="0">
                          <a:solidFill>
                            <a:srgbClr val="000000"/>
                          </a:solidFill>
                          <a:effectLst/>
                          <a:latin typeface="Calibri" panose="020F0502020204030204" pitchFamily="34" charset="0"/>
                        </a:rPr>
                        <a:t>Antalya Tanıtım Vakfı</a:t>
                      </a:r>
                    </a:p>
                  </a:txBody>
                  <a:tcPr marL="1539" marR="1539" marT="1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tr-TR" sz="900" b="0" i="0" u="none" strike="noStrike" dirty="0">
                          <a:solidFill>
                            <a:srgbClr val="000000"/>
                          </a:solidFill>
                          <a:effectLst/>
                          <a:latin typeface="Calibri" panose="020F0502020204030204" pitchFamily="34" charset="0"/>
                        </a:rPr>
                        <a:t>İş Birliği ve Veri Paylaşımı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ctr"/>
                      <a:r>
                        <a:rPr lang="tr-TR" sz="900" b="0" i="0" u="none" strike="noStrike" dirty="0">
                          <a:solidFill>
                            <a:srgbClr val="000000"/>
                          </a:solidFill>
                          <a:effectLst/>
                          <a:latin typeface="Calibri" panose="020F0502020204030204" pitchFamily="34" charset="0"/>
                        </a:rPr>
                        <a:t>Danışmanlık, Bilgi </a:t>
                      </a:r>
                      <a:r>
                        <a:rPr lang="tr-TR" sz="900" b="0" i="0" u="none" strike="noStrike" dirty="0" err="1">
                          <a:solidFill>
                            <a:srgbClr val="000000"/>
                          </a:solidFill>
                          <a:effectLst/>
                          <a:latin typeface="Calibri" panose="020F0502020204030204" pitchFamily="34" charset="0"/>
                        </a:rPr>
                        <a:t>Alışverisi</a:t>
                      </a:r>
                      <a:r>
                        <a:rPr lang="tr-TR" sz="900" b="0" i="0" u="none" strike="noStrike" dirty="0">
                          <a:solidFill>
                            <a:srgbClr val="000000"/>
                          </a:solidFill>
                          <a:effectLst/>
                          <a:latin typeface="Calibri" panose="020F0502020204030204" pitchFamily="34" charset="0"/>
                        </a:rPr>
                        <a:t> ve Ortak Etkinlik </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856461877"/>
                  </a:ext>
                </a:extLst>
              </a:tr>
              <a:tr h="268697">
                <a:tc>
                  <a:txBody>
                    <a:bodyPr/>
                    <a:lstStyle/>
                    <a:p>
                      <a:pPr algn="l" fontAlgn="ctr"/>
                      <a:r>
                        <a:rPr lang="tr-TR" sz="900" b="0" i="0" u="none" strike="noStrike" dirty="0">
                          <a:solidFill>
                            <a:srgbClr val="000000"/>
                          </a:solidFill>
                          <a:effectLst/>
                          <a:latin typeface="Calibri" panose="020F0502020204030204" pitchFamily="34" charset="0"/>
                        </a:rPr>
                        <a:t>Turistler</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Calibri" panose="020F0502020204030204" pitchFamily="34" charset="0"/>
                        </a:rPr>
                        <a:t>Veri Kaynağı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err="1">
                          <a:solidFill>
                            <a:srgbClr val="000000"/>
                          </a:solidFill>
                          <a:effectLst/>
                          <a:latin typeface="Calibri" panose="020F0502020204030204" pitchFamily="34" charset="0"/>
                        </a:rPr>
                        <a:t>Sektörel</a:t>
                      </a:r>
                      <a:r>
                        <a:rPr lang="tr-TR" sz="900" b="0" i="0" u="none" strike="noStrike" dirty="0">
                          <a:solidFill>
                            <a:srgbClr val="000000"/>
                          </a:solidFill>
                          <a:effectLst/>
                          <a:latin typeface="Calibri" panose="020F0502020204030204" pitchFamily="34" charset="0"/>
                        </a:rPr>
                        <a:t> kalitenin arttırılması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15965"/>
                  </a:ext>
                </a:extLst>
              </a:tr>
              <a:tr h="295054">
                <a:tc>
                  <a:txBody>
                    <a:bodyPr/>
                    <a:lstStyle/>
                    <a:p>
                      <a:pPr algn="l" fontAlgn="ctr"/>
                      <a:r>
                        <a:rPr lang="tr-TR" sz="900" b="0" i="0" u="none" strike="noStrike" dirty="0">
                          <a:solidFill>
                            <a:srgbClr val="000000"/>
                          </a:solidFill>
                          <a:effectLst/>
                          <a:latin typeface="Calibri" panose="020F0502020204030204" pitchFamily="34" charset="0"/>
                        </a:rPr>
                        <a:t>Yerel halk</a:t>
                      </a:r>
                    </a:p>
                  </a:txBody>
                  <a:tcPr marL="1539" marR="1539" marT="1539"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Veri Kaynağı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Bölgesel kalkınmaya katkı</a:t>
                      </a:r>
                      <a:br>
                        <a:rPr lang="tr-TR" sz="900" b="0" i="0" u="none" strike="noStrike" dirty="0">
                          <a:solidFill>
                            <a:srgbClr val="000000"/>
                          </a:solidFill>
                          <a:effectLst/>
                          <a:latin typeface="Calibri" panose="020F0502020204030204" pitchFamily="34" charset="0"/>
                        </a:rPr>
                      </a:br>
                      <a:endParaRPr lang="tr-TR" sz="900" b="0" i="0" u="none" strike="noStrike" dirty="0">
                        <a:solidFill>
                          <a:srgbClr val="000000"/>
                        </a:solidFill>
                        <a:effectLst/>
                        <a:latin typeface="Calibri" panose="020F0502020204030204" pitchFamily="34" charset="0"/>
                      </a:endParaRP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1752667"/>
                  </a:ext>
                </a:extLst>
              </a:tr>
              <a:tr h="295054">
                <a:tc>
                  <a:txBody>
                    <a:bodyPr/>
                    <a:lstStyle/>
                    <a:p>
                      <a:pPr algn="l" fontAlgn="ctr"/>
                      <a:r>
                        <a:rPr lang="tr-TR" sz="900" b="0" i="0" u="none" strike="noStrike" dirty="0">
                          <a:solidFill>
                            <a:srgbClr val="000000"/>
                          </a:solidFill>
                          <a:effectLst/>
                          <a:latin typeface="Calibri" panose="020F0502020204030204" pitchFamily="34" charset="0"/>
                        </a:rPr>
                        <a:t>Yükseköğretim Kalite Kurulu</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ABÜ İç Kalite Güvence Sisteminin oluşturulması ve ABÜ iç kalite güvencesinin artırılması</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Düzenli olarak KİDR, Kurumsal Dış Değerlendirme ve Kurumsal Akreditasyon süreçlerinde işbirliği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8699140"/>
                  </a:ext>
                </a:extLst>
              </a:tr>
              <a:tr h="201867">
                <a:tc>
                  <a:txBody>
                    <a:bodyPr/>
                    <a:lstStyle/>
                    <a:p>
                      <a:pPr algn="l" fontAlgn="ctr"/>
                      <a:r>
                        <a:rPr lang="tr-TR" sz="900" b="0" i="0" u="none" strike="noStrike">
                          <a:solidFill>
                            <a:srgbClr val="000000"/>
                          </a:solidFill>
                          <a:effectLst/>
                          <a:latin typeface="Calibri" panose="020F0502020204030204" pitchFamily="34" charset="0"/>
                        </a:rPr>
                        <a:t>Bağımsız Denetim Kuruluşu</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Calibri" panose="020F0502020204030204" pitchFamily="34" charset="0"/>
                        </a:rPr>
                        <a:t>Dış denetimleri gerçekleştirmesi sebebiyle</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Mevzuata uygun olarak dış denetimleri gerçekleştirmesi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518234"/>
                  </a:ext>
                </a:extLst>
              </a:tr>
              <a:tr h="295054">
                <a:tc>
                  <a:txBody>
                    <a:bodyPr/>
                    <a:lstStyle/>
                    <a:p>
                      <a:pPr algn="l" fontAlgn="ctr"/>
                      <a:r>
                        <a:rPr lang="tr-TR" sz="900" b="0" i="0" u="none" strike="noStrike">
                          <a:solidFill>
                            <a:srgbClr val="000000"/>
                          </a:solidFill>
                          <a:effectLst/>
                          <a:latin typeface="Calibri" panose="020F0502020204030204" pitchFamily="34" charset="0"/>
                        </a:rPr>
                        <a:t>ABU Öğrenci toplulukları</a:t>
                      </a:r>
                    </a:p>
                  </a:txBody>
                  <a:tcPr marL="1539" marR="1539" marT="1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Calibri" panose="020F0502020204030204" pitchFamily="34" charset="0"/>
                        </a:rPr>
                        <a:t>Destek Olmak</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Calibri" panose="020F0502020204030204" pitchFamily="34" charset="0"/>
                        </a:rPr>
                        <a:t>Etkinlik, Sertifika Programları ve Sektör Bazlı Projelerle Destek Beklentisi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12293"/>
                  </a:ext>
                </a:extLst>
              </a:tr>
              <a:tr h="295054">
                <a:tc>
                  <a:txBody>
                    <a:bodyPr/>
                    <a:lstStyle/>
                    <a:p>
                      <a:pPr algn="l" fontAlgn="ctr"/>
                      <a:r>
                        <a:rPr lang="tr-TR" sz="900" b="0" i="0" u="none" strike="noStrike">
                          <a:solidFill>
                            <a:srgbClr val="000000"/>
                          </a:solidFill>
                          <a:effectLst/>
                          <a:latin typeface="Calibri" panose="020F0502020204030204" pitchFamily="34" charset="0"/>
                        </a:rPr>
                        <a:t>Turizm topluluğu</a:t>
                      </a:r>
                    </a:p>
                  </a:txBody>
                  <a:tcPr marL="1539" marR="1539" marT="1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Calibri" panose="020F0502020204030204" pitchFamily="34" charset="0"/>
                        </a:rPr>
                        <a:t>Destek Olmak</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Calibri" panose="020F0502020204030204" pitchFamily="34" charset="0"/>
                        </a:rPr>
                        <a:t>Etkinlik, Sertifika Programları ve Sektör Bazlı Projelerle Destek Beklentisi</a:t>
                      </a:r>
                    </a:p>
                  </a:txBody>
                  <a:tcPr marL="1539" marR="1539" marT="1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941263"/>
                  </a:ext>
                </a:extLst>
              </a:tr>
            </a:tbl>
          </a:graphicData>
        </a:graphic>
      </p:graphicFrame>
    </p:spTree>
    <p:extLst>
      <p:ext uri="{BB962C8B-B14F-4D97-AF65-F5344CB8AC3E}">
        <p14:creationId xmlns:p14="http://schemas.microsoft.com/office/powerpoint/2010/main" val="377100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692539791"/>
              </p:ext>
            </p:extLst>
          </p:nvPr>
        </p:nvGraphicFramePr>
        <p:xfrm>
          <a:off x="531723" y="1704694"/>
          <a:ext cx="8230019" cy="2021840"/>
        </p:xfrm>
        <a:graphic>
          <a:graphicData uri="http://schemas.openxmlformats.org/drawingml/2006/table">
            <a:tbl>
              <a:tblPr firstRow="1" bandRow="1">
                <a:tableStyleId>{3B4B98B0-60AC-42C2-AFA5-B58CD77FA1E5}</a:tableStyleId>
              </a:tblPr>
              <a:tblGrid>
                <a:gridCol w="8021739">
                  <a:extLst>
                    <a:ext uri="{9D8B030D-6E8A-4147-A177-3AD203B41FA5}">
                      <a16:colId xmlns:a16="http://schemas.microsoft.com/office/drawing/2014/main" val="3521804200"/>
                    </a:ext>
                  </a:extLst>
                </a:gridCol>
                <a:gridCol w="208280">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  T4- Yasal ve idari (yabancı öğrenciler için çalışma izni gibi) düzenlemelerin ve süreçlerin karmaşıklığı sonucunda verimliliğin azalması</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smtClean="0">
                          <a:solidFill>
                            <a:srgbClr val="0C0D0D"/>
                          </a:solidFill>
                        </a:rPr>
                        <a:t>: 19.09.2024</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Sorumlu</a:t>
                      </a:r>
                      <a:r>
                        <a:rPr lang="tr-TR" baseline="0" dirty="0" smtClean="0">
                          <a:solidFill>
                            <a:srgbClr val="0C0D0D"/>
                          </a:solidFill>
                        </a:rPr>
                        <a:t> </a:t>
                      </a:r>
                      <a:r>
                        <a:rPr lang="tr-TR" baseline="0" dirty="0">
                          <a:solidFill>
                            <a:srgbClr val="0C0D0D"/>
                          </a:solidFill>
                        </a:rPr>
                        <a:t>Birim </a:t>
                      </a:r>
                      <a:r>
                        <a:rPr lang="tr-TR" baseline="0" dirty="0" smtClean="0">
                          <a:solidFill>
                            <a:srgbClr val="0C0D0D"/>
                          </a:solidFill>
                        </a:rPr>
                        <a:t>: TURAM Yönetim</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r>
                        <a:rPr lang="tr-TR" dirty="0" smtClean="0">
                          <a:solidFill>
                            <a:srgbClr val="0C0D0D"/>
                          </a:solidFill>
                        </a:rPr>
                        <a:t>: Çalışma izni ile ilgili yasal düzenlemelerin kontrol edilmesi (bakanlığın web sitesinin 6 ayda bir kontrolü veya  kontaktaki yetkili ile iletişim)</a:t>
                      </a:r>
                      <a:endParaRPr lang="tr-TR" dirty="0">
                        <a:solidFill>
                          <a:srgbClr val="0C0D0D"/>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621233620"/>
              </p:ext>
            </p:extLst>
          </p:nvPr>
        </p:nvGraphicFramePr>
        <p:xfrm>
          <a:off x="531723" y="4143153"/>
          <a:ext cx="8230019" cy="1752600"/>
        </p:xfrm>
        <a:graphic>
          <a:graphicData uri="http://schemas.openxmlformats.org/drawingml/2006/table">
            <a:tbl>
              <a:tblPr firstRow="1" bandRow="1">
                <a:tableStyleId>{3B4B98B0-60AC-42C2-AFA5-B58CD77FA1E5}</a:tableStyleId>
              </a:tblPr>
              <a:tblGrid>
                <a:gridCol w="8021739">
                  <a:extLst>
                    <a:ext uri="{9D8B030D-6E8A-4147-A177-3AD203B41FA5}">
                      <a16:colId xmlns:a16="http://schemas.microsoft.com/office/drawing/2014/main" val="3521804200"/>
                    </a:ext>
                  </a:extLst>
                </a:gridCol>
                <a:gridCol w="208280">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  T3-  </a:t>
                      </a:r>
                      <a:r>
                        <a:rPr lang="tr-TR" baseline="0" dirty="0" err="1" smtClean="0">
                          <a:solidFill>
                            <a:srgbClr val="0C0D0D"/>
                          </a:solidFill>
                        </a:rPr>
                        <a:t>Tübitak</a:t>
                      </a:r>
                      <a:r>
                        <a:rPr lang="tr-TR" baseline="0" dirty="0" smtClean="0">
                          <a:solidFill>
                            <a:srgbClr val="0C0D0D"/>
                          </a:solidFill>
                        </a:rPr>
                        <a:t>, Baka, EU gibi kurumlara  proje başvurularının yapılamaması</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smtClean="0">
                          <a:solidFill>
                            <a:srgbClr val="0C0D0D"/>
                          </a:solidFill>
                        </a:rPr>
                        <a:t>: 31.12.2024</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Sorumlu</a:t>
                      </a:r>
                      <a:r>
                        <a:rPr lang="tr-TR" baseline="0" dirty="0" smtClean="0">
                          <a:solidFill>
                            <a:srgbClr val="0C0D0D"/>
                          </a:solidFill>
                        </a:rPr>
                        <a:t> </a:t>
                      </a:r>
                      <a:r>
                        <a:rPr lang="tr-TR" baseline="0" dirty="0">
                          <a:solidFill>
                            <a:srgbClr val="0C0D0D"/>
                          </a:solidFill>
                        </a:rPr>
                        <a:t>Birim </a:t>
                      </a:r>
                      <a:r>
                        <a:rPr lang="tr-TR" baseline="0" dirty="0" smtClean="0">
                          <a:solidFill>
                            <a:srgbClr val="0C0D0D"/>
                          </a:solidFill>
                        </a:rPr>
                        <a:t>: TURAM Yönetim</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r>
                        <a:rPr lang="tr-TR" dirty="0" smtClean="0">
                          <a:solidFill>
                            <a:srgbClr val="0C0D0D"/>
                          </a:solidFill>
                        </a:rPr>
                        <a:t>: </a:t>
                      </a:r>
                      <a:r>
                        <a:rPr lang="tr-TR" dirty="0" smtClean="0">
                          <a:solidFill>
                            <a:srgbClr val="0C0D0D"/>
                          </a:solidFill>
                        </a:rPr>
                        <a:t>Turizm </a:t>
                      </a:r>
                      <a:r>
                        <a:rPr lang="tr-TR" dirty="0" smtClean="0">
                          <a:solidFill>
                            <a:srgbClr val="0C0D0D"/>
                          </a:solidFill>
                        </a:rPr>
                        <a:t>Fakültesi ile </a:t>
                      </a:r>
                      <a:r>
                        <a:rPr lang="tr-TR" dirty="0" err="1" smtClean="0">
                          <a:solidFill>
                            <a:srgbClr val="0C0D0D"/>
                          </a:solidFill>
                        </a:rPr>
                        <a:t>Çalıştay</a:t>
                      </a:r>
                      <a:r>
                        <a:rPr lang="tr-TR" dirty="0" smtClean="0">
                          <a:solidFill>
                            <a:srgbClr val="0C0D0D"/>
                          </a:solidFill>
                        </a:rPr>
                        <a:t> planlanması</a:t>
                      </a:r>
                      <a:endParaRPr lang="tr-TR" dirty="0">
                        <a:solidFill>
                          <a:srgbClr val="0C0D0D"/>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027100" y="2329842"/>
            <a:ext cx="880019" cy="2855934"/>
          </a:xfrm>
          <a:prstGeom prst="ellipse">
            <a:avLst/>
          </a:prstGeom>
          <a:noFill/>
          <a:ln w="57150">
            <a:solidFill>
              <a:srgbClr val="0C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9" name="Grafik 8"/>
          <p:cNvGraphicFramePr>
            <a:graphicFrameLocks/>
          </p:cNvGraphicFramePr>
          <p:nvPr>
            <p:extLst>
              <p:ext uri="{D42A27DB-BD31-4B8C-83A1-F6EECF244321}">
                <p14:modId xmlns:p14="http://schemas.microsoft.com/office/powerpoint/2010/main" val="2077175586"/>
              </p:ext>
            </p:extLst>
          </p:nvPr>
        </p:nvGraphicFramePr>
        <p:xfrm>
          <a:off x="251520" y="1699747"/>
          <a:ext cx="7655600" cy="4964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670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027100" y="2329842"/>
            <a:ext cx="880019" cy="2855934"/>
          </a:xfrm>
          <a:prstGeom prst="ellipse">
            <a:avLst/>
          </a:prstGeom>
          <a:noFill/>
          <a:ln w="57150">
            <a:solidFill>
              <a:srgbClr val="0C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248155" y="1669822"/>
            <a:ext cx="5127370" cy="1631216"/>
          </a:xfrm>
          <a:prstGeom prst="rect">
            <a:avLst/>
          </a:prstGeom>
        </p:spPr>
        <p:txBody>
          <a:bodyPr wrap="square">
            <a:spAutoFit/>
          </a:bodyPr>
          <a:lstStyle/>
          <a:p>
            <a:r>
              <a:rPr lang="tr-TR" sz="2500" dirty="0" smtClean="0">
                <a:solidFill>
                  <a:srgbClr val="0C0D0D"/>
                </a:solidFill>
              </a:rPr>
              <a:t>19.12. 2023 tarihinde Gastronomi ve Aşçılık öğrencilerimiz Nirvana </a:t>
            </a:r>
            <a:r>
              <a:rPr lang="tr-TR" sz="2500" dirty="0" err="1" smtClean="0">
                <a:solidFill>
                  <a:srgbClr val="0C0D0D"/>
                </a:solidFill>
              </a:rPr>
              <a:t>Cosmos</a:t>
            </a:r>
            <a:r>
              <a:rPr lang="tr-TR" sz="2500" dirty="0" smtClean="0">
                <a:solidFill>
                  <a:srgbClr val="0C0D0D"/>
                </a:solidFill>
              </a:rPr>
              <a:t> Restoran yetkilileri ile farklı kokteyl çeşitleri yapımını deneyimlediler.</a:t>
            </a:r>
            <a:endParaRPr lang="tr-TR" sz="2500" dirty="0">
              <a:solidFill>
                <a:srgbClr val="0C0D0D"/>
              </a:solidFill>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7685" y="1365757"/>
            <a:ext cx="3686315" cy="5214730"/>
          </a:xfrm>
          <a:prstGeom prst="rect">
            <a:avLst/>
          </a:prstGeom>
        </p:spPr>
      </p:pic>
      <p:pic>
        <p:nvPicPr>
          <p:cNvPr id="12" name="Resim 11"/>
          <p:cNvPicPr>
            <a:picLocks noChangeAspect="1"/>
          </p:cNvPicPr>
          <p:nvPr/>
        </p:nvPicPr>
        <p:blipFill>
          <a:blip r:embed="rId5"/>
          <a:stretch>
            <a:fillRect/>
          </a:stretch>
        </p:blipFill>
        <p:spPr>
          <a:xfrm>
            <a:off x="343015" y="3882292"/>
            <a:ext cx="4734994" cy="2698195"/>
          </a:xfrm>
          <a:prstGeom prst="rect">
            <a:avLst/>
          </a:prstGeom>
        </p:spPr>
      </p:pic>
    </p:spTree>
    <p:extLst>
      <p:ext uri="{BB962C8B-B14F-4D97-AF65-F5344CB8AC3E}">
        <p14:creationId xmlns:p14="http://schemas.microsoft.com/office/powerpoint/2010/main" val="14950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C955FC4-74E2-494C-B642-B6B587CCC4C6}" type="slidenum">
              <a:rPr lang="tr-TR" smtClean="0">
                <a:solidFill>
                  <a:schemeClr val="accent1"/>
                </a:solidFill>
              </a:rPr>
              <a:t>8</a:t>
            </a:fld>
            <a:endParaRPr lang="tr-TR" dirty="0">
              <a:solidFill>
                <a:schemeClr val="accent1"/>
              </a:solidFill>
            </a:endParaRPr>
          </a:p>
        </p:txBody>
      </p:sp>
      <p:graphicFrame>
        <p:nvGraphicFramePr>
          <p:cNvPr id="6" name="Grafik 5"/>
          <p:cNvGraphicFramePr>
            <a:graphicFrameLocks/>
          </p:cNvGraphicFramePr>
          <p:nvPr>
            <p:extLst>
              <p:ext uri="{D42A27DB-BD31-4B8C-83A1-F6EECF244321}">
                <p14:modId xmlns:p14="http://schemas.microsoft.com/office/powerpoint/2010/main" val="1994841278"/>
              </p:ext>
            </p:extLst>
          </p:nvPr>
        </p:nvGraphicFramePr>
        <p:xfrm>
          <a:off x="351484" y="1537855"/>
          <a:ext cx="8366629" cy="5320145"/>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sp>
        <p:nvSpPr>
          <p:cNvPr id="7" name="Oval 6"/>
          <p:cNvSpPr/>
          <p:nvPr/>
        </p:nvSpPr>
        <p:spPr>
          <a:xfrm>
            <a:off x="7039626" y="2342367"/>
            <a:ext cx="1027135" cy="304382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tr-TR">
              <a:solidFill>
                <a:srgbClr val="001626"/>
              </a:solidFill>
            </a:endParaRPr>
          </a:p>
        </p:txBody>
      </p:sp>
    </p:spTree>
    <p:extLst>
      <p:ext uri="{BB962C8B-B14F-4D97-AF65-F5344CB8AC3E}">
        <p14:creationId xmlns:p14="http://schemas.microsoft.com/office/powerpoint/2010/main" val="198791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59355" y="1808583"/>
            <a:ext cx="4871911" cy="1994287"/>
          </a:xfrm>
        </p:spPr>
        <p:txBody>
          <a:bodyPr>
            <a:normAutofit/>
          </a:bodyPr>
          <a:lstStyle/>
          <a:p>
            <a:r>
              <a:rPr lang="tr-TR" sz="3000" dirty="0" smtClean="0">
                <a:solidFill>
                  <a:srgbClr val="0C0D0D"/>
                </a:solidFill>
                <a:latin typeface="+mn-lt"/>
              </a:rPr>
              <a:t>Turizm Fakültesi öğrencilerimiz restoran açmak için gerekli mevzuat koşulları hakkında bilgilendirildi.</a:t>
            </a:r>
            <a:endParaRPr lang="tr-TR" sz="3000" dirty="0">
              <a:solidFill>
                <a:srgbClr val="0C0D0D"/>
              </a:solidFill>
              <a:latin typeface="+mn-lt"/>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776" y="1433944"/>
            <a:ext cx="3696695" cy="5228706"/>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8176" y="4136101"/>
            <a:ext cx="4630188" cy="2604481"/>
          </a:xfrm>
          <a:prstGeom prst="rect">
            <a:avLst/>
          </a:prstGeom>
        </p:spPr>
      </p:pic>
      <p:sp>
        <p:nvSpPr>
          <p:cNvPr id="7"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spTree>
    <p:extLst>
      <p:ext uri="{BB962C8B-B14F-4D97-AF65-F5344CB8AC3E}">
        <p14:creationId xmlns:p14="http://schemas.microsoft.com/office/powerpoint/2010/main" val="1114838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6395</TotalTime>
  <Words>1690</Words>
  <Application>Microsoft Office PowerPoint</Application>
  <PresentationFormat>Ekran Gösterisi (4:3)</PresentationFormat>
  <Paragraphs>272</Paragraphs>
  <Slides>27</Slides>
  <Notes>25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27</vt:i4>
      </vt:variant>
    </vt:vector>
  </HeadingPairs>
  <TitlesOfParts>
    <vt:vector size="34" baseType="lpstr">
      <vt:lpstr>Arial</vt:lpstr>
      <vt:lpstr>Calibri</vt:lpstr>
      <vt:lpstr>Calibri Light</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Turizm Fakültesi öğrencilerimiz restoran açmak için gerekli mevzuat koşulları hakkında bilgilendirildi.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TURAM Geleceğin Turizmcileri Programı</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Çağla MCKENZIE</cp:lastModifiedBy>
  <cp:revision>137</cp:revision>
  <dcterms:created xsi:type="dcterms:W3CDTF">2020-01-20T10:44:30Z</dcterms:created>
  <dcterms:modified xsi:type="dcterms:W3CDTF">2024-05-26T11:02:27Z</dcterms:modified>
</cp:coreProperties>
</file>