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88" r:id="rId3"/>
    <p:sldId id="347" r:id="rId4"/>
    <p:sldId id="346" r:id="rId5"/>
    <p:sldId id="320" r:id="rId6"/>
    <p:sldId id="363" r:id="rId7"/>
    <p:sldId id="364" r:id="rId8"/>
    <p:sldId id="285" r:id="rId9"/>
    <p:sldId id="353" r:id="rId10"/>
    <p:sldId id="357" r:id="rId11"/>
    <p:sldId id="278" r:id="rId12"/>
    <p:sldId id="36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EA70EB5-37B4-4FD2-923D-5284A583AEE6}">
          <p14:sldIdLst>
            <p14:sldId id="256"/>
          </p14:sldIdLst>
        </p14:section>
        <p14:section name="Başlıksız Bölüm" id="{29ED5E7A-0C58-4AF1-A401-2AB9E7D510F4}">
          <p14:sldIdLst>
            <p14:sldId id="288"/>
            <p14:sldId id="347"/>
            <p14:sldId id="346"/>
            <p14:sldId id="320"/>
            <p14:sldId id="363"/>
            <p14:sldId id="364"/>
            <p14:sldId id="285"/>
            <p14:sldId id="353"/>
            <p14:sldId id="357"/>
            <p14:sldId id="278"/>
            <p14:sldId id="3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Engin DORUM" initials="AED" lastIdx="1" clrIdx="0">
    <p:extLst>
      <p:ext uri="{19B8F6BF-5375-455C-9EA6-DF929625EA0E}">
        <p15:presenceInfo xmlns:p15="http://schemas.microsoft.com/office/powerpoint/2012/main" userId="d7838842375f6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303"/>
    <a:srgbClr val="0C0D0D"/>
    <a:srgbClr val="001626"/>
    <a:srgbClr val="7AEE32"/>
    <a:srgbClr val="E626AF"/>
    <a:srgbClr val="1F0620"/>
    <a:srgbClr val="020424"/>
    <a:srgbClr val="D9D9D9"/>
    <a:srgbClr val="122204"/>
    <a:srgbClr val="122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C4A0E0-5728-3060-DBC6-73089B61B9EC}" v="19" dt="2021-12-30T11:12:01.669"/>
    <p1510:client id="{5DACE587-96EF-BCC8-9D45-661E4D919997}" v="25" dt="2021-12-30T11:23:17.420"/>
    <p1510:client id="{FBBD671A-7482-21DB-78BB-48D5101602C6}" v="422" dt="2021-12-30T11:09:03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Hukuk</a:t>
            </a:r>
            <a:r>
              <a:rPr lang="en-US" baseline="0"/>
              <a:t> Müşavirliği Memnuniyet Anketi Grafiği (Akademik Personel)</a:t>
            </a:r>
            <a:endParaRPr lang="en-US"/>
          </a:p>
        </c:rich>
      </c:tx>
      <c:layout>
        <c:manualLayout>
          <c:xMode val="edge"/>
          <c:yMode val="edge"/>
          <c:x val="0.13918744531933508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Akademik!$A$1:$E$1</c:f>
              <c:strCache>
                <c:ptCount val="5"/>
                <c:pt idx="0">
                  <c:v>Hukuk Müşavirliği çalışanlarına kolay erişim sağlarım. / I have convenient access to Legal Office staff.
</c:v>
                </c:pt>
                <c:pt idx="1">
                  <c:v>Yöneltilen soru/sorun ve taleplere karşı  üslup ve yaklaşımlarından memnunum. / I am satisfied with the way they approach problems, questions and demands.</c:v>
                </c:pt>
                <c:pt idx="2">
                  <c:v>Talep ettiğimiz hizmetler için hızlı ve doğru çözümler üretir/bilgilendirir. / They produce quick and accurate solutions, and inform us regarding the services we demand.</c:v>
                </c:pt>
                <c:pt idx="3">
                  <c:v>Danışılan konularda tatmin edici yönlendirme yapılır. / They provide adequate guidance on consulted issues.</c:v>
                </c:pt>
                <c:pt idx="4">
                  <c:v>Genel olarak müşavirliğin faaliyetlerinden memnunum. / I am generally satisfied with the operation of the legal office.</c:v>
                </c:pt>
              </c:strCache>
            </c:strRef>
          </c:cat>
          <c:val>
            <c:numRef>
              <c:f>Akademik!$A$26:$F$26</c:f>
              <c:numCache>
                <c:formatCode>0%</c:formatCode>
                <c:ptCount val="6"/>
                <c:pt idx="0">
                  <c:v>0.92647058823529416</c:v>
                </c:pt>
                <c:pt idx="1">
                  <c:v>0.9375</c:v>
                </c:pt>
                <c:pt idx="2">
                  <c:v>0.95</c:v>
                </c:pt>
                <c:pt idx="3">
                  <c:v>0.96875</c:v>
                </c:pt>
                <c:pt idx="4">
                  <c:v>0.9375</c:v>
                </c:pt>
                <c:pt idx="5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04-4EC2-A2DC-817B88FF5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2461503"/>
        <c:axId val="2012451103"/>
      </c:barChart>
      <c:catAx>
        <c:axId val="2012461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2451103"/>
        <c:crosses val="autoZero"/>
        <c:auto val="1"/>
        <c:lblAlgn val="ctr"/>
        <c:lblOffset val="100"/>
        <c:noMultiLvlLbl val="0"/>
      </c:catAx>
      <c:valAx>
        <c:axId val="2012451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2461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tx2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C953-42AA-4EE9-BF6A-0E981C5F3E5C}" type="datetimeFigureOut">
              <a:rPr lang="tr-TR" smtClean="0"/>
              <a:t>27.05.2024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F1CBD-092F-46C9-A4DE-6EE6E628FC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6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2CFF-777B-4533-A440-4C456B6A9FEA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84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4627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09280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9107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7841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03407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42038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53334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059A-8985-41A3-9F35-8DC13894A4E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48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4D3F-D744-42F9-A266-110B14BD4158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4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8BA-DCDD-4E80-B44D-BB4BDA6BC718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0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27ED0-D0FE-4A09-AE62-4103EA8D2926}" type="datetime1">
              <a:rPr lang="tr-TR" smtClean="0"/>
              <a:t>27.05.2024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33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2A1D-A539-4378-A6BA-1AA9F3084D39}" type="datetime1">
              <a:rPr lang="tr-TR" smtClean="0"/>
              <a:t>27.05.2024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2C6F-6FA5-45C8-ACE4-E5B3D13F24FA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82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823A-34F6-4D9A-B72C-4420CCCD8E18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24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73C7-9167-4403-8666-44BE3976514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15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A8A1-43D8-4974-AA28-F99EFBEC3B2D}" type="datetime1">
              <a:rPr lang="tr-TR" smtClean="0"/>
              <a:t>27.05.2024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23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7C83F0-FC27-43D2-9813-F060C2D9E7A0}" type="datetime1">
              <a:rPr lang="tr-TR" smtClean="0"/>
              <a:t>27.05.2024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70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843808" y="5512332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</a:rPr>
              <a:t>       HUKUK MÜŞAVİRLİĞİ</a:t>
            </a:r>
            <a:endParaRPr lang="tr-TR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36712"/>
            <a:ext cx="2376264" cy="50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Metin kutusu 44"/>
          <p:cNvSpPr txBox="1"/>
          <p:nvPr/>
        </p:nvSpPr>
        <p:spPr>
          <a:xfrm>
            <a:off x="330546" y="2410020"/>
            <a:ext cx="8554916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 </a:t>
            </a:r>
            <a:r>
              <a:rPr lang="tr-TR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202</a:t>
            </a:r>
            <a:r>
              <a:rPr lang="en-US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3</a:t>
            </a:r>
            <a:r>
              <a:rPr lang="tr-TR" sz="3200" b="1" spc="5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 </a:t>
            </a: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YILI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/>
              <a:ea typeface="+mj-ea"/>
              <a:cs typeface="Calibri"/>
            </a:endParaRPr>
          </a:p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YÖNETİMİN GÖZDEN GEÇİRME TOPLANTISI </a:t>
            </a:r>
          </a:p>
          <a:p>
            <a:pPr algn="ctr" defTabSz="457207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/>
                <a:ea typeface="+mj-ea"/>
                <a:cs typeface="Calibri"/>
              </a:rPr>
              <a:t>(YGG)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+mj-e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5766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168388" y="628902"/>
            <a:ext cx="692758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DENETİM SONUCUNA DAYALI ÖZ DEĞERLENDİRME ve GÖRÜŞLERİNİZ</a:t>
            </a:r>
          </a:p>
        </p:txBody>
      </p:sp>
      <p:pic>
        <p:nvPicPr>
          <p:cNvPr id="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57207">
              <a:spcBef>
                <a:spcPts val="1000"/>
              </a:spcBef>
              <a:buClr>
                <a:srgbClr val="BFBFBF">
                  <a:lumMod val="40000"/>
                  <a:lumOff val="60000"/>
                </a:srgbClr>
              </a:buClr>
              <a:buSzPct val="80000"/>
            </a:pP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Hukuk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Müşavirliği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iç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denetimi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,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birimin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faaliyet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ve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ihtiyaçlarının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gözden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geçirilerek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iyileştirilmesine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katkı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sunmuştur</a:t>
            </a:r>
            <a:r>
              <a:rPr lang="en-US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6354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742309" y="464778"/>
            <a:ext cx="5659381" cy="80528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87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59344" y="1918393"/>
            <a:ext cx="5942345" cy="373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7">
              <a:spcBef>
                <a:spcPts val="1000"/>
              </a:spcBef>
              <a:buClr>
                <a:srgbClr val="BFBFBF">
                  <a:lumMod val="40000"/>
                  <a:lumOff val="60000"/>
                </a:srgbClr>
              </a:buClr>
              <a:buSzPct val="80000"/>
            </a:pP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Üniversitemiz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bünyesindeki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her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birim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ile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sürekli diyalog içerisinde ve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uyumlu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bir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çalışma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anlayışı sergilenmektedir. </a:t>
            </a:r>
          </a:p>
          <a:p>
            <a:pPr lvl="0" algn="just" defTabSz="457207">
              <a:spcBef>
                <a:spcPts val="1000"/>
              </a:spcBef>
              <a:buClr>
                <a:srgbClr val="BFBFBF">
                  <a:lumMod val="40000"/>
                  <a:lumOff val="60000"/>
                </a:srgbClr>
              </a:buClr>
              <a:buSzPct val="80000"/>
            </a:pP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Bununla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birlikte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,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Üniversitemizin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gelişimine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paralel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olarak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Müşavirliğimizin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iş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yükü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her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geçen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yıl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 smtClean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artmaktadır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. </a:t>
            </a:r>
            <a:endParaRPr lang="tr-TR" sz="2000" b="1" dirty="0">
              <a:solidFill>
                <a:srgbClr val="0F2303"/>
              </a:solidFill>
              <a:latin typeface="Calibri Light" panose="020F0302020204030204"/>
              <a:ea typeface="+mj-ea"/>
              <a:cs typeface="+mj-cs"/>
            </a:endParaRPr>
          </a:p>
          <a:p>
            <a:pPr lvl="0" algn="just" defTabSz="457207">
              <a:spcBef>
                <a:spcPts val="1000"/>
              </a:spcBef>
              <a:buClr>
                <a:srgbClr val="BFBFBF">
                  <a:lumMod val="40000"/>
                  <a:lumOff val="60000"/>
                </a:srgbClr>
              </a:buClr>
              <a:buSzPct val="80000"/>
            </a:pP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İdari ve akademik birimlerden gelen görüş ve inceleme talepleri,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çoğunlukla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süreli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ve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acil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olarak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nitelendirilmektedir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.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Ayrıca,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akademik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ve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idari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birim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lerin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kendi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görev alanlarında bulunan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işler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le ilgili </a:t>
            </a:r>
            <a:r>
              <a:rPr lang="tr-TR" sz="2000" b="1" dirty="0" smtClean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olarak</a:t>
            </a:r>
            <a:r>
              <a:rPr lang="en-US" sz="2000" b="1" dirty="0" smtClean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gerekli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ön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çalışma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yı yapmadan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Müşavirliğimizden yardım talebinde </a:t>
            </a:r>
            <a:r>
              <a:rPr lang="tr-TR" sz="2000" b="1" dirty="0" smtClean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bulunmaları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söz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konusu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000" b="1" dirty="0" err="1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olabilmektedir</a:t>
            </a:r>
            <a:r>
              <a:rPr lang="en-US" sz="2000" b="1" dirty="0">
                <a:solidFill>
                  <a:srgbClr val="0F2303"/>
                </a:solidFill>
                <a:latin typeface="Calibri Light" panose="020F0302020204030204"/>
                <a:ea typeface="+mj-ea"/>
                <a:cs typeface="+mj-cs"/>
              </a:rPr>
              <a:t>. </a:t>
            </a:r>
            <a:endParaRPr lang="tr-TR" sz="2000" b="1" dirty="0">
              <a:solidFill>
                <a:srgbClr val="0F2303"/>
              </a:solidFill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0244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4777" y="1775834"/>
            <a:ext cx="6711654" cy="4195481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F2303"/>
                </a:solidFill>
              </a:rPr>
              <a:t>Zamanın </a:t>
            </a:r>
            <a:r>
              <a:rPr lang="en-US" b="1" dirty="0" err="1">
                <a:solidFill>
                  <a:srgbClr val="0F2303"/>
                </a:solidFill>
              </a:rPr>
              <a:t>daha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verimli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kullanılması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bakımından, </a:t>
            </a:r>
            <a:r>
              <a:rPr lang="en-US" b="1" dirty="0" err="1">
                <a:solidFill>
                  <a:srgbClr val="0F2303"/>
                </a:solidFill>
              </a:rPr>
              <a:t>birimlerin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gerekli </a:t>
            </a:r>
            <a:r>
              <a:rPr lang="en-US" b="1" dirty="0" err="1">
                <a:solidFill>
                  <a:srgbClr val="0F2303"/>
                </a:solidFill>
              </a:rPr>
              <a:t>ön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çalışma</a:t>
            </a:r>
            <a:r>
              <a:rPr lang="tr-TR" b="1" dirty="0">
                <a:solidFill>
                  <a:srgbClr val="0F2303"/>
                </a:solidFill>
              </a:rPr>
              <a:t>yı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yaparak</a:t>
            </a:r>
            <a:r>
              <a:rPr lang="tr-TR" b="1" dirty="0" smtClean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ilgili tüm bilgi ve belgelerle birlikte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Müşavirliğimizden yardım alması,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işlerin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daha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hızlı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ve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düzenli </a:t>
            </a:r>
            <a:r>
              <a:rPr lang="en-US" b="1" dirty="0" err="1">
                <a:solidFill>
                  <a:srgbClr val="0F2303"/>
                </a:solidFill>
              </a:rPr>
              <a:t>yürümesini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sağlaya</a:t>
            </a:r>
            <a:r>
              <a:rPr lang="tr-TR" b="1" dirty="0" smtClean="0">
                <a:solidFill>
                  <a:srgbClr val="0F2303"/>
                </a:solidFill>
              </a:rPr>
              <a:t>caktı</a:t>
            </a:r>
            <a:r>
              <a:rPr lang="en-US" b="1" dirty="0" smtClean="0">
                <a:solidFill>
                  <a:srgbClr val="0F2303"/>
                </a:solidFill>
              </a:rPr>
              <a:t>r </a:t>
            </a:r>
            <a:r>
              <a:rPr lang="en-US" b="1" dirty="0" err="1" smtClean="0">
                <a:solidFill>
                  <a:srgbClr val="0F2303"/>
                </a:solidFill>
              </a:rPr>
              <a:t>önerisini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geçtiğimiz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yılın</a:t>
            </a:r>
            <a:r>
              <a:rPr lang="en-US" b="1" dirty="0" smtClean="0">
                <a:solidFill>
                  <a:srgbClr val="0F2303"/>
                </a:solidFill>
              </a:rPr>
              <a:t> YGG </a:t>
            </a:r>
            <a:r>
              <a:rPr lang="en-US" b="1" dirty="0" err="1" smtClean="0">
                <a:solidFill>
                  <a:srgbClr val="0F2303"/>
                </a:solidFill>
              </a:rPr>
              <a:t>toplantısında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sunmuştuk</a:t>
            </a:r>
            <a:r>
              <a:rPr lang="en-US" b="1" dirty="0" smtClean="0">
                <a:solidFill>
                  <a:srgbClr val="0F2303"/>
                </a:solidFill>
              </a:rPr>
              <a:t>. Bu </a:t>
            </a:r>
            <a:r>
              <a:rPr lang="en-US" b="1" dirty="0" err="1" smtClean="0">
                <a:solidFill>
                  <a:srgbClr val="0F2303"/>
                </a:solidFill>
              </a:rPr>
              <a:t>konuda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i</a:t>
            </a:r>
            <a:r>
              <a:rPr lang="en-US" b="1" dirty="0" err="1" smtClean="0">
                <a:solidFill>
                  <a:srgbClr val="0F2303"/>
                </a:solidFill>
              </a:rPr>
              <a:t>yileşme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olduğu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görülmekle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birlikte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birimlerimizin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herhangi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bir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ön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çalışma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yapmadan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doğrudan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Müşavirliğimize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başvurması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durumu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devam</a:t>
            </a:r>
            <a:r>
              <a:rPr lang="en-US" b="1" dirty="0" smtClean="0">
                <a:solidFill>
                  <a:srgbClr val="0F2303"/>
                </a:solidFill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</a:rPr>
              <a:t>etmektedir</a:t>
            </a:r>
            <a:r>
              <a:rPr lang="en-US" b="1" dirty="0" smtClean="0">
                <a:solidFill>
                  <a:srgbClr val="0F2303"/>
                </a:solidFill>
              </a:rPr>
              <a:t>. </a:t>
            </a:r>
            <a:r>
              <a:rPr lang="tr-TR" b="1" dirty="0">
                <a:solidFill>
                  <a:srgbClr val="0F2303"/>
                </a:solidFill>
              </a:rPr>
              <a:t/>
            </a:r>
            <a:br>
              <a:rPr lang="tr-TR" b="1" dirty="0">
                <a:solidFill>
                  <a:srgbClr val="0F2303"/>
                </a:solidFill>
              </a:rPr>
            </a:br>
            <a:r>
              <a:rPr lang="tr-TR" b="1" dirty="0">
                <a:solidFill>
                  <a:srgbClr val="0F2303"/>
                </a:solidFill>
              </a:rPr>
              <a:t/>
            </a:r>
            <a:br>
              <a:rPr lang="tr-TR" b="1" dirty="0">
                <a:solidFill>
                  <a:srgbClr val="0F2303"/>
                </a:solidFill>
              </a:rPr>
            </a:br>
            <a:r>
              <a:rPr lang="en-US" b="1" dirty="0">
                <a:solidFill>
                  <a:srgbClr val="0F2303"/>
                </a:solidFill>
              </a:rPr>
              <a:t>Bu </a:t>
            </a:r>
            <a:r>
              <a:rPr lang="en-US" b="1" dirty="0" err="1">
                <a:solidFill>
                  <a:srgbClr val="0F2303"/>
                </a:solidFill>
              </a:rPr>
              <a:t>doğrultuda</a:t>
            </a:r>
            <a:r>
              <a:rPr lang="en-US" b="1" dirty="0">
                <a:solidFill>
                  <a:srgbClr val="0F2303"/>
                </a:solidFill>
              </a:rPr>
              <a:t>, </a:t>
            </a:r>
            <a:r>
              <a:rPr lang="en-US" b="1" dirty="0" err="1">
                <a:solidFill>
                  <a:srgbClr val="0F2303"/>
                </a:solidFill>
              </a:rPr>
              <a:t>akademik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ve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idari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birim</a:t>
            </a:r>
            <a:r>
              <a:rPr lang="tr-TR" b="1" dirty="0">
                <a:solidFill>
                  <a:srgbClr val="0F2303"/>
                </a:solidFill>
              </a:rPr>
              <a:t>lerin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Hukuk Müşavirliğimizden görüş talep etmeden önce, gerekli </a:t>
            </a:r>
            <a:r>
              <a:rPr lang="en-US" b="1" dirty="0" err="1">
                <a:solidFill>
                  <a:srgbClr val="0F2303"/>
                </a:solidFill>
              </a:rPr>
              <a:t>ön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çalışmayı</a:t>
            </a:r>
            <a:r>
              <a:rPr lang="en-US" b="1" dirty="0">
                <a:solidFill>
                  <a:srgbClr val="0F2303"/>
                </a:solidFill>
              </a:rPr>
              <a:t> yap</a:t>
            </a:r>
            <a:r>
              <a:rPr lang="tr-TR" b="1" dirty="0">
                <a:solidFill>
                  <a:srgbClr val="0F2303"/>
                </a:solidFill>
              </a:rPr>
              <a:t>maları ve Müşavirliğimize </a:t>
            </a:r>
            <a:r>
              <a:rPr lang="en-US" b="1" dirty="0" err="1">
                <a:solidFill>
                  <a:srgbClr val="0F2303"/>
                </a:solidFill>
              </a:rPr>
              <a:t>makul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bir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süre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tr-TR" b="1" dirty="0">
                <a:solidFill>
                  <a:srgbClr val="0F2303"/>
                </a:solidFill>
              </a:rPr>
              <a:t>ayırmaları hususunda </a:t>
            </a:r>
            <a:r>
              <a:rPr lang="en-US" b="1" dirty="0" err="1">
                <a:solidFill>
                  <a:srgbClr val="0F2303"/>
                </a:solidFill>
              </a:rPr>
              <a:t>uyarıl</a:t>
            </a:r>
            <a:r>
              <a:rPr lang="tr-TR" b="1" dirty="0">
                <a:solidFill>
                  <a:srgbClr val="0F2303"/>
                </a:solidFill>
              </a:rPr>
              <a:t>maları, </a:t>
            </a:r>
            <a:r>
              <a:rPr lang="en-US" b="1" dirty="0" err="1">
                <a:solidFill>
                  <a:srgbClr val="0F2303"/>
                </a:solidFill>
              </a:rPr>
              <a:t>iyileştirme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çalışmalarına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katkı</a:t>
            </a:r>
            <a:r>
              <a:rPr lang="en-US" b="1" dirty="0">
                <a:solidFill>
                  <a:srgbClr val="0F2303"/>
                </a:solidFill>
              </a:rPr>
              <a:t> </a:t>
            </a:r>
            <a:r>
              <a:rPr lang="en-US" b="1" dirty="0" err="1">
                <a:solidFill>
                  <a:srgbClr val="0F2303"/>
                </a:solidFill>
              </a:rPr>
              <a:t>sunabilir</a:t>
            </a:r>
            <a:r>
              <a:rPr lang="en-US" b="1" dirty="0">
                <a:solidFill>
                  <a:srgbClr val="0F2303"/>
                </a:solidFill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62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41579" y="649467"/>
            <a:ext cx="504056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MİSYON-VİZYON-POLİTİKA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72" y="450628"/>
            <a:ext cx="1872208" cy="39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90637" y="1291399"/>
            <a:ext cx="418948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  </a:t>
            </a:r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490637" y="4868885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ÇALIŞMA POLİTİKASI</a:t>
            </a: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sz="16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Üniversitenin stratejik hedeflerinin gerçekleştirilmesi için hukuk nezdinde Üniversite’ye destek olmak, kalite hedefleri kapsamında sürekli iyileştirmeyi sağlamaktır. </a:t>
            </a:r>
            <a:endParaRPr lang="tr-TR" sz="1600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90637" y="3345391"/>
            <a:ext cx="835292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VİZYONU</a:t>
            </a: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sz="1600" b="1" dirty="0">
                <a:solidFill>
                  <a:srgbClr val="0C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Üniversitemiz ve bağlı birimlerin misyonunu; mevzuat hükümlerine, hukukun genel ilkelerine, evrensel değerlere, insan haklarına, eşitlik ve adalete uygun olarak yürütebilmeleri için katkı sunmaktır</a:t>
            </a:r>
            <a:r>
              <a:rPr lang="tr-TR" sz="1600" b="1" dirty="0" smtClean="0">
                <a:solidFill>
                  <a:srgbClr val="0C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b="1" dirty="0" smtClean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en-US" sz="1600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tr-TR" sz="1600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tr-TR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90637" y="2027129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</a:t>
            </a:r>
            <a:r>
              <a:rPr 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MİSYONU</a:t>
            </a:r>
            <a:endParaRPr lang="en-US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US" sz="1600" b="1" dirty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1600" b="1" dirty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evzuat hükümleri doğrultusunda</a:t>
            </a:r>
            <a:r>
              <a:rPr lang="en-US" sz="1600" b="1" dirty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1600" b="1" dirty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her türlü hukuki ilişki ve ihtilafların Üniversitemizin menfaatleri yönünde düzenlenmesi ve çözüm</a:t>
            </a:r>
            <a:r>
              <a:rPr lang="en-US" sz="1600" b="1" dirty="0" err="1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lenmesi</a:t>
            </a:r>
            <a:r>
              <a:rPr lang="en-US" sz="1600" b="1" dirty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amaçlanmaktadır</a:t>
            </a:r>
            <a:r>
              <a:rPr lang="en-US" sz="1600" b="1" dirty="0" smtClean="0">
                <a:solidFill>
                  <a:srgbClr val="0F23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600" b="1" dirty="0">
              <a:solidFill>
                <a:srgbClr val="0F23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2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533747" y="537546"/>
            <a:ext cx="440376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(GZFT) ANALİZİ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17147"/>
            <a:ext cx="2088232" cy="443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41951"/>
              </p:ext>
            </p:extLst>
          </p:nvPr>
        </p:nvGraphicFramePr>
        <p:xfrm>
          <a:off x="873270" y="1359910"/>
          <a:ext cx="7527637" cy="4918805"/>
        </p:xfrm>
        <a:graphic>
          <a:graphicData uri="http://schemas.openxmlformats.org/drawingml/2006/table">
            <a:tbl>
              <a:tblPr/>
              <a:tblGrid>
                <a:gridCol w="1694439">
                  <a:extLst>
                    <a:ext uri="{9D8B030D-6E8A-4147-A177-3AD203B41FA5}">
                      <a16:colId xmlns:a16="http://schemas.microsoft.com/office/drawing/2014/main" val="4194113623"/>
                    </a:ext>
                  </a:extLst>
                </a:gridCol>
                <a:gridCol w="1997858">
                  <a:extLst>
                    <a:ext uri="{9D8B030D-6E8A-4147-A177-3AD203B41FA5}">
                      <a16:colId xmlns:a16="http://schemas.microsoft.com/office/drawing/2014/main" val="2962377706"/>
                    </a:ext>
                  </a:extLst>
                </a:gridCol>
                <a:gridCol w="1917670">
                  <a:extLst>
                    <a:ext uri="{9D8B030D-6E8A-4147-A177-3AD203B41FA5}">
                      <a16:colId xmlns:a16="http://schemas.microsoft.com/office/drawing/2014/main" val="1937463264"/>
                    </a:ext>
                  </a:extLst>
                </a:gridCol>
                <a:gridCol w="1917670">
                  <a:extLst>
                    <a:ext uri="{9D8B030D-6E8A-4147-A177-3AD203B41FA5}">
                      <a16:colId xmlns:a16="http://schemas.microsoft.com/office/drawing/2014/main" val="3874651049"/>
                    </a:ext>
                  </a:extLst>
                </a:gridCol>
              </a:tblGrid>
              <a:tr h="84374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GÜÇLÜ YÖNLER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ZAYIF YÖNLER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FIRSATLAR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TEHDİTLER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928599"/>
                  </a:ext>
                </a:extLst>
              </a:tr>
              <a:tr h="100381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Tecrübeli Kadro, Mesleki uzmanlığa sahip personel </a:t>
                      </a:r>
                      <a:endParaRPr lang="tr-T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Mevzuattan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uygulamadan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kaynaklı kısıtlı zaman/Acil iş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 yönetim desteği ve Hukuk Müşavirliğinin hizmet taleplerinin geciktirilmemesi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Süreli bilgi ve belge talebinde süreye uyulmaması 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181220"/>
                  </a:ext>
                </a:extLst>
              </a:tr>
              <a:tr h="996080">
                <a:tc>
                  <a:txBody>
                    <a:bodyPr/>
                    <a:lstStyle/>
                    <a:p>
                      <a:pPr marL="0" marR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Personelin lisansüstü mezunu olması</a:t>
                      </a:r>
                      <a:endParaRPr lang="tr-TR" sz="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Yeterli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olmayan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çalışma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alanı</a:t>
                      </a:r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Mütevelli Heyeti 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Üyeleri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arasında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avukat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Hizmetin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acil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 </a:t>
                      </a:r>
                      <a:r>
                        <a:rPr lang="es-E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süreli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031922"/>
                  </a:ext>
                </a:extLst>
              </a:tr>
              <a:tr h="996081">
                <a:tc>
                  <a:txBody>
                    <a:bodyPr/>
                    <a:lstStyle/>
                    <a:p>
                      <a:pPr marL="0" marR="0" lvl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Hukuka uygun hareket hususunda tavrının ve duruşunun net olması</a:t>
                      </a:r>
                    </a:p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YÖK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Mevzuatı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YÖK Mevzuat ve Denetimleri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733310"/>
                  </a:ext>
                </a:extLst>
              </a:tr>
              <a:tr h="107908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601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84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  <p:pic>
        <p:nvPicPr>
          <p:cNvPr id="8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721827"/>
              </p:ext>
            </p:extLst>
          </p:nvPr>
        </p:nvGraphicFramePr>
        <p:xfrm>
          <a:off x="900979" y="1452275"/>
          <a:ext cx="7656944" cy="4955751"/>
        </p:xfrm>
        <a:graphic>
          <a:graphicData uri="http://schemas.openxmlformats.org/drawingml/2006/table">
            <a:tbl>
              <a:tblPr/>
              <a:tblGrid>
                <a:gridCol w="2451155">
                  <a:extLst>
                    <a:ext uri="{9D8B030D-6E8A-4147-A177-3AD203B41FA5}">
                      <a16:colId xmlns:a16="http://schemas.microsoft.com/office/drawing/2014/main" val="2772066125"/>
                    </a:ext>
                  </a:extLst>
                </a:gridCol>
                <a:gridCol w="2592697">
                  <a:extLst>
                    <a:ext uri="{9D8B030D-6E8A-4147-A177-3AD203B41FA5}">
                      <a16:colId xmlns:a16="http://schemas.microsoft.com/office/drawing/2014/main" val="3754730035"/>
                    </a:ext>
                  </a:extLst>
                </a:gridCol>
                <a:gridCol w="2613092">
                  <a:extLst>
                    <a:ext uri="{9D8B030D-6E8A-4147-A177-3AD203B41FA5}">
                      <a16:colId xmlns:a16="http://schemas.microsoft.com/office/drawing/2014/main" val="808167292"/>
                    </a:ext>
                  </a:extLst>
                </a:gridCol>
              </a:tblGrid>
              <a:tr h="7152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OLMA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BEKLENTİSİ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89306"/>
                  </a:ext>
                </a:extLst>
              </a:tr>
              <a:tr h="8627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Rektörlük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Mevzuat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Rektörlük adına hukuki işleri yürütmek, Hukuki görüş bildirmek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234555"/>
                  </a:ext>
                </a:extLst>
              </a:tr>
              <a:tr h="8678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Genel Sekreterlik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kumimoji="0" lang="tr-TR" sz="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Mevzuat</a:t>
                      </a:r>
                      <a:endParaRPr kumimoji="0" lang="tr-TR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tr-T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Hukuki Danışmanlık, Bilgi Paylaşımı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665802"/>
                  </a:ext>
                </a:extLst>
              </a:tr>
              <a:tr h="83270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Tüm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Akademik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Kadro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kumimoji="0" lang="tr-TR" sz="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Mevzuat</a:t>
                      </a:r>
                      <a:endParaRPr kumimoji="0" lang="tr-TR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tr-T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Hukuki Danışmanlık, Bilgi Paylaşımı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158697"/>
                  </a:ext>
                </a:extLst>
              </a:tr>
              <a:tr h="82097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Tüm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Birimler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Mevzuat</a:t>
                      </a:r>
                      <a:endParaRPr kumimoji="0" lang="tr-TR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Hukuki Danışmanlık, Bilgi Paylaşımı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86440"/>
                  </a:ext>
                </a:extLst>
              </a:tr>
              <a:tr h="8561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Tüm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Kamu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Kurum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Kuruluşları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kumimoji="0" lang="tr-TR" sz="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Mevzuat/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Hizmet</a:t>
                      </a:r>
                      <a:endParaRPr kumimoji="0" lang="tr-TR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tr-T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İstemi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187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83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471160" y="761596"/>
            <a:ext cx="8201679" cy="588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(FİZİKİ, MALZEME, TEÇHİZAT, EKİPMAN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9" y="332656"/>
            <a:ext cx="1607689" cy="42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0" y="310583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F2303"/>
                </a:solidFill>
              </a:rPr>
              <a:t>MALZEME VE EKİPMAN EKSİKLİĞİMİZ BULUNMAMAKTADIR.</a:t>
            </a:r>
          </a:p>
        </p:txBody>
      </p:sp>
    </p:spTree>
    <p:extLst>
      <p:ext uri="{BB962C8B-B14F-4D97-AF65-F5344CB8AC3E}">
        <p14:creationId xmlns:p14="http://schemas.microsoft.com/office/powerpoint/2010/main" val="323894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570007" y="344252"/>
            <a:ext cx="5901761" cy="9221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(TEKNOLOJİK, YAZILIM, DONANIM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8" y="245892"/>
            <a:ext cx="1569900" cy="33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0" y="310583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F2303"/>
                </a:solidFill>
              </a:rPr>
              <a:t>KULLANILAN TEKNOLOJİK YAZILIM VE DONANIMLAR YETERLİDİR</a:t>
            </a:r>
            <a:r>
              <a:rPr lang="en-US" sz="2000" dirty="0">
                <a:solidFill>
                  <a:srgbClr val="0F230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016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>
            <a:extLst>
              <a:ext uri="{FF2B5EF4-FFF2-40B4-BE49-F238E27FC236}">
                <a16:creationId xmlns:a16="http://schemas.microsoft.com/office/drawing/2014/main" id="{57C0E41D-3DD4-4068-B64C-DBA801AC6D69}"/>
              </a:ext>
            </a:extLst>
          </p:cNvPr>
          <p:cNvSpPr txBox="1"/>
          <p:nvPr/>
        </p:nvSpPr>
        <p:spPr>
          <a:xfrm>
            <a:off x="1789470" y="157316"/>
            <a:ext cx="5869859" cy="1079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(İŞ GÜCÜ-İNSAN KAYNAĞI)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8" y="304675"/>
            <a:ext cx="1690292" cy="3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042787" y="3244334"/>
            <a:ext cx="5058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F2303"/>
                </a:solidFill>
              </a:rPr>
              <a:t>MEVCUT ÇALIŞMA ŞARTLARIMIZDA </a:t>
            </a:r>
          </a:p>
          <a:p>
            <a:pPr algn="ctr"/>
            <a:r>
              <a:rPr lang="en-US" sz="2000" b="1" dirty="0" smtClean="0">
                <a:solidFill>
                  <a:srgbClr val="0F2303"/>
                </a:solidFill>
              </a:rPr>
              <a:t>PERSONEL </a:t>
            </a:r>
            <a:r>
              <a:rPr lang="en-US" sz="2000" b="1" dirty="0">
                <a:solidFill>
                  <a:srgbClr val="0F2303"/>
                </a:solidFill>
              </a:rPr>
              <a:t>İHTİYACIMIZ BULUNMAMAKTADIR</a:t>
            </a:r>
            <a:r>
              <a:rPr lang="en-US" b="1" dirty="0">
                <a:solidFill>
                  <a:srgbClr val="0F230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938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14023" y="525848"/>
            <a:ext cx="5265420" cy="8458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SKORU YÜKSEK OLAN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AKSİYON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GEREKTİREN 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RİS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KLER</a:t>
            </a:r>
            <a:endParaRPr lang="en-US" sz="28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endParaRPr lang="en-US"/>
          </a:p>
        </p:txBody>
      </p:sp>
      <p:sp>
        <p:nvSpPr>
          <p:cNvPr id="12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9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785054"/>
              </p:ext>
            </p:extLst>
          </p:nvPr>
        </p:nvGraphicFramePr>
        <p:xfrm>
          <a:off x="827088" y="2052638"/>
          <a:ext cx="8203223" cy="1737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1884253463"/>
                    </a:ext>
                  </a:extLst>
                </a:gridCol>
                <a:gridCol w="6374422">
                  <a:extLst>
                    <a:ext uri="{9D8B030D-6E8A-4147-A177-3AD203B41FA5}">
                      <a16:colId xmlns:a16="http://schemas.microsoft.com/office/drawing/2014/main" val="463216086"/>
                    </a:ext>
                  </a:extLst>
                </a:gridCol>
              </a:tblGrid>
              <a:tr h="330109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Riskin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Tanımı 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Kanun kaynaklı kısıtlı zaman/Acil iş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755805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Termin Tarihi 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F2303"/>
                          </a:solidFill>
                        </a:rPr>
                        <a:t>01.08.2024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052803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Sorumlu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Birim 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Hukuk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Müşavirliği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ve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ilgili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tüm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birimler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552598"/>
                  </a:ext>
                </a:extLst>
              </a:tr>
              <a:tr h="577690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Önleyici Faaliyet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Personel sayısının artı</a:t>
                      </a:r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rılmış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olması</a:t>
                      </a:r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 ve sık kontrol</a:t>
                      </a:r>
                    </a:p>
                    <a:p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8888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98015"/>
              </p:ext>
            </p:extLst>
          </p:nvPr>
        </p:nvGraphicFramePr>
        <p:xfrm>
          <a:off x="827087" y="4075402"/>
          <a:ext cx="8203223" cy="1483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1040340613"/>
                    </a:ext>
                  </a:extLst>
                </a:gridCol>
                <a:gridCol w="6374422">
                  <a:extLst>
                    <a:ext uri="{9D8B030D-6E8A-4147-A177-3AD203B41FA5}">
                      <a16:colId xmlns:a16="http://schemas.microsoft.com/office/drawing/2014/main" val="108716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Riskin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Tanımı 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YÖK Mevzuat ve Denetimleri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059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Termin Tarihi 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F2303"/>
                          </a:solidFill>
                        </a:rPr>
                        <a:t>01.09.2024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95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Sorumlu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Birim 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Hukuk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Müşavirliği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ve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ilgili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tüm</a:t>
                      </a:r>
                      <a:r>
                        <a:rPr lang="en-US" baseline="0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F2303"/>
                          </a:solidFill>
                        </a:rPr>
                        <a:t>birimler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03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Önleyici Faaliyet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Verilerin</a:t>
                      </a:r>
                      <a:r>
                        <a:rPr lang="en-US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Düzenli</a:t>
                      </a:r>
                      <a:r>
                        <a:rPr lang="en-US" dirty="0" smtClean="0">
                          <a:solidFill>
                            <a:srgbClr val="0F2303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F2303"/>
                          </a:solidFill>
                        </a:rPr>
                        <a:t>Kontrolü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015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73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>
            <a:extLst>
              <a:ext uri="{FF2B5EF4-FFF2-40B4-BE49-F238E27FC236}">
                <a16:creationId xmlns:a16="http://schemas.microsoft.com/office/drawing/2014/main" id="{0983FF85-6A31-41EA-A11A-D71214CBEB4E}"/>
              </a:ext>
            </a:extLst>
          </p:cNvPr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381833"/>
              </p:ext>
            </p:extLst>
          </p:nvPr>
        </p:nvGraphicFramePr>
        <p:xfrm>
          <a:off x="1366982" y="1450109"/>
          <a:ext cx="6788727" cy="5052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6700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Özel 2">
      <a:dk1>
        <a:srgbClr val="8AD0D5"/>
      </a:dk1>
      <a:lt1>
        <a:sysClr val="window" lastClr="FFFFFF"/>
      </a:lt1>
      <a:dk2>
        <a:srgbClr val="1E5155"/>
      </a:dk2>
      <a:lt2>
        <a:srgbClr val="BFBFBF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555</TotalTime>
  <Words>474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 3</vt:lpstr>
      <vt:lpstr>İyon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YILI  YGG SUNUMU  MEZUNLAR OFİSİ ve KARİYER GELİŞTİRME KOORDİNATÖRLÜĞÜ SÜRECİ  30/12/2019</dc:title>
  <dc:creator>Ali Engin DORUM</dc:creator>
  <cp:lastModifiedBy>İbrahim Uraz TAN</cp:lastModifiedBy>
  <cp:revision>61</cp:revision>
  <dcterms:created xsi:type="dcterms:W3CDTF">2020-01-20T10:44:30Z</dcterms:created>
  <dcterms:modified xsi:type="dcterms:W3CDTF">2024-05-27T13:05:29Z</dcterms:modified>
</cp:coreProperties>
</file>